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4" r:id="rId8"/>
    <p:sldId id="265" r:id="rId9"/>
    <p:sldId id="267" r:id="rId10"/>
    <p:sldId id="266" r:id="rId11"/>
    <p:sldId id="262" r:id="rId12"/>
    <p:sldId id="263" r:id="rId13"/>
    <p:sldId id="269" r:id="rId14"/>
    <p:sldId id="270" r:id="rId15"/>
    <p:sldId id="268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80" r:id="rId25"/>
    <p:sldId id="281" r:id="rId26"/>
    <p:sldId id="282" r:id="rId27"/>
    <p:sldId id="279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65D5C9-9378-4BF6-A76E-685868E037D1}" type="datetimeFigureOut">
              <a:rPr lang="en-US" smtClean="0"/>
              <a:pPr/>
              <a:t>4/11/2018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7A991A-F05E-4DC4-AFBD-05FA7EE42F6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65D5C9-9378-4BF6-A76E-685868E037D1}" type="datetimeFigureOut">
              <a:rPr lang="en-US" smtClean="0"/>
              <a:pPr/>
              <a:t>4/11/2018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7A991A-F05E-4DC4-AFBD-05FA7EE42F6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65D5C9-9378-4BF6-A76E-685868E037D1}" type="datetimeFigureOut">
              <a:rPr lang="en-US" smtClean="0"/>
              <a:pPr/>
              <a:t>4/11/2018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7A991A-F05E-4DC4-AFBD-05FA7EE42F6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65D5C9-9378-4BF6-A76E-685868E037D1}" type="datetimeFigureOut">
              <a:rPr lang="en-US" smtClean="0"/>
              <a:pPr/>
              <a:t>4/11/2018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7A991A-F05E-4DC4-AFBD-05FA7EE42F6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65D5C9-9378-4BF6-A76E-685868E037D1}" type="datetimeFigureOut">
              <a:rPr lang="en-US" smtClean="0"/>
              <a:pPr/>
              <a:t>4/11/2018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7A991A-F05E-4DC4-AFBD-05FA7EE42F6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65D5C9-9378-4BF6-A76E-685868E037D1}" type="datetimeFigureOut">
              <a:rPr lang="en-US" smtClean="0"/>
              <a:pPr/>
              <a:t>4/11/2018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7A991A-F05E-4DC4-AFBD-05FA7EE42F6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65D5C9-9378-4BF6-A76E-685868E037D1}" type="datetimeFigureOut">
              <a:rPr lang="en-US" smtClean="0"/>
              <a:pPr/>
              <a:t>4/11/2018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7A991A-F05E-4DC4-AFBD-05FA7EE42F6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65D5C9-9378-4BF6-A76E-685868E037D1}" type="datetimeFigureOut">
              <a:rPr lang="en-US" smtClean="0"/>
              <a:pPr/>
              <a:t>4/11/2018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7A991A-F05E-4DC4-AFBD-05FA7EE42F6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65D5C9-9378-4BF6-A76E-685868E037D1}" type="datetimeFigureOut">
              <a:rPr lang="en-US" smtClean="0"/>
              <a:pPr/>
              <a:t>4/11/2018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7A991A-F05E-4DC4-AFBD-05FA7EE42F6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65D5C9-9378-4BF6-A76E-685868E037D1}" type="datetimeFigureOut">
              <a:rPr lang="en-US" smtClean="0"/>
              <a:pPr/>
              <a:t>4/11/2018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7A991A-F05E-4DC4-AFBD-05FA7EE42F6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65D5C9-9378-4BF6-A76E-685868E037D1}" type="datetimeFigureOut">
              <a:rPr lang="en-US" smtClean="0"/>
              <a:pPr/>
              <a:t>4/11/2018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7A991A-F05E-4DC4-AFBD-05FA7EE42F6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65D5C9-9378-4BF6-A76E-685868E037D1}" type="datetimeFigureOut">
              <a:rPr lang="en-US" smtClean="0"/>
              <a:pPr/>
              <a:t>4/11/2018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7A991A-F05E-4DC4-AFBD-05FA7EE42F6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datasus.gov.br/cid10/V2008/WebHelp/f00_f09.htm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datasus.gov.br/cid10/V2008/WebHelp/f10_f19.htm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datasus.gov.br/cid10/V2008/WebHelp/f20_f29.htm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datasus.gov.br/cid10/V2008/WebHelp/f20_f29.htm" TargetMode="Externa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datasus.gov.br/cid10/V2008/WebHelp/f20_f29.htm" TargetMode="Externa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datasus.gov.br/cid10/V2008/WebHelp/f20_f29.htm" TargetMode="Externa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hyperlink" Target="http://www.datasus.gov.br/cid10/V2008/WebHelp/f30_f39.htm" TargetMode="Externa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hyperlink" Target="http://www.datasus.gov.br/cid10/V2008/WebHelp/f20_f29.htm" TargetMode="Externa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828800"/>
            <a:ext cx="8229600" cy="2590800"/>
          </a:xfrm>
        </p:spPr>
        <p:txBody>
          <a:bodyPr>
            <a:normAutofit/>
          </a:bodyPr>
          <a:lstStyle/>
          <a:p>
            <a:r>
              <a:rPr lang="pt-PT" b="1" dirty="0"/>
              <a:t>F20-F29 Esquizofrenia, transtornos esquizotípicos e transtornos delirantes</a:t>
            </a:r>
            <a:endParaRPr lang="en-US" b="1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410200"/>
          </a:xfrm>
        </p:spPr>
        <p:txBody>
          <a:bodyPr>
            <a:normAutofit/>
          </a:bodyPr>
          <a:lstStyle/>
          <a:p>
            <a:r>
              <a:rPr lang="pt-PT" sz="4000" dirty="0" smtClean="0"/>
              <a:t>Além disto, não se deve fazer um diagnóstico de esquizofrenia quando existe uma doença cerebral manifesta, intoxicação por droga ou abstinência de droga.</a:t>
            </a:r>
            <a:endParaRPr lang="en-US" sz="40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371600"/>
            <a:ext cx="8001000" cy="4953000"/>
          </a:xfrm>
        </p:spPr>
        <p:txBody>
          <a:bodyPr>
            <a:noAutofit/>
          </a:bodyPr>
          <a:lstStyle/>
          <a:p>
            <a:r>
              <a:rPr lang="pt-PT" sz="4000" dirty="0" smtClean="0"/>
              <a:t>Os transtornos que se assemelham à esquizofrenia, mas que ocorrem no curso de uma epilepsia ou de outra afecção cerebral, devem ser codificados em </a:t>
            </a:r>
            <a:r>
              <a:rPr lang="pt-PT" sz="4000" u="sng" dirty="0" smtClean="0">
                <a:hlinkClick r:id="rId2"/>
              </a:rPr>
              <a:t>F06.2</a:t>
            </a:r>
            <a:r>
              <a:rPr lang="pt-PT" sz="4000" dirty="0" smtClean="0"/>
              <a:t>;</a:t>
            </a:r>
          </a:p>
          <a:p>
            <a:endParaRPr lang="en-US" sz="4000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33400"/>
            <a:ext cx="8229600" cy="5791200"/>
          </a:xfrm>
        </p:spPr>
        <p:txBody>
          <a:bodyPr>
            <a:normAutofit/>
          </a:bodyPr>
          <a:lstStyle/>
          <a:p>
            <a:r>
              <a:rPr lang="pt-PT" sz="4000" dirty="0" smtClean="0"/>
              <a:t>os transtornos que se assemelham à esquizofrenia, mas que são induzidos por drogas psicoativas devem ser classificados em </a:t>
            </a:r>
            <a:r>
              <a:rPr lang="pt-PT" sz="4000" u="sng" dirty="0" smtClean="0">
                <a:hlinkClick r:id="rId2"/>
              </a:rPr>
              <a:t>F10-F19</a:t>
            </a:r>
            <a:r>
              <a:rPr lang="pt-PT" sz="4000" dirty="0" smtClean="0"/>
              <a:t> com quarto caractere comum .5.</a:t>
            </a:r>
            <a:endParaRPr lang="en-US" sz="4000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b="1" i="1" dirty="0" smtClean="0"/>
              <a:t>Exclui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953000"/>
          </a:xfrm>
        </p:spPr>
        <p:txBody>
          <a:bodyPr/>
          <a:lstStyle/>
          <a:p>
            <a:r>
              <a:rPr lang="pt-PT" dirty="0" smtClean="0"/>
              <a:t>esquizofrenia:</a:t>
            </a:r>
            <a:endParaRPr lang="en-US" dirty="0" smtClean="0"/>
          </a:p>
          <a:p>
            <a:r>
              <a:rPr lang="pt-PT" dirty="0" smtClean="0"/>
              <a:t>   aguda (indiferenciada) (</a:t>
            </a:r>
            <a:r>
              <a:rPr lang="pt-PT" u="sng" dirty="0" smtClean="0">
                <a:hlinkClick r:id="rId2"/>
              </a:rPr>
              <a:t>F23.2</a:t>
            </a:r>
            <a:r>
              <a:rPr lang="pt-PT" dirty="0" smtClean="0"/>
              <a:t>)</a:t>
            </a:r>
            <a:endParaRPr lang="en-US" dirty="0" smtClean="0"/>
          </a:p>
          <a:p>
            <a:r>
              <a:rPr lang="pt-PT" dirty="0" smtClean="0"/>
              <a:t>    cíclica (</a:t>
            </a:r>
            <a:r>
              <a:rPr lang="pt-PT" u="sng" dirty="0" smtClean="0">
                <a:hlinkClick r:id="rId2"/>
              </a:rPr>
              <a:t>F25.2</a:t>
            </a:r>
            <a:r>
              <a:rPr lang="pt-PT" dirty="0" smtClean="0"/>
              <a:t>)</a:t>
            </a:r>
            <a:endParaRPr lang="en-US" dirty="0" smtClean="0"/>
          </a:p>
          <a:p>
            <a:r>
              <a:rPr lang="pt-PT" dirty="0" smtClean="0"/>
              <a:t>reação esquizofrênica (</a:t>
            </a:r>
            <a:r>
              <a:rPr lang="pt-PT" u="sng" dirty="0" smtClean="0">
                <a:hlinkClick r:id="rId2"/>
              </a:rPr>
              <a:t>F23.2</a:t>
            </a:r>
            <a:r>
              <a:rPr lang="pt-PT" dirty="0" smtClean="0"/>
              <a:t>)</a:t>
            </a:r>
            <a:endParaRPr lang="en-US" dirty="0" smtClean="0"/>
          </a:p>
          <a:p>
            <a:r>
              <a:rPr lang="pt-PT" dirty="0" smtClean="0"/>
              <a:t>transtorno esquizotípico (</a:t>
            </a:r>
            <a:r>
              <a:rPr lang="pt-PT" u="sng" dirty="0" smtClean="0">
                <a:hlinkClick r:id="rId2"/>
              </a:rPr>
              <a:t>F21</a:t>
            </a:r>
            <a:r>
              <a:rPr lang="pt-PT" dirty="0" smtClean="0"/>
              <a:t>)</a:t>
            </a:r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066800"/>
          </a:xfrm>
        </p:spPr>
        <p:txBody>
          <a:bodyPr/>
          <a:lstStyle/>
          <a:p>
            <a:r>
              <a:rPr lang="pt-PT" b="1" dirty="0" smtClean="0"/>
              <a:t>F20.0 Esquizofrenia paranóide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305800" cy="5105400"/>
          </a:xfrm>
        </p:spPr>
        <p:txBody>
          <a:bodyPr>
            <a:normAutofit/>
          </a:bodyPr>
          <a:lstStyle/>
          <a:p>
            <a:r>
              <a:rPr lang="pt-PT" sz="4000" dirty="0" smtClean="0"/>
              <a:t>A esquizofrenia paranóide se caracteriza essencialmente pela presença de idéias delirantes relativamente estáveis, freqüentemente de perseguição, em geral acompanhadas de alucinações, particularmente auditivas e de perturbações das percepções.</a:t>
            </a:r>
            <a:endParaRPr lang="en-US" sz="4000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762000"/>
            <a:ext cx="8001000" cy="5364163"/>
          </a:xfrm>
        </p:spPr>
        <p:txBody>
          <a:bodyPr/>
          <a:lstStyle/>
          <a:p>
            <a:r>
              <a:rPr lang="pt-PT" sz="4000" dirty="0" smtClean="0"/>
              <a:t>As perturbações do afeto, </a:t>
            </a:r>
            <a:endParaRPr lang="pt-PT" sz="4000" dirty="0" smtClean="0"/>
          </a:p>
          <a:p>
            <a:r>
              <a:rPr lang="pt-PT" sz="4000" dirty="0" smtClean="0"/>
              <a:t>da </a:t>
            </a:r>
            <a:r>
              <a:rPr lang="pt-PT" sz="4000" dirty="0" smtClean="0"/>
              <a:t>vontade, </a:t>
            </a:r>
            <a:endParaRPr lang="pt-PT" sz="4000" dirty="0" smtClean="0"/>
          </a:p>
          <a:p>
            <a:r>
              <a:rPr lang="pt-PT" sz="4000" dirty="0" smtClean="0"/>
              <a:t>da </a:t>
            </a:r>
            <a:r>
              <a:rPr lang="pt-PT" sz="4000" dirty="0" smtClean="0"/>
              <a:t>linguagem e </a:t>
            </a:r>
            <a:endParaRPr lang="pt-PT" sz="4000" dirty="0" smtClean="0"/>
          </a:p>
          <a:p>
            <a:r>
              <a:rPr lang="pt-PT" sz="4000" dirty="0" smtClean="0"/>
              <a:t>os </a:t>
            </a:r>
            <a:r>
              <a:rPr lang="pt-PT" sz="4000" dirty="0" smtClean="0"/>
              <a:t>sintomas catatônicos, estão ausentes, ou são relativamente discretos</a:t>
            </a:r>
            <a:r>
              <a:rPr lang="pt-PT" sz="4000" dirty="0" smtClean="0"/>
              <a:t>.</a:t>
            </a:r>
            <a:r>
              <a:rPr lang="pt-PT" sz="4000" dirty="0" smtClean="0"/>
              <a:t> Esquizofrenia parafrênica</a:t>
            </a:r>
            <a:endParaRPr lang="en-US" sz="4000" dirty="0" smtClean="0"/>
          </a:p>
          <a:p>
            <a:endParaRPr lang="en-US" dirty="0" smtClean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b="1" i="1" dirty="0" smtClean="0"/>
              <a:t>Exclui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pt-PT" sz="4000" dirty="0" smtClean="0"/>
              <a:t>estado paranóico de involução (</a:t>
            </a:r>
            <a:r>
              <a:rPr lang="pt-PT" sz="4000" u="sng" dirty="0" smtClean="0">
                <a:hlinkClick r:id="rId2"/>
              </a:rPr>
              <a:t>F22.8</a:t>
            </a:r>
            <a:r>
              <a:rPr lang="pt-PT" sz="4000" dirty="0" smtClean="0"/>
              <a:t>)</a:t>
            </a:r>
            <a:endParaRPr lang="en-US" sz="4000" dirty="0" smtClean="0"/>
          </a:p>
          <a:p>
            <a:r>
              <a:rPr lang="pt-PT" sz="4000" dirty="0" smtClean="0"/>
              <a:t>paranóia (</a:t>
            </a:r>
            <a:r>
              <a:rPr lang="pt-PT" sz="4000" u="sng" dirty="0" smtClean="0">
                <a:hlinkClick r:id="rId2"/>
              </a:rPr>
              <a:t>F22.0</a:t>
            </a:r>
            <a:r>
              <a:rPr lang="pt-PT" sz="4000" dirty="0" smtClean="0"/>
              <a:t>)</a:t>
            </a:r>
            <a:endParaRPr lang="en-US" sz="4000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685800"/>
          </a:xfrm>
        </p:spPr>
        <p:txBody>
          <a:bodyPr>
            <a:normAutofit fontScale="90000"/>
          </a:bodyPr>
          <a:lstStyle/>
          <a:p>
            <a:r>
              <a:rPr lang="pt-PT" sz="4900" b="1" dirty="0" smtClean="0"/>
              <a:t>F20.1 Esquizofrenia hebefrênica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pt-PT" dirty="0" smtClean="0"/>
              <a:t> 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143000"/>
            <a:ext cx="8458200" cy="5334000"/>
          </a:xfrm>
        </p:spPr>
        <p:txBody>
          <a:bodyPr>
            <a:noAutofit/>
          </a:bodyPr>
          <a:lstStyle/>
          <a:p>
            <a:r>
              <a:rPr lang="pt-PT" sz="4000" dirty="0" smtClean="0"/>
              <a:t>Forma de esquizofrenia caracterizada pela presença proeminente de uma perturbação dos afetos; </a:t>
            </a:r>
            <a:endParaRPr lang="pt-PT" sz="4000" dirty="0" smtClean="0"/>
          </a:p>
          <a:p>
            <a:r>
              <a:rPr lang="pt-PT" sz="4000" dirty="0" smtClean="0"/>
              <a:t>as </a:t>
            </a:r>
            <a:r>
              <a:rPr lang="pt-PT" sz="4000" dirty="0" smtClean="0"/>
              <a:t>idéias delirantes e </a:t>
            </a:r>
            <a:endParaRPr lang="pt-PT" sz="4000" dirty="0" smtClean="0"/>
          </a:p>
          <a:p>
            <a:r>
              <a:rPr lang="pt-PT" sz="4000" dirty="0" smtClean="0"/>
              <a:t>as </a:t>
            </a:r>
            <a:r>
              <a:rPr lang="pt-PT" sz="4000" dirty="0" smtClean="0"/>
              <a:t>alucinações são fugazes e fragmentárias, </a:t>
            </a:r>
            <a:endParaRPr lang="pt-PT" sz="4000" dirty="0" smtClean="0"/>
          </a:p>
          <a:p>
            <a:r>
              <a:rPr lang="pt-PT" sz="4000" dirty="0" smtClean="0"/>
              <a:t>o </a:t>
            </a:r>
            <a:r>
              <a:rPr lang="pt-PT" sz="4000" dirty="0" smtClean="0"/>
              <a:t>comportamento é irresponsável e </a:t>
            </a:r>
            <a:r>
              <a:rPr lang="pt-PT" sz="4000" dirty="0" smtClean="0"/>
              <a:t>imprevisível,</a:t>
            </a:r>
            <a:endParaRPr lang="en-US" sz="4000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838200"/>
            <a:ext cx="8610600" cy="5287963"/>
          </a:xfrm>
        </p:spPr>
        <p:txBody>
          <a:bodyPr/>
          <a:lstStyle/>
          <a:p>
            <a:r>
              <a:rPr lang="pt-PT" sz="4000" dirty="0" smtClean="0"/>
              <a:t>existem </a:t>
            </a:r>
            <a:r>
              <a:rPr lang="pt-PT" sz="4000" dirty="0" smtClean="0"/>
              <a:t>freqüentemente maneirismos</a:t>
            </a:r>
            <a:r>
              <a:rPr lang="pt-PT" sz="4000" dirty="0" smtClean="0"/>
              <a:t>.</a:t>
            </a:r>
            <a:endParaRPr lang="pt-PT" sz="4000" dirty="0" smtClean="0"/>
          </a:p>
          <a:p>
            <a:r>
              <a:rPr lang="pt-PT" sz="4000" dirty="0" smtClean="0"/>
              <a:t>O </a:t>
            </a:r>
            <a:r>
              <a:rPr lang="pt-PT" sz="4000" dirty="0" smtClean="0"/>
              <a:t>afeto é superficial e inapropriado</a:t>
            </a:r>
            <a:r>
              <a:rPr lang="pt-PT" sz="4000" dirty="0" smtClean="0"/>
              <a:t>.</a:t>
            </a:r>
          </a:p>
          <a:p>
            <a:r>
              <a:rPr lang="pt-PT" sz="4000" dirty="0" smtClean="0"/>
              <a:t>O pensamento é desorganizado e </a:t>
            </a:r>
            <a:endParaRPr lang="pt-PT" sz="4000" dirty="0" smtClean="0"/>
          </a:p>
          <a:p>
            <a:r>
              <a:rPr lang="pt-PT" sz="4000" dirty="0" smtClean="0"/>
              <a:t>o </a:t>
            </a:r>
            <a:r>
              <a:rPr lang="pt-PT" sz="4000" dirty="0" smtClean="0"/>
              <a:t>discurso incoerente. </a:t>
            </a:r>
            <a:endParaRPr lang="pt-PT" sz="4000" dirty="0" smtClean="0"/>
          </a:p>
          <a:p>
            <a:pPr>
              <a:buFont typeface="Wingdings" pitchFamily="2" charset="2"/>
              <a:buChar char="§"/>
            </a:pPr>
            <a:r>
              <a:rPr lang="pt-PT" sz="4000" dirty="0" smtClean="0"/>
              <a:t>Há </a:t>
            </a:r>
            <a:r>
              <a:rPr lang="pt-PT" sz="4000" dirty="0" smtClean="0"/>
              <a:t>uma tendência ao isolamento social.</a:t>
            </a:r>
            <a:endParaRPr lang="en-US" sz="4000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09600"/>
            <a:ext cx="8229600" cy="5867400"/>
          </a:xfrm>
        </p:spPr>
        <p:txBody>
          <a:bodyPr>
            <a:normAutofit/>
          </a:bodyPr>
          <a:lstStyle/>
          <a:p>
            <a:r>
              <a:rPr lang="pt-PT" sz="4000" dirty="0" smtClean="0"/>
              <a:t>Geralmente o prognóstico é desfavorável devido ao rápido desenvolvimento de sintomas “negativos”, particularmente um embotamento do afeto e perda da volição.</a:t>
            </a:r>
            <a:endParaRPr lang="en-US" sz="40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52400"/>
            <a:ext cx="8839200" cy="6553200"/>
          </a:xfrm>
        </p:spPr>
        <p:txBody>
          <a:bodyPr>
            <a:noAutofit/>
          </a:bodyPr>
          <a:lstStyle/>
          <a:p>
            <a:r>
              <a:rPr lang="pt-PT" sz="3600" dirty="0"/>
              <a:t>Este agrupamento reúne </a:t>
            </a:r>
            <a:r>
              <a:rPr lang="pt-PT" sz="3600" dirty="0" smtClean="0"/>
              <a:t>a </a:t>
            </a:r>
          </a:p>
          <a:p>
            <a:pPr>
              <a:buFont typeface="Wingdings" pitchFamily="2" charset="2"/>
              <a:buChar char="§"/>
            </a:pPr>
            <a:r>
              <a:rPr lang="pt-PT" sz="3600" b="1" dirty="0" smtClean="0"/>
              <a:t>Esquizofrenia</a:t>
            </a:r>
            <a:r>
              <a:rPr lang="pt-PT" sz="3600" dirty="0"/>
              <a:t>, a categoria mais importante deste grupo de </a:t>
            </a:r>
            <a:r>
              <a:rPr lang="pt-PT" sz="3600" dirty="0" smtClean="0"/>
              <a:t>transtornos; </a:t>
            </a:r>
          </a:p>
          <a:p>
            <a:pPr>
              <a:buFont typeface="Wingdings" pitchFamily="2" charset="2"/>
              <a:buChar char="§"/>
            </a:pPr>
            <a:r>
              <a:rPr lang="pt-PT" sz="3600" dirty="0" smtClean="0"/>
              <a:t>o </a:t>
            </a:r>
            <a:r>
              <a:rPr lang="pt-PT" sz="3600" dirty="0"/>
              <a:t>transtorno esquizotípico e </a:t>
            </a:r>
            <a:endParaRPr lang="pt-PT" sz="3600" dirty="0" smtClean="0"/>
          </a:p>
          <a:p>
            <a:pPr>
              <a:buFont typeface="Wingdings" pitchFamily="2" charset="2"/>
              <a:buChar char="§"/>
            </a:pPr>
            <a:r>
              <a:rPr lang="pt-PT" sz="3600" dirty="0" smtClean="0"/>
              <a:t>os </a:t>
            </a:r>
            <a:r>
              <a:rPr lang="pt-PT" sz="3600" dirty="0"/>
              <a:t>transtornos delirantes persistentes </a:t>
            </a:r>
            <a:endParaRPr lang="pt-PT" sz="3600" dirty="0" smtClean="0"/>
          </a:p>
          <a:p>
            <a:r>
              <a:rPr lang="pt-PT" sz="3600" b="1" dirty="0" smtClean="0"/>
              <a:t>E </a:t>
            </a:r>
            <a:r>
              <a:rPr lang="pt-PT" sz="3600" b="1" dirty="0"/>
              <a:t>um grupo maior </a:t>
            </a:r>
            <a:r>
              <a:rPr lang="pt-PT" sz="3600" b="1" dirty="0" smtClean="0"/>
              <a:t>de;</a:t>
            </a:r>
          </a:p>
          <a:p>
            <a:pPr>
              <a:buFont typeface="Wingdings" pitchFamily="2" charset="2"/>
              <a:buChar char="§"/>
            </a:pPr>
            <a:r>
              <a:rPr lang="pt-PT" sz="3600" dirty="0" smtClean="0"/>
              <a:t> transtornos </a:t>
            </a:r>
            <a:r>
              <a:rPr lang="pt-PT" sz="3600" dirty="0"/>
              <a:t>psicóticos agudos e transitórios. </a:t>
            </a:r>
            <a:endParaRPr lang="pt-PT" sz="3600" dirty="0" smtClean="0"/>
          </a:p>
          <a:p>
            <a:r>
              <a:rPr lang="pt-PT" sz="3600" dirty="0" smtClean="0"/>
              <a:t>Os </a:t>
            </a:r>
            <a:r>
              <a:rPr lang="pt-PT" sz="3600" dirty="0"/>
              <a:t>transtornos esquizoafetivos foram mantidos nesta seção, ainda que sua natureza permaneça controversa.</a:t>
            </a:r>
            <a:endParaRPr lang="en-US" sz="3600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idx="1"/>
          </p:nvPr>
        </p:nvSpPr>
        <p:spPr>
          <a:xfrm>
            <a:off x="609600" y="1066800"/>
            <a:ext cx="7924800" cy="5059363"/>
          </a:xfrm>
        </p:spPr>
        <p:txBody>
          <a:bodyPr>
            <a:normAutofit fontScale="97500"/>
          </a:bodyPr>
          <a:lstStyle/>
          <a:p>
            <a:r>
              <a:rPr lang="pt-PT" sz="4000" dirty="0" smtClean="0"/>
              <a:t>A hebefrenia deveria normalmente ser somente diagnosticada em adolescentes e em adultos jovens</a:t>
            </a:r>
            <a:r>
              <a:rPr lang="pt-PT" sz="4000" dirty="0" smtClean="0"/>
              <a:t>.</a:t>
            </a:r>
            <a:endParaRPr lang="en-US" sz="4000" dirty="0" smtClean="0"/>
          </a:p>
          <a:p>
            <a:pPr>
              <a:buFont typeface="Wingdings" pitchFamily="2" charset="2"/>
              <a:buChar char="§"/>
            </a:pPr>
            <a:r>
              <a:rPr lang="pt-PT" sz="4000" dirty="0" smtClean="0"/>
              <a:t>Esquizofrenia desorganizada</a:t>
            </a:r>
            <a:endParaRPr lang="en-US" sz="4000" dirty="0" smtClean="0"/>
          </a:p>
          <a:p>
            <a:pPr>
              <a:buFont typeface="Wingdings" pitchFamily="2" charset="2"/>
              <a:buChar char="§"/>
            </a:pPr>
            <a:r>
              <a:rPr lang="pt-PT" sz="4000" dirty="0" smtClean="0"/>
              <a:t>Hebefrenia</a:t>
            </a:r>
            <a:endParaRPr lang="en-US" sz="4000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b="1" dirty="0" smtClean="0"/>
              <a:t>F20.2 Esquizofrenia catatônica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0"/>
            <a:ext cx="8458200" cy="5029200"/>
          </a:xfrm>
        </p:spPr>
        <p:txBody>
          <a:bodyPr>
            <a:normAutofit lnSpcReduction="10000"/>
          </a:bodyPr>
          <a:lstStyle/>
          <a:p>
            <a:r>
              <a:rPr lang="pt-PT" sz="4000" dirty="0" smtClean="0"/>
              <a:t>A esquizofrenia catatônica é dominada por distúrbios psicomotores proeminentes que podem alternar entre extremos tais </a:t>
            </a:r>
            <a:r>
              <a:rPr lang="pt-PT" sz="4000" dirty="0" smtClean="0"/>
              <a:t>como</a:t>
            </a:r>
          </a:p>
          <a:p>
            <a:pPr>
              <a:buFont typeface="Wingdings" pitchFamily="2" charset="2"/>
              <a:buChar char="§"/>
            </a:pPr>
            <a:r>
              <a:rPr lang="pt-PT" sz="4000" dirty="0" smtClean="0"/>
              <a:t> </a:t>
            </a:r>
            <a:r>
              <a:rPr lang="pt-PT" sz="4000" dirty="0" smtClean="0"/>
              <a:t>hipercinesia e estupor, </a:t>
            </a:r>
            <a:r>
              <a:rPr lang="pt-PT" sz="4000" dirty="0" smtClean="0"/>
              <a:t>ou</a:t>
            </a:r>
          </a:p>
          <a:p>
            <a:pPr>
              <a:buFont typeface="Wingdings" pitchFamily="2" charset="2"/>
              <a:buChar char="§"/>
            </a:pPr>
            <a:r>
              <a:rPr lang="pt-PT" sz="4000" dirty="0" smtClean="0"/>
              <a:t> </a:t>
            </a:r>
            <a:r>
              <a:rPr lang="pt-PT" sz="4000" dirty="0" smtClean="0"/>
              <a:t>entre a obediência automática e </a:t>
            </a:r>
            <a:endParaRPr lang="pt-PT" sz="4000" dirty="0" smtClean="0"/>
          </a:p>
          <a:p>
            <a:pPr>
              <a:buFont typeface="Wingdings" pitchFamily="2" charset="2"/>
              <a:buChar char="§"/>
            </a:pPr>
            <a:r>
              <a:rPr lang="pt-PT" sz="4000" dirty="0" smtClean="0"/>
              <a:t>o </a:t>
            </a:r>
            <a:r>
              <a:rPr lang="pt-PT" sz="4000" dirty="0" smtClean="0"/>
              <a:t>negativismo.</a:t>
            </a:r>
            <a:endParaRPr lang="en-US" sz="4000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62000"/>
            <a:ext cx="8305800" cy="5562600"/>
          </a:xfrm>
        </p:spPr>
        <p:txBody>
          <a:bodyPr>
            <a:normAutofit fontScale="92500"/>
          </a:bodyPr>
          <a:lstStyle/>
          <a:p>
            <a:r>
              <a:rPr lang="pt-PT" sz="4000" dirty="0" smtClean="0"/>
              <a:t>Atitudes e posturas a que os pacientes foram compelidos a tomar podem ser mantidas por longos períodos</a:t>
            </a:r>
            <a:r>
              <a:rPr lang="pt-PT" dirty="0" smtClean="0"/>
              <a:t>.</a:t>
            </a:r>
          </a:p>
          <a:p>
            <a:r>
              <a:rPr lang="pt-PT" sz="4000" dirty="0" smtClean="0"/>
              <a:t>Um padrão marcante da afecção pode ser constituído por episódios de excitação violenta. </a:t>
            </a:r>
            <a:endParaRPr lang="pt-PT" sz="4000" dirty="0" smtClean="0"/>
          </a:p>
          <a:p>
            <a:r>
              <a:rPr lang="pt-PT" sz="4000" dirty="0" smtClean="0"/>
              <a:t>O </a:t>
            </a:r>
            <a:r>
              <a:rPr lang="pt-PT" sz="4000" dirty="0" smtClean="0"/>
              <a:t>fenômeno catatônico pode estar combinado com um estado oniróide com alucinações cênicas vívidas.</a:t>
            </a:r>
            <a:endParaRPr lang="en-US" sz="4000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609601"/>
            <a:ext cx="7848600" cy="5257800"/>
          </a:xfrm>
        </p:spPr>
        <p:txBody>
          <a:bodyPr>
            <a:normAutofit/>
          </a:bodyPr>
          <a:lstStyle/>
          <a:p>
            <a:r>
              <a:rPr lang="pt-PT" dirty="0" smtClean="0"/>
              <a:t>Catalepsia</a:t>
            </a:r>
            <a:endParaRPr lang="en-US" dirty="0" smtClean="0"/>
          </a:p>
          <a:p>
            <a:endParaRPr lang="en-US" dirty="0" smtClean="0"/>
          </a:p>
          <a:p>
            <a:r>
              <a:rPr lang="pt-PT" dirty="0" smtClean="0"/>
              <a:t>Catatonia</a:t>
            </a:r>
            <a:endParaRPr lang="en-US" dirty="0" smtClean="0"/>
          </a:p>
          <a:p>
            <a:endParaRPr lang="en-US" dirty="0" smtClean="0"/>
          </a:p>
          <a:p>
            <a:r>
              <a:rPr lang="pt-PT" dirty="0" smtClean="0"/>
              <a:t>esquizofrênica(o)</a:t>
            </a:r>
            <a:endParaRPr lang="en-US" dirty="0" smtClean="0"/>
          </a:p>
          <a:p>
            <a:r>
              <a:rPr lang="pt-PT" dirty="0" smtClean="0"/>
              <a:t>Flexibilidade cérea</a:t>
            </a:r>
            <a:endParaRPr lang="en-US" dirty="0" smtClean="0"/>
          </a:p>
          <a:p>
            <a:endParaRPr lang="en-US" dirty="0" smtClean="0"/>
          </a:p>
          <a:p>
            <a:r>
              <a:rPr lang="pt-PT" dirty="0" smtClean="0"/>
              <a:t>Estupor catatônico</a:t>
            </a:r>
            <a:endParaRPr lang="en-US" dirty="0" smtClean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b="1" dirty="0" smtClean="0"/>
              <a:t>F20.3 Esquizofrenia indiferenciada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pt-PT" dirty="0" smtClean="0"/>
              <a:t>Afecções psicóticas que preenchem os critérios diagnósticos gerais para a esquizofrenia mas que não correspondem a nenhum dos subtipos incluídos em </a:t>
            </a:r>
            <a:r>
              <a:rPr lang="pt-PT" u="sng" dirty="0" smtClean="0">
                <a:hlinkClick r:id="rId2"/>
              </a:rPr>
              <a:t>F20.0-F20.2</a:t>
            </a:r>
            <a:r>
              <a:rPr lang="pt-PT" dirty="0" smtClean="0"/>
              <a:t>, ou que exibam padrões de mais de um deles sem uma clara predominância de um conjunto particular de características diagnósticas</a:t>
            </a:r>
            <a:r>
              <a:rPr lang="pt-PT" dirty="0" smtClean="0"/>
              <a:t>.</a:t>
            </a:r>
            <a:r>
              <a:rPr lang="pt-PT" dirty="0" smtClean="0"/>
              <a:t> </a:t>
            </a:r>
            <a:endParaRPr lang="pt-PT" dirty="0" smtClean="0"/>
          </a:p>
          <a:p>
            <a:pPr>
              <a:buFont typeface="Wingdings" pitchFamily="2" charset="2"/>
              <a:buChar char="§"/>
            </a:pPr>
            <a:r>
              <a:rPr lang="pt-PT" dirty="0" smtClean="0"/>
              <a:t>Esquizofrenia </a:t>
            </a:r>
            <a:r>
              <a:rPr lang="pt-PT" dirty="0" smtClean="0"/>
              <a:t>atípica</a:t>
            </a:r>
            <a:endParaRPr lang="en-US" dirty="0" smtClean="0"/>
          </a:p>
          <a:p>
            <a:endParaRPr lang="en-US" dirty="0" smtClean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457200"/>
            <a:ext cx="7543800" cy="960438"/>
          </a:xfrm>
        </p:spPr>
        <p:txBody>
          <a:bodyPr>
            <a:normAutofit fontScale="90000"/>
          </a:bodyPr>
          <a:lstStyle/>
          <a:p>
            <a:r>
              <a:rPr lang="pt-PT" b="1" i="1" dirty="0" smtClean="0"/>
              <a:t>Exclui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754563"/>
          </a:xfrm>
        </p:spPr>
        <p:txBody>
          <a:bodyPr>
            <a:normAutofit/>
          </a:bodyPr>
          <a:lstStyle/>
          <a:p>
            <a:r>
              <a:rPr lang="pt-PT" sz="4000" dirty="0" smtClean="0"/>
              <a:t>depressão pós-esquizofrênica (</a:t>
            </a:r>
            <a:r>
              <a:rPr lang="pt-PT" sz="4000" u="sng" dirty="0" smtClean="0">
                <a:hlinkClick r:id="rId2"/>
              </a:rPr>
              <a:t>F20.4</a:t>
            </a:r>
            <a:r>
              <a:rPr lang="pt-PT" sz="4000" dirty="0" smtClean="0"/>
              <a:t>)</a:t>
            </a:r>
            <a:endParaRPr lang="en-US" sz="4000" dirty="0" smtClean="0"/>
          </a:p>
          <a:p>
            <a:r>
              <a:rPr lang="pt-PT" sz="4000" dirty="0" smtClean="0"/>
              <a:t>esquizofrenia indiferenciada crônica (</a:t>
            </a:r>
            <a:r>
              <a:rPr lang="pt-PT" sz="4000" u="sng" dirty="0" smtClean="0">
                <a:hlinkClick r:id="rId2"/>
              </a:rPr>
              <a:t>F20.5</a:t>
            </a:r>
            <a:r>
              <a:rPr lang="pt-PT" sz="4000" dirty="0" smtClean="0"/>
              <a:t>)</a:t>
            </a:r>
            <a:endParaRPr lang="en-US" sz="4000" dirty="0" smtClean="0"/>
          </a:p>
          <a:p>
            <a:r>
              <a:rPr lang="pt-PT" sz="4000" dirty="0" smtClean="0"/>
              <a:t>transtorno psicótico agudo tipo esquizofrênico (</a:t>
            </a:r>
            <a:r>
              <a:rPr lang="pt-PT" sz="4000" u="sng" dirty="0" smtClean="0">
                <a:hlinkClick r:id="rId2"/>
              </a:rPr>
              <a:t>F23.2</a:t>
            </a:r>
            <a:r>
              <a:rPr lang="pt-PT" sz="4000" dirty="0" smtClean="0"/>
              <a:t>)</a:t>
            </a:r>
            <a:endParaRPr lang="en-US" sz="4000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4638"/>
            <a:ext cx="8382000" cy="1143000"/>
          </a:xfrm>
        </p:spPr>
        <p:txBody>
          <a:bodyPr>
            <a:normAutofit fontScale="90000"/>
          </a:bodyPr>
          <a:lstStyle/>
          <a:p>
            <a:r>
              <a:rPr lang="pt-PT" b="1" dirty="0" smtClean="0"/>
              <a:t>F20.4 Depressão pós-esquizofrênica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0"/>
            <a:ext cx="8610600" cy="4953000"/>
          </a:xfrm>
        </p:spPr>
        <p:txBody>
          <a:bodyPr>
            <a:noAutofit/>
          </a:bodyPr>
          <a:lstStyle/>
          <a:p>
            <a:r>
              <a:rPr lang="pt-PT" sz="4000" dirty="0" smtClean="0"/>
              <a:t>Episódio depressivo eventualmente prolongado que ocorre ao fim de uma afecção esquizofrênica. </a:t>
            </a:r>
            <a:endParaRPr lang="pt-PT" sz="4000" dirty="0" smtClean="0"/>
          </a:p>
          <a:p>
            <a:r>
              <a:rPr lang="pt-PT" sz="4000" dirty="0" smtClean="0"/>
              <a:t>Ao </a:t>
            </a:r>
            <a:r>
              <a:rPr lang="pt-PT" sz="4000" dirty="0" smtClean="0"/>
              <a:t>menos alguns sintomas esquizofrênicos “positivos” ou “negativos” devem ainda estar presentes mas não dominam mais o quadro clínico. </a:t>
            </a:r>
            <a:endParaRPr lang="en-US" sz="4000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066800"/>
            <a:ext cx="8001000" cy="5059363"/>
          </a:xfrm>
        </p:spPr>
        <p:txBody>
          <a:bodyPr>
            <a:normAutofit/>
          </a:bodyPr>
          <a:lstStyle/>
          <a:p>
            <a:r>
              <a:rPr lang="pt-PT" sz="4000" dirty="0" smtClean="0"/>
              <a:t>Este tipo de estado depressivo se acompanha de um maior risco de suicídio. </a:t>
            </a:r>
            <a:endParaRPr lang="pt-PT" sz="4000" dirty="0" smtClean="0"/>
          </a:p>
          <a:p>
            <a:r>
              <a:rPr lang="pt-PT" sz="4000" dirty="0" smtClean="0"/>
              <a:t>Se </a:t>
            </a:r>
            <a:r>
              <a:rPr lang="pt-PT" sz="4000" dirty="0" smtClean="0"/>
              <a:t>o paciente não apresenta mais nenhum sintoma esquizofrênico, deve-se fazer um diagnóstico de episódio depressivo (</a:t>
            </a:r>
            <a:r>
              <a:rPr lang="pt-PT" sz="4000" u="sng" dirty="0" smtClean="0">
                <a:hlinkClick r:id="rId2"/>
              </a:rPr>
              <a:t>F32.-</a:t>
            </a:r>
            <a:r>
              <a:rPr lang="pt-PT" sz="4000" dirty="0" smtClean="0"/>
              <a:t>). </a:t>
            </a:r>
            <a:endParaRPr lang="en-US" sz="4000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609600"/>
            <a:ext cx="7848600" cy="5516563"/>
          </a:xfrm>
        </p:spPr>
        <p:txBody>
          <a:bodyPr>
            <a:normAutofit/>
          </a:bodyPr>
          <a:lstStyle/>
          <a:p>
            <a:r>
              <a:rPr lang="pt-PT" sz="4000" dirty="0" smtClean="0"/>
              <a:t>Se os sintomas esquizofrênicos ainda são aparentes e proeminentes, deve-se manter o diagnóstico da forma clínica apropriada da esquizofrenia </a:t>
            </a:r>
            <a:endParaRPr lang="pt-PT" sz="4000" dirty="0" smtClean="0"/>
          </a:p>
          <a:p>
            <a:r>
              <a:rPr lang="pt-PT" sz="4000" dirty="0" smtClean="0"/>
              <a:t>(</a:t>
            </a:r>
            <a:r>
              <a:rPr lang="pt-PT" sz="4000" u="sng" dirty="0" smtClean="0">
                <a:hlinkClick r:id="rId2"/>
              </a:rPr>
              <a:t>F20.0-.3</a:t>
            </a:r>
            <a:r>
              <a:rPr lang="pt-PT" sz="4000" dirty="0" smtClean="0"/>
              <a:t>).</a:t>
            </a:r>
            <a:endParaRPr lang="en-US" sz="4000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4638"/>
            <a:ext cx="7848600" cy="944562"/>
          </a:xfrm>
        </p:spPr>
        <p:txBody>
          <a:bodyPr/>
          <a:lstStyle/>
          <a:p>
            <a:r>
              <a:rPr lang="pt-PT" b="1" dirty="0" smtClean="0"/>
              <a:t>F20.5 Esquizofrenia residual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5105400"/>
          </a:xfrm>
        </p:spPr>
        <p:txBody>
          <a:bodyPr>
            <a:normAutofit/>
          </a:bodyPr>
          <a:lstStyle/>
          <a:p>
            <a:r>
              <a:rPr lang="pt-PT" sz="4000" dirty="0" smtClean="0"/>
              <a:t>Estádio crônico da evolução de uma doença esquizofrênica, com uma progressão nítida de um estádio precoce para um estádio tardio, o qual se caracteriza pela presença persistente de sintomas “negativos” embora não forçosamente irreversíveis, tais como</a:t>
            </a:r>
            <a:endParaRPr lang="en-US" sz="40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PT" sz="4800" dirty="0"/>
              <a:t>F20 Esquizofrenia</a:t>
            </a:r>
            <a:endParaRPr lang="en-US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600200"/>
            <a:ext cx="8458200" cy="4525963"/>
          </a:xfrm>
        </p:spPr>
        <p:txBody>
          <a:bodyPr>
            <a:normAutofit/>
          </a:bodyPr>
          <a:lstStyle/>
          <a:p>
            <a:pPr algn="just"/>
            <a:r>
              <a:rPr lang="pt-PT" sz="4000" dirty="0"/>
              <a:t>Os transtornos esquizofrênicos se caracterizam em geral por distorções fundamentais e características do pensamento e da percepção, e por afetos inapropriados ou embotados. </a:t>
            </a:r>
            <a:endParaRPr lang="en-US" sz="4000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52400"/>
            <a:ext cx="8839200" cy="6553200"/>
          </a:xfrm>
        </p:spPr>
        <p:txBody>
          <a:bodyPr>
            <a:noAutofit/>
          </a:bodyPr>
          <a:lstStyle/>
          <a:p>
            <a:r>
              <a:rPr lang="pt-PT" sz="3600" dirty="0" smtClean="0"/>
              <a:t>lentidão psicomotora; </a:t>
            </a:r>
            <a:endParaRPr lang="pt-PT" sz="3600" dirty="0" smtClean="0"/>
          </a:p>
          <a:p>
            <a:r>
              <a:rPr lang="pt-PT" sz="3600" dirty="0" smtClean="0"/>
              <a:t>hipoatividade</a:t>
            </a:r>
            <a:r>
              <a:rPr lang="pt-PT" sz="3600" dirty="0" smtClean="0"/>
              <a:t>; </a:t>
            </a:r>
            <a:endParaRPr lang="pt-PT" sz="3600" dirty="0" smtClean="0"/>
          </a:p>
          <a:p>
            <a:r>
              <a:rPr lang="pt-PT" sz="3600" dirty="0" smtClean="0"/>
              <a:t>embotamento </a:t>
            </a:r>
            <a:r>
              <a:rPr lang="pt-PT" sz="3600" dirty="0" smtClean="0"/>
              <a:t>afetivo</a:t>
            </a:r>
            <a:r>
              <a:rPr lang="pt-PT" sz="3600" dirty="0" smtClean="0"/>
              <a:t>;</a:t>
            </a:r>
          </a:p>
          <a:p>
            <a:r>
              <a:rPr lang="pt-PT" sz="3600" dirty="0" smtClean="0"/>
              <a:t> </a:t>
            </a:r>
            <a:r>
              <a:rPr lang="pt-PT" sz="3600" dirty="0" smtClean="0"/>
              <a:t>passividade e falta de iniciativa; </a:t>
            </a:r>
            <a:endParaRPr lang="pt-PT" sz="3600" dirty="0" smtClean="0"/>
          </a:p>
          <a:p>
            <a:r>
              <a:rPr lang="pt-PT" sz="3600" dirty="0" smtClean="0"/>
              <a:t>pobreza </a:t>
            </a:r>
            <a:r>
              <a:rPr lang="pt-PT" sz="3600" dirty="0" smtClean="0"/>
              <a:t>da quantidade e do conteúdo do discurso; </a:t>
            </a:r>
            <a:endParaRPr lang="pt-PT" sz="3600" dirty="0" smtClean="0"/>
          </a:p>
          <a:p>
            <a:r>
              <a:rPr lang="pt-PT" sz="3600" dirty="0" smtClean="0"/>
              <a:t>pouca </a:t>
            </a:r>
            <a:r>
              <a:rPr lang="pt-PT" sz="3600" dirty="0" smtClean="0"/>
              <a:t>comunicação não-verbal (expressão facial, contato ocular, modulação da voz e gestos), </a:t>
            </a:r>
            <a:endParaRPr lang="pt-PT" sz="3600" dirty="0" smtClean="0"/>
          </a:p>
          <a:p>
            <a:r>
              <a:rPr lang="pt-PT" sz="3600" dirty="0" smtClean="0"/>
              <a:t>falta </a:t>
            </a:r>
            <a:r>
              <a:rPr lang="pt-PT" sz="3600" dirty="0" smtClean="0"/>
              <a:t>de cuidados pessoais e desempenho social medíocre.</a:t>
            </a:r>
            <a:endParaRPr lang="en-US" sz="3600" dirty="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059363"/>
          </a:xfrm>
        </p:spPr>
        <p:txBody>
          <a:bodyPr>
            <a:normAutofit/>
          </a:bodyPr>
          <a:lstStyle/>
          <a:p>
            <a:r>
              <a:rPr lang="pt-PT" sz="4000" dirty="0" smtClean="0"/>
              <a:t>Defeito esquizofrênico (Restzustand)</a:t>
            </a:r>
            <a:endParaRPr lang="en-US" sz="4000" dirty="0" smtClean="0"/>
          </a:p>
          <a:p>
            <a:r>
              <a:rPr lang="pt-PT" sz="4000" dirty="0" smtClean="0"/>
              <a:t>Esquizofrenia indiferenciada crônica</a:t>
            </a:r>
            <a:endParaRPr lang="en-US" sz="4000" dirty="0" smtClean="0"/>
          </a:p>
          <a:p>
            <a:r>
              <a:rPr lang="pt-PT" sz="4000" dirty="0" smtClean="0"/>
              <a:t>Estado esquizofrênico residual</a:t>
            </a:r>
            <a:endParaRPr lang="en-US" sz="4000" dirty="0" smtClean="0"/>
          </a:p>
          <a:p>
            <a:r>
              <a:rPr lang="pt-PT" sz="4000" dirty="0" smtClean="0"/>
              <a:t>Restzustand (esquizofrênico)</a:t>
            </a:r>
            <a:endParaRPr lang="en-US" sz="4000" dirty="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b="1" dirty="0" smtClean="0"/>
              <a:t>F20.6 Esquizofrenia simples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676400"/>
            <a:ext cx="8382000" cy="4449763"/>
          </a:xfrm>
        </p:spPr>
        <p:txBody>
          <a:bodyPr>
            <a:normAutofit/>
          </a:bodyPr>
          <a:lstStyle/>
          <a:p>
            <a:r>
              <a:rPr lang="pt-PT" sz="4000" dirty="0" smtClean="0"/>
              <a:t>Transtorno caracterizado pela ocorrência insidiosa e progressiva de excentricidade de comportamento, incapacidade de responder às exigências da sociedade, e um declínio global do desempenho. </a:t>
            </a:r>
            <a:endParaRPr lang="en-US" sz="4000" dirty="0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135563"/>
          </a:xfrm>
        </p:spPr>
        <p:txBody>
          <a:bodyPr>
            <a:normAutofit/>
          </a:bodyPr>
          <a:lstStyle/>
          <a:p>
            <a:r>
              <a:rPr lang="pt-PT" sz="4000" dirty="0" smtClean="0"/>
              <a:t>Os padrões negativos característicos da esquizofrenia residual (por exemplo: </a:t>
            </a:r>
            <a:r>
              <a:rPr lang="pt-PT" sz="4000" b="1" dirty="0" smtClean="0"/>
              <a:t>embotamento do afeto </a:t>
            </a:r>
            <a:r>
              <a:rPr lang="pt-PT" sz="4000" dirty="0" smtClean="0"/>
              <a:t>e </a:t>
            </a:r>
            <a:r>
              <a:rPr lang="pt-PT" sz="4000" b="1" dirty="0" smtClean="0"/>
              <a:t>perda da volição</a:t>
            </a:r>
            <a:r>
              <a:rPr lang="pt-PT" sz="4000" dirty="0" smtClean="0"/>
              <a:t>) se desenvolvem sem serem precedidos por quaisquer sintomas psicóticos manifestos.</a:t>
            </a:r>
            <a:endParaRPr lang="en-US" sz="4000" dirty="0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b="1" dirty="0" smtClean="0"/>
              <a:t>F20.8 Outras esquizofrenias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8229600" cy="4373563"/>
          </a:xfrm>
        </p:spPr>
        <p:txBody>
          <a:bodyPr>
            <a:normAutofit/>
          </a:bodyPr>
          <a:lstStyle/>
          <a:p>
            <a:r>
              <a:rPr lang="pt-PT" sz="4000" dirty="0" smtClean="0"/>
              <a:t>Ataque esquizofreniforme SOE</a:t>
            </a:r>
            <a:endParaRPr lang="en-US" sz="4000" dirty="0" smtClean="0"/>
          </a:p>
          <a:p>
            <a:r>
              <a:rPr lang="pt-PT" sz="4000" dirty="0" smtClean="0"/>
              <a:t>Esquizofrenia cenestopática</a:t>
            </a:r>
            <a:endParaRPr lang="en-US" sz="4000" dirty="0" smtClean="0"/>
          </a:p>
          <a:p>
            <a:r>
              <a:rPr lang="pt-PT" sz="4000" dirty="0" smtClean="0"/>
              <a:t>Psicose esquizofreniforme SOE</a:t>
            </a:r>
            <a:endParaRPr lang="en-US" sz="4000" dirty="0" smtClean="0"/>
          </a:p>
          <a:p>
            <a:r>
              <a:rPr lang="pt-PT" sz="4000" dirty="0" smtClean="0"/>
              <a:t>Transtorno esquizofreniforme SOE</a:t>
            </a:r>
            <a:endParaRPr lang="en-US" sz="4000" dirty="0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PT" b="1" dirty="0" smtClean="0"/>
              <a:t>F20.9 Esquizofrenia não especificada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b="1" dirty="0" smtClean="0"/>
              <a:t>F21 Transtorno esquizotípico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0"/>
            <a:ext cx="8610600" cy="4876800"/>
          </a:xfrm>
        </p:spPr>
        <p:txBody>
          <a:bodyPr>
            <a:noAutofit/>
          </a:bodyPr>
          <a:lstStyle/>
          <a:p>
            <a:r>
              <a:rPr lang="pt-PT" sz="4000" dirty="0" smtClean="0"/>
              <a:t>Transtorno caracterizado por um comportamento excêntrico e por anomalias do pensamento e do afeto que se assemelham àquelas da esquizofrenia, mas não há em nenhum momento da evolução qualquer anomalia esquizofrênica manifesta ou característica.</a:t>
            </a:r>
            <a:endParaRPr lang="en-US" sz="4000" dirty="0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38200"/>
            <a:ext cx="8229600" cy="5486400"/>
          </a:xfrm>
        </p:spPr>
        <p:txBody>
          <a:bodyPr>
            <a:normAutofit fontScale="92500" lnSpcReduction="10000"/>
          </a:bodyPr>
          <a:lstStyle/>
          <a:p>
            <a:r>
              <a:rPr lang="pt-PT" dirty="0" smtClean="0"/>
              <a:t>A sintomatologia pode comportar um afeto frio ou inapropriado, anedonia; um comportamento estranho ou excêntrico; uma tendência ao retraimento social; idéias paranóides ou bizarras sem que se apresentem idéias delirantes autênticas; ruminações obsessivas; transtornos do curso do pensamento e perturbações das percepções; períodos transitórios ocasionais quase psicóticos com ilusões intensas, alucinações auditivas ou outras e idéias pseudodelirantes, ocorrendo em geral sem fator desencadeante exterior. 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533400"/>
            <a:ext cx="8534400" cy="5592763"/>
          </a:xfrm>
        </p:spPr>
        <p:txBody>
          <a:bodyPr>
            <a:normAutofit/>
          </a:bodyPr>
          <a:lstStyle/>
          <a:p>
            <a:endParaRPr lang="pt-PT" sz="4000" dirty="0" smtClean="0"/>
          </a:p>
          <a:p>
            <a:r>
              <a:rPr lang="pt-PT" sz="4000" dirty="0" smtClean="0"/>
              <a:t>Usualmente mantém-se clara a consciência e a capacidade intelectual, embora certos déficits cognitivos possam evoluir no curso do tempo.</a:t>
            </a:r>
            <a:endParaRPr lang="en-US" sz="40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762000"/>
            <a:ext cx="8534400" cy="5791200"/>
          </a:xfrm>
        </p:spPr>
        <p:txBody>
          <a:bodyPr>
            <a:noAutofit/>
          </a:bodyPr>
          <a:lstStyle/>
          <a:p>
            <a:pPr>
              <a:buFont typeface="Wingdings" pitchFamily="2" charset="2"/>
              <a:buChar char="§"/>
            </a:pPr>
            <a:r>
              <a:rPr lang="pt-PT" sz="4000" dirty="0" smtClean="0"/>
              <a:t>Os fenômenos psicopatológicos mais importantes incluem </a:t>
            </a:r>
          </a:p>
          <a:p>
            <a:r>
              <a:rPr lang="pt-PT" sz="4000" dirty="0" smtClean="0"/>
              <a:t>o eco do pensamento, </a:t>
            </a:r>
          </a:p>
          <a:p>
            <a:r>
              <a:rPr lang="pt-PT" sz="4000" dirty="0" smtClean="0"/>
              <a:t>a imposição ou o roubo do pensamento, </a:t>
            </a:r>
          </a:p>
          <a:p>
            <a:r>
              <a:rPr lang="pt-PT" sz="4000" dirty="0" smtClean="0"/>
              <a:t>a divulgação do pensamento, </a:t>
            </a:r>
          </a:p>
          <a:p>
            <a:r>
              <a:rPr lang="pt-PT" sz="4000" dirty="0" smtClean="0"/>
              <a:t>a percepção delirante, 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685800"/>
            <a:ext cx="8153400" cy="5440363"/>
          </a:xfrm>
        </p:spPr>
        <p:txBody>
          <a:bodyPr>
            <a:normAutofit/>
          </a:bodyPr>
          <a:lstStyle/>
          <a:p>
            <a:r>
              <a:rPr lang="pt-PT" sz="4000" dirty="0" smtClean="0"/>
              <a:t>idéias delirantes de controle, </a:t>
            </a:r>
          </a:p>
          <a:p>
            <a:r>
              <a:rPr lang="pt-PT" sz="4000" dirty="0" smtClean="0"/>
              <a:t>de influência ou de passividade,</a:t>
            </a:r>
          </a:p>
          <a:p>
            <a:r>
              <a:rPr lang="pt-PT" sz="4000" dirty="0" smtClean="0"/>
              <a:t>vozes alucinatórias que comentam ou discutem com o paciente na terceira pessoa, </a:t>
            </a:r>
          </a:p>
          <a:p>
            <a:r>
              <a:rPr lang="pt-PT" sz="4000" dirty="0" smtClean="0"/>
              <a:t>transtornos do pensamento e sintomas negativos.</a:t>
            </a:r>
            <a:endParaRPr lang="en-US" sz="40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228600"/>
            <a:ext cx="8763000" cy="1524000"/>
          </a:xfrm>
        </p:spPr>
        <p:txBody>
          <a:bodyPr>
            <a:noAutofit/>
          </a:bodyPr>
          <a:lstStyle/>
          <a:p>
            <a:r>
              <a:rPr lang="pt-PT" sz="3600" b="1" dirty="0" smtClean="0"/>
              <a:t>A evolução dos transtornos esquizofrênicos</a:t>
            </a:r>
            <a:endParaRPr lang="en-US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28800"/>
            <a:ext cx="8229600" cy="4572000"/>
          </a:xfrm>
        </p:spPr>
        <p:txBody>
          <a:bodyPr>
            <a:normAutofit/>
          </a:bodyPr>
          <a:lstStyle/>
          <a:p>
            <a:r>
              <a:rPr lang="pt-PT" sz="4000" dirty="0" smtClean="0"/>
              <a:t>pode ser contínua, </a:t>
            </a:r>
            <a:endParaRPr lang="pt-PT" sz="4000" dirty="0" smtClean="0"/>
          </a:p>
          <a:p>
            <a:r>
              <a:rPr lang="pt-PT" sz="4000" dirty="0" smtClean="0"/>
              <a:t>episódica </a:t>
            </a:r>
            <a:r>
              <a:rPr lang="pt-PT" sz="4000" dirty="0" smtClean="0"/>
              <a:t>com ocorrência de um déficit progressivo ou estável, </a:t>
            </a:r>
            <a:endParaRPr lang="pt-PT" sz="4000" dirty="0" smtClean="0"/>
          </a:p>
          <a:p>
            <a:r>
              <a:rPr lang="pt-PT" sz="4000" dirty="0" smtClean="0"/>
              <a:t>ou </a:t>
            </a:r>
            <a:r>
              <a:rPr lang="pt-PT" sz="4000" dirty="0" smtClean="0"/>
              <a:t>comportar um ou vários episódios seguidos de uma remissão completa ou incompleta. </a:t>
            </a:r>
            <a:endParaRPr lang="en-US" sz="40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219200"/>
            <a:ext cx="8001000" cy="5181600"/>
          </a:xfrm>
        </p:spPr>
        <p:txBody>
          <a:bodyPr>
            <a:noAutofit/>
          </a:bodyPr>
          <a:lstStyle/>
          <a:p>
            <a:r>
              <a:rPr lang="pt-PT" sz="4000" dirty="0" smtClean="0"/>
              <a:t>Não se deve fazer um diagnóstico de esquizofrenia quando o quadro clínico comporta sintomas depressivos ou maníacos no primeiro plano, </a:t>
            </a:r>
            <a:endParaRPr lang="pt-PT" sz="4000" dirty="0" smtClean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1143000"/>
            <a:ext cx="7620000" cy="4983163"/>
          </a:xfrm>
        </p:spPr>
        <p:txBody>
          <a:bodyPr>
            <a:normAutofit/>
          </a:bodyPr>
          <a:lstStyle/>
          <a:p>
            <a:r>
              <a:rPr lang="pt-PT" sz="4000" dirty="0" smtClean="0"/>
              <a:t>a menos que se possa estabelecer sem equívoco que a ocorrência dos sintomas esquizofrênicos fosse anterior à dos transtornos afetivos.</a:t>
            </a:r>
            <a:endParaRPr lang="en-US" sz="40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205</TotalTime>
  <Words>998</Words>
  <Application>Microsoft Office PowerPoint</Application>
  <PresentationFormat>On-screen Show (4:3)</PresentationFormat>
  <Paragraphs>114</Paragraphs>
  <Slides>37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37</vt:i4>
      </vt:variant>
    </vt:vector>
  </HeadingPairs>
  <TitlesOfParts>
    <vt:vector size="38" baseType="lpstr">
      <vt:lpstr>Office Theme</vt:lpstr>
      <vt:lpstr>F20-F29 Esquizofrenia, transtornos esquizotípicos e transtornos delirantes</vt:lpstr>
      <vt:lpstr>Slide 2</vt:lpstr>
      <vt:lpstr>F20 Esquizofrenia</vt:lpstr>
      <vt:lpstr>Slide 4</vt:lpstr>
      <vt:lpstr>Slide 5</vt:lpstr>
      <vt:lpstr>Slide 6</vt:lpstr>
      <vt:lpstr>A evolução dos transtornos esquizofrênicos</vt:lpstr>
      <vt:lpstr>Slide 8</vt:lpstr>
      <vt:lpstr>Slide 9</vt:lpstr>
      <vt:lpstr>Slide 10</vt:lpstr>
      <vt:lpstr>Slide 11</vt:lpstr>
      <vt:lpstr>Slide 12</vt:lpstr>
      <vt:lpstr>Exclui</vt:lpstr>
      <vt:lpstr>F20.0 Esquizofrenia paranóide</vt:lpstr>
      <vt:lpstr>Slide 15</vt:lpstr>
      <vt:lpstr>Exclui</vt:lpstr>
      <vt:lpstr>F20.1 Esquizofrenia hebefrênica  </vt:lpstr>
      <vt:lpstr>Slide 18</vt:lpstr>
      <vt:lpstr>Slide 19</vt:lpstr>
      <vt:lpstr>Slide 20</vt:lpstr>
      <vt:lpstr>F20.2 Esquizofrenia catatônica</vt:lpstr>
      <vt:lpstr>Slide 22</vt:lpstr>
      <vt:lpstr>Slide 23</vt:lpstr>
      <vt:lpstr>F20.3 Esquizofrenia indiferenciada</vt:lpstr>
      <vt:lpstr>Exclui </vt:lpstr>
      <vt:lpstr>F20.4 Depressão pós-esquizofrênica</vt:lpstr>
      <vt:lpstr>Slide 27</vt:lpstr>
      <vt:lpstr>Slide 28</vt:lpstr>
      <vt:lpstr>F20.5 Esquizofrenia residual</vt:lpstr>
      <vt:lpstr>Slide 30</vt:lpstr>
      <vt:lpstr>Slide 31</vt:lpstr>
      <vt:lpstr>F20.6 Esquizofrenia simples</vt:lpstr>
      <vt:lpstr>Slide 33</vt:lpstr>
      <vt:lpstr>F20.8 Outras esquizofrenias</vt:lpstr>
      <vt:lpstr>F20.9 Esquizofrenia não especificada </vt:lpstr>
      <vt:lpstr>F21 Transtorno esquizotípico</vt:lpstr>
      <vt:lpstr>Slide 37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F20-F29 Esquizofrenia, transtornos esquizotípicos e transtornos delirantes</dc:title>
  <dc:creator>Medicina Preventiva</dc:creator>
  <cp:lastModifiedBy>Medicina Preventiva</cp:lastModifiedBy>
  <cp:revision>22</cp:revision>
  <dcterms:created xsi:type="dcterms:W3CDTF">2018-04-06T05:45:11Z</dcterms:created>
  <dcterms:modified xsi:type="dcterms:W3CDTF">2018-04-11T07:54:25Z</dcterms:modified>
</cp:coreProperties>
</file>