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126"/>
  </p:notesMasterIdLst>
  <p:handoutMasterIdLst>
    <p:handoutMasterId r:id="rId127"/>
  </p:handoutMasterIdLst>
  <p:sldIdLst>
    <p:sldId id="256" r:id="rId2"/>
    <p:sldId id="257" r:id="rId3"/>
    <p:sldId id="405" r:id="rId4"/>
    <p:sldId id="259" r:id="rId5"/>
    <p:sldId id="294" r:id="rId6"/>
    <p:sldId id="296" r:id="rId7"/>
    <p:sldId id="297" r:id="rId8"/>
    <p:sldId id="300" r:id="rId9"/>
    <p:sldId id="301" r:id="rId10"/>
    <p:sldId id="302" r:id="rId11"/>
    <p:sldId id="303" r:id="rId12"/>
    <p:sldId id="304" r:id="rId13"/>
    <p:sldId id="305" r:id="rId14"/>
    <p:sldId id="292" r:id="rId15"/>
    <p:sldId id="293" r:id="rId16"/>
    <p:sldId id="263" r:id="rId17"/>
    <p:sldId id="265" r:id="rId18"/>
    <p:sldId id="266" r:id="rId19"/>
    <p:sldId id="267" r:id="rId20"/>
    <p:sldId id="268" r:id="rId21"/>
    <p:sldId id="272" r:id="rId22"/>
    <p:sldId id="269" r:id="rId23"/>
    <p:sldId id="270" r:id="rId24"/>
    <p:sldId id="271" r:id="rId25"/>
    <p:sldId id="273" r:id="rId26"/>
    <p:sldId id="275" r:id="rId27"/>
    <p:sldId id="276" r:id="rId28"/>
    <p:sldId id="277" r:id="rId29"/>
    <p:sldId id="279" r:id="rId30"/>
    <p:sldId id="278" r:id="rId31"/>
    <p:sldId id="281" r:id="rId32"/>
    <p:sldId id="282" r:id="rId33"/>
    <p:sldId id="288" r:id="rId34"/>
    <p:sldId id="289" r:id="rId35"/>
    <p:sldId id="290" r:id="rId36"/>
    <p:sldId id="306" r:id="rId37"/>
    <p:sldId id="307" r:id="rId38"/>
    <p:sldId id="345" r:id="rId39"/>
    <p:sldId id="308" r:id="rId40"/>
    <p:sldId id="309" r:id="rId41"/>
    <p:sldId id="310" r:id="rId42"/>
    <p:sldId id="311" r:id="rId43"/>
    <p:sldId id="312" r:id="rId44"/>
    <p:sldId id="317" r:id="rId45"/>
    <p:sldId id="313" r:id="rId46"/>
    <p:sldId id="343" r:id="rId47"/>
    <p:sldId id="344" r:id="rId48"/>
    <p:sldId id="314" r:id="rId49"/>
    <p:sldId id="315" r:id="rId50"/>
    <p:sldId id="349" r:id="rId51"/>
    <p:sldId id="350" r:id="rId52"/>
    <p:sldId id="346" r:id="rId53"/>
    <p:sldId id="347" r:id="rId54"/>
    <p:sldId id="318" r:id="rId55"/>
    <p:sldId id="319" r:id="rId56"/>
    <p:sldId id="320" r:id="rId57"/>
    <p:sldId id="321" r:id="rId58"/>
    <p:sldId id="322" r:id="rId59"/>
    <p:sldId id="323" r:id="rId60"/>
    <p:sldId id="325" r:id="rId61"/>
    <p:sldId id="327" r:id="rId62"/>
    <p:sldId id="328" r:id="rId63"/>
    <p:sldId id="331" r:id="rId64"/>
    <p:sldId id="333" r:id="rId65"/>
    <p:sldId id="332" r:id="rId66"/>
    <p:sldId id="334" r:id="rId67"/>
    <p:sldId id="335" r:id="rId68"/>
    <p:sldId id="336" r:id="rId69"/>
    <p:sldId id="337" r:id="rId70"/>
    <p:sldId id="341" r:id="rId71"/>
    <p:sldId id="357" r:id="rId72"/>
    <p:sldId id="359" r:id="rId73"/>
    <p:sldId id="361" r:id="rId74"/>
    <p:sldId id="365" r:id="rId75"/>
    <p:sldId id="366" r:id="rId76"/>
    <p:sldId id="367" r:id="rId77"/>
    <p:sldId id="368" r:id="rId78"/>
    <p:sldId id="369" r:id="rId79"/>
    <p:sldId id="371" r:id="rId80"/>
    <p:sldId id="373" r:id="rId81"/>
    <p:sldId id="340" r:id="rId82"/>
    <p:sldId id="342" r:id="rId83"/>
    <p:sldId id="351" r:id="rId84"/>
    <p:sldId id="352" r:id="rId85"/>
    <p:sldId id="353" r:id="rId86"/>
    <p:sldId id="354" r:id="rId87"/>
    <p:sldId id="355" r:id="rId88"/>
    <p:sldId id="356" r:id="rId89"/>
    <p:sldId id="375" r:id="rId90"/>
    <p:sldId id="376" r:id="rId91"/>
    <p:sldId id="377" r:id="rId92"/>
    <p:sldId id="378" r:id="rId93"/>
    <p:sldId id="380" r:id="rId94"/>
    <p:sldId id="381" r:id="rId95"/>
    <p:sldId id="382" r:id="rId96"/>
    <p:sldId id="383" r:id="rId97"/>
    <p:sldId id="384" r:id="rId98"/>
    <p:sldId id="385" r:id="rId99"/>
    <p:sldId id="387" r:id="rId100"/>
    <p:sldId id="388" r:id="rId101"/>
    <p:sldId id="392" r:id="rId102"/>
    <p:sldId id="389" r:id="rId103"/>
    <p:sldId id="393" r:id="rId104"/>
    <p:sldId id="394" r:id="rId105"/>
    <p:sldId id="396" r:id="rId106"/>
    <p:sldId id="398" r:id="rId107"/>
    <p:sldId id="399" r:id="rId108"/>
    <p:sldId id="401" r:id="rId109"/>
    <p:sldId id="402" r:id="rId110"/>
    <p:sldId id="404" r:id="rId111"/>
    <p:sldId id="422" r:id="rId112"/>
    <p:sldId id="408" r:id="rId113"/>
    <p:sldId id="409" r:id="rId114"/>
    <p:sldId id="410" r:id="rId115"/>
    <p:sldId id="411" r:id="rId116"/>
    <p:sldId id="418" r:id="rId117"/>
    <p:sldId id="412" r:id="rId118"/>
    <p:sldId id="419" r:id="rId119"/>
    <p:sldId id="420" r:id="rId120"/>
    <p:sldId id="414" r:id="rId121"/>
    <p:sldId id="415" r:id="rId122"/>
    <p:sldId id="413" r:id="rId123"/>
    <p:sldId id="421" r:id="rId124"/>
    <p:sldId id="417" r:id="rId125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  <a:srgbClr val="FF6600"/>
    <a:srgbClr val="0000CC"/>
    <a:srgbClr val="0099CC"/>
    <a:srgbClr val="9900FF"/>
    <a:srgbClr val="CCFFFF"/>
    <a:srgbClr val="99CCFF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9" autoAdjust="0"/>
    <p:restoredTop sz="94492" autoAdjust="0"/>
  </p:normalViewPr>
  <p:slideViewPr>
    <p:cSldViewPr>
      <p:cViewPr>
        <p:scale>
          <a:sx n="70" d="100"/>
          <a:sy n="70" d="100"/>
        </p:scale>
        <p:origin x="-15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588" y="12"/>
      </p:cViewPr>
      <p:guideLst>
        <p:guide orient="horz" pos="2929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1017" cy="46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defTabSz="947738">
              <a:defRPr sz="800" b="1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Módulo 2: Ciências Humansa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797" y="0"/>
            <a:ext cx="2981016" cy="46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algn="r" defTabSz="947738">
              <a:defRPr sz="800" b="1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Plano de Aula 1: O Papel do Enfermeiro Geral</a:t>
            </a:r>
          </a:p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4794" y="8677222"/>
            <a:ext cx="1129323" cy="46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algn="r" defTabSz="947738">
              <a:defRPr sz="800" b="1" smtClean="0">
                <a:solidFill>
                  <a:srgbClr val="000066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521EFCF-3339-4671-B62E-43ACACD20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593914" y="8781872"/>
            <a:ext cx="1617888" cy="2150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056" tIns="45528" rIns="91056" bIns="45528">
            <a:spAutoFit/>
          </a:bodyPr>
          <a:lstStyle/>
          <a:p>
            <a:pPr defTabSz="911225">
              <a:spcBef>
                <a:spcPct val="50000"/>
              </a:spcBef>
              <a:defRPr/>
            </a:pPr>
            <a:r>
              <a:rPr lang="pt-BR" sz="800" b="1" i="1"/>
              <a:t>Curso de Enfermagem Geral</a:t>
            </a:r>
          </a:p>
        </p:txBody>
      </p:sp>
    </p:spTree>
    <p:extLst>
      <p:ext uri="{BB962C8B-B14F-4D97-AF65-F5344CB8AC3E}">
        <p14:creationId xmlns:p14="http://schemas.microsoft.com/office/powerpoint/2010/main" xmlns="" val="3674241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222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592" y="0"/>
            <a:ext cx="2983221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0775" y="696913"/>
            <a:ext cx="4643438" cy="34845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473" y="4414919"/>
            <a:ext cx="5048869" cy="41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837"/>
            <a:ext cx="2983222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592" y="8829837"/>
            <a:ext cx="2983221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2E7A438-3999-4F60-9AD0-6BE486F27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78658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F5988B-AE39-4ED0-9321-0ACBCD492417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 userDrawn="1"/>
        </p:nvSpPr>
        <p:spPr bwMode="hidden">
          <a:xfrm>
            <a:off x="1371600" y="1447800"/>
            <a:ext cx="7772400" cy="2514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grpSp>
        <p:nvGrpSpPr>
          <p:cNvPr id="6" name="Group 24"/>
          <p:cNvGrpSpPr>
            <a:grpSpLocks/>
          </p:cNvGrpSpPr>
          <p:nvPr userDrawn="1"/>
        </p:nvGrpSpPr>
        <p:grpSpPr bwMode="auto">
          <a:xfrm>
            <a:off x="0" y="1447800"/>
            <a:ext cx="2743200" cy="2514600"/>
            <a:chOff x="361" y="1065"/>
            <a:chExt cx="1445" cy="1596"/>
          </a:xfrm>
        </p:grpSpPr>
        <p:sp>
          <p:nvSpPr>
            <p:cNvPr id="7" name="Rectangle 25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8" name="Rectangle 26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9" name="Rectangle 27"/>
            <p:cNvSpPr>
              <a:spLocks noChangeArrowheads="1"/>
            </p:cNvSpPr>
            <p:nvPr userDrawn="1"/>
          </p:nvSpPr>
          <p:spPr bwMode="auto">
            <a:xfrm>
              <a:off x="720" y="2256"/>
              <a:ext cx="368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0" name="Rectangle 28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3" name="Rectangle 31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4" name="Rectangle 32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</p:grpSp>
      <p:sp>
        <p:nvSpPr>
          <p:cNvPr id="15" name="Rectangle 33"/>
          <p:cNvSpPr>
            <a:spLocks noChangeArrowheads="1"/>
          </p:cNvSpPr>
          <p:nvPr/>
        </p:nvSpPr>
        <p:spPr bwMode="auto">
          <a:xfrm>
            <a:off x="2971800" y="14478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pt-BR" sz="3600" b="1">
              <a:solidFill>
                <a:srgbClr val="FFFFFF"/>
              </a:solidFill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8150" y="381000"/>
            <a:ext cx="6286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37"/>
          <p:cNvSpPr txBox="1">
            <a:spLocks noChangeArrowheads="1"/>
          </p:cNvSpPr>
          <p:nvPr userDrawn="1"/>
        </p:nvSpPr>
        <p:spPr bwMode="auto">
          <a:xfrm>
            <a:off x="2971800" y="1676400"/>
            <a:ext cx="5029200" cy="671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pt-BR" sz="3800"/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2971800" y="16002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pt-BR" sz="3600" b="1">
              <a:solidFill>
                <a:srgbClr val="FFFFFF"/>
              </a:solidFill>
            </a:endParaRPr>
          </a:p>
        </p:txBody>
      </p:sp>
      <p:sp>
        <p:nvSpPr>
          <p:cNvPr id="1044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600200"/>
            <a:ext cx="5486400" cy="2209800"/>
          </a:xfrm>
          <a:noFill/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1044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20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1DD15-85AF-4178-A18F-8B0997BE8BA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095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1CB96-51CD-4C1B-B347-2FE6A296CFD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0FC1-0FFD-45D2-BCB7-4F7E2286803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4CE8-2B16-4153-90D5-02163EC5F17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186DE-0342-4485-BE96-11E8F38E89D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75D54-FFF0-4753-AE23-E1E3BD3E1D7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322D8-7855-42EA-8EE9-E7D3E063EEA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A2E76-3023-4523-8A5F-1B7F43B15C5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63CE6-9B55-447B-B052-4641BD236D7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62444-E16C-4E06-A37E-FD8855D4EAA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4008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 i="1" smtClean="0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 rot="-16200000">
            <a:off x="-3227387" y="3227387"/>
            <a:ext cx="6858000" cy="40322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/>
          <a:lstStyle/>
          <a:p>
            <a:pPr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467600" cy="6858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 título mestre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38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</p:txBody>
      </p:sp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" y="228600"/>
            <a:ext cx="6286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0ACE1953-DEEB-4B0B-B773-ED35B4FA02A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ü"/>
        <a:defRPr sz="2400" b="1">
          <a:solidFill>
            <a:srgbClr val="000066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10000"/>
        <a:buFont typeface="Wingdings" pitchFamily="2" charset="2"/>
        <a:buChar char="w"/>
        <a:defRPr sz="2000" b="1">
          <a:solidFill>
            <a:srgbClr val="000066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5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4572000"/>
            <a:ext cx="3124200" cy="533400"/>
          </a:xfrm>
          <a:noFill/>
        </p:spPr>
        <p:txBody>
          <a:bodyPr/>
          <a:lstStyle/>
          <a:p>
            <a:pPr marL="514350" indent="-514350" eaLnBrk="1" hangingPunct="1"/>
            <a:r>
              <a:rPr lang="pt-BR" sz="2800" dirty="0" smtClean="0"/>
              <a:t>Submódulo-9</a:t>
            </a:r>
          </a:p>
        </p:txBody>
      </p:sp>
      <p:sp>
        <p:nvSpPr>
          <p:cNvPr id="3075" name="Rectangle 2067"/>
          <p:cNvSpPr>
            <a:spLocks noChangeArrowheads="1"/>
          </p:cNvSpPr>
          <p:nvPr/>
        </p:nvSpPr>
        <p:spPr bwMode="auto">
          <a:xfrm>
            <a:off x="3124200" y="16764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pt-BR" sz="3600" b="1" dirty="0">
              <a:solidFill>
                <a:srgbClr val="FFFFFF"/>
              </a:solidFill>
            </a:endParaRPr>
          </a:p>
        </p:txBody>
      </p:sp>
      <p:sp>
        <p:nvSpPr>
          <p:cNvPr id="3076" name="Rectangle 2068"/>
          <p:cNvSpPr>
            <a:spLocks noChangeArrowheads="1"/>
          </p:cNvSpPr>
          <p:nvPr/>
        </p:nvSpPr>
        <p:spPr bwMode="auto">
          <a:xfrm>
            <a:off x="3048000" y="64008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pt-BR" sz="1200" b="1" i="1">
                <a:solidFill>
                  <a:schemeClr val="accent1"/>
                </a:solidFill>
                <a:latin typeface="Verdana" pitchFamily="34" charset="0"/>
              </a:rPr>
              <a:t>Curso de Enfermagem Geral</a:t>
            </a:r>
          </a:p>
        </p:txBody>
      </p:sp>
      <p:sp>
        <p:nvSpPr>
          <p:cNvPr id="5" name="Rectangle 2067"/>
          <p:cNvSpPr>
            <a:spLocks noChangeArrowheads="1"/>
          </p:cNvSpPr>
          <p:nvPr/>
        </p:nvSpPr>
        <p:spPr bwMode="auto">
          <a:xfrm>
            <a:off x="3352800" y="17526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pt-BR" sz="3600" b="1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5600" y="1447800"/>
            <a:ext cx="5943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eaLnBrk="1" hangingPunct="1"/>
            <a:r>
              <a:rPr lang="pt-BR" sz="3600" b="1" dirty="0">
                <a:solidFill>
                  <a:schemeClr val="bg1"/>
                </a:solidFill>
              </a:rPr>
              <a:t>Cuidados de </a:t>
            </a:r>
            <a:r>
              <a:rPr lang="pt-BR" sz="3600" b="1" dirty="0" smtClean="0">
                <a:solidFill>
                  <a:schemeClr val="bg1"/>
                </a:solidFill>
              </a:rPr>
              <a:t>Enfermagem</a:t>
            </a:r>
          </a:p>
          <a:p>
            <a:pPr marL="514350" indent="-514350" algn="ctr" eaLnBrk="1" hangingPunct="1"/>
            <a:r>
              <a:rPr lang="pt-BR" sz="3600" b="1" dirty="0" smtClean="0">
                <a:solidFill>
                  <a:schemeClr val="bg1"/>
                </a:solidFill>
              </a:rPr>
              <a:t>nas </a:t>
            </a:r>
            <a:r>
              <a:rPr lang="pt-BR" sz="3600" b="1" dirty="0">
                <a:solidFill>
                  <a:schemeClr val="bg1"/>
                </a:solidFill>
              </a:rPr>
              <a:t>Urgências </a:t>
            </a:r>
            <a:r>
              <a:rPr lang="pt-BR" sz="3600" b="1" dirty="0" smtClean="0">
                <a:solidFill>
                  <a:schemeClr val="bg1"/>
                </a:solidFill>
              </a:rPr>
              <a:t>e</a:t>
            </a:r>
          </a:p>
          <a:p>
            <a:pPr marL="514350" indent="-514350" algn="ctr" eaLnBrk="1" hangingPunct="1"/>
            <a:r>
              <a:rPr lang="pt-BR" sz="3600" b="1" dirty="0" smtClean="0">
                <a:solidFill>
                  <a:schemeClr val="bg1"/>
                </a:solidFill>
              </a:rPr>
              <a:t>Emergências </a:t>
            </a:r>
            <a:r>
              <a:rPr lang="pt-BR" sz="3600" b="1" dirty="0">
                <a:solidFill>
                  <a:schemeClr val="bg1"/>
                </a:solidFill>
              </a:rPr>
              <a:t>Pediátricas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CONVULSÕES FEBRIS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4572000"/>
            <a:ext cx="4495800" cy="685800"/>
          </a:xfrm>
        </p:spPr>
        <p:txBody>
          <a:bodyPr/>
          <a:lstStyle/>
          <a:p>
            <a:pPr algn="l"/>
            <a:r>
              <a:rPr lang="en-US" dirty="0" smtClean="0"/>
              <a:t>   AS CONVULSÕES FEBRIS</a:t>
            </a:r>
            <a:endParaRPr lang="en-US" dirty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Perde ainda os líquidos quando aparece a sudorese excessiva, febre prolongada, exposição prolongada ao sol ou outra fonte de calor intenso ou exercícios intensos e continuados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Alguns líquidos como suco de maçã, refrigerantes e bebidas energéticas devem ser evitados porque, em alguns casos, aumentam a diarreia e vómitos.</a:t>
            </a: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100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/>
              <a:t>Também não está indicada a água pura, porque ela não tem alguns minerais essenciais para a recuperação da criança.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   A melhor escolha é dar uma solução reidratante oral.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Estas soluções repõem, com segurança, os fluidos e minerais que o organismo perdeu.</a:t>
            </a:r>
            <a:endParaRPr lang="en-US" b="0" dirty="0" smtClean="0"/>
          </a:p>
          <a:p>
            <a:pPr>
              <a:lnSpc>
                <a:spcPct val="150000"/>
              </a:lnSpc>
            </a:pPr>
            <a:endParaRPr lang="en-US" sz="2400" b="0" dirty="0" smtClean="0"/>
          </a:p>
          <a:p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101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Quantidade  de solução reidratante oral  a ser  dada  à criança: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Se a criança não estiver a vomitar, não precisa de se preocupar em limitar a quantidade de solução reidratante a dar, devendo incentivar a tomada de meio (1/2) copo após cada evacuação líquida ou de hora em hora.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/>
              <a:t>Dê a solução em colheradas ou em pequenos goles.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102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Uma criança mais velha pode necessitar de um (01) copo a cada hora.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a criança estiver vomitando, evite dar-lhe grandes volumes de líquidos. Nesses casos, o mais recomendado é dar uma colher de chá de solução </a:t>
            </a:r>
            <a:r>
              <a:rPr lang="pt-PT" b="0" dirty="0" err="1" smtClean="0"/>
              <a:t>rehidratante</a:t>
            </a:r>
            <a:r>
              <a:rPr lang="pt-PT" b="0" dirty="0" smtClean="0"/>
              <a:t> a cada 2 minutos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103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Sinais e Sintomas de Desidratação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A boca seca,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Pouca ou nenhuma saliva.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Olhos podem parecer secos e sem lágrimas.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Ela pode reclamar que está com muita sede.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Urina menos do que o normal. 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Olhos </a:t>
            </a:r>
            <a:r>
              <a:rPr lang="pt-BR" b="0" dirty="0"/>
              <a:t>podem parecer fundos.</a:t>
            </a:r>
            <a:endParaRPr lang="en-US" b="0" dirty="0"/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A </a:t>
            </a:r>
            <a:r>
              <a:rPr lang="pt-BR" b="0" dirty="0"/>
              <a:t>pele apresenta a prega cutânea..</a:t>
            </a:r>
            <a:endParaRPr lang="en-US" b="0" dirty="0"/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Ela </a:t>
            </a:r>
            <a:r>
              <a:rPr lang="pt-BR" b="0" dirty="0"/>
              <a:t>pode também estar mais sonolenta que o normal.</a:t>
            </a:r>
            <a:endParaRPr lang="en-US" b="0" dirty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endParaRPr lang="en-US" b="0" dirty="0" smtClean="0"/>
          </a:p>
          <a:p>
            <a:pPr marL="457200" indent="-457200" algn="just">
              <a:buFont typeface="+mj-lt"/>
              <a:buAutoNum type="arabicPeriod" startAt="6"/>
            </a:pP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104</a:t>
            </a:fld>
            <a:endParaRPr lang="pt-PT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Quando  procurar cuidados médicos: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Quando nas fezes da criança aparecer sangue ou pus;</a:t>
            </a: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Quando a  criança apresentar alguns dos sinais de desidratação mencionados anteriormente;</a:t>
            </a:r>
          </a:p>
          <a:p>
            <a:pPr lvl="1" algn="just">
              <a:lnSpc>
                <a:spcPct val="150000"/>
              </a:lnSpc>
            </a:pPr>
            <a:r>
              <a:rPr lang="pt-BR" b="0" dirty="0"/>
              <a:t>Quando a criança estiver a vomitar  há mais de 8 horas;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BR" b="0" dirty="0"/>
              <a:t> Quando o estômago da  criança estiver distendido;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BR" b="0" dirty="0"/>
              <a:t>Quando a criança apresentar febre</a:t>
            </a:r>
            <a:r>
              <a:rPr lang="pt-BR" b="0" dirty="0" smtClean="0"/>
              <a:t>;</a:t>
            </a: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105</a:t>
            </a:fld>
            <a:endParaRPr lang="pt-PT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Quando a criança tiver dores abdominais por mais de duas horas;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Quando a criança estiver menos activa e mais sonolenta que o normal;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Quando sua criança menor de 6 meses apresentar vómitos ou diarreia;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 Sempre que você tiver dúvidas sobre os cuidados com a criança.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106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/>
              <a:t>Alimentos que podem ajudar a criança a melhorar da diarréia se não estiver a vomitar.</a:t>
            </a:r>
            <a:endParaRPr lang="en-US" sz="240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Uma boa dieta é fundamental para o tratamento da diarréia.Devemos incentivar a criança a tomar bastantes líquidos e fazer as refeições regulares.</a:t>
            </a:r>
          </a:p>
          <a:p>
            <a:pPr lvl="1" algn="just">
              <a:lnSpc>
                <a:spcPct val="150000"/>
              </a:lnSpc>
            </a:pPr>
            <a:r>
              <a:rPr lang="pt-BR" b="0" dirty="0"/>
              <a:t>Não interromper o aleitamento do bebê.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2400" dirty="0"/>
              <a:t>Se estiver a receber alimento sólido, os seguintes alimentos são indicados</a:t>
            </a:r>
            <a:r>
              <a:rPr lang="pt-BR" sz="2400" dirty="0" smtClean="0"/>
              <a:t>: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 Frutas e legumes;</a:t>
            </a:r>
            <a:endParaRPr lang="en-US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107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/>
              <a:t>Frango</a:t>
            </a:r>
            <a:r>
              <a:rPr lang="pt-BR" b="0" dirty="0"/>
              <a:t>, peixe ou carne, contanto que sejam bem cozidos;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Alimentos sólidos, como cereais para bebés, aveia, creme de milho, arroz, cereais sem açúcar, macarrão fino, batatas, pão e iogurte.</a:t>
            </a:r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108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Comidas a  evitar na alimentação da  criança:</a:t>
            </a:r>
            <a:endParaRPr lang="en-US" sz="240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Evite comidas que contenham açúcar ou gordura: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Sucos de maçã e laranja, refrigerantes, bebidas energéticas, bebidas artificiais (em pó)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Doces, como balas, gelatina, sorvete e pipoca industrializada;</a:t>
            </a: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Cereais com açúcar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 Manteiga, batatas fritas e cachorro-quente.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Em caso de dúvidas procure sempre seu </a:t>
            </a:r>
            <a:r>
              <a:rPr lang="pt-BR" b="0" dirty="0" smtClean="0">
                <a:latin typeface="Arial" pitchFamily="34" charset="0"/>
                <a:cs typeface="Arial" pitchFamily="34" charset="0"/>
              </a:rPr>
              <a:t>médico</a:t>
            </a:r>
            <a:endParaRPr lang="en-US" b="0" dirty="0" smtClean="0"/>
          </a:p>
          <a:p>
            <a:pPr algn="just">
              <a:lnSpc>
                <a:spcPct val="150000"/>
              </a:lnSpc>
              <a:buNone/>
            </a:pP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109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das convulsões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convulsões febris são desencadeadas pela febre.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Ocorrem geralmente na faixa etária entre  6 meses e cinco anos de idade.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que já teve uma crise poderá voltar a ter outras quando houver aumento de febre.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IMPORTANTE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 Procure o seu médico para diagnosticar doenças, indicar tratamentos e receitar remédios.</a:t>
            </a:r>
            <a:r>
              <a:rPr lang="pt-BR" sz="2000" b="0" dirty="0" smtClean="0"/>
              <a:t> </a:t>
            </a:r>
            <a:endParaRPr lang="en-US" sz="20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110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400" smtClean="0"/>
              <a:t>Determine o grau de desidratação e seleccione o Plano de Tratamento</a:t>
            </a:r>
            <a:endParaRPr lang="pt-PT" sz="2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111</a:t>
            </a:fld>
            <a:endParaRPr lang="pt-PT"/>
          </a:p>
        </p:txBody>
      </p:sp>
      <p:sp>
        <p:nvSpPr>
          <p:cNvPr id="6" name="Rounded Rectangle 5"/>
          <p:cNvSpPr/>
          <p:nvPr/>
        </p:nvSpPr>
        <p:spPr bwMode="auto">
          <a:xfrm>
            <a:off x="533400" y="990600"/>
            <a:ext cx="2209800" cy="129540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Sem sinais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Que permitam classificar como tendo desidratação moderada ou grave</a:t>
            </a:r>
            <a:endParaRPr kumimoji="0" lang="pt-PT" sz="11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918643" y="1026994"/>
            <a:ext cx="2755710" cy="1259006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Dois ou mais dos seguintes: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Agitação, irritabilidade;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Olhos encovados;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Sede, avidez pela água;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Prega cutânea volta lentamente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791200" y="990600"/>
            <a:ext cx="3048000" cy="129540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Dois ou mais dos seguintes: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Letargia/alteração da consciência; Olhos encovados; Incapacidade de beber ou beber pouco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Prega cutânea volta muito lentamente ( &gt; 2 segundos).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33400" y="3047999"/>
            <a:ext cx="2209800" cy="3276599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A: Tratamento da diarreia em casa (Sem Desidratação)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Ensine à mãe as 4 regras do tratamento em  ambulatório: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Dar líquidos suplementares,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Continuar a  alimentação,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Dar suplementos de zinco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Aconselhar a mãe sobre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quando voltar imediatamente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895600" y="3048000"/>
            <a:ext cx="2755710" cy="327660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B: Tratamento da diarreia</a:t>
            </a:r>
          </a:p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com sinais de desidratação</a:t>
            </a:r>
          </a:p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(Ligeira ou moderada)</a:t>
            </a:r>
            <a:endParaRPr lang="pt-PT" sz="11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Iniciar o tratamento com solução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SRO durante as primeiras 4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horas em ambiente hospitalar,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onde a criança é monitorizada 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 mãe ensinada a preparar e dar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SRO e Zinco.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 a criança ainda estiver a mamar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continuar o aleitamento materno.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As crianças desmamadas, devem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receber os alimentos habituais após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4 horas de rehidratação.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Após a rehidratação, aconselhar a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mãe sobre o tratamento em casa 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quando voltar imediatamente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791200" y="3048000"/>
            <a:ext cx="3048000" cy="327659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C: Tratamento da desidratação grave no Hospital</a:t>
            </a:r>
          </a:p>
          <a:p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Iniciar fluidos endovenosos  imediatamente para desidratação grave.</a:t>
            </a:r>
          </a:p>
          <a:p>
            <a:r>
              <a:rPr lang="pt-PT" sz="11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Nota: </a:t>
            </a:r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 soro de escolha é o lactato de Ringer  (também chamado solução de Hartmann).</a:t>
            </a:r>
          </a:p>
          <a:p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 não estiver disponível pode ser usado</a:t>
            </a:r>
          </a:p>
          <a:p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soro fisiológico (</a:t>
            </a:r>
            <a:r>
              <a:rPr lang="pt-PT" sz="1100" i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NaCl</a:t>
            </a:r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a 0,9%)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Enquanto se aguarda pela preparação, fornecer solução de SRO se a criança consegue beber ou pela SNG.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Transferir a criança para o hospital caso não seja possível a reidratação endovenosa no seu local de trabalho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7072884" y="2596896"/>
            <a:ext cx="484632" cy="374904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3841" y="2286000"/>
            <a:ext cx="18357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Desidratação grave</a:t>
            </a:r>
            <a:endParaRPr lang="pt-PT" sz="1400">
              <a:solidFill>
                <a:srgbClr val="00006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40784" y="2286000"/>
            <a:ext cx="2571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Com sinais de Desidratação</a:t>
            </a:r>
            <a:endParaRPr lang="pt-PT" sz="1400">
              <a:solidFill>
                <a:srgbClr val="000066"/>
              </a:soli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4011168" y="2590800"/>
            <a:ext cx="484632" cy="374904"/>
          </a:xfrm>
          <a:prstGeom prst="down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1295400" y="2596896"/>
            <a:ext cx="484632" cy="374904"/>
          </a:xfrm>
          <a:prstGeom prst="downArrow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0424" y="2286000"/>
            <a:ext cx="1737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Sem Desidratação</a:t>
            </a:r>
            <a:endParaRPr lang="pt-PT" sz="140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964404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PARAGEM CARDIO-RESPIRATÓRIA</a:t>
            </a:r>
            <a:endParaRPr lang="en-US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Paragem Cardio-respiratória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paragem Cardio-respiratória é uma das situações de emergência muito frequente em crianças.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Algumas das possíveis causas da paragem Cardio-respiratória são:</a:t>
            </a:r>
          </a:p>
          <a:p>
            <a:pPr lvl="1" algn="just">
              <a:lnSpc>
                <a:spcPct val="150000"/>
              </a:lnSpc>
            </a:pPr>
            <a:r>
              <a:rPr lang="pt-PT" b="0" dirty="0" err="1" smtClean="0">
                <a:latin typeface="Arial" pitchFamily="34" charset="0"/>
                <a:cs typeface="Arial" pitchFamily="34" charset="0"/>
              </a:rPr>
              <a:t>Infarto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agudo do miocárdio,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Asfixia,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Afogamento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Acidente vascular cerebral.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 </a:t>
            </a: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113</a:t>
            </a:fld>
            <a:endParaRPr lang="pt-PT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 Paragem cárdio-respiratória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495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características da paragem Cardio-respiratória são: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Ausência de movimentos  respiratórios;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Inconsciência;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Arroxeamento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dos lábios e unhas, pele descorada.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se consegue detectar o Pulso radial e carotídeo e batimentos cardíacos.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Em todos estes casos deve-se recorrer à Respiração artificial.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114</a:t>
            </a:fld>
            <a:endParaRPr lang="pt-PT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Existem vários métodos de respiração artificial, mas um dos mais usados nas crianças, menores de 1 ano,  é a respiração Boca a nariz (corresponde a Boca-a-Boca , nos adultos):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fica deitada de costas com os membros estendidos.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115</a:t>
            </a:fld>
            <a:endParaRPr lang="pt-PT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116</a:t>
            </a:fld>
            <a:endParaRPr lang="pt-PT"/>
          </a:p>
        </p:txBody>
      </p:sp>
      <p:pic>
        <p:nvPicPr>
          <p:cNvPr id="6" name="Picture 4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2057400" cy="1295400"/>
          </a:xfrm>
          <a:prstGeom prst="rect">
            <a:avLst/>
          </a:prstGeom>
          <a:noFill/>
          <a:ln w="28575" algn="in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lip_image001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72000"/>
            <a:ext cx="2057400" cy="1219200"/>
          </a:xfrm>
          <a:prstGeom prst="rect">
            <a:avLst/>
          </a:prstGeom>
          <a:noFill/>
          <a:ln w="28575" algn="in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38475"/>
            <a:ext cx="1989138" cy="1381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 descr="Neck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0"/>
            <a:ext cx="2016125" cy="12192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066800" y="5867400"/>
            <a:ext cx="6629400" cy="3667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>
                <a:solidFill>
                  <a:srgbClr val="FF3300"/>
                </a:solidFill>
              </a:rPr>
              <a:t>CORRECTO 				          ERRADO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0016" y="990600"/>
            <a:ext cx="82691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pt-PT" sz="2400" b="1" dirty="0" smtClean="0">
                <a:solidFill>
                  <a:srgbClr val="000066"/>
                </a:solidFill>
                <a:cs typeface="Times New Roman" pitchFamily="18" charset="0"/>
              </a:rPr>
              <a:t>POSICIONAMENTO</a:t>
            </a:r>
          </a:p>
          <a:p>
            <a:pPr algn="just" eaLnBrk="1" hangingPunct="1">
              <a:buClr>
                <a:schemeClr val="tx1"/>
              </a:buClr>
            </a:pPr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Colocar o bebé de costas num lugar firme e quente</a:t>
            </a:r>
          </a:p>
          <a:p>
            <a:pPr algn="just" eaLnBrk="1" hangingPunct="1"/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Posicionar a cabeça do bebé de modo que esteja ligeiramente estendida</a:t>
            </a:r>
          </a:p>
          <a:p>
            <a:pPr algn="just" eaLnBrk="1" hangingPunct="1"/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Colocar um pedaço de pano sob os ombros do bebé</a:t>
            </a:r>
            <a:endParaRPr lang="pt-PT" sz="2400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567439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RESPIRAÇÃO ARTIFICIAL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 O socorrista ajoelha-se do lado esquerdo da criança.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  Coloca a mão direita na testa da criança e a esquerda levanta a mandíbula.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Tapa a boca e insufla o ar pelo nariz, iniciando na 2ª expiração.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117</a:t>
            </a:fld>
            <a:endParaRPr lang="pt-PT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118</a:t>
            </a:fld>
            <a:endParaRPr lang="pt-PT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0668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8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ü"/>
              <a:defRPr sz="2400" b="1">
                <a:solidFill>
                  <a:srgbClr val="000066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10000"/>
              <a:buFont typeface="Wingdings" pitchFamily="2" charset="2"/>
              <a:buChar char="w"/>
              <a:defRPr sz="2000" b="1">
                <a:solidFill>
                  <a:srgbClr val="000066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Char char="•"/>
              <a:defRPr sz="2000">
                <a:solidFill>
                  <a:srgbClr val="000066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VENTILAR</a:t>
            </a:r>
          </a:p>
          <a:p>
            <a:r>
              <a:rPr lang="pt-PT" sz="2400" smtClean="0">
                <a:latin typeface="Arial" pitchFamily="34" charset="0"/>
                <a:cs typeface="Arial" pitchFamily="34" charset="0"/>
              </a:rPr>
              <a:t>Colocação da máscara:</a:t>
            </a:r>
          </a:p>
          <a:p>
            <a:pPr marL="0" indent="0">
              <a:buNone/>
            </a:pPr>
            <a:endParaRPr lang="pt-PT" sz="240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pt-PT" sz="24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clip_image001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1447800" cy="1676400"/>
          </a:xfrm>
          <a:prstGeom prst="rect">
            <a:avLst/>
          </a:prstGeom>
          <a:solidFill>
            <a:srgbClr val="FFFF00"/>
          </a:solidFill>
          <a:ln w="28575" algn="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6" descr="clip_image001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600"/>
            <a:ext cx="1447800" cy="1676400"/>
          </a:xfrm>
          <a:prstGeom prst="rect">
            <a:avLst/>
          </a:prstGeom>
          <a:noFill/>
          <a:ln w="38100" algn="in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lip_image001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33600"/>
            <a:ext cx="1524000" cy="1676400"/>
          </a:xfrm>
          <a:prstGeom prst="rect">
            <a:avLst/>
          </a:prstGeom>
          <a:solidFill>
            <a:srgbClr val="FFFF00"/>
          </a:solidFill>
          <a:ln w="38100" algn="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9" descr="clip_image001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3600"/>
            <a:ext cx="1447800" cy="1600200"/>
          </a:xfrm>
          <a:prstGeom prst="rect">
            <a:avLst/>
          </a:prstGeom>
          <a:noFill/>
          <a:ln w="38100" algn="in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57200" y="4689475"/>
            <a:ext cx="8229600" cy="1569660"/>
          </a:xfrm>
          <a:prstGeom prst="rect">
            <a:avLst/>
          </a:prstGeom>
          <a:solidFill>
            <a:srgbClr val="FFFFCC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pt-PT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Colocar a máscara de  modo a cobrir o queixo a boca e o nariz. 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endParaRPr lang="pt-PT" sz="2400" b="1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pt-PT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Conseguir uma boa adaptação da  máscara.</a:t>
            </a:r>
            <a:endParaRPr lang="pt-PT" sz="2400" b="1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905000" y="3810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b="1" dirty="0"/>
              <a:t>Má adaptação</a:t>
            </a:r>
            <a:endParaRPr lang="en-US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19800" y="37338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b="1" dirty="0"/>
              <a:t>Boa</a:t>
            </a:r>
            <a:r>
              <a:rPr lang="pt-PT" dirty="0"/>
              <a:t> </a:t>
            </a:r>
            <a:r>
              <a:rPr lang="pt-PT" b="1" dirty="0"/>
              <a:t>adaptação</a:t>
            </a:r>
            <a:endParaRPr lang="en-US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7355243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119</a:t>
            </a:fld>
            <a:endParaRPr lang="pt-PT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92375"/>
            <a:ext cx="180022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492375"/>
            <a:ext cx="176847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11188" y="1989138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“aperta...”</a:t>
            </a:r>
            <a:endParaRPr lang="pt-PT" sz="2400" b="1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2771775" y="1989138"/>
            <a:ext cx="2011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solta...solta”</a:t>
            </a:r>
            <a:endParaRPr lang="pt-PT" sz="2400" b="1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057400" y="5373688"/>
            <a:ext cx="5557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3200" b="1" dirty="0" smtClean="0">
                <a:solidFill>
                  <a:srgbClr val="0033CC"/>
                </a:solidFill>
              </a:rPr>
              <a:t>40 a 60 movimentos/minuto</a:t>
            </a:r>
            <a:endParaRPr lang="pt-PT" sz="3200" b="1" dirty="0">
              <a:solidFill>
                <a:srgbClr val="0033CC"/>
              </a:solidFill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827088" y="4365625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compressão</a:t>
            </a:r>
            <a:endParaRPr lang="pt-PT" sz="2400" b="1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916238" y="4365625"/>
            <a:ext cx="162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libertação</a:t>
            </a:r>
            <a:endParaRPr lang="pt-PT" sz="2400" b="1"/>
          </a:p>
        </p:txBody>
      </p:sp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492375"/>
            <a:ext cx="180022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4787900" y="1916113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“aperta...”</a:t>
            </a:r>
            <a:endParaRPr lang="pt-PT" sz="2400" b="1"/>
          </a:p>
        </p:txBody>
      </p:sp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492375"/>
            <a:ext cx="1874837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659563" y="1989138"/>
            <a:ext cx="2011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solta...solta”</a:t>
            </a:r>
            <a:endParaRPr lang="pt-PT" sz="2400" b="1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4643438" y="4365625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dirty="0" smtClean="0"/>
              <a:t>compressão</a:t>
            </a:r>
            <a:endParaRPr lang="pt-PT" sz="2400" b="1" dirty="0"/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6804025" y="4343400"/>
            <a:ext cx="162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dirty="0" smtClean="0"/>
              <a:t>libertação</a:t>
            </a:r>
            <a:endParaRPr lang="pt-PT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762000" y="1066800"/>
            <a:ext cx="28956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40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Qual a frequência?</a:t>
            </a:r>
            <a:endParaRPr lang="pt-PT" sz="240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0439400" y="5694363"/>
            <a:ext cx="45719" cy="4571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RESPIRAÇÃO ARTIFICIAL</a:t>
            </a:r>
          </a:p>
        </p:txBody>
      </p:sp>
    </p:spTree>
    <p:extLst>
      <p:ext uri="{BB962C8B-B14F-4D97-AF65-F5344CB8AC3E}">
        <p14:creationId xmlns:p14="http://schemas.microsoft.com/office/powerpoint/2010/main" xmlns="" val="3151811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>
                <a:latin typeface="Arial" pitchFamily="34" charset="0"/>
                <a:cs typeface="Arial" pitchFamily="34" charset="0"/>
              </a:rPr>
              <a:t>Cont. das convulsões</a:t>
            </a:r>
            <a:endParaRPr lang="pt-PT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Raramente as convulsões febris deixam sequelas e desaparecem até aos 5 anos.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crianças que já tiveram crises devem ter acompanhamento do Neurologista.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pais devem saber que é necessário medicar e dar banho morno à criança  febril  para prevenir as convulsões.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Insuflar de forma suave, evitando fluxos altos de oxigénio e ventilações rápidas.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Palpar o Pulso carotídeo pelo menos, de 5 em 5 segundos.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não aparecer o pulso depois de algum tempo, recorre-se à </a:t>
            </a:r>
            <a:r>
              <a:rPr lang="pt-PT" sz="2400" b="0" u="sng" dirty="0" smtClean="0">
                <a:latin typeface="Arial" pitchFamily="34" charset="0"/>
                <a:cs typeface="Arial" pitchFamily="34" charset="0"/>
              </a:rPr>
              <a:t>Massagem cardíaca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120</a:t>
            </a:fld>
            <a:endParaRPr lang="pt-PT" dirty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 smtClean="0"/>
              <a:t>Massagem Cardíaca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/>
              <a:t>Esta técnica apresenta diferentes actuações para cada idade: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/>
              <a:t>No recém-nascido faz-se a compressão do esterno, abaixo da intersecção da linha intermamilar e esternal.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Não se deve comprimir ao nível do apêndice xifóide.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Em crianças de 1 mês a 1 ano a compressão é com 2 ou 3 dedos duma mão e outra apoia as costas da criança</a:t>
            </a:r>
            <a:r>
              <a:rPr lang="pt-PT" b="0" dirty="0" smtClean="0"/>
              <a:t>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121</a:t>
            </a:fld>
            <a:endParaRPr lang="pt-PT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Em Crianças de 1 a 8 anos o local de compressão é a 1 dedo acima do entalhe costal, realiza-se com a região tenar (parte gorda abaixo do dedo polegar) de uma das mãos, sem colocar dedos nas costelas.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Em crianças maiores de 8 anos a técnica é igual a do adulto.</a:t>
            </a:r>
          </a:p>
          <a:p>
            <a:pPr algn="just"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122</a:t>
            </a:fld>
            <a:endParaRPr lang="pt-PT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123</a:t>
            </a:fld>
            <a:endParaRPr lang="pt-PT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4319588" cy="27368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9600" y="1114425"/>
            <a:ext cx="8229600" cy="156966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dirty="0">
                <a:solidFill>
                  <a:srgbClr val="000066"/>
                </a:solidFill>
              </a:rPr>
              <a:t>Indicações da massagem cardíaca: </a:t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/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>FC = zero </a:t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>FC &lt; 60 </a:t>
            </a:r>
            <a:r>
              <a:rPr lang="pt-PT" sz="2400" b="1" dirty="0" err="1">
                <a:solidFill>
                  <a:srgbClr val="000066"/>
                </a:solidFill>
              </a:rPr>
              <a:t>bpm</a:t>
            </a:r>
            <a:r>
              <a:rPr lang="pt-PT" sz="2400" b="1" dirty="0">
                <a:solidFill>
                  <a:srgbClr val="000066"/>
                </a:solidFill>
              </a:rPr>
              <a:t> após 30 segundos de VPP com O2 a 100% </a:t>
            </a:r>
          </a:p>
        </p:txBody>
      </p:sp>
      <p:pic>
        <p:nvPicPr>
          <p:cNvPr id="8" name="Picture 5" descr="F:\Neonatal Resucitation\jpegs\M30.jpg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60725"/>
            <a:ext cx="3581400" cy="267652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MASSAGEM CARDÍACA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616350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QUANDO SE DEVE PARAR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chegar o socorro especializado</a:t>
            </a:r>
          </a:p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aparecer a rigidez cadavérica</a:t>
            </a:r>
          </a:p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a criança voltar a mostrar sinais de vida.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124</a:t>
            </a:fld>
            <a:endParaRPr lang="pt-P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EPILEPSIA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CUIDADOS NAS CONVULSÕES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EPILEPSIA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O termo epilepsia vem do Grego e significa  ataque ou crise.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As crises estão, muitas vezes, associadas à febre ( </a:t>
            </a:r>
            <a:r>
              <a:rPr lang="pt-PT" sz="2400" b="0" dirty="0" err="1" smtClean="0"/>
              <a:t>Green</a:t>
            </a:r>
            <a:r>
              <a:rPr lang="pt-PT" sz="2400" b="0" dirty="0" smtClean="0"/>
              <a:t> e </a:t>
            </a:r>
            <a:r>
              <a:rPr lang="pt-PT" sz="2400" b="0" dirty="0" err="1" smtClean="0"/>
              <a:t>Haggerty</a:t>
            </a:r>
            <a:r>
              <a:rPr lang="pt-PT" sz="2400" b="0" dirty="0" smtClean="0"/>
              <a:t>, 1990). 3 em cada 4 casos iniciam na infância.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u="sng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/>
              <a:t>Características </a:t>
            </a:r>
            <a:r>
              <a:rPr lang="pt-PT" sz="2400" u="sng" dirty="0"/>
              <a:t>da epilepsia: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/>
              <a:t>Ataques recorrentes paroxísticos de inconsciência ou de consciência elevada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Cont. da epilepsia</a:t>
            </a:r>
            <a:endParaRPr lang="pt-PT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/>
              <a:t>Classificação das crises </a:t>
            </a:r>
            <a:r>
              <a:rPr lang="pt-PT" sz="2400" u="sng" dirty="0" err="1" smtClean="0"/>
              <a:t>epiléticas</a:t>
            </a:r>
            <a:r>
              <a:rPr lang="pt-PT" sz="2400" u="sng" dirty="0" smtClean="0"/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u="sng" dirty="0" smtClean="0"/>
              <a:t>Epilepsia idiopática</a:t>
            </a:r>
            <a:r>
              <a:rPr lang="pt-PT" sz="2400" b="0" dirty="0" smtClean="0"/>
              <a:t>, comum a crianças com mais de 3 anos de idade, sendo causa possível  o defeito genético do metabolismo cerebral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>
                <a:latin typeface="Arial" pitchFamily="34" charset="0"/>
                <a:cs typeface="Arial" pitchFamily="34" charset="0"/>
              </a:rPr>
              <a:t>Epilepsia orgânica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É possível que algum defeito genético, específico do organismo Pode ser causada por uma série de problemas que prejudicam o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cérebro</a:t>
            </a:r>
            <a:r>
              <a:rPr lang="pt-PT" sz="2400" b="0" dirty="0"/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Classificação ( Cont. )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Muitas condições geneticamente determinadas, como a </a:t>
            </a:r>
            <a:r>
              <a:rPr lang="pt-PT" sz="2400" b="0" dirty="0" err="1" smtClean="0"/>
              <a:t>fenilcetonúria</a:t>
            </a:r>
            <a:r>
              <a:rPr lang="pt-PT" sz="2400" b="0" dirty="0" smtClean="0"/>
              <a:t>, a hidrocefalia e a esclerose tuberosa, estão associadas com as crises.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As convulsões podem resultar de traumatismo cerebral durante o período    pré-natal, </a:t>
            </a:r>
            <a:r>
              <a:rPr lang="pt-PT" sz="2400" b="0" dirty="0" err="1" smtClean="0"/>
              <a:t>peri-natal</a:t>
            </a:r>
            <a:r>
              <a:rPr lang="pt-PT" sz="2400" b="0" dirty="0" smtClean="0"/>
              <a:t> ou pós-natal. </a:t>
            </a:r>
          </a:p>
          <a:p>
            <a:pPr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16</a:t>
            </a:fld>
            <a:endParaRPr lang="pt-P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smtClean="0"/>
              <a:t>Factores nas infecções</a:t>
            </a:r>
            <a:endParaRPr lang="pt-P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infecções agudas podem ser responsáveis pela epilepsia em bebés e em crianças de 1 a 3 anos de idade.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Existem outros factores que podem alterar o limiar da convulsão: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Paciente cansado ou excitado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Paciente estressado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17</a:t>
            </a:fld>
            <a:endParaRPr lang="pt-P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533400"/>
          </a:xfrm>
        </p:spPr>
        <p:txBody>
          <a:bodyPr/>
          <a:lstStyle/>
          <a:p>
            <a:r>
              <a:rPr lang="pt-PT" dirty="0" smtClean="0"/>
              <a:t>A Concentração de Sais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Alterações de concentração de sais minerais ( sódio, potássio e água) devido à retenção de líquidos no soro e no cérebro, pode ser factor desencadeante.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As modificações hormonais durante a puberdade.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 ingestão excessiva de líquidos e estimulação fotogénica 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18</a:t>
            </a:fld>
            <a:endParaRPr lang="pt-P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Sintomas da Epilepsia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Tipos e sintomas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sintomas variam com o tipo de crise. As crises podem ser convulsivas ou não.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Tônico-clônicas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( Grande Mal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de Ausência ( Pequeno Mal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Atónicas ( Acinéticas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Mioclónicas</a:t>
            </a:r>
            <a:endParaRPr lang="pt-PT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600200" y="6858000"/>
            <a:ext cx="2133600" cy="365125"/>
          </a:xfrm>
        </p:spPr>
        <p:txBody>
          <a:bodyPr/>
          <a:lstStyle/>
          <a:p>
            <a:pPr>
              <a:defRPr/>
            </a:pPr>
            <a:endParaRPr lang="pt-PT" dirty="0" smtClean="0"/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Cuidados de emergências Pediátricas</a:t>
            </a:r>
            <a:endParaRPr lang="pt-PT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495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INTRODUÇÃO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Cada ano morrem cerca de 12 milhões de crianças, antes de 5 anos de idade, em geral no primeiro ano de vida, sobretudo nos países em desenvolvimento.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Sete de cada dez dessas mortes, devem-se às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infecções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respiratórias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agudas como a pneumonia, a diarreia,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sarampo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, a malária, a desnutrição e aparecem também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acidentes.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Grande 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Espasmos Infantis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Parciais Simples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Parciais complexas (Psicomotoras).</a:t>
            </a:r>
            <a:r>
              <a:rPr lang="pt-PT" b="0" u="sng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pt-PT" b="0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I-Crises </a:t>
            </a:r>
            <a:r>
              <a:rPr lang="pt-PT" sz="2400" u="sng" dirty="0" err="1" smtClean="0">
                <a:latin typeface="Arial" pitchFamily="34" charset="0"/>
                <a:cs typeface="Arial" pitchFamily="34" charset="0"/>
              </a:rPr>
              <a:t>Tônico-clônicas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 (Grande Mal)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o tipo mais comum de crise e talvez o mais dramático. É uma convulsão generalizada, com fases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tônica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clônica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pt-PT" dirty="0" smtClean="0"/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surgimento é brusco.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Durante a fase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o corpo fica rígido.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paciente perde a consciência e cai ao chão, se estiver sentado ou de pé. Geralmente isto é precedido de uma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âurea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e sensação de tonturas, imagens visuais, náuseas, cefaleias e sensação de desconforto abdominal.  </a:t>
            </a:r>
          </a:p>
          <a:p>
            <a:pPr lvl="1" algn="just"/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21</a:t>
            </a:fld>
            <a:endParaRPr lang="pt-P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face torna-se pálida e depois cianótica, devido à paragem de movimentos respiratórios.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Os olhos viram-se para baixo ou para o lado.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criança, por vezes, dá um breve grito à medida que o ar é forçado a sair dos pulmões através das cordas vocais apertadas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22</a:t>
            </a:fld>
            <a:endParaRPr lang="pt-P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cabeça, as costa e as pernas ficam rígidas.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Duração de 20 a 40 segundos.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Segue-se a fase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Clónica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caracterizada por:              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Movimentos trémulos do tronco e das extremidades. Espuma na boca e mordedura da língua. Incontinência fecal e urinária.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 Duração variável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23</a:t>
            </a:fld>
            <a:endParaRPr lang="pt-PT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Pequeno</a:t>
            </a:r>
            <a:r>
              <a:rPr lang="en-US" dirty="0" smtClean="0"/>
              <a:t> 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de Ausência ( Pequeno Mal 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Caracterizada pela perda transitória de consciência. Tem como origem a porção central do Cérebro e Córtex.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 criança pode apresentar: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rolar dos olhos para cima; o oscilar da cabeça ou leve estremecimento dos membros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Duração </a:t>
            </a:r>
            <a:r>
              <a:rPr lang="pt-PT" sz="2400" b="0" dirty="0"/>
              <a:t>30 </a:t>
            </a:r>
            <a:r>
              <a:rPr lang="pt-PT" sz="2400" b="0" dirty="0" smtClean="0"/>
              <a:t>Segundos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Desaparece </a:t>
            </a:r>
            <a:r>
              <a:rPr lang="pt-PT" sz="2400" b="0" dirty="0"/>
              <a:t>geralmente na </a:t>
            </a:r>
            <a:r>
              <a:rPr lang="pt-PT" sz="2400" b="0" dirty="0" smtClean="0"/>
              <a:t>puberdade.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Comum </a:t>
            </a:r>
            <a:r>
              <a:rPr lang="pt-PT" sz="2400" b="0" dirty="0"/>
              <a:t>no sexo </a:t>
            </a:r>
            <a:r>
              <a:rPr lang="pt-PT" sz="2400" b="0" dirty="0" smtClean="0"/>
              <a:t>feminino.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            </a:t>
            </a:r>
            <a:endParaRPr lang="pt-P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24</a:t>
            </a:fld>
            <a:endParaRPr lang="pt-PT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Pequeno</a:t>
            </a:r>
            <a:r>
              <a:rPr lang="en-US" dirty="0" smtClean="0"/>
              <a:t> Mal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 criança não cai, mas pode deixar os objectos.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Passada a crise a criança fica desperta e com aparência normal como se nada tivesse acontecido.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25</a:t>
            </a:fld>
            <a:endParaRPr lang="pt-PT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</a:t>
            </a:r>
            <a:r>
              <a:rPr lang="en-US" dirty="0" err="1" smtClean="0"/>
              <a:t>Mioclônicas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Crises Mioclônicas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sz="2400" smtClean="0">
                <a:latin typeface="Arial" pitchFamily="34" charset="0"/>
                <a:cs typeface="Arial" pitchFamily="34" charset="0"/>
              </a:rPr>
              <a:t>Características:</a:t>
            </a:r>
          </a:p>
          <a:p>
            <a:pPr lvl="1" algn="just">
              <a:lnSpc>
                <a:spcPct val="150000"/>
              </a:lnSpc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Contracções breves semelhantes ao choque e podem envolver o corpo inteiro.</a:t>
            </a:r>
          </a:p>
          <a:p>
            <a:pPr lvl="1" algn="just">
              <a:lnSpc>
                <a:spcPct val="150000"/>
              </a:lnSpc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Podem limitar-se à face, tronco ou extremidades.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26</a:t>
            </a:fld>
            <a:endParaRPr lang="pt-P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Espasmos Infantis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Espasmos Infantis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Geralmente surgem entre 6 e 8 meses de idade.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Características: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 aparecer súbita queda de cabeça e flexão dos braços.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Podem aparecer Movimentos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clônicos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das extremidades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o tipo comum de crise visto na infância com a excepção de convulsões febris.</a:t>
            </a:r>
          </a:p>
          <a:p>
            <a:pPr marL="0" indent="0" algn="just">
              <a:spcBef>
                <a:spcPts val="0"/>
              </a:spcBef>
            </a:pP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27</a:t>
            </a:fld>
            <a:endParaRPr lang="pt-PT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Espasmos Infantis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Caso apareçam antes de 4 meses  de idade podem indicar sinal de lesão cerebral congénita.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Pode haver um desenvolvimento retardado.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espasmos desaparecem aos 4 anos de idade, mas são substituídos por crises motoras mais graves. </a:t>
            </a:r>
          </a:p>
          <a:p>
            <a:pPr algn="just"/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28</a:t>
            </a:fld>
            <a:endParaRPr lang="pt-PT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Crises Parciais Simples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crises focais ou corticais parciais podem aparecer em qualquer área do córtex cerebral.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Geralmente afectam os lobos frontal, temporal ou parietal.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Podem ser de natureza motora, sensoriais ou generalizadas.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29</a:t>
            </a:fld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>
                <a:latin typeface="Arial" pitchFamily="34" charset="0"/>
                <a:cs typeface="Arial" pitchFamily="34" charset="0"/>
              </a:rPr>
              <a:t>Cont. da introdução</a:t>
            </a:r>
            <a:endParaRPr lang="pt-PT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chega aos serviços em alto risco de morte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e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tarde.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criança fica sujeita a múltiplas doenças da infância 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necessita de recursos materiais e humanos especializados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para bom atendimento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A equipe de Enfermagem deve fazer a avaliação permanente, vigilância e procedimentos técnicos que complementam a terapêutica médica.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Garantir os protocolos de assistência de Enfermagem integrada com a equipe médica.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Crises Atónicas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algn="just"/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Atónicas  ( Acinéticas )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Também chamadas de </a:t>
            </a:r>
            <a:r>
              <a:rPr lang="pt-PT" sz="2400" b="0" u="sng" dirty="0" smtClean="0">
                <a:latin typeface="Arial" pitchFamily="34" charset="0"/>
                <a:cs typeface="Arial" pitchFamily="34" charset="0"/>
              </a:rPr>
              <a:t>ataques por quedas.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Caracterizada por :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Perda repentina de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tônus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postural muscular.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Perda momentânea da consciência.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 cair para frente, se estiver de pé.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 quedas são frequentes durante o dia.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As crises unilaterais </a:t>
            </a:r>
            <a:r>
              <a:rPr lang="pt-PT" b="0" dirty="0" err="1"/>
              <a:t>tônicas</a:t>
            </a:r>
            <a:r>
              <a:rPr lang="pt-PT" b="0" dirty="0"/>
              <a:t> ou </a:t>
            </a:r>
            <a:r>
              <a:rPr lang="pt-PT" b="0" dirty="0" err="1"/>
              <a:t>clônicas</a:t>
            </a:r>
            <a:r>
              <a:rPr lang="pt-PT" b="0" dirty="0"/>
              <a:t> são mais comuns em crianças</a:t>
            </a:r>
            <a:endParaRPr lang="pt-PT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30</a:t>
            </a:fld>
            <a:endParaRPr lang="pt-PT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Continuação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0292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Parciais Complexas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Estas crises também se chamam de Psicomotoras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É comum aos adultos, mas por vezes aparecem em crianças maiores de 3 anos de idade.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>
                <a:latin typeface="Arial" pitchFamily="34" charset="0"/>
                <a:cs typeface="Arial" pitchFamily="34" charset="0"/>
              </a:rPr>
              <a:t>Localiza-se no lobo temporal do cérebro e caracteriza-se pela perda de consciência.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>
                <a:latin typeface="Arial" pitchFamily="34" charset="0"/>
                <a:cs typeface="Arial" pitchFamily="34" charset="0"/>
              </a:rPr>
              <a:t>O paciente parece estar em sonho.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31</a:t>
            </a:fld>
            <a:endParaRPr lang="pt-PT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Continuação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pt-PT" b="0" dirty="0">
                <a:latin typeface="Arial" pitchFamily="34" charset="0"/>
                <a:cs typeface="Arial" pitchFamily="34" charset="0"/>
              </a:rPr>
              <a:t>A criança pode apresentar automatismo: morder os lábios, fazer caretas ou repetir palavras. Ou ainda chorar alto e correr para o adulto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/>
            <a:r>
              <a:rPr lang="pt-PT" b="0" dirty="0" smtClean="0">
                <a:latin typeface="Arial" pitchFamily="34" charset="0"/>
                <a:cs typeface="Arial" pitchFamily="34" charset="0"/>
              </a:rPr>
              <a:t>O paciente não apresenta movimentos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clónicos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 ou tónicos, mas pode cair suavemente  para o  chão.</a:t>
            </a:r>
          </a:p>
          <a:p>
            <a:pPr lvl="1" algn="just"/>
            <a:r>
              <a:rPr lang="pt-PT" b="0" dirty="0" smtClean="0">
                <a:latin typeface="Arial" pitchFamily="34" charset="0"/>
                <a:cs typeface="Arial" pitchFamily="34" charset="0"/>
              </a:rPr>
              <a:t>Depois da crise uns retomam as actividades, mas  outros dormem algum tempo. </a:t>
            </a: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32</a:t>
            </a:fld>
            <a:endParaRPr lang="pt-PT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Cuidados</a:t>
            </a:r>
            <a:r>
              <a:rPr lang="en-US" dirty="0" smtClean="0"/>
              <a:t> de </a:t>
            </a:r>
            <a:r>
              <a:rPr lang="en-US" dirty="0" err="1" smtClean="0"/>
              <a:t>Enfermagem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Enfermeira controla a medicação até mesmo na escola, mas sempre em coordenação com o médico, os professores,  e os pais.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Recomendar a dieta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cetogênica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, que é rica em lípidos e pobre em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carbohidratos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e origina a cetose que actua como calmante.</a:t>
            </a:r>
          </a:p>
          <a:p>
            <a:pPr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33</a:t>
            </a:fld>
            <a:endParaRPr lang="pt-P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de cuidados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Colocar grades laterais sempre levantadas numa  cama de posição muito baixa.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Ter aspirador da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orofaringe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, oxigénio e uma cânula de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guedel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Durante a crise, a Enfermeira deve proteger a criança contra traumatismos, manter as vias aéreas desobstruídas.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/>
              <a:t>Observa a actividade da crise e regista os dados observados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34</a:t>
            </a:fld>
            <a:endParaRPr lang="pt-PT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cuidados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Alivia as roupas apertadas e mantém a cabeça de lado com pescoço estendido para permitir a passagem de ar e auxiliar a drenagem das secreções.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Durante as crises não tentar colocar objectos na boca nem imobilizar a criança.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Permanecer junto da criança durante e após a crise, proporcionar um ambiente calmo para repouso.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O paciente pode participar em actividades atléticas, produtivas e possuir a carta de condução de automóveis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35</a:t>
            </a:fld>
            <a:endParaRPr lang="pt-PT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QUEIMADURAS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constituem um motivo frequente de atendimento na urgência pediátrica, sendo a 2ª causa de morte acidental  em crianças menores de 5 anos.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Cerca de 1400 mortes anuais. (Nelson- Princípios de Pediatria; Editora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Guanabara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Em geral ocorrem na cozinha e casa de banho.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37</a:t>
            </a:fld>
            <a:endParaRPr lang="pt-PT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 crianças são mais sensíveis às queimaduras do que os adultos, pelas seguintes razões:      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Pele muito fina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Imunidade menos preparada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Dificuldade de suportar a dor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Dificuldades de determinar a superfície afecta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38</a:t>
            </a:fld>
            <a:endParaRPr lang="pt-PT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“ leves “ podem ser tratadas em casa, mas as “graves” requerem cuidados médicos.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Causas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podem ser provocadas por qualquer substância quente que entre em contacto com a pele( Líquidos e objectos).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39</a:t>
            </a:fld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 introdução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Diversos factores colocam a criança em situação de emergência médica de maior importância na área pediátrica. Os processos infecciosos, parasitários e traumáticos são as principais causas de ingresso nessas unidades sanitárias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0" dirty="0">
                <a:latin typeface="Arial" pitchFamily="34" charset="0"/>
                <a:cs typeface="Arial" pitchFamily="34" charset="0"/>
              </a:rPr>
              <a:t>Os profissionais que trabalham na unidade de emergência devem receber treinamento específico, tanto técnico específico, como educação 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contínua.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Causas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As causas mais frequentes são: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 Fogo, energia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elétrica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e solar, objectos quentes, os produtos químicos e até o frio.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Nos primeiros 4 anos de vida os escaldões são predominantes, a partir desta idade, as queimaduras com fogo são mais frequentes.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40</a:t>
            </a:fld>
            <a:endParaRPr lang="pt-PT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CLASSIFICAÇÃO DAS QUEIMADURAS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As queimaduras classificam-se em 3 graus: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1º Grau-Está envolvida a parte superficial da pele “epiderme“.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Características-vermelhidão, dolorosas e curam em 3 ou 6 dias, não deixam cicatrizes.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fazem parte do esquema de cálculo da área de superfície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41</a:t>
            </a:fld>
            <a:endParaRPr lang="pt-PT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838200"/>
          </a:xfrm>
        </p:spPr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classificação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2º Grau-Envolve a epiderme e derme. Apresenta a formação de bolhas dolorosas, durando 7 a 28 dias para cura, podendo deixar cicatriz.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42</a:t>
            </a:fld>
            <a:endParaRPr lang="pt-P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classificação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3º Grau-Aparece a destruição total da epiderme e derme. Geralmente não dolorosas devido à  destruição dos nervos. Deixam cicatriz extensa, podendo precisar de enxerto.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avaliação das queimaduras ter em conta  a extensão, a profundidade, a localização e outras lesões associadas. </a:t>
            </a:r>
          </a:p>
          <a:p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43</a:t>
            </a:fld>
            <a:endParaRPr lang="pt-PT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CUIDADOS COM AS 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cuidados iniciam com a reposição de líquidos usando a solução oral  e para crianças que necessitam de ser evacuados para longe, usar a via endovenosa 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Lavar bem com água a zona afectada.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Depois fazer a cobertura da ferida com pano ou compressa estéril e não aplicar pomadas.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Fazer a medição da diurese.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44</a:t>
            </a:fld>
            <a:endParaRPr lang="pt-PT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cuidados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Queimaduras graves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-  São aquelas que cobrem mais de 15% da área de superfície corporal. Fazem parte deste grupo as queimaduras por inalação (que originam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broncoespasmos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),  as de disfunção pulmonar e as circunferenciais. 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45</a:t>
            </a:fld>
            <a:endParaRPr lang="pt-PT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QUEIMADURAS POR PRODUTOS QUÍMICOS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Fazer a aplicação de água na pele em grande quantidade e com rapidez.( Remoção do produto ).</a:t>
            </a:r>
          </a:p>
          <a:p>
            <a:pPr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Manter a água corrente enquanto se remove a roupa.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46</a:t>
            </a:fld>
            <a:endParaRPr lang="pt-PT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r>
              <a:rPr lang="en-US" dirty="0" smtClean="0"/>
              <a:t> </a:t>
            </a:r>
            <a:r>
              <a:rPr lang="en-US" dirty="0" err="1" smtClean="0"/>
              <a:t>Químicas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a lesão fôr causada por produtos químicos industriais, deve-se fazer primeiros socorros específicos que devem ser do conhecimento de todos os trabalhadores dessa empresa.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fôr causada por substâncias alcalinas torna-se mais grave porque elas penetram rápida e profundamente. Lavar durante 30m. </a:t>
            </a:r>
          </a:p>
          <a:p>
            <a:pPr algn="just"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47</a:t>
            </a:fld>
            <a:endParaRPr lang="pt-P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ESPECIAIS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1-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Queimaduras por choque eléctrico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Estas resultam do contacto com a corrente eléctrica. A sua gravidade depende da intensidade da corrente (Voltagem).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Deve-se ter o cuidado de desligar a corrente antes de mexer na criança e se não fôr possível apenas afastar o fio com pau seco.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48</a:t>
            </a:fld>
            <a:endParaRPr lang="pt-PT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ÁCIDOS/BASES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Ácidos/ Bases/ Detergentes / Solventes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roupa deve ser retirada de imediato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Lavar a criança em seguida com água abundante.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NB: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fôr pó não lavar, mas limpar e, em caso de ingestão, contactar o centro de intoxicações.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49</a:t>
            </a:fld>
            <a:endParaRPr lang="pt-P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FEBRE OU HIPERTERMIA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191000"/>
            <a:ext cx="7620000" cy="1219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FEBRE OU HIPERTERMIA É A ELEVAÇÃO DA TEMPERATURA RESULTANTE DA SOBRECARGA  DOS MECANISMOS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TERMOREGULADORES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SOLARES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Nas últimas décadas aumentaram muito as queimaduras solares, contudo deve-se aproveitar as propriedades benéficas do sol.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Deve-se encontrar equilíbrio entre o tempo de exposição e o grau de protecção de acordo com o tipo de pele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50</a:t>
            </a:fld>
            <a:endParaRPr lang="pt-PT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Cuidados</a:t>
            </a:r>
            <a:r>
              <a:rPr lang="en-US" dirty="0" smtClean="0"/>
              <a:t> a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Afastar a vítima e colocá-la em repouso na sombra.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Avaliar os sinais vitais.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Dar muitos líquidos.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Dar analgésicos.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Enviar a vítima ao hospital.</a:t>
            </a:r>
          </a:p>
          <a:p>
            <a:pPr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51</a:t>
            </a:fld>
            <a:endParaRPr lang="pt-PT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PREVENÇÃO DE 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Consciencializar a família que a cozinha é local mais perigoso da casa para as crianças.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guardar biscoitos ou comidas nos armários perto do fogão.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Virar as pegas das panelas para a parede quando estiver a cozinhar.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52</a:t>
            </a:fld>
            <a:endParaRPr lang="pt-PT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Prevenção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Evitar que a criança abra a tampa do forno do fogão.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colocar recipientes com líquidos nos bordos da mesa.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use extensões eléctricas de forma inadequada.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Regular a temperatura da água do banho.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Rever periodicamente as instalações eléctricas.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Colocar o berço longe das tomadas e proteger estas com mobiliário</a:t>
            </a:r>
            <a:r>
              <a:rPr lang="pt-PT" sz="2000" b="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53</a:t>
            </a:fld>
            <a:endParaRPr lang="pt-PT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CORPOS ESTANHOS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572000"/>
            <a:ext cx="5867400" cy="1295400"/>
          </a:xfrm>
        </p:spPr>
        <p:txBody>
          <a:bodyPr/>
          <a:lstStyle/>
          <a:p>
            <a:r>
              <a:rPr lang="en-US" dirty="0" smtClean="0"/>
              <a:t>CORPOS ESTRANHOS NOS OUVIDOS, NO NARIZ, NOS OLHOS, NA PELE, NA TRAQUEIA E LARINGE 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CORPOS ESTRANHOS NO OUVIDO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: Os mais frequentes são os insectos (mosquitos, formigas, moscas, baratas), berlindes, grãos ou sementes. Por vezes as crianças  metem sózinhas.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introduzir nos ouvidos nenhum instrumento como arame, palito, alfinete etc.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55</a:t>
            </a:fld>
            <a:endParaRPr lang="pt-PT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Não tentar lavar o ouvido para evitar perfuração.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fôr pequeno insecto ( que provoca barrulho) tentar atraí-lo por meio da luz colocada perto do ouvido.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Ou colocar gotas de azeite ou óleo de cozinha no ouvido e em último caso usar </a:t>
            </a:r>
            <a:r>
              <a:rPr lang="pt-PT" b="0" dirty="0" err="1"/>
              <a:t>X</a:t>
            </a:r>
            <a:r>
              <a:rPr lang="pt-PT" b="0" dirty="0" err="1" smtClean="0"/>
              <a:t>ilocaína</a:t>
            </a:r>
            <a:r>
              <a:rPr lang="pt-PT" sz="2000" b="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56</a:t>
            </a:fld>
            <a:endParaRPr lang="pt-PT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Manter o paciente,  algum tempo, deitado com o ouvido afectado  virado para cima.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Depois virá-lo ao contrário para facilitar a saída do líquido que poderá arrastar consigo o insecto já morto.  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Enviar a vítima ao médico especialista  de Otorrino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57</a:t>
            </a:fld>
            <a:endParaRPr lang="pt-PT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NARIZ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/>
              <a:t>CORPOS ESTRANHOS NO NARIZ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Muito frequentes em crianças e ocasionalmente pode ocorrer a entrada de insectos.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 </a:t>
            </a:r>
            <a:r>
              <a:rPr lang="pt-PT" sz="2400" u="sng" dirty="0" smtClean="0"/>
              <a:t>Conduta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Não introduzir instrumentos no nariz ( palitos, arame etc.) podem causar complicações infecciosas ou hemorrágicas.</a:t>
            </a:r>
          </a:p>
          <a:p>
            <a:pPr algn="just">
              <a:spcBef>
                <a:spcPts val="0"/>
              </a:spcBef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deixar assoar violentamente porque pode causar lesões internas.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 smtClean="0"/>
          </a:p>
          <a:p>
            <a:pPr marL="0" indent="0"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58</a:t>
            </a:fld>
            <a:endParaRPr lang="pt-PT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nariz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Procurar remover fechando a boca e o nariz oposto e assoar moderadamente.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não resultar, iluminar a narina afectada e avaliar a possibilidade de remover o corpo com ajuda de pinça.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não resultar, iluminar a narina afectada e avaliar a possibilidade de remover o corpo com ajuda de pinça.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não estiver bem visível pode-se aplicar </a:t>
            </a:r>
            <a:r>
              <a:rPr lang="pt-PT" sz="2400" b="0" dirty="0" err="1">
                <a:latin typeface="Arial" pitchFamily="34" charset="0"/>
                <a:cs typeface="Arial" pitchFamily="34" charset="0"/>
              </a:rPr>
              <a:t>Xilocaína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 para aliviar a dor e depois enviar a vítima ao médico de Otorrino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59</a:t>
            </a:fld>
            <a:endParaRPr lang="pt-P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Cont.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febre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hipertermia é importante ter em conta que não basta baixar-se a febre, mas deve-se identificar a causa para tratamento.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hipertermia quando não tratada origina as convulsões febris.  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HEMORRAGIA  NASAL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Caso surgir hemorragia depois da extracção do corpo estranho, seguir a seguinte conduta: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Comprimir fortemente a área afectada do nariz.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Inclinar a cabeça para frente para o sangue escorrer para fora, mantendo a compressão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Aplicar compressas frias na testa e parte superior do nariz.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Evitar assoar durante algumas horas depois de parar a hemorragia nasal.</a:t>
            </a: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60</a:t>
            </a:fld>
            <a:endParaRPr lang="pt-PT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OLHO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/>
              <a:t>Aparece geralmente a areia, poeiras, carvão, limalha, pestanas etc.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/>
              <a:t>     </a:t>
            </a:r>
            <a:r>
              <a:rPr lang="pt-PT" sz="2400" u="sng" dirty="0" smtClean="0"/>
              <a:t>CONDUTA: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 Não esfregar o olho.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tentar tirar os corpos estranhos penetrados no globo ocular.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Pedir à vítima para fechar os olhos para permitir a saída de lágrimas que possam lubrificar o globo e atenuar a dor ou até remover o corpo estranho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b="0" dirty="0" smtClean="0"/>
          </a:p>
          <a:p>
            <a:pPr algn="just">
              <a:buNone/>
            </a:pPr>
            <a:endParaRPr lang="pt-PT" sz="2400" b="0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61</a:t>
            </a:fld>
            <a:endParaRPr lang="pt-PT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olhos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 não resultar, lave o olho com água fervida abundante ou soro.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Caso contrário pode virar a pálpebra com apoio de cotonete e voltar a lavar o olho.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Nunca retirar com as mãos o corpo estranho para evitar danos à córnea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Com sucesso ou não pode aplicar uma pomada de 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Tetraciclina </a:t>
            </a:r>
            <a:r>
              <a:rPr lang="pt-PT" b="0" dirty="0">
                <a:latin typeface="Arial" pitchFamily="34" charset="0"/>
                <a:cs typeface="Arial" pitchFamily="34" charset="0"/>
              </a:rPr>
              <a:t>oftálmica depois fazer o penso oclusivo e enviar a vítima para o médico 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oftalmologista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62</a:t>
            </a:fld>
            <a:endParaRPr lang="pt-PT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762000"/>
          </a:xfrm>
        </p:spPr>
        <p:txBody>
          <a:bodyPr/>
          <a:lstStyle/>
          <a:p>
            <a:r>
              <a:rPr lang="en-US" sz="2800" dirty="0" smtClean="0"/>
              <a:t>COPRPOS ESTRANHOS NA TRAQUEIA / LARINGE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O problema suege quando um pedaço de alimento, em vez de seguir o seu percurso pelo aparelho digestivo, é desviado para as vias respiratórias.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Este tipo de acidente dá-se com frequência nas crianças, geralmente entre o 1º e o 3º ano de vida, quando levam à boca tudo o que encontram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63</a:t>
            </a:fld>
            <a:endParaRPr lang="pt-P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CONDUTA: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possível o recurso a duas técnicas: a percussão torácica e a compressão abdominal.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Percussão torácica </a:t>
            </a:r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consiste na aplicação de golpes manuais e ligeiras nas costas da vítima, entre as omoplatas. </a:t>
            </a: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64</a:t>
            </a:fld>
            <a:endParaRPr lang="pt-PT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Se estiver consciente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, faz-se a manobra com a vítima de pé ou de preferência sentada e cabeça inclinada para a frente entre as pernas.</a:t>
            </a:r>
          </a:p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Se estiver inconsciente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terá que se colocar a boca mais para baixo.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65</a:t>
            </a:fld>
            <a:endParaRPr lang="pt-PT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3810000"/>
          </a:xfrm>
        </p:spPr>
        <p:txBody>
          <a:bodyPr/>
          <a:lstStyle/>
          <a:p>
            <a:pPr algn="just"/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Técnica da compressão abdominal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    Esta técnica, conhecida como manobra de Heimlich, baseia-se na compressão do abdómen da vítima, elevando o diafragma que provoca o aumento de pressão nos pulmões, gerando súbita corrente de ar nas vias aéreas capaz de remover o corpo estranho e expulsá-lo para o exterior.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66</a:t>
            </a:fld>
            <a:endParaRPr lang="pt-PT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Com a vítima consciente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, de pé ou sentada, o socorrista coloca-se, por trás desta e passar os braços por baixo das suas axilas. Em seguida, deve colocar o punho na linha média do abdómen, por cima do umbigo, com o polegar dirigido para a parede abdominal, e outra mão aberta sobre o punho. 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67</a:t>
            </a:fld>
            <a:endParaRPr lang="pt-PT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Depois de deixar que o tronco da vítima se incline para a frente, deve-se efectuar brusca compressão para dentro e para cima; caso não se tenha sucesso na primeira tentativa, terá que se repetir a manobra até a remoção do corpo estranho.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68</a:t>
            </a:fld>
            <a:endParaRPr lang="pt-P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u="sng" dirty="0" smtClean="0"/>
              <a:t>Se a vítima estiver inconsciente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 Não será possível colocá-la na posição de sentada, a manobra pode ser realizada deitando-a de costas sobre uma superfície plana e dura. O socorrista deverá colocar-se de joelhos ao nível das coxas da vítima, e olhar para a sua cara, colocar as mãos cruzadas sobre o abdómen, com os braços estendidos, para que a brusca inclinação para a frente seja suficiente para efectuar a compressão necessária.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  Se nada resultar, levar a vítima ao hospital.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69</a:t>
            </a:fld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Cuidados de Enfermagem</a:t>
            </a:r>
            <a:endParaRPr lang="pt-PT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Enfermeiro antes dos cuidados  deve saber que a febre é apenas consequência de uma doença.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Assim alguns estudos afirmam que existe menor crescimento bacteriano e maior activação do sistema de defesa, enquanto durar a febre no organismo.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</a:t>
            </a:fld>
            <a:endParaRPr lang="pt-PT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MORDEDURAS E PICADAS DE ANIMAIS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r>
              <a:rPr lang="pt-BR" sz="2800" dirty="0" smtClean="0"/>
              <a:t>Mordeduras de Animais ou Seres Humanos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029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Definição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b="0" dirty="0" smtClean="0">
                <a:latin typeface="Arial" pitchFamily="34" charset="0"/>
                <a:cs typeface="Arial" pitchFamily="34" charset="0"/>
              </a:rPr>
            </a:br>
            <a:endParaRPr lang="pt-BR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1- </a:t>
            </a:r>
            <a:r>
              <a:rPr lang="pt-BR" sz="2400" b="0" u="sng" dirty="0" smtClean="0">
                <a:latin typeface="Arial" pitchFamily="34" charset="0"/>
                <a:cs typeface="Arial" pitchFamily="34" charset="0"/>
              </a:rPr>
              <a:t>Mordeduras de animais selvagens com risco de transmissão de raiva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b="0" dirty="0" smtClean="0">
                <a:latin typeface="Arial" pitchFamily="34" charset="0"/>
                <a:cs typeface="Arial" pitchFamily="34" charset="0"/>
              </a:rPr>
            </a:b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A raiva é uma doença mortal. As mordeduras ou arranhões de um morcego, raposa, coiote ou outro animal selvagem grande são especialmente perigosas.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Estes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animais podem transmitir a raiva inclusive mesmo não apresentando sintomas desta. Os morcegos podem transmitir raiva mesmo sem deixar uma marca visível de mordida na pele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71</a:t>
            </a:fld>
            <a:endParaRPr lang="pt-PT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2400" b="0" dirty="0" smtClean="0"/>
              <a:t>2- </a:t>
            </a:r>
            <a:r>
              <a:rPr lang="pt-PT" sz="2400" b="0" u="sng" dirty="0" smtClean="0"/>
              <a:t>Mordidas por outros animais selvagens</a:t>
            </a:r>
          </a:p>
          <a:p>
            <a:pPr algn="just">
              <a:buNone/>
            </a:pPr>
            <a:endParaRPr lang="pt-PT" sz="2400" b="0" dirty="0"/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/>
              <a:t>Felizmente, considera-se que os roedores tais como ratos, ratazanas, cachorros do mato, esquilos listrados e coelhos não possuem raiva. 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pt-BR" sz="2400" b="0" dirty="0">
                <a:latin typeface="Arial" pitchFamily="34" charset="0"/>
                <a:cs typeface="Arial" pitchFamily="34" charset="0"/>
              </a:rPr>
              <a:t>esquilos raramente transmitem esta doença, mas deve-se ter cuidado pois os roedores podem transmitir outras doenças (como a peste).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72</a:t>
            </a:fld>
            <a:endParaRPr lang="pt-PT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buNone/>
            </a:pPr>
            <a:r>
              <a:rPr lang="pt-PT" sz="2400" b="0" dirty="0" smtClean="0"/>
              <a:t>3- </a:t>
            </a:r>
            <a:r>
              <a:rPr lang="pt-PT" sz="2400" b="0" u="sng" dirty="0" smtClean="0"/>
              <a:t>Mordeduras de animais domésticos</a:t>
            </a:r>
          </a:p>
          <a:p>
            <a:pPr marL="0" indent="0" algn="just">
              <a:buNone/>
            </a:pPr>
            <a:endParaRPr lang="pt-PT" sz="2400" b="0" dirty="0" smtClean="0"/>
          </a:p>
          <a:p>
            <a:pPr algn="just"/>
            <a:r>
              <a:rPr lang="pt-PT" sz="2400" b="0" dirty="0" smtClean="0"/>
              <a:t>Quase todas as mordeduras de animais domésticos são causadas por cães e gatos.  Em  regiões desenvolvidas, os cães e gatos não transmitem raiva porque são vacinados.</a:t>
            </a:r>
          </a:p>
          <a:p>
            <a:pPr algn="just"/>
            <a:endParaRPr lang="pt-PT" sz="2400" b="0" dirty="0" smtClean="0"/>
          </a:p>
          <a:p>
            <a:pPr algn="just"/>
            <a:r>
              <a:rPr lang="pt-PT" sz="2400" b="0" dirty="0" smtClean="0"/>
              <a:t>O </a:t>
            </a:r>
            <a:r>
              <a:rPr lang="pt-PT" sz="2400" b="0" dirty="0"/>
              <a:t>risco principal das mordeduras de animais domésticos é a infecção grave da ferida e não a raiva, sendo as de gatos mais perigosas do que as de cães. Os arranhões de animais são tratados como as mordeduras, pois estão contaminados com a saliva dos animais.</a:t>
            </a:r>
          </a:p>
          <a:p>
            <a:pPr marL="0" indent="0"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73</a:t>
            </a:fld>
            <a:endParaRPr lang="pt-PT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Mordeduras</a:t>
            </a:r>
            <a:r>
              <a:rPr lang="en-US" dirty="0" smtClean="0"/>
              <a:t>  </a:t>
            </a:r>
            <a:r>
              <a:rPr lang="en-US" dirty="0" err="1" smtClean="0"/>
              <a:t>humanas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sz="2400" u="sng" dirty="0"/>
              <a:t>4</a:t>
            </a:r>
            <a:r>
              <a:rPr lang="pt-BR" sz="2400" u="sng" dirty="0" smtClean="0"/>
              <a:t>- Mordidas de seres humanos</a:t>
            </a:r>
          </a:p>
          <a:p>
            <a:pPr algn="just">
              <a:lnSpc>
                <a:spcPct val="150000"/>
              </a:lnSpc>
            </a:pPr>
            <a:r>
              <a:rPr lang="pt-BR" sz="2400" b="0" dirty="0" smtClean="0"/>
              <a:t>A maioria das mordeduras de seres humanos acontecem durante brigas. Por vezes produz-se um corte duma dentadana e este apresenta mais chance de infectar do que a de animais. As mordeduras nas mãos são mais complicadas. </a:t>
            </a:r>
          </a:p>
          <a:p>
            <a:pPr algn="just">
              <a:lnSpc>
                <a:spcPct val="150000"/>
              </a:lnSpc>
            </a:pPr>
            <a:r>
              <a:rPr lang="pt-BR" sz="2400" b="0" dirty="0"/>
              <a:t>A maioria das mordeduras das crianças muito pequenas não penetram na pele e não necessitam de exame </a:t>
            </a:r>
            <a:r>
              <a:rPr lang="pt-BR" sz="2400" b="0" dirty="0" smtClean="0"/>
              <a:t>médico.</a:t>
            </a: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74</a:t>
            </a:fld>
            <a:endParaRPr lang="pt-PT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smtClean="0"/>
              <a:t>Primeiros socorros em caso de contato com suspeita de raiva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smtClean="0"/>
              <a:t>Lave a ferida imediatamente com bastante água e sabão, durante 10 a 15 minutos. Se possível, lave-a numa torneira. Se o animal selvagem ou doméstico estiver perto, chame  a polícia. </a:t>
            </a:r>
            <a:endParaRPr lang="pt-PT" sz="2400" b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75</a:t>
            </a:fld>
            <a:endParaRPr lang="pt-PT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Se o animal foi capturado ou está morto, evite todo o contacto com o mesmo. A saliva de um animal raivoso pode causar raiva ao penetrar em uma ferida.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u="sng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u="sng" dirty="0" smtClean="0"/>
              <a:t>Cuidados domésticos</a:t>
            </a:r>
            <a:r>
              <a:rPr lang="pt-PT" sz="2400" b="0" dirty="0" smtClean="0"/>
              <a:t>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Com mordeduras de animais (quando não há suspeita de raiva) e de seres humanos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00800" y="6492875"/>
            <a:ext cx="2133600" cy="365125"/>
          </a:xfrm>
        </p:spPr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76</a:t>
            </a:fld>
            <a:endParaRPr lang="pt-P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mordedura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b="0" u="sng" dirty="0" smtClean="0"/>
              <a:t>Primeiros socorros </a:t>
            </a:r>
            <a:r>
              <a:rPr lang="pt-PT" sz="2400" b="0" dirty="0" smtClean="0"/>
              <a:t>na ferida aberta ou lacerada (corte profundo). Antes de ir a hospital, lave a lesão com água e sabão líquido abundante por 10 minutos.</a:t>
            </a:r>
          </a:p>
          <a:p>
            <a:pPr marL="0" indent="0" algn="just">
              <a:spcBef>
                <a:spcPts val="0"/>
              </a:spcBef>
            </a:pPr>
            <a:endParaRPr lang="pt-PT" sz="2400" b="0" dirty="0" smtClean="0"/>
          </a:p>
          <a:p>
            <a:pPr algn="just">
              <a:spcBef>
                <a:spcPts val="0"/>
              </a:spcBef>
            </a:pPr>
            <a:r>
              <a:rPr lang="pt-PT" sz="2400" b="0" dirty="0" smtClean="0"/>
              <a:t>Friccione a ferida para que sangre um pouco. </a:t>
            </a:r>
          </a:p>
          <a:p>
            <a:pPr algn="just">
              <a:spcBef>
                <a:spcPts val="0"/>
              </a:spcBef>
            </a:pPr>
            <a:endParaRPr lang="pt-BR" sz="2400" b="0" dirty="0" smtClean="0"/>
          </a:p>
          <a:p>
            <a:pPr algn="just">
              <a:spcBef>
                <a:spcPts val="0"/>
              </a:spcBef>
            </a:pPr>
            <a:r>
              <a:rPr lang="pt-BR" sz="2400" b="0" dirty="0" smtClean="0"/>
              <a:t>Verifique </a:t>
            </a:r>
            <a:r>
              <a:rPr lang="pt-BR" sz="2400" b="0" dirty="0"/>
              <a:t>o estado de imunização de seu filho contra </a:t>
            </a:r>
            <a:r>
              <a:rPr lang="pt-BR" sz="2400" b="0" dirty="0" smtClean="0"/>
              <a:t>o tétano</a:t>
            </a:r>
            <a:r>
              <a:rPr lang="pt-BR" sz="2400" b="0" dirty="0"/>
              <a:t> (se não fez um reforço contra tétano nos últimos 5 anos, ele precisará de fazer dentro de 3 dias</a:t>
            </a:r>
            <a:r>
              <a:rPr lang="pt-BR" sz="2400" b="0" dirty="0" smtClean="0"/>
              <a:t>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/>
              <a:t/>
            </a:r>
            <a:br>
              <a:rPr lang="pt-BR" sz="2400" b="0" dirty="0"/>
            </a:br>
            <a:endParaRPr lang="en-US" sz="2400" b="0" dirty="0"/>
          </a:p>
          <a:p>
            <a:pPr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77</a:t>
            </a:fld>
            <a:endParaRPr lang="pt-PT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pt-BR" sz="2400" b="0" u="sng" dirty="0" smtClean="0"/>
              <a:t>Arranhões e cortes superficiais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/>
              <a:t/>
            </a:r>
            <a:br>
              <a:rPr lang="pt-BR" sz="2400" b="0" dirty="0" smtClean="0"/>
            </a:br>
            <a:r>
              <a:rPr lang="pt-BR" sz="2400" b="0" dirty="0" smtClean="0"/>
              <a:t>Para as feridas que não penetram profundamente na pele, lave a região com água e sabão líquido durante 10 minutos.  Deixe-a exposta ou faz o penso se é uma região fácil de sujar e vai a hospital.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/>
              <a:t/>
            </a:r>
            <a:br>
              <a:rPr lang="pt-BR" sz="2400" b="0" dirty="0" smtClean="0"/>
            </a:br>
            <a:r>
              <a:rPr lang="pt-BR" sz="2400" b="0" dirty="0" smtClean="0"/>
              <a:t/>
            </a:r>
            <a:br>
              <a:rPr lang="pt-BR" sz="2400" b="0" dirty="0" smtClean="0"/>
            </a:b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78</a:t>
            </a:fld>
            <a:endParaRPr lang="pt-P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/>
              <a:t>Alívio da dor</a:t>
            </a:r>
            <a:r>
              <a:rPr lang="pt-BR" sz="2400" b="0" dirty="0" smtClean="0"/>
              <a:t>: Dê Paracetamol ou ibuprofeno para a dor.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/>
          </a:p>
          <a:p>
            <a:pPr algn="just">
              <a:spcBef>
                <a:spcPts val="0"/>
              </a:spcBef>
            </a:pPr>
            <a:r>
              <a:rPr lang="pt-BR" sz="2400" b="0" dirty="0" smtClean="0"/>
              <a:t>Observação do animal doméstico, se existe qualquer possibilidade de raiva, o animal doméstico deve ser observado cuidadosamente caso haja indícios da doença.</a:t>
            </a: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 smtClean="0"/>
          </a:p>
          <a:p>
            <a:pPr algn="just"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animal deve ser isolado do contacto com outros humanos por 10 dias</a:t>
            </a:r>
          </a:p>
          <a:p>
            <a:pPr marL="0" indent="0" algn="just"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o animal pertence a outra família e estes não se mostram dispostos a cooperar, informe o incidente à divisão de controle de animais da cidade.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79</a:t>
            </a:fld>
            <a:endParaRPr lang="pt-P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Cont.CUIDADOS</a:t>
            </a:r>
            <a:r>
              <a:rPr lang="en-US" dirty="0" smtClean="0"/>
              <a:t> DE ENFERMAGEM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8006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Para baixar a febre também se recorre ao banho com água morna que poderá ser associado a um dos medicamentos já acima citados.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se deve dar banho frio ou gelado à criança porque poderá criar o mal-estar ou até convulsões.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Prevenção das mordeduras de animais 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Ensine seus filhos a não recolher animais selvagens doentes ou feridos, não acariciar cães estranhos, não separar cães em briga, não chegar perto de um cão  a comer e nem tocá-lo a dormir.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2400" b="0" dirty="0"/>
              <a:t>Sempre deve supervisar as crianças menores de 4 anos quando estiverem perto de algum cão.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2400" b="0" dirty="0" smtClean="0"/>
              <a:t>Os </a:t>
            </a:r>
            <a:r>
              <a:rPr lang="pt-BR" sz="2400" b="0" dirty="0"/>
              <a:t>cães de raça </a:t>
            </a:r>
            <a:r>
              <a:rPr lang="pt-BR" sz="2400" b="0" dirty="0" err="1"/>
              <a:t>pitt</a:t>
            </a:r>
            <a:r>
              <a:rPr lang="pt-BR" sz="2400" b="0" dirty="0"/>
              <a:t> </a:t>
            </a:r>
            <a:r>
              <a:rPr lang="pt-BR" sz="2400" b="0" dirty="0" err="1"/>
              <a:t>bull</a:t>
            </a:r>
            <a:r>
              <a:rPr lang="pt-BR" sz="2400" b="0" dirty="0"/>
              <a:t> </a:t>
            </a:r>
            <a:r>
              <a:rPr lang="pt-BR" sz="2400" b="0" dirty="0" err="1"/>
              <a:t>terrier</a:t>
            </a:r>
            <a:r>
              <a:rPr lang="pt-BR" sz="2400" b="0" dirty="0"/>
              <a:t>, pastor alemão, </a:t>
            </a:r>
            <a:r>
              <a:rPr lang="pt-BR" sz="2400" b="0" dirty="0" err="1"/>
              <a:t>doberman</a:t>
            </a:r>
            <a:r>
              <a:rPr lang="pt-BR" sz="2400" b="0" dirty="0"/>
              <a:t> </a:t>
            </a:r>
            <a:r>
              <a:rPr lang="pt-BR" sz="2400" b="0" dirty="0" smtClean="0"/>
              <a:t>e São </a:t>
            </a:r>
            <a:r>
              <a:rPr lang="pt-BR" sz="2400" b="0" dirty="0"/>
              <a:t>Bernardo são especialmente perigosos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80</a:t>
            </a:fld>
            <a:endParaRPr lang="pt-PT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Picadas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400" dirty="0" smtClean="0">
                <a:latin typeface="Arial" pitchFamily="34" charset="0"/>
                <a:cs typeface="Arial" pitchFamily="34" charset="0"/>
              </a:rPr>
              <a:t>Picadas de cobras e outros animais venenosos</a:t>
            </a:r>
          </a:p>
          <a:p>
            <a:pPr marL="0" indent="0" algn="just"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picadas de cobras atingem o maior número entre os meses de Setembro e Março em que há maior actividade dos camponeses que coincide com o tempo de reprodução destes animais.</a:t>
            </a:r>
          </a:p>
          <a:p>
            <a:pPr algn="just"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81</a:t>
            </a:fld>
            <a:endParaRPr lang="pt-PT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Tranquilizar a vítima e mantê-la em repouso.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Avaliar os sinais vitais.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Manter a vítima aquecida e hidratada.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Estancar a hemorragia se houver.</a:t>
            </a:r>
          </a:p>
          <a:p>
            <a:pPr lvl="1"/>
            <a:r>
              <a:rPr lang="pt-PT" b="0" dirty="0" smtClean="0">
                <a:latin typeface="Arial" pitchFamily="34" charset="0"/>
                <a:cs typeface="Arial" pitchFamily="34" charset="0"/>
              </a:rPr>
              <a:t>Não provocar nenhum tipo de lesão adicional</a:t>
            </a:r>
          </a:p>
          <a:p>
            <a:pPr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82</a:t>
            </a:fld>
            <a:endParaRPr lang="pt-PT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Actuar de forma prática e rápida.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Seguir as normas recomendadas pela Saúde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Realizar limpeza rigorosa da ferida com água e sabão abundantes ou com </a:t>
            </a:r>
            <a:r>
              <a:rPr lang="pt-PT" b="0" dirty="0" err="1" smtClean="0"/>
              <a:t>antisséptico</a:t>
            </a:r>
            <a:r>
              <a:rPr lang="pt-PT" b="0" dirty="0" smtClean="0"/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aplique soro sem orientação médica.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Enviar a vítima ao hospital.</a:t>
            </a:r>
          </a:p>
          <a:p>
            <a:pPr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83</a:t>
            </a:fld>
            <a:endParaRPr lang="pt-PT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Reacções alérgicas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Reacções alérgicas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São situações causadas por agentes da fauna cuja intensidade depende do organismo afectado ou seja varia de indivíduo para indivíduo.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Os agentes podem ser: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pulgas, formigas, percevejos, caraças e aracnídeos.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/>
              <a:t>As reacções variam de coceira, pápulas, lesões locais até à falta de ar e sensação de sufocação, aparecendo assim casos leves e </a:t>
            </a:r>
            <a:r>
              <a:rPr lang="pt-PT" sz="2400" b="0" dirty="0" smtClean="0"/>
              <a:t>graves.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84</a:t>
            </a:fld>
            <a:endParaRPr lang="pt-PT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 reacções alérgicas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u="sng" dirty="0" smtClean="0"/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/>
              <a:t>Higiene dentro e fora  de casa.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/>
              <a:t>Enviar a vítima para o hospital.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85</a:t>
            </a:fld>
            <a:endParaRPr lang="pt-PT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VESPAS E ABELHAS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acidente com estes insectos é considerado como de peçonhento, quando existe ataque em maça com dezenas ou centenas de picadas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veneno tem acção directa com inflamação e alergia.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reacção pode-se manifestar em todo o corpo.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86</a:t>
            </a:fld>
            <a:endParaRPr lang="pt-PT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240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Retirada imediata do inoculador de veneno ( Ferrão ).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Administrar analgésicos.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Limpar o local da picada com água e sabão ou antisséptico.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Cobrir com pomada anestésica.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87</a:t>
            </a:fld>
            <a:endParaRPr lang="pt-PT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 possível capturar o agente causador da picada e levá-lo ao hospital.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Aplicação  gelo no local.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Transportar a vítima para o hospital para efeitos de tratamento e possível internamento em casos graves.    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88</a:t>
            </a:fld>
            <a:endParaRPr lang="pt-PT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>
                <a:latin typeface="+mn-lt"/>
              </a:rPr>
              <a:t>Intoxicações e Envenenamentos</a:t>
            </a:r>
            <a:endParaRPr lang="pt-PT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>
                <a:latin typeface="Arial" pitchFamily="34" charset="0"/>
                <a:cs typeface="Arial" pitchFamily="34" charset="0"/>
              </a:rPr>
              <a:t>Cont</a:t>
            </a:r>
            <a:r>
              <a:rPr lang="pt-PT" sz="2800" dirty="0" smtClean="0">
                <a:latin typeface="Arial" pitchFamily="34" charset="0"/>
                <a:cs typeface="Arial" pitchFamily="34" charset="0"/>
              </a:rPr>
              <a:t>. de cuidados de Enfermagem</a:t>
            </a:r>
            <a:endParaRPr lang="pt-PT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Também não se deve adicionar álcool na água do banho para a criança porque pode inalar e prejudicar a sua saúde.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Também para baixar a febre se recorre à administração  de antipiréticos como o Paracetamol.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O Ácido-</a:t>
            </a:r>
            <a:r>
              <a:rPr lang="pt-PT" sz="2400" b="0" dirty="0" err="1">
                <a:latin typeface="Arial" pitchFamily="34" charset="0"/>
                <a:cs typeface="Arial" pitchFamily="34" charset="0"/>
              </a:rPr>
              <a:t>Acetil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-Salicílico ( Aspirina ), muito usado entre nós como antipirético não deve ser dado às crianças porque está ligado a graves reacções sendo o seu uso proibido em muitos países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</a:t>
            </a:fld>
            <a:endParaRPr lang="pt-PT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Intoxicações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/>
              <a:t>As intoxicações acidentais ou intencionais são importante causa de doenças.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/>
              <a:t>São mais comuns na faixa etária de 1-5 anos. Revelam a curiosidade da criança e a negligência do adulto que deixa as drogas ou substâncias químicas ao alcance das crianças.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90</a:t>
            </a:fld>
            <a:endParaRPr lang="pt-PT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das </a:t>
            </a:r>
            <a:r>
              <a:rPr lang="en-US" dirty="0" err="1" smtClean="0"/>
              <a:t>intoxicações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Os agentes causadores geralmente são: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medicamentos, soluções de limpeza, plantas, cosméticos, pesticidas e insecticidas</a:t>
            </a:r>
            <a:r>
              <a:rPr lang="pt-PT" b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70% das reacções de intoxicações são agudas, ou seja, matam em menos de 24 h.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A maioria dos casos ocorre na própria casa.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As maiores vítimas são crianças menores de 5 anos.</a:t>
            </a:r>
            <a:endParaRPr lang="pt-PT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91</a:t>
            </a:fld>
            <a:endParaRPr lang="pt-PT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intxicações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599"/>
            <a:ext cx="8382000" cy="542207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ingestão de uma substância, usar a luva e tentar retirar da boca e língua o ingerido e guardar para levar ao médico, isto pode facilitar o diagnóstico.</a:t>
            </a:r>
          </a:p>
          <a:p>
            <a:pPr lvl="1"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b="0" dirty="0"/>
              <a:t>Manter a vítima em repouso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Se consciente pedir-lhe para lavar bem a boca só com água.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Verifique se há irritação da garganta e língua.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Avaliar os sinais vitais.</a:t>
            </a:r>
          </a:p>
          <a:p>
            <a:pPr algn="just">
              <a:lnSpc>
                <a:spcPct val="150000"/>
              </a:lnSpc>
              <a:buNone/>
            </a:pPr>
            <a:endParaRPr lang="en-US" sz="2400" b="0" dirty="0"/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92</a:t>
            </a:fld>
            <a:endParaRPr lang="pt-PT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Verificar se houve contacto com outras áreas como (olhos ou pele), devendo lavar com sabão e água abundante.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ela estiver inconsciente afaste-o do local em que se encontra.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Enquanto se prepara transporte, mantenha-a em constante observação para não vomitar e ficar engasgado</a:t>
            </a:r>
          </a:p>
          <a:p>
            <a:pPr algn="just">
              <a:lnSpc>
                <a:spcPct val="150000"/>
              </a:lnSpc>
            </a:pPr>
            <a:endParaRPr lang="pt-PT" sz="2400" b="0" dirty="0" smtClean="0"/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93</a:t>
            </a:fld>
            <a:endParaRPr lang="pt-PT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Enquanto se prepara o transporte, mantenha-a em constante observação para não vomitar e ficar engasgado.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dar a comer nem beber enquanto inconsciente porque pode agravar a situação.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Levar a vítima para o hospital mais próximo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94</a:t>
            </a:fld>
            <a:endParaRPr lang="pt-PT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u="sng" dirty="0" smtClean="0"/>
              <a:t>Provocar  vómitos só em algumas situações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Menos de 1h de ingestão do veneno.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Vítima plenamente consciente.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Ingestão de substâncias reconhecidas como altamente tóxicas</a:t>
            </a:r>
            <a:r>
              <a:rPr lang="pt-PT" sz="2000" b="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NB:</a:t>
            </a:r>
            <a:r>
              <a:rPr lang="pt-PT" sz="2400" b="0" dirty="0" smtClean="0"/>
              <a:t> Em caso de dúvidas não provocar.</a:t>
            </a:r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95</a:t>
            </a:fld>
            <a:endParaRPr lang="pt-PT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2400" b="0" u="sng" dirty="0" smtClean="0"/>
              <a:t>  </a:t>
            </a:r>
            <a:r>
              <a:rPr lang="pt-PT" sz="2400" u="sng" dirty="0" smtClean="0"/>
              <a:t>Não provocar Vómitos: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menos de 3 meses de idade.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doenças do coração.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insuficiência respiratória.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depressão neurológica.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em desmaio ou convulsões</a:t>
            </a:r>
            <a:r>
              <a:rPr lang="pt-PT" sz="2000" b="0" dirty="0" smtClean="0"/>
              <a:t>.</a:t>
            </a:r>
          </a:p>
          <a:p>
            <a:pPr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96</a:t>
            </a:fld>
            <a:endParaRPr lang="pt-PT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DESIDRATAÇÃO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Submódulo-9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Desidratação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599"/>
            <a:ext cx="8382000" cy="5291447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 desidratação é a perda de água pelo organismo, acompanhada de perda de sais minerais e orgânicos.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É  comum em muitas crianças.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Apesar de ser grave, é de fácil prevenção e é tratável.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Nas crianças a água existente no organismo representa 75% do peso corporal. A  perda de água do corpo afecta rapidamente seu peso e metabolismo.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98</a:t>
            </a:fld>
            <a:endParaRPr lang="pt-PT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/>
              <a:t>Contudo ela perde todos os dias quantidade mínima através da urina, fezes, suor e respiração. </a:t>
            </a:r>
            <a:endParaRPr lang="pt-BR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Quando a criança vomita e/ou tem diarréia, ela está perdendo líquidos e minerais que são importantes para seu organismo.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Se ela perder muitos líquidos, pode ficar desidratada.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99</a:t>
            </a:fld>
            <a:endParaRPr lang="pt-PT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 das apresentações EG SEM LOGO JHPIEGO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das apresentações EG SEM LOGO JHPIEGO</Template>
  <TotalTime>5009</TotalTime>
  <Words>6504</Words>
  <Application>Microsoft Office PowerPoint</Application>
  <PresentationFormat>On-screen Show (4:3)</PresentationFormat>
  <Paragraphs>859</Paragraphs>
  <Slides>124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5" baseType="lpstr">
      <vt:lpstr>Master das apresentações EG SEM LOGO JHPIEGO</vt:lpstr>
      <vt:lpstr>Slide 1</vt:lpstr>
      <vt:lpstr>Cuidados de emergências Pediátricas</vt:lpstr>
      <vt:lpstr>Cont. da introdução</vt:lpstr>
      <vt:lpstr>Cont. da introdução</vt:lpstr>
      <vt:lpstr>FEBRE OU HIPERTERMIA</vt:lpstr>
      <vt:lpstr>Cont. da febre</vt:lpstr>
      <vt:lpstr>Cuidados de Enfermagem</vt:lpstr>
      <vt:lpstr>Cont.CUIDADOS DE ENFERMAGEM</vt:lpstr>
      <vt:lpstr>Cont. de cuidados de Enfermagem</vt:lpstr>
      <vt:lpstr>CONVULSÕES FEBRIS</vt:lpstr>
      <vt:lpstr>Cont. das convulsões</vt:lpstr>
      <vt:lpstr>Cont. das convulsões</vt:lpstr>
      <vt:lpstr>EPILEPSIA</vt:lpstr>
      <vt:lpstr>CUIDADOS NAS CONVULSÕES</vt:lpstr>
      <vt:lpstr>Cont. da epilepsia</vt:lpstr>
      <vt:lpstr>Classificação ( Cont. )</vt:lpstr>
      <vt:lpstr>Factores nas infecções</vt:lpstr>
      <vt:lpstr>A Concentração de Sais</vt:lpstr>
      <vt:lpstr>Sintomas da Epilepsia</vt:lpstr>
      <vt:lpstr>Grande Mal</vt:lpstr>
      <vt:lpstr>Crises  ( Cont. )</vt:lpstr>
      <vt:lpstr>Crises  ( cont. )</vt:lpstr>
      <vt:lpstr>Crises  ( Cont. )</vt:lpstr>
      <vt:lpstr>Pequeno Mal</vt:lpstr>
      <vt:lpstr>Pequeno Mal ( Cont. )</vt:lpstr>
      <vt:lpstr>Crises  Mioclônicas</vt:lpstr>
      <vt:lpstr>Espasmos Infantis</vt:lpstr>
      <vt:lpstr>Espasmos Infantis</vt:lpstr>
      <vt:lpstr>Crises Parciais Simples</vt:lpstr>
      <vt:lpstr>Crises Atónicas</vt:lpstr>
      <vt:lpstr>Continuação</vt:lpstr>
      <vt:lpstr>Continuação</vt:lpstr>
      <vt:lpstr>Cuidados de Enfermagem</vt:lpstr>
      <vt:lpstr>Cont. de cuidados</vt:lpstr>
      <vt:lpstr>Cont. de cuidados</vt:lpstr>
      <vt:lpstr>QUEIMADURAS</vt:lpstr>
      <vt:lpstr>Queimaduras</vt:lpstr>
      <vt:lpstr>Cont. de Queimaduras</vt:lpstr>
      <vt:lpstr>Cont. de Queimaduras</vt:lpstr>
      <vt:lpstr>Causas das Queimaduras</vt:lpstr>
      <vt:lpstr>CLASSIFICAÇÃO DAS QUEIMADURAS</vt:lpstr>
      <vt:lpstr>Cont. da classificação das queimaduras</vt:lpstr>
      <vt:lpstr>Cont. da classificação das Queimaduras</vt:lpstr>
      <vt:lpstr>CUIDADOS COM AS QUEIMADURAS</vt:lpstr>
      <vt:lpstr>Cont. de cuidados</vt:lpstr>
      <vt:lpstr>QUEIMADURAS POR PRODUTOS QUÍMICOS</vt:lpstr>
      <vt:lpstr>Cont. de Queimaduras Químicas</vt:lpstr>
      <vt:lpstr>QUEIMADURAS ESPECIAIS</vt:lpstr>
      <vt:lpstr>QUEIMADURAS ÁCIDOS/BASES</vt:lpstr>
      <vt:lpstr>QUEIMADURAS SOLARES</vt:lpstr>
      <vt:lpstr>Cuidados a ter nas Queimaduras</vt:lpstr>
      <vt:lpstr>PREVENÇÃO DE QUEIMADURAS</vt:lpstr>
      <vt:lpstr>Cont. de Prevenção das Queimaduras</vt:lpstr>
      <vt:lpstr>CORPOS ESTANHOS</vt:lpstr>
      <vt:lpstr>CORPOS ESTRANHOS NO OUVIDO</vt:lpstr>
      <vt:lpstr>Cont. corpos estranhos no ouvido</vt:lpstr>
      <vt:lpstr>Cont. corpos estranhos no ouvido</vt:lpstr>
      <vt:lpstr>CORPOS ESTRANHOS NO NARIZ</vt:lpstr>
      <vt:lpstr>Cont. corpos estranhos no nariz</vt:lpstr>
      <vt:lpstr>HEMORRAGIA  NASAL</vt:lpstr>
      <vt:lpstr>CORPOS ESTRANHOS NO OLHO</vt:lpstr>
      <vt:lpstr>Cont. corpos estranhos nos olhos</vt:lpstr>
      <vt:lpstr>COPRPOS ESTRANHOS NA TRAQUEIA / LARINGE</vt:lpstr>
      <vt:lpstr>Cont. corpos estranhos na traqueia</vt:lpstr>
      <vt:lpstr>Cont. corpos estranhos na traqueia</vt:lpstr>
      <vt:lpstr>Cont. corpos estranhos na traqueia</vt:lpstr>
      <vt:lpstr>Cont. corpos estranhos na traqueia</vt:lpstr>
      <vt:lpstr>Cont. corpos estranhos na traqueia</vt:lpstr>
      <vt:lpstr>Cont. corpos estranhos na traqueia</vt:lpstr>
      <vt:lpstr>MORDEDURAS E PICADAS DE ANIMAIS</vt:lpstr>
      <vt:lpstr>Mordeduras de Animais ou Seres Humanos</vt:lpstr>
      <vt:lpstr>Cont. mordeduras de animais</vt:lpstr>
      <vt:lpstr>Cont. mordeduras de animais</vt:lpstr>
      <vt:lpstr>Mordeduras  humanas</vt:lpstr>
      <vt:lpstr>Cont. mordeduras de animais</vt:lpstr>
      <vt:lpstr>Conduta na mordedura de animais</vt:lpstr>
      <vt:lpstr>Cont. da Conduta</vt:lpstr>
      <vt:lpstr>Cont. da conduta</vt:lpstr>
      <vt:lpstr>Cont. da conduta</vt:lpstr>
      <vt:lpstr>Cont. da conduta</vt:lpstr>
      <vt:lpstr>Picadas de animais</vt:lpstr>
      <vt:lpstr>Conduta</vt:lpstr>
      <vt:lpstr>Cont. da conduta</vt:lpstr>
      <vt:lpstr>Reacções alérgicas</vt:lpstr>
      <vt:lpstr>Cont. de reacções alérgicas</vt:lpstr>
      <vt:lpstr>VESPAS E ABELHAS</vt:lpstr>
      <vt:lpstr>CONDUTA</vt:lpstr>
      <vt:lpstr>Cont. da conduta</vt:lpstr>
      <vt:lpstr>Intoxicações e Envenenamentos</vt:lpstr>
      <vt:lpstr>Intoxicações</vt:lpstr>
      <vt:lpstr>Cont. das intoxicações</vt:lpstr>
      <vt:lpstr>Conduta nas intxicações</vt:lpstr>
      <vt:lpstr>Cont. da conduta</vt:lpstr>
      <vt:lpstr>Cont. da conduta</vt:lpstr>
      <vt:lpstr>Cont. da conduta</vt:lpstr>
      <vt:lpstr>Cont. da conduta</vt:lpstr>
      <vt:lpstr>DESIDRATAÇÃO</vt:lpstr>
      <vt:lpstr>Desidratação</vt:lpstr>
      <vt:lpstr>Cont. Desidratação</vt:lpstr>
      <vt:lpstr>Cont. Desidratação</vt:lpstr>
      <vt:lpstr>Cont. Desidratação</vt:lpstr>
      <vt:lpstr>Cont. Desidratação</vt:lpstr>
      <vt:lpstr>Cont. Desidratação</vt:lpstr>
      <vt:lpstr>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Determine o grau de desidratação e seleccione o Plano de Tratamento</vt:lpstr>
      <vt:lpstr>PARAGEM CARDIO-RESPIRATÓRIA</vt:lpstr>
      <vt:lpstr>Paragem Cardio-respiratória</vt:lpstr>
      <vt:lpstr>Cont. da Paragem cárdio-respiratória</vt:lpstr>
      <vt:lpstr>RESPIRAÇÃO ARTIFICIAL</vt:lpstr>
      <vt:lpstr>RESPIRAÇÃO ARTIFICIAL</vt:lpstr>
      <vt:lpstr>RESPIRAÇÃO ARTIFICIAL</vt:lpstr>
      <vt:lpstr>RESPIRAÇÃO ARTIFICIAL</vt:lpstr>
      <vt:lpstr>RESPIRAÇÃO ARTIFICIAL</vt:lpstr>
      <vt:lpstr>MASSAGEM CARDÍACA</vt:lpstr>
      <vt:lpstr>Cont. MASSAGEM CARDÍACA</vt:lpstr>
      <vt:lpstr>Cont. da MASSAGEM CARDÍACA</vt:lpstr>
      <vt:lpstr>MASSAGEM CARDÍACA</vt:lpstr>
      <vt:lpstr>QUANDO SE DEVE PARAR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109</cp:revision>
  <cp:lastPrinted>2012-02-15T09:56:49Z</cp:lastPrinted>
  <dcterms:created xsi:type="dcterms:W3CDTF">2011-11-16T13:06:40Z</dcterms:created>
  <dcterms:modified xsi:type="dcterms:W3CDTF">2012-03-26T09:05:23Z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repro@jhpiego.org</vt:lpwstr>
  </property>
  <property fmtid="{D5CDD505-2E9C-101B-9397-08002B2CF9AE}" pid="8" name="HomePage">
    <vt:lpwstr>../../2cts1pg.htm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true</vt:bool>
  </property>
  <property fmtid="{D5CDD505-2E9C-101B-9397-08002B2CF9AE}" pid="20" name="NavBtnPos">
    <vt:i4>1</vt:i4>
  </property>
  <property fmtid="{D5CDD505-2E9C-101B-9397-08002B2CF9AE}" pid="21" name="OutputDir">
    <vt:lpwstr>L:\english\2tools\2presgrp\ctschpt1\html</vt:lpwstr>
  </property>
</Properties>
</file>