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32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31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054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28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76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795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7637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170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0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789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83BA6-CE84-478C-9745-E1D8A86B3E26}" type="datetimeFigureOut">
              <a:rPr lang="pt-PT" smtClean="0"/>
              <a:t>15/10/2017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C3347-C3C9-4914-A69E-49CD6F9167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481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HIV/SIDA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098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4577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6382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2613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177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5785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3906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779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060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163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37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Definição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O </a:t>
            </a:r>
            <a:r>
              <a:rPr lang="pt-BR" b="1" dirty="0"/>
              <a:t>HIV</a:t>
            </a:r>
            <a:r>
              <a:rPr lang="pt-BR" dirty="0"/>
              <a:t> é o vírus que ataca o sistema imunológico e causa o SIDA. Numa pessoa infectada, o HIV pode ser encontrado no sangue, no leite, no sémen, nos fluidos vaginais e outros. </a:t>
            </a:r>
          </a:p>
          <a:p>
            <a:pPr algn="just"/>
            <a:r>
              <a:rPr lang="pt-BR" dirty="0"/>
              <a:t>O </a:t>
            </a:r>
            <a:r>
              <a:rPr lang="pt-BR" b="1" dirty="0"/>
              <a:t>HIV </a:t>
            </a:r>
            <a:r>
              <a:rPr lang="pt-BR" dirty="0"/>
              <a:t>é um retrovírus, ou vírus lento, que necessita de longos períodos de incubação e de uma célula hospedeira para se replicar.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04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77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Significado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b="1" dirty="0" smtClean="0"/>
              <a:t>H </a:t>
            </a:r>
            <a:r>
              <a:rPr lang="pt-BR" dirty="0"/>
              <a:t>significa </a:t>
            </a:r>
            <a:r>
              <a:rPr lang="pt-BR" b="1" dirty="0"/>
              <a:t>Humano</a:t>
            </a:r>
            <a:r>
              <a:rPr lang="pt-BR" dirty="0"/>
              <a:t>, e quer dizer que este vírus só ataca os seres humanos; </a:t>
            </a:r>
          </a:p>
          <a:p>
            <a:pPr algn="just"/>
            <a:r>
              <a:rPr lang="pt-BR" b="1" dirty="0" smtClean="0"/>
              <a:t>I </a:t>
            </a:r>
            <a:r>
              <a:rPr lang="pt-BR" dirty="0"/>
              <a:t>significa </a:t>
            </a:r>
            <a:r>
              <a:rPr lang="pt-BR" b="1" dirty="0"/>
              <a:t>Imunodeficiência</a:t>
            </a:r>
            <a:r>
              <a:rPr lang="pt-BR" dirty="0"/>
              <a:t>, o que quer dizer que o sistema de defesa do organismo não está a funcionar devidamente, está débil. </a:t>
            </a:r>
          </a:p>
          <a:p>
            <a:pPr algn="just"/>
            <a:r>
              <a:rPr lang="pt-PT" b="1" dirty="0" smtClean="0"/>
              <a:t>V </a:t>
            </a:r>
            <a:r>
              <a:rPr lang="pt-PT" dirty="0"/>
              <a:t>significa </a:t>
            </a:r>
            <a:r>
              <a:rPr lang="pt-PT" b="1" dirty="0"/>
              <a:t>Vírus </a:t>
            </a:r>
            <a:endParaRPr lang="pt-PT" dirty="0"/>
          </a:p>
          <a:p>
            <a:pPr algn="just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5318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Ciclo de Vida do HIV 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b="1" dirty="0" smtClean="0"/>
              <a:t>Fusão</a:t>
            </a:r>
            <a:r>
              <a:rPr lang="pt-PT" dirty="0" smtClean="0"/>
              <a:t>(fusão entre o envelope do vírus e a membrana do linfócito TCD4 da célula hospedeira) </a:t>
            </a:r>
            <a:endParaRPr lang="pt-PT" dirty="0"/>
          </a:p>
          <a:p>
            <a:pPr algn="just"/>
            <a:r>
              <a:rPr lang="pt-PT" b="1" dirty="0" smtClean="0"/>
              <a:t>Transcrição</a:t>
            </a:r>
            <a:r>
              <a:rPr lang="pt-PT" dirty="0" smtClean="0"/>
              <a:t>(transforma o material genético ARN em ADN ) </a:t>
            </a:r>
            <a:endParaRPr lang="pt-PT" dirty="0"/>
          </a:p>
          <a:p>
            <a:pPr algn="just"/>
            <a:r>
              <a:rPr lang="pt-BR" b="1" dirty="0" smtClean="0"/>
              <a:t>Integração</a:t>
            </a:r>
            <a:r>
              <a:rPr lang="pt-BR" dirty="0" smtClean="0"/>
              <a:t> </a:t>
            </a:r>
            <a:r>
              <a:rPr lang="pt-BR" dirty="0"/>
              <a:t>dentro do núcleo da célula </a:t>
            </a:r>
          </a:p>
          <a:p>
            <a:pPr algn="just"/>
            <a:r>
              <a:rPr lang="pt-BR" b="1" dirty="0" smtClean="0"/>
              <a:t>Tradução </a:t>
            </a:r>
            <a:r>
              <a:rPr lang="pt-BR" b="1" dirty="0"/>
              <a:t>ou reprodução </a:t>
            </a:r>
            <a:r>
              <a:rPr lang="pt-BR" dirty="0"/>
              <a:t>das componentes virais </a:t>
            </a:r>
          </a:p>
          <a:p>
            <a:pPr algn="just"/>
            <a:r>
              <a:rPr lang="pt-PT" b="1" dirty="0" smtClean="0"/>
              <a:t>Formação </a:t>
            </a:r>
            <a:r>
              <a:rPr lang="pt-PT" b="1" dirty="0"/>
              <a:t>de novos vírus </a:t>
            </a:r>
          </a:p>
          <a:p>
            <a:pPr algn="just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033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r>
              <a:rPr lang="pt-BR" b="1" dirty="0"/>
              <a:t>Principais Modos de Transmissão do HIV 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1" dirty="0" smtClean="0"/>
              <a:t>Relações </a:t>
            </a:r>
            <a:r>
              <a:rPr lang="pt-BR" b="1" dirty="0"/>
              <a:t>Sexuais desprotegidas </a:t>
            </a:r>
            <a:r>
              <a:rPr lang="pt-BR" dirty="0"/>
              <a:t>(sem o uso do preservativo) - sexo vaginal, anal e oral </a:t>
            </a:r>
          </a:p>
          <a:p>
            <a:pPr algn="just"/>
            <a:r>
              <a:rPr lang="pt-BR" b="1" dirty="0" smtClean="0"/>
              <a:t>Transmissão </a:t>
            </a:r>
            <a:r>
              <a:rPr lang="pt-BR" b="1" dirty="0"/>
              <a:t>Vertical ou Transmissão de Mãe para Filho</a:t>
            </a:r>
            <a:r>
              <a:rPr lang="pt-BR" dirty="0"/>
              <a:t> (durante a gravidez, parto ou amamentação) </a:t>
            </a:r>
          </a:p>
          <a:p>
            <a:pPr algn="just"/>
            <a:r>
              <a:rPr lang="pt-BR" b="1" dirty="0" smtClean="0"/>
              <a:t>Transmissão </a:t>
            </a:r>
            <a:r>
              <a:rPr lang="pt-BR" b="1" dirty="0"/>
              <a:t>Sanguínea do HIV </a:t>
            </a:r>
            <a:r>
              <a:rPr lang="pt-BR" dirty="0"/>
              <a:t>(Transfusão de Sangue contaminado; </a:t>
            </a:r>
            <a:r>
              <a:rPr lang="pt-BR" dirty="0" err="1"/>
              <a:t>objectos</a:t>
            </a:r>
            <a:r>
              <a:rPr lang="pt-BR" dirty="0"/>
              <a:t> corto-perfurantes contaminados como lâminas de barbear, lâminas usadas para </a:t>
            </a:r>
            <a:r>
              <a:rPr lang="pt-BR" dirty="0" err="1"/>
              <a:t>escarificações</a:t>
            </a:r>
            <a:r>
              <a:rPr lang="pt-BR" dirty="0"/>
              <a:t>, salão de beleza, seringas, bisturi, </a:t>
            </a:r>
            <a:r>
              <a:rPr lang="pt-BR" dirty="0" err="1"/>
              <a:t>etc</a:t>
            </a:r>
            <a:r>
              <a:rPr lang="pt-BR" dirty="0"/>
              <a:t>) </a:t>
            </a:r>
          </a:p>
          <a:p>
            <a:pPr algn="just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97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r>
              <a:rPr lang="pt-BR" b="1" dirty="0"/>
              <a:t>Métodos para a Prevenção da Transmissão do HIV 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Relações </a:t>
            </a:r>
            <a:r>
              <a:rPr lang="pt-BR" dirty="0"/>
              <a:t>sexuais seguras (uso do preservativo) </a:t>
            </a:r>
          </a:p>
          <a:p>
            <a:pPr algn="just"/>
            <a:r>
              <a:rPr lang="pt-BR" dirty="0" smtClean="0"/>
              <a:t>Redução </a:t>
            </a:r>
            <a:r>
              <a:rPr lang="pt-BR" dirty="0"/>
              <a:t>do número de parceiros sexuais </a:t>
            </a:r>
          </a:p>
          <a:p>
            <a:pPr algn="just"/>
            <a:r>
              <a:rPr lang="pt-BR" dirty="0" smtClean="0"/>
              <a:t>Prevenção </a:t>
            </a:r>
            <a:r>
              <a:rPr lang="pt-BR" dirty="0"/>
              <a:t>da Transmissão de Mãe para o Filho (PTV - Prevenção da Transmissão Vertical) </a:t>
            </a:r>
          </a:p>
          <a:p>
            <a:pPr algn="just"/>
            <a:r>
              <a:rPr lang="pt-PT" dirty="0" smtClean="0"/>
              <a:t>Biossegurança </a:t>
            </a:r>
            <a:r>
              <a:rPr lang="pt-PT" dirty="0"/>
              <a:t>(PCI) </a:t>
            </a:r>
          </a:p>
          <a:p>
            <a:pPr algn="just"/>
            <a:r>
              <a:rPr lang="pt-BR" dirty="0" smtClean="0"/>
              <a:t>Uso </a:t>
            </a:r>
            <a:r>
              <a:rPr lang="pt-BR" dirty="0"/>
              <a:t>individual de lâminas de barbear, no curandeiro e no salão de beleza </a:t>
            </a:r>
          </a:p>
          <a:p>
            <a:pPr algn="just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417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9379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527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00736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271</Words>
  <Application>Microsoft Office PowerPoint</Application>
  <PresentationFormat>Apresentação na tela (4:3)</PresentationFormat>
  <Paragraphs>24</Paragraphs>
  <Slides>20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do Office</vt:lpstr>
      <vt:lpstr>HIV/SIDA</vt:lpstr>
      <vt:lpstr>Definição</vt:lpstr>
      <vt:lpstr>Significado</vt:lpstr>
      <vt:lpstr>Ciclo de Vida do HIV </vt:lpstr>
      <vt:lpstr> Principais Modos de Transmissão do HIV </vt:lpstr>
      <vt:lpstr> Métodos para a Prevenção da Transmissão do HIV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HIV/SIDA</dc:title>
  <dc:creator>Betuz</dc:creator>
  <cp:lastModifiedBy>Betuz</cp:lastModifiedBy>
  <cp:revision>5</cp:revision>
  <dcterms:created xsi:type="dcterms:W3CDTF">2017-10-15T15:56:51Z</dcterms:created>
  <dcterms:modified xsi:type="dcterms:W3CDTF">2017-10-15T17:20:51Z</dcterms:modified>
</cp:coreProperties>
</file>