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99763-9A9B-495A-ABC5-5F9790D38B36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7B741-B84E-4A3C-A3FF-733D11791F7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441959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Fisiologia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Aparelho Digestivo (2) </a:t>
            </a:r>
            <a:r>
              <a:rPr lang="pt-BR" dirty="0"/>
              <a:t>	</a:t>
            </a:r>
            <a:br>
              <a:rPr lang="pt-BR" dirty="0"/>
            </a:b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733800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514350" indent="-514350"/>
            <a:r>
              <a:rPr lang="pt-BR" dirty="0" smtClean="0"/>
              <a:t>No </a:t>
            </a:r>
            <a:r>
              <a:rPr lang="pt-BR" dirty="0"/>
              <a:t>duodeno e na parte proximal do jejuno, o quimo mistura-se com as secreções do fígado (bílis), pâncreas (suco pancreático) e do próprio intestino (suco entérico), para formar o quilo, líquido alcalino no qual as macromoléculas dos alimentos são divididas em unidades simples. </a:t>
            </a:r>
            <a:endParaRPr lang="pt-BR" dirty="0" smtClean="0"/>
          </a:p>
          <a:p>
            <a:endParaRPr lang="en-US" dirty="0"/>
          </a:p>
          <a:p>
            <a:r>
              <a:rPr lang="pt-BR" dirty="0"/>
              <a:t>A bílis, produzida no fígado (aproximadamente 1litro por dia) e armazenada na vesícula biliar, é uma solução alcalina (pH de 8), que contem, além de água e iões: </a:t>
            </a:r>
            <a:endParaRPr lang="en-US" dirty="0"/>
          </a:p>
          <a:p>
            <a:pPr lvl="1"/>
            <a:r>
              <a:rPr lang="pt-BR" dirty="0" smtClean="0"/>
              <a:t>Sais </a:t>
            </a:r>
            <a:r>
              <a:rPr lang="pt-BR" dirty="0"/>
              <a:t>dos ácidos biliares, que têm acção detergente (como sabão), emulsionando as gorduras, fragmentando-as em milhares de microgotículas (gotas de tamanho microscópico), para permitir a acção das enzimas digestivas. </a:t>
            </a:r>
          </a:p>
          <a:p>
            <a:endParaRPr lang="en-US" dirty="0"/>
          </a:p>
          <a:p>
            <a:pPr marL="514350" indent="-514350"/>
            <a:endParaRPr lang="pt-BR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pt-BR" dirty="0" smtClean="0"/>
              <a:t>Pigmentos biliares, que dão a cor amarela esverdeada à bílis, principalmente a bilirrubina (produto de degradação metabólica da hemoglobina do sangue).</a:t>
            </a:r>
          </a:p>
          <a:p>
            <a:r>
              <a:rPr lang="en-US" dirty="0" err="1" smtClean="0"/>
              <a:t>Colesterol</a:t>
            </a:r>
            <a:r>
              <a:rPr lang="en-US" dirty="0" smtClean="0"/>
              <a:t>, </a:t>
            </a:r>
            <a:r>
              <a:rPr lang="en-US" dirty="0" err="1" smtClean="0"/>
              <a:t>Lecitina</a:t>
            </a:r>
            <a:r>
              <a:rPr lang="en-US" dirty="0" smtClean="0"/>
              <a:t>,… </a:t>
            </a:r>
          </a:p>
          <a:p>
            <a:endParaRPr lang="en-US" dirty="0"/>
          </a:p>
          <a:p>
            <a:r>
              <a:rPr lang="pt-BR" b="1" dirty="0"/>
              <a:t>O suco pancreático</a:t>
            </a:r>
            <a:r>
              <a:rPr lang="pt-BR" dirty="0"/>
              <a:t>, produzido pelo pâncreas (aproximadamente 1,5 litros por dia), é uma solução alcalina (pH de 9, com grandes quantidades de bicarbonato de sódio) que contém a maioria dos enzimas digestivos responsáveis pela degradação das diferentes macromoléculas de alimento: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Amilase 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pancreática</a:t>
            </a:r>
            <a:r>
              <a:rPr lang="pt-BR" i="1" dirty="0"/>
              <a:t>, enzima que degrada o amido em carbohidratos mais simples (maltosa, sacarosa,…). </a:t>
            </a:r>
          </a:p>
          <a:p>
            <a:pPr>
              <a:buFont typeface="Wingdings" pitchFamily="2" charset="2"/>
              <a:buChar char="Ø"/>
            </a:pPr>
            <a:endParaRPr lang="pt-BR" dirty="0" smtClean="0"/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 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Lipase, </a:t>
            </a:r>
            <a:r>
              <a:rPr lang="pt-BR" i="1" dirty="0"/>
              <a:t>enzima que degrada as gorduras em glicerol e ácidos gordos. </a:t>
            </a:r>
          </a:p>
          <a:p>
            <a:pPr>
              <a:buFont typeface="Wingdings" pitchFamily="2" charset="2"/>
              <a:buChar char="Ø"/>
            </a:pPr>
            <a:endParaRPr lang="pt-BR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Tripsina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Quimotripsina e Elastase</a:t>
            </a:r>
            <a:r>
              <a:rPr lang="pt-BR" i="1" dirty="0"/>
              <a:t>, enzimas que degradam as proteínas em péptidos de cadeia curta. São secretados como precursores inactivos (para evitar a digestão interna do próprio pâncreas) e são activados ao entrar no duodeno, pela acção da Enterocinasa, enzima produzido pelo epitélio intestinal. </a:t>
            </a:r>
          </a:p>
          <a:p>
            <a:pPr>
              <a:buFont typeface="Wingdings" pitchFamily="2" charset="2"/>
              <a:buChar char="Ø"/>
            </a:pPr>
            <a:endParaRPr lang="pt-BR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Ribonuclease 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 Desoxirribonuclease</a:t>
            </a:r>
            <a:r>
              <a:rPr lang="pt-BR" i="1" dirty="0"/>
              <a:t>, que dividem os ácidos nucléicos (RNA e DNA, respectivamente) em nucleótidos de cadeia curta.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304800"/>
            <a:ext cx="8305800" cy="6553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t-BR" sz="41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</a:t>
            </a:r>
            <a:r>
              <a:rPr lang="pt-BR" sz="41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suco intestinal</a:t>
            </a:r>
            <a:r>
              <a:rPr lang="pt-BR" sz="4100" b="1" i="1" dirty="0"/>
              <a:t>, </a:t>
            </a:r>
            <a:r>
              <a:rPr lang="pt-BR" dirty="0"/>
              <a:t>secretado pela mucosa do intestino delgado, (aproximadamente 2 litros por dia), é uma solução de pH neutro rica em enzimas digestivos capazes de produzir a degradação final das unidades moleculares mais pequenas provenientes da digestão mais grosseira feita pelas enzimas pancreáticas. Inclui: </a:t>
            </a:r>
            <a:endParaRPr lang="en-US" dirty="0" smtClean="0"/>
          </a:p>
          <a:p>
            <a:r>
              <a:rPr lang="pt-BR" dirty="0" smtClean="0"/>
              <a:t> 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Alfa-dextrinase, Maltase, Sacarase e Lactase</a:t>
            </a:r>
            <a:r>
              <a:rPr lang="pt-BR" i="1" dirty="0"/>
              <a:t>, capazes de dividir os respectivos carbohidratos nas unidades mais simples (como a glicose). </a:t>
            </a:r>
            <a:endParaRPr lang="en-US" dirty="0"/>
          </a:p>
          <a:p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Peptidases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pt-BR" i="1" dirty="0"/>
              <a:t>que fazem a digestão dos péptidos em aminoácidos. </a:t>
            </a:r>
            <a:endParaRPr lang="en-US" dirty="0"/>
          </a:p>
          <a:p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Nucleosidases 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 Fostatases </a:t>
            </a:r>
            <a:r>
              <a:rPr lang="pt-BR" i="1" dirty="0"/>
              <a:t>que fazem a digestão dos nucleótidos em bases nucleicas simples.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A </a:t>
            </a:r>
            <a:r>
              <a:rPr lang="pt-BR" dirty="0"/>
              <a:t>secreção dos diferentes sucos e os movimentos de mistura e de propulsão do intestino delgado, são estimulados pela entrada do quimo no duodeno e mantidos até o esvaziamento do intestino delgado para o intestino grosso.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304800"/>
            <a:ext cx="7696200" cy="64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Absorção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pt-BR" dirty="0" smtClean="0"/>
              <a:t> </a:t>
            </a:r>
            <a:r>
              <a:rPr lang="pt-BR" dirty="0"/>
              <a:t>as células da vasta mucosa intestinal absorvem as moléculas básicas digeridas desde o interior do intestino. Desde as células, passarão ao sangue dos capilares da submucosa intestinal. </a:t>
            </a:r>
            <a:endParaRPr lang="pt-BR" dirty="0" smtClean="0"/>
          </a:p>
          <a:p>
            <a:r>
              <a:rPr lang="pt-BR" dirty="0" smtClean="0"/>
              <a:t>Os </a:t>
            </a:r>
            <a:r>
              <a:rPr lang="pt-BR" dirty="0"/>
              <a:t>nutrientes absorvidos (excepto os lípidos) chegarão as veias intestinais e de ai à veia porta até o fígado, onde serão processados e armazenados. </a:t>
            </a:r>
            <a:endParaRPr lang="en-US" dirty="0"/>
          </a:p>
          <a:p>
            <a:r>
              <a:rPr lang="pt-BR" dirty="0"/>
              <a:t>A água absorve-se por osmose (existe uma passagem nos dois sentidos em relação à passagem de electrólitos e nutrientes). </a:t>
            </a:r>
            <a:endParaRPr lang="en-US" dirty="0"/>
          </a:p>
          <a:p>
            <a:r>
              <a:rPr lang="pt-BR" dirty="0" smtClean="0"/>
              <a:t>Os electrólitos </a:t>
            </a:r>
            <a:r>
              <a:rPr lang="pt-BR" dirty="0"/>
              <a:t>(Na+, K+, Cl-, Ca+, Fe++, Mg++, nitratos e fosfatos) entram nas células intestinais por transporte passivo ou activo, sendo encaminhadas aos capilares. </a:t>
            </a:r>
          </a:p>
          <a:p>
            <a:endParaRPr lang="pt-BR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pt-BR" dirty="0" smtClean="0"/>
              <a:t>Os </a:t>
            </a:r>
            <a:r>
              <a:rPr lang="pt-BR" dirty="0"/>
              <a:t>carbohidratos simples (monossacáridos como a glicose, frutose,…) </a:t>
            </a:r>
            <a:r>
              <a:rPr lang="pt-BR" i="1" dirty="0"/>
              <a:t>atravessam as células da mucosa intestinal mediante transporte passivo (por difusão) ou activo (como a glicose) e passam para os capilares sanguíneos intestinais. </a:t>
            </a:r>
            <a:endParaRPr lang="en-US" dirty="0"/>
          </a:p>
          <a:p>
            <a:r>
              <a:rPr lang="pt-BR" dirty="0" smtClean="0"/>
              <a:t> </a:t>
            </a:r>
            <a:r>
              <a:rPr lang="pt-BR" dirty="0"/>
              <a:t>Os aminoácidos e péptidos de cadeia muito curta (di- ou tri-péptidos) são absorvidos activamente também e passam aos capilares por difusão facilitada. </a:t>
            </a:r>
            <a:endParaRPr lang="en-US" dirty="0"/>
          </a:p>
          <a:p>
            <a:r>
              <a:rPr lang="pt-BR" dirty="0" smtClean="0"/>
              <a:t>O </a:t>
            </a:r>
            <a:r>
              <a:rPr lang="pt-BR" dirty="0"/>
              <a:t>glicerol e os ácidos gordos resultantes da digestão de lipídos são absorvidos pelas células intestinais, onde são agrupados de novo em pequenos grãos lipídicos recobertos por proteínas (quilomicrones).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pt-BR" dirty="0" smtClean="0"/>
              <a:t>Os </a:t>
            </a:r>
            <a:r>
              <a:rPr lang="pt-BR" dirty="0"/>
              <a:t>quilomicrones, pelo seu grande tamanho, não podem passar aos capilares, e são transportados pela rede linfática (desde os vasos linfáticos intestinais até o conducto torácico) até a veia subclávia esquerda, incorporando-se ao sangue, sem passar inicialmente pelo fígado. 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Depois </a:t>
            </a:r>
            <a:r>
              <a:rPr lang="pt-BR" dirty="0"/>
              <a:t>de uma refeição rica em gorduras, o plasma do sangue fica com aparência leitosa, devido ao grande número de quilomicrones.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/>
              <a:t>As </a:t>
            </a:r>
            <a:r>
              <a:rPr lang="pt-BR" dirty="0"/>
              <a:t>vitaminas lipossolúveis (A, D, E e K) absorvem-se por difusão simples, e passam a formar parte dos quilomicrones, sendo transportadas via linfática </a:t>
            </a:r>
            <a:endParaRPr lang="en-US" dirty="0"/>
          </a:p>
          <a:p>
            <a:r>
              <a:rPr lang="pt-BR" dirty="0" smtClean="0"/>
              <a:t>As </a:t>
            </a:r>
            <a:r>
              <a:rPr lang="pt-BR" dirty="0"/>
              <a:t>vitaminas hidrossolúveis (C, B1, B2, B6, Niacina e Ácido fólico) são absorvidas pelos capilares por difusão facilitada</a:t>
            </a:r>
            <a:r>
              <a:rPr lang="pt-BR" dirty="0" smtClean="0"/>
              <a:t>.</a:t>
            </a:r>
            <a:endParaRPr lang="en-US" dirty="0"/>
          </a:p>
          <a:p>
            <a:r>
              <a:rPr lang="pt-BR" dirty="0" smtClean="0"/>
              <a:t> </a:t>
            </a:r>
            <a:r>
              <a:rPr lang="pt-BR" dirty="0"/>
              <a:t>A vitamina B12 absorve-se apenas no íleo, para o qual precisa do factor intrínseco, produzido pelo estômago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Objectivos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 </a:t>
            </a:r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Aprendizagem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endParaRPr lang="en-US" dirty="0"/>
          </a:p>
          <a:p>
            <a:r>
              <a:rPr lang="pt-BR" dirty="0" smtClean="0"/>
              <a:t>1.Explicar </a:t>
            </a:r>
            <a:r>
              <a:rPr lang="pt-BR" dirty="0"/>
              <a:t>as funções realizadas no estômago </a:t>
            </a:r>
            <a:endParaRPr lang="en-US" dirty="0"/>
          </a:p>
          <a:p>
            <a:r>
              <a:rPr lang="pt-BR" dirty="0"/>
              <a:t>2. Explicar as funções realizadas no intestino delgado </a:t>
            </a:r>
            <a:endParaRPr lang="en-US" dirty="0"/>
          </a:p>
          <a:p>
            <a:r>
              <a:rPr lang="pt-BR" dirty="0"/>
              <a:t>3. Descrever as funções do fígado, vesícula biliar e pâncreas </a:t>
            </a:r>
            <a:endParaRPr lang="en-US" dirty="0"/>
          </a:p>
          <a:p>
            <a:r>
              <a:rPr lang="pt-BR" dirty="0"/>
              <a:t>4. Explicar as actividades realizadas no intestino grosso </a:t>
            </a:r>
            <a:endParaRPr lang="en-US" dirty="0"/>
          </a:p>
          <a:p>
            <a:r>
              <a:rPr lang="pt-BR" dirty="0"/>
              <a:t>5. Explicar o funcionamento do esfíncter anal </a:t>
            </a:r>
            <a:endParaRPr lang="en-US" dirty="0"/>
          </a:p>
          <a:p>
            <a:r>
              <a:rPr lang="pt-BR" dirty="0"/>
              <a:t>6. Descrever as influências neurais e hormonais sobre a digestão </a:t>
            </a:r>
            <a:endParaRPr lang="en-US" dirty="0"/>
          </a:p>
          <a:p>
            <a:r>
              <a:rPr lang="pt-BR" dirty="0"/>
              <a:t>7. Listar exemplos de alterações do aparelho digestivo e dos órgãos anexos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"/>
            <a:ext cx="7696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228600"/>
            <a:ext cx="8305800" cy="6400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intestino grosso </a:t>
            </a:r>
            <a:r>
              <a:rPr lang="pt-BR" dirty="0" smtClean="0"/>
              <a:t>receberá</a:t>
            </a:r>
            <a:r>
              <a:rPr lang="pt-BR" dirty="0"/>
              <a:t>, através da válvula ileo-cecal (que evita o refluxo desde o intestino grosso para o delgado), um quilo já pobre em nutrientes, mas com muita água. </a:t>
            </a:r>
            <a:endParaRPr lang="en-US" dirty="0"/>
          </a:p>
          <a:p>
            <a:r>
              <a:rPr lang="pt-BR" dirty="0" smtClean="0"/>
              <a:t>O </a:t>
            </a:r>
            <a:r>
              <a:rPr lang="pt-BR" dirty="0"/>
              <a:t>intestino grosso proximal (colon ascendente e transverso) é o principal local para a absorção de água, tanto a ingerida (cerca de 1-2litros por dia) quanto a secretada pelos sucos digestivos (cerca de 8-9l por dia). </a:t>
            </a:r>
            <a:endParaRPr lang="en-US" dirty="0"/>
          </a:p>
          <a:p>
            <a:pPr lvl="1"/>
            <a:r>
              <a:rPr lang="pt-BR" dirty="0" smtClean="0"/>
              <a:t>O </a:t>
            </a:r>
            <a:r>
              <a:rPr lang="pt-BR" dirty="0"/>
              <a:t>intestino grosso não possui vilosidades e nem secreta sucos digestivos com enzimas, sendo assim, o seu papel é a absorção da água para a formação do bolo fecal. </a:t>
            </a:r>
            <a:endParaRPr lang="en-US" dirty="0"/>
          </a:p>
          <a:p>
            <a:pPr lvl="1"/>
            <a:r>
              <a:rPr lang="pt-BR" dirty="0" smtClean="0"/>
              <a:t>A </a:t>
            </a:r>
            <a:r>
              <a:rPr lang="pt-BR" dirty="0"/>
              <a:t>formação do bolo fecal por absorção de água no intestino grosso dura em média cerca de 3-8 horas e faz-se mediante suaves movimentos.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381000"/>
            <a:ext cx="8305800" cy="6248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/>
              <a:t>Numerosas </a:t>
            </a:r>
            <a:r>
              <a:rPr lang="pt-BR" dirty="0"/>
              <a:t>bactérias não patogénicas (que não provocam doenças) vivem no intestino grosso. Suas funções são: </a:t>
            </a:r>
            <a:endParaRPr lang="en-US" dirty="0"/>
          </a:p>
          <a:p>
            <a:pPr lvl="1"/>
            <a:r>
              <a:rPr lang="pt-BR" dirty="0" smtClean="0"/>
              <a:t>Dissolver </a:t>
            </a:r>
            <a:r>
              <a:rPr lang="pt-BR" dirty="0"/>
              <a:t>os restos alimentares não assimiláveis mediante fermentação, o que produz os gases (metano, CO2, sulfureto de hidrogénio, indol,…) que acompanham às fezes. </a:t>
            </a:r>
            <a:endParaRPr lang="en-US" dirty="0"/>
          </a:p>
          <a:p>
            <a:pPr lvl="1"/>
            <a:r>
              <a:rPr lang="pt-BR" dirty="0" smtClean="0"/>
              <a:t>Decompor </a:t>
            </a:r>
            <a:r>
              <a:rPr lang="pt-BR" dirty="0"/>
              <a:t>a bilirrubina da bílis em estercobilina, que dá a cor parda característica das fezes. </a:t>
            </a:r>
            <a:endParaRPr lang="en-US" dirty="0"/>
          </a:p>
          <a:p>
            <a:pPr lvl="1"/>
            <a:r>
              <a:rPr lang="pt-BR" dirty="0" smtClean="0"/>
              <a:t> </a:t>
            </a:r>
            <a:r>
              <a:rPr lang="pt-BR" dirty="0"/>
              <a:t>Proteger o organismo contra bactérias estranhas geradoras de doenças (com as quais concorrem para se alimentarem dos resíduos fecais).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pt-BR" dirty="0"/>
              <a:t>As fibras vegetais, principalmente a celulose, não são digeridas nem absorvidas, contribuindo para uma percentagem significativa da massa fecal. As fibras dos vegetais, por um mecanismo osmótico, retém a água, tornando as fezes macias e fáceis de serem eliminadas. </a:t>
            </a:r>
          </a:p>
          <a:p>
            <a:endParaRPr lang="en-US" dirty="0"/>
          </a:p>
          <a:p>
            <a:r>
              <a:rPr lang="pt-BR" dirty="0" smtClean="0"/>
              <a:t>O </a:t>
            </a:r>
            <a:r>
              <a:rPr lang="pt-BR" dirty="0"/>
              <a:t>intestino grosso distal (cólon descendente, sigmóide e recto) têm uma menor função de absorção de água, sendo o sítio de armazenamento dos resíduos da digestão (fezes) até a sua expulsão pelo ânus. </a:t>
            </a:r>
          </a:p>
          <a:p>
            <a:endParaRPr lang="en-US" dirty="0"/>
          </a:p>
          <a:p>
            <a:r>
              <a:rPr lang="pt-BR" dirty="0" smtClean="0"/>
              <a:t>O </a:t>
            </a:r>
            <a:r>
              <a:rPr lang="pt-BR" dirty="0"/>
              <a:t>transporte das fezes para preencher o recto, lugar de armazenamento até o momento de ser expulsas, faz-se por impulsos pontuais, que se produzem 1-3 vezes por dia, com contracção massiva de todo o cólon (movimentos em massa).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304800"/>
            <a:ext cx="8305800" cy="6172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Defecação</a:t>
            </a:r>
            <a:r>
              <a:rPr lang="pt-BR" b="1" dirty="0" smtClean="0"/>
              <a:t> </a:t>
            </a:r>
            <a:r>
              <a:rPr lang="pt-BR" dirty="0"/>
              <a:t>é</a:t>
            </a:r>
            <a:r>
              <a:rPr lang="pt-BR" b="1" dirty="0"/>
              <a:t> </a:t>
            </a:r>
            <a:r>
              <a:rPr lang="pt-BR" dirty="0"/>
              <a:t>a expulsão ou evacuação das fezes ao exterior</a:t>
            </a:r>
            <a:r>
              <a:rPr lang="pt-BR" b="1" dirty="0"/>
              <a:t>. </a:t>
            </a:r>
          </a:p>
          <a:p>
            <a:endParaRPr lang="en-US" dirty="0"/>
          </a:p>
          <a:p>
            <a:r>
              <a:rPr lang="pt-BR" dirty="0"/>
              <a:t>As fezes acumuladas no cólon descendente e sigmóide são empurradas pelos movimentos em massa até o recto. </a:t>
            </a:r>
            <a:endParaRPr lang="en-US" dirty="0"/>
          </a:p>
          <a:p>
            <a:endParaRPr lang="pt-BR" dirty="0" smtClean="0"/>
          </a:p>
          <a:p>
            <a:r>
              <a:rPr lang="pt-BR" dirty="0" smtClean="0"/>
              <a:t> </a:t>
            </a:r>
            <a:r>
              <a:rPr lang="pt-BR" dirty="0"/>
              <a:t>A distensão provocada pela presença de fezes no recto, provoca o </a:t>
            </a:r>
            <a:r>
              <a:rPr lang="pt-BR" i="1" dirty="0"/>
              <a:t>reflexo da defecação, que estimula a contracção do recto e a relaxamento do esfíncter anal interno (involuntário), permitindo a evacuação dos resíduos.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pt-BR" dirty="0" smtClean="0"/>
              <a:t>O </a:t>
            </a:r>
            <a:r>
              <a:rPr lang="pt-BR" dirty="0"/>
              <a:t>esfíncter anal externo (voluntário) é capaz de regular o reflexo. Normalmente está contraído, impedindo a defecação, mesmo em presença dum reflexo defecatório. </a:t>
            </a:r>
            <a:endParaRPr lang="pt-BR" dirty="0" smtClean="0"/>
          </a:p>
          <a:p>
            <a:r>
              <a:rPr lang="pt-BR" dirty="0" smtClean="0"/>
              <a:t>O </a:t>
            </a:r>
            <a:r>
              <a:rPr lang="pt-BR" dirty="0"/>
              <a:t>seu relaxamento voluntário será o que permita a defecação. </a:t>
            </a:r>
          </a:p>
          <a:p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pt-BR" dirty="0" smtClean="0"/>
              <a:t> </a:t>
            </a:r>
            <a:r>
              <a:rPr lang="pt-BR" dirty="0"/>
              <a:t>O relaxamento do esfíncter externo acompanha-se da contracção voluntária da musculatura da parede abdominal e do diafragma, mediante uma expiração com glote fechada, chamada também manobra de Valsalva, que ajuda na evacuação das fezes.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FISIOLOGIA DOS ÓRGÃOS ANEXOS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510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 </a:t>
            </a:r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órgãos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anexos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dirty="0"/>
          </a:p>
          <a:p>
            <a:r>
              <a:rPr lang="pt-BR" dirty="0"/>
              <a:t>São glândulas especializadas na síntese e secreção de substâncias (enzimas, principalmente) necessárias para a digestão dos alimentos. </a:t>
            </a:r>
          </a:p>
          <a:p>
            <a:endParaRPr lang="en-US" dirty="0"/>
          </a:p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</a:t>
            </a:r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funções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do </a:t>
            </a:r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fígado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endParaRPr lang="en-US" dirty="0"/>
          </a:p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1-Produção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 excreção da bílis</a:t>
            </a:r>
            <a:r>
              <a:rPr lang="pt-BR" dirty="0"/>
              <a:t>, que será armazenada na vesícula biliar e excretada ao duodeno pela via biliar perante certos estímulos, especialmente a presença no duodeno de alimentos ricos em gorduras.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09600" y="304800"/>
            <a:ext cx="8077200" cy="6172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2-Metabolismo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 armazenamento de carbohidratos: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1"/>
            <a:r>
              <a:rPr lang="pt-BR" dirty="0" smtClean="0"/>
              <a:t> </a:t>
            </a:r>
            <a:r>
              <a:rPr lang="pt-BR" dirty="0"/>
              <a:t>Quando a concentração de glicose no sangue é elevada, como depois de uma refeição, capta e armazena a glicose em forma de glicogénio (grandes cadeias de unidades de glicose). </a:t>
            </a:r>
            <a:endParaRPr lang="en-US" dirty="0"/>
          </a:p>
          <a:p>
            <a:pPr lvl="1"/>
            <a:r>
              <a:rPr lang="pt-BR" dirty="0" smtClean="0"/>
              <a:t>Quando </a:t>
            </a:r>
            <a:r>
              <a:rPr lang="pt-BR" dirty="0"/>
              <a:t>a concentração de glicose no sangue é baixa, como nos períodos de jejum ou durante o exercício, degrada o glicogénio para libertar glicose no sangue, equilibrando seus níveis. </a:t>
            </a:r>
          </a:p>
          <a:p>
            <a:endParaRPr lang="en-US" dirty="0"/>
          </a:p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3-Metabolismo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 armazenamento de lípidos </a:t>
            </a:r>
            <a:r>
              <a:rPr lang="pt-BR" dirty="0"/>
              <a:t>(triglicéridos e colesterol) dependendo também das suas concentrações no sangue.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381000"/>
            <a:ext cx="8458200" cy="6248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4-Síntese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das proteínas plasmáticas </a:t>
            </a:r>
            <a:r>
              <a:rPr lang="pt-BR" dirty="0"/>
              <a:t>(do plasma), abaixo indicadas: </a:t>
            </a:r>
          </a:p>
          <a:p>
            <a:pPr lvl="1"/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Albumina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pt-BR" dirty="0"/>
              <a:t>responsável principal da pressão oncótica do sangue (pressão osmótica do sangue devida às proteínas). </a:t>
            </a:r>
          </a:p>
          <a:p>
            <a:pPr lvl="1"/>
            <a:r>
              <a:rPr lang="pt-BR" dirty="0" smtClean="0"/>
              <a:t>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Factores da coagulação, </a:t>
            </a:r>
            <a:r>
              <a:rPr lang="pt-BR" dirty="0"/>
              <a:t>dependentes e independentes da vitamina K para a sua síntese. Também é responsável pela degradação destes e da fibrinólise. </a:t>
            </a:r>
          </a:p>
          <a:p>
            <a:pPr lvl="1"/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Glicoproteinas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Proteínas transportadoras de ferro (ferritina e transferrina) </a:t>
            </a:r>
            <a:r>
              <a:rPr lang="pt-BR" dirty="0"/>
              <a:t>e outras proteínas. </a:t>
            </a:r>
          </a:p>
          <a:p>
            <a:endParaRPr lang="en-US" dirty="0"/>
          </a:p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5-Metabolismo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 armazenamento de minerais </a:t>
            </a:r>
            <a:r>
              <a:rPr lang="pt-BR" dirty="0"/>
              <a:t>como o ferro (necessário para a síntese de hemoglobina).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77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6-Metabolismo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final de diferentes produtos bioquímicos </a:t>
            </a:r>
            <a:r>
              <a:rPr lang="pt-BR" dirty="0"/>
              <a:t>(especialmente carbohidratos e aminoácidos) para obter energia armazenando-a em forma de ATP (adenosina trifosfato).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7-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Metabolismo de substâncias tóxicas (como o álcool), </a:t>
            </a:r>
            <a:r>
              <a:rPr lang="pt-BR" dirty="0"/>
              <a:t>medicinais (como muitos dos antibióticos) e hormônios (como os estrógenos, testosterona, insulina,…). Esta acção química pode ser de: </a:t>
            </a:r>
          </a:p>
          <a:p>
            <a:pPr lvl="1"/>
            <a:r>
              <a:rPr lang="pt-BR" dirty="0" smtClean="0"/>
              <a:t>Activação</a:t>
            </a:r>
            <a:r>
              <a:rPr lang="pt-BR" dirty="0"/>
              <a:t>, mediante a transformação das substâncias precursoras inactivas em outras já activas que libera no sangue; ou de </a:t>
            </a:r>
          </a:p>
          <a:p>
            <a:pPr lvl="1"/>
            <a:r>
              <a:rPr lang="pt-BR" dirty="0" smtClean="0"/>
              <a:t>Desactivação</a:t>
            </a:r>
            <a:r>
              <a:rPr lang="pt-BR" dirty="0"/>
              <a:t>, mediante a captação dos princípios activos desde o sangue e sua degradação em metabólitos inactivos, que depois serão excretados com a bílis ou devolvidos ao sangue para serem eliminados com a urina.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FISIOLOGIA DO APARELHO DIGESTIVO INTRA-ABDOMINAL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/>
              <a:t>O </a:t>
            </a:r>
            <a:r>
              <a:rPr lang="pt-BR" dirty="0"/>
              <a:t>aparelho digestivo intra-abdominal inclui estômago, intestino delgado e grosso até o ânus. </a:t>
            </a:r>
            <a:endParaRPr lang="pt-BR" dirty="0" smtClean="0"/>
          </a:p>
          <a:p>
            <a:r>
              <a:rPr lang="pt-BR" dirty="0" smtClean="0"/>
              <a:t>A </a:t>
            </a:r>
            <a:r>
              <a:rPr lang="pt-BR" dirty="0"/>
              <a:t>função geral do tubo digestivo é a preparação dos alimentos ingeridos para seus nutrientes serem aproveitados pelo organismo. Isto é realizado mediante </a:t>
            </a:r>
            <a:r>
              <a:rPr lang="pt-BR" dirty="0" smtClean="0"/>
              <a:t>3 </a:t>
            </a:r>
            <a:r>
              <a:rPr lang="pt-BR" dirty="0"/>
              <a:t>mecanismos </a:t>
            </a:r>
            <a:r>
              <a:rPr lang="pt-BR" dirty="0" smtClean="0"/>
              <a:t>fisiológicos</a:t>
            </a:r>
            <a:r>
              <a:rPr lang="pt-BR" dirty="0"/>
              <a:t>.</a:t>
            </a:r>
          </a:p>
          <a:p>
            <a:endParaRPr lang="pt-BR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304800"/>
            <a:ext cx="8534400" cy="6324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8-</a:t>
            </a: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Produção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 activação de vitaminas</a:t>
            </a:r>
            <a:r>
              <a:rPr lang="pt-BR" dirty="0"/>
              <a:t>, como a D (para calcificação dos ossos) ou a K (para a síntese dos factores da coagulação). </a:t>
            </a:r>
            <a:endParaRPr lang="en-US" dirty="0"/>
          </a:p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9-Limpeza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sangue</a:t>
            </a:r>
            <a:r>
              <a:rPr lang="pt-BR" dirty="0"/>
              <a:t>, mediante a fagocitose (através das células de Kupfer) de restos celulares e microrganismos. </a:t>
            </a:r>
          </a:p>
          <a:p>
            <a:endParaRPr lang="en-US" dirty="0"/>
          </a:p>
          <a:p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 funções do pâncreas </a:t>
            </a:r>
            <a:r>
              <a:rPr lang="pt-BR" dirty="0"/>
              <a:t>são duas, realizadas por cada uma das partes histológicas: </a:t>
            </a:r>
            <a:endParaRPr lang="en-US" dirty="0"/>
          </a:p>
          <a:p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Pela glândula pancreática exócrina</a:t>
            </a:r>
            <a:r>
              <a:rPr lang="pt-BR" dirty="0"/>
              <a:t>: produção e excreção no duodeno pela via pancreática, do suco pancreático. </a:t>
            </a:r>
            <a:endParaRPr lang="pt-BR" dirty="0" smtClean="0"/>
          </a:p>
          <a:p>
            <a:r>
              <a:rPr lang="pt-BR" dirty="0" smtClean="0"/>
              <a:t>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Pela glândula pancreática endócrina </a:t>
            </a:r>
            <a:r>
              <a:rPr lang="pt-BR" dirty="0"/>
              <a:t>(ilhotas de Langerhans): produção e secreção ao sangue de hormónios que regulam o metabolismo dos carbohidratos, insulina e glucagon principalmente </a:t>
            </a:r>
          </a:p>
          <a:p>
            <a:endParaRPr lang="pt-BR" dirty="0" smtClean="0"/>
          </a:p>
          <a:p>
            <a:endParaRPr lang="pt-BR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7921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REGULAÇÃO DA DIGESTÃO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pt-BR" dirty="0" smtClean="0"/>
              <a:t>As </a:t>
            </a:r>
            <a:r>
              <a:rPr lang="pt-BR" dirty="0"/>
              <a:t>três funções do sistema digestivo (motilidade, digestão e absorção) que conduzem ao aproveitamento dos nutrientes dos alimentos estão reguladas por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diferentes mecanismos locais e sistémicos, mediados por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Estruturas nervosas (</a:t>
            </a:r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regulação nervosa), que incluem: </a:t>
            </a:r>
            <a:endParaRPr lang="en-US" dirty="0" smtClean="0"/>
          </a:p>
          <a:p>
            <a:r>
              <a:rPr lang="pt-BR" dirty="0" smtClean="0"/>
              <a:t>Sistema nervoso autónomo simpático, inibidor geral das funções digestivas ( diminui o peristáltismo e a actividade secreto-motora); </a:t>
            </a:r>
          </a:p>
          <a:p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6172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pt-BR" dirty="0" smtClean="0"/>
              <a:t>Sistema </a:t>
            </a:r>
            <a:r>
              <a:rPr lang="pt-BR" dirty="0"/>
              <a:t>nervoso autónomo parassimpático ou vagal (do nervo vago), estimulador geral das funções digestivas ( aumenta o peristaltismo, a actividade secreto-motora e relaxa os esfíncteres involuntários) ; </a:t>
            </a:r>
            <a:endParaRPr lang="pt-BR" dirty="0" smtClean="0"/>
          </a:p>
          <a:p>
            <a:r>
              <a:rPr lang="pt-BR" dirty="0" smtClean="0"/>
              <a:t>Sistema </a:t>
            </a:r>
            <a:r>
              <a:rPr lang="pt-BR" dirty="0"/>
              <a:t>nervoso entérico constituído pelos plexos submucoso e mioenterico que são estruturas nervosas da parede intestinal. Este sistema pode dar origem as respostas locais directas ou sob a influencia do sistema nervoso </a:t>
            </a:r>
            <a:r>
              <a:rPr lang="pt-BR" dirty="0" smtClean="0"/>
              <a:t>autónomo.</a:t>
            </a:r>
          </a:p>
          <a:p>
            <a:r>
              <a:rPr lang="pt-BR" dirty="0" smtClean="0"/>
              <a:t>Alças </a:t>
            </a:r>
            <a:r>
              <a:rPr lang="pt-BR" dirty="0"/>
              <a:t>de retroalimentação para o Sistema Nervoso Central que integram e coordenam as actividade entre Sistema Nervoso Entérico e o Sistema Nervoso Autónomo.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457200"/>
            <a:ext cx="8305800" cy="6019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Hormónios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pt-BR" dirty="0"/>
              <a:t>produtos químicos produzidos no próprio intestino ou em outros órgãos que comandam acções do tubo digestivo (</a:t>
            </a:r>
            <a:r>
              <a:rPr lang="pt-BR" i="1" dirty="0"/>
              <a:t>regulação hormonal). </a:t>
            </a:r>
            <a:endParaRPr lang="pt-BR" i="1" dirty="0" smtClean="0"/>
          </a:p>
          <a:p>
            <a:pPr>
              <a:buNone/>
            </a:pPr>
            <a:endParaRPr lang="pt-BR" i="1" dirty="0"/>
          </a:p>
          <a:p>
            <a:endParaRPr lang="en-US" dirty="0"/>
          </a:p>
          <a:p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apetite ou vontade de comer </a:t>
            </a:r>
            <a:r>
              <a:rPr lang="pt-BR" dirty="0"/>
              <a:t>é regulado pelo equilíbrio entre dois centros do hipotálamo: </a:t>
            </a:r>
            <a:r>
              <a:rPr lang="pt-BR" dirty="0">
                <a:solidFill>
                  <a:srgbClr val="FF0000"/>
                </a:solidFill>
              </a:rPr>
              <a:t>centro da fome e centro da saciedade</a:t>
            </a:r>
            <a:r>
              <a:rPr lang="pt-BR" dirty="0"/>
              <a:t>, que controla o anterior por mecanismo homeostático (retroalimentação negativa). </a:t>
            </a:r>
          </a:p>
          <a:p>
            <a:pPr>
              <a:buNone/>
            </a:pPr>
            <a:endParaRPr lang="pt-BR" i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/>
              <a:t>A </a:t>
            </a:r>
            <a:r>
              <a:rPr lang="pt-BR" dirty="0"/>
              <a:t>redução da concentração da glicose no sangue (hipoglicémia) e outros estímulos bioquímicos inibem (desactivam) o centro da saciedade, de maneira que o centro da fome desencadeia a sensação de vontade de comer, que estimula a procura e ingestão de alimento. </a:t>
            </a:r>
            <a:endParaRPr lang="en-US" dirty="0"/>
          </a:p>
          <a:p>
            <a:r>
              <a:rPr lang="pt-BR" dirty="0" smtClean="0"/>
              <a:t>Uma </a:t>
            </a:r>
            <a:r>
              <a:rPr lang="pt-BR" dirty="0"/>
              <a:t>vez ingerido o alimento, a glicose aumenta no sangue e activa o centro da saciedade, que trava o centro da fome (retroalimentação negativa).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04800" y="228600"/>
            <a:ext cx="8382000" cy="6477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salivação </a:t>
            </a:r>
            <a:r>
              <a:rPr lang="pt-BR" dirty="0"/>
              <a:t>tem regulação nervosa exclusivamente, desde o centro da salivação do bulbo, que envia ordens às glândulas salivares por via parassimpática para a sua contracção, que provoca a secreção salivar. Existem diferentes estímulos</a:t>
            </a:r>
            <a:r>
              <a:rPr lang="pt-BR" dirty="0" smtClean="0"/>
              <a:t>:</a:t>
            </a:r>
            <a:endParaRPr lang="en-US" dirty="0"/>
          </a:p>
          <a:p>
            <a:endParaRPr lang="pt-BR" dirty="0" smtClean="0"/>
          </a:p>
          <a:p>
            <a:r>
              <a:rPr lang="pt-BR" dirty="0" smtClean="0"/>
              <a:t>Estímulos </a:t>
            </a:r>
            <a:r>
              <a:rPr lang="pt-BR" dirty="0"/>
              <a:t>positivos, que provocam maior salivação: </a:t>
            </a:r>
            <a:endParaRPr lang="pt-BR" dirty="0" smtClean="0"/>
          </a:p>
          <a:p>
            <a:pPr lvl="1">
              <a:buFont typeface="Wingdings" pitchFamily="2" charset="2"/>
              <a:buChar char="Ø"/>
            </a:pPr>
            <a:r>
              <a:rPr lang="pt-BR" dirty="0" smtClean="0"/>
              <a:t> </a:t>
            </a:r>
            <a:r>
              <a:rPr lang="pt-BR" dirty="0"/>
              <a:t>Informação directa da presença de alimentos apetitosos pelo sentido do gosto (papilas gustativas da língua). </a:t>
            </a:r>
            <a:endParaRPr lang="pt-BR" dirty="0" smtClean="0"/>
          </a:p>
          <a:p>
            <a:pPr lvl="1">
              <a:buFont typeface="Wingdings" pitchFamily="2" charset="2"/>
              <a:buChar char="Ø"/>
            </a:pPr>
            <a:r>
              <a:rPr lang="pt-BR" dirty="0" smtClean="0"/>
              <a:t> </a:t>
            </a:r>
            <a:r>
              <a:rPr lang="pt-BR" dirty="0"/>
              <a:t>Informação indirecta da presença de alimentos apetitosos por outros sentidos (ver, cheirar ou pensar em comida).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pt-BR" dirty="0" smtClean="0"/>
              <a:t>Presença </a:t>
            </a:r>
            <a:r>
              <a:rPr lang="pt-BR" dirty="0"/>
              <a:t>de alimento na boca, faringe ou esófago. A irritação destes órgãos provoca também a salivação, pelo que uma salivação excessiva, sem relação com a comida pode ser sintoma de tumores ou inflamações a estes níveis. 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Estimulação </a:t>
            </a:r>
            <a:r>
              <a:rPr lang="pt-BR" dirty="0"/>
              <a:t>parassimpática, como se produz em estados de relaxamento ou com certos medicamentos ou drogas parassimpaticomiméticos (medicamentos que estimulam a actividade do sistema nervoso parassimpático).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04800" y="228600"/>
            <a:ext cx="8382000" cy="6400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pt-BR" dirty="0" smtClean="0"/>
              <a:t>Estímulos </a:t>
            </a:r>
            <a:r>
              <a:rPr lang="pt-BR" dirty="0"/>
              <a:t>negativos, que reduzem a salivação: 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endParaRPr lang="pt-BR" dirty="0" smtClean="0"/>
          </a:p>
          <a:p>
            <a:pPr lvl="1">
              <a:buFont typeface="Wingdings" pitchFamily="2" charset="2"/>
              <a:buChar char="Ø"/>
            </a:pPr>
            <a:r>
              <a:rPr lang="pt-BR" dirty="0" smtClean="0"/>
              <a:t>Informação </a:t>
            </a:r>
            <a:r>
              <a:rPr lang="pt-BR" dirty="0"/>
              <a:t>pelos órgãos dos sentidos sobre o estado dos alimentos em mal estado ou coisas nojentas. 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pt-BR" dirty="0" smtClean="0"/>
              <a:t>Desidratação </a:t>
            </a:r>
            <a:r>
              <a:rPr lang="pt-BR" dirty="0"/>
              <a:t>reduz a produção de saliva, mediante mecanismo homeostático de poupança de água. 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pt-BR" dirty="0" smtClean="0"/>
              <a:t>Inibição </a:t>
            </a:r>
            <a:r>
              <a:rPr lang="pt-BR" dirty="0"/>
              <a:t>parassimpática, como se produz em estados de ansiedade e alerta ou com certos medicamentos ou drogas (parassimpaticolíticos). </a:t>
            </a:r>
          </a:p>
          <a:p>
            <a:endParaRPr lang="en-US" dirty="0"/>
          </a:p>
          <a:p>
            <a:r>
              <a:rPr lang="pt-BR" dirty="0"/>
              <a:t>A composição e volume da saliva depende do tipo de alimento ingerido: substâncias ácidas e secas produzem mais saliva aquosa; substâncias proteícas e com carbohidratos provocam maior secreção enzimática.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</a:t>
            </a:r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deglutição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pt-BR" dirty="0" smtClean="0"/>
              <a:t>tem </a:t>
            </a:r>
            <a:r>
              <a:rPr lang="pt-BR" dirty="0"/>
              <a:t>também regulação nervosa (mediante o centro da deglutição do bulbo), começando com um mecanismo voluntário (a língua empurra o bolo alimentar para a faringe) e continuando com reflexos simples provocados pela própria presença de alimento</a:t>
            </a:r>
            <a:r>
              <a:rPr lang="pt-BR" dirty="0" smtClean="0"/>
              <a:t>.</a:t>
            </a:r>
          </a:p>
          <a:p>
            <a:endParaRPr lang="en-US" dirty="0"/>
          </a:p>
          <a:p>
            <a:r>
              <a:rPr lang="pt-BR" dirty="0"/>
              <a:t>O</a:t>
            </a:r>
            <a:r>
              <a:rPr lang="pt-BR" dirty="0" smtClean="0"/>
              <a:t> </a:t>
            </a:r>
            <a:r>
              <a:rPr lang="pt-BR" dirty="0"/>
              <a:t>bolo </a:t>
            </a:r>
            <a:r>
              <a:rPr lang="pt-BR" dirty="0" smtClean="0"/>
              <a:t>na </a:t>
            </a:r>
            <a:r>
              <a:rPr lang="pt-BR" dirty="0"/>
              <a:t>faringe estimula o centro da deglutição</a:t>
            </a:r>
            <a:r>
              <a:rPr lang="pt-BR" dirty="0" smtClean="0"/>
              <a:t>, </a:t>
            </a:r>
            <a:r>
              <a:rPr lang="pt-BR" dirty="0"/>
              <a:t>provocando: 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Encerramento </a:t>
            </a:r>
            <a:r>
              <a:rPr lang="pt-BR" dirty="0"/>
              <a:t>da nasofaringe e laringe, para evitar a passagem do bolo para a via aérea, 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Inibição </a:t>
            </a:r>
            <a:r>
              <a:rPr lang="pt-BR" dirty="0"/>
              <a:t>do centro respiratório do bulbo, para parar a respiração, e 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Contracção </a:t>
            </a:r>
            <a:r>
              <a:rPr lang="pt-BR" dirty="0"/>
              <a:t>da musculatura faríngea, para empurrar o bolo até o esófago. </a:t>
            </a:r>
          </a:p>
          <a:p>
            <a:pPr>
              <a:buNone/>
            </a:pP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381000"/>
            <a:ext cx="8305800" cy="6172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estômago tem regulação mista: </a:t>
            </a:r>
          </a:p>
          <a:p>
            <a:r>
              <a:rPr lang="pt-BR" dirty="0" smtClean="0"/>
              <a:t>Nervosa</a:t>
            </a:r>
            <a:r>
              <a:rPr lang="pt-BR" dirty="0"/>
              <a:t>, pelos nervos vago (estimulador) e simpático abdominal (inibidor), e </a:t>
            </a:r>
          </a:p>
          <a:p>
            <a:r>
              <a:rPr lang="pt-BR" dirty="0" smtClean="0"/>
              <a:t>Hormonal</a:t>
            </a:r>
            <a:r>
              <a:rPr lang="pt-BR" dirty="0"/>
              <a:t>, pela </a:t>
            </a:r>
            <a:r>
              <a:rPr lang="pt-BR" i="1" dirty="0"/>
              <a:t>gastrina, hormónio estimulador produzido pelo próprio epitélio gástrico, que facilita a secreção de suco gástrico, os movimentos de mistura e de propulsão e o relaxamento do piloro </a:t>
            </a:r>
          </a:p>
          <a:p>
            <a:endParaRPr lang="en-US" dirty="0"/>
          </a:p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regulação gástrica faz-se em 3 fases</a:t>
            </a:r>
            <a:r>
              <a:rPr lang="pt-BR" dirty="0"/>
              <a:t>: </a:t>
            </a:r>
          </a:p>
          <a:p>
            <a:pPr>
              <a:buFont typeface="Wingdings" pitchFamily="2" charset="2"/>
              <a:buChar char="Ø"/>
            </a:pP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Cefálica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pt-BR" dirty="0"/>
              <a:t>que começa antes da chegada do bolo ao estômago e na que participam os níveis superiores do encéfalo. Assim, a visão, cheiro,… de alimentos provoca, além de salivação, secreção de suco gástrico e movimentos do estômago (contracções de fome)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1-</a:t>
            </a:r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Actividades 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motoras. </a:t>
            </a:r>
            <a:endParaRPr lang="pt-BR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pt-BR" i="1" dirty="0" smtClean="0"/>
              <a:t>O </a:t>
            </a:r>
            <a:r>
              <a:rPr lang="pt-BR" i="1" dirty="0"/>
              <a:t>tubo digestivo é capaz de mudar de forma pelos movimentos que provoca a contracção do músculo liso da sua </a:t>
            </a:r>
            <a:r>
              <a:rPr lang="pt-BR" i="1" dirty="0" smtClean="0"/>
              <a:t>parede, estes </a:t>
            </a:r>
            <a:r>
              <a:rPr lang="pt-BR" i="1" dirty="0"/>
              <a:t>movimentos do tubo digestivo podem ser de dois tipos</a:t>
            </a:r>
            <a:r>
              <a:rPr lang="pt-BR" i="1" dirty="0" smtClean="0"/>
              <a:t>, </a:t>
            </a:r>
            <a:r>
              <a:rPr lang="pt-BR" i="1" dirty="0"/>
              <a:t>com finalidades diferentes: </a:t>
            </a:r>
            <a:endParaRPr lang="en-US" dirty="0"/>
          </a:p>
          <a:p>
            <a:pPr lvl="1"/>
            <a:r>
              <a:rPr lang="pt-BR" dirty="0">
                <a:solidFill>
                  <a:srgbClr val="FF0000"/>
                </a:solidFill>
              </a:rPr>
              <a:t>Movimentos segmentares ou de mistura, </a:t>
            </a:r>
            <a:r>
              <a:rPr lang="pt-BR" dirty="0"/>
              <a:t>pelos que o alimento se mistura com secreções e se emulsiona, facilitando a sua digestão química. </a:t>
            </a:r>
            <a:endParaRPr lang="en-US" dirty="0"/>
          </a:p>
          <a:p>
            <a:pPr lvl="1"/>
            <a:r>
              <a:rPr lang="pt-BR" dirty="0" smtClean="0">
                <a:solidFill>
                  <a:srgbClr val="FF0000"/>
                </a:solidFill>
              </a:rPr>
              <a:t>Movimentos </a:t>
            </a:r>
            <a:r>
              <a:rPr lang="pt-BR" dirty="0">
                <a:solidFill>
                  <a:srgbClr val="FF0000"/>
                </a:solidFill>
              </a:rPr>
              <a:t>peristálticos ou de propulsão, </a:t>
            </a:r>
            <a:r>
              <a:rPr lang="pt-BR" dirty="0"/>
              <a:t>pelos que o bolo alimentar avança ao longo do tubo digestivo por cada segmento desde a boca até o ânus.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Gástrica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endParaRPr lang="pt-BR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pt-BR" dirty="0" smtClean="0"/>
              <a:t>A </a:t>
            </a:r>
            <a:r>
              <a:rPr lang="pt-BR" dirty="0"/>
              <a:t>chegada de alimento ao estômago provoca um reflexo simples: o enchimento do fundo gástrico e o aumento do pH gástrico pelo alimento, estimulam a secreção de gastrina. </a:t>
            </a:r>
          </a:p>
          <a:p>
            <a:endParaRPr lang="en-US" dirty="0"/>
          </a:p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Intestinal</a:t>
            </a:r>
            <a:r>
              <a:rPr lang="pt-BR" dirty="0"/>
              <a:t>. </a:t>
            </a:r>
            <a:endParaRPr lang="pt-BR" dirty="0" smtClean="0"/>
          </a:p>
          <a:p>
            <a:r>
              <a:rPr lang="pt-BR" dirty="0" smtClean="0"/>
              <a:t>A </a:t>
            </a:r>
            <a:r>
              <a:rPr lang="pt-BR" dirty="0"/>
              <a:t>entrada de quimo no duodeno provoca a libertação de hormónios intestinais com função oposta à gastrina, diminuindo a secreção gástrica e retardando o esvaziamento gástrico.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304800"/>
            <a:ext cx="8458200" cy="6553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intestino delgado, como o estômago, tem regulação nervosa e hormonal </a:t>
            </a:r>
            <a:endParaRPr lang="en-US" dirty="0"/>
          </a:p>
          <a:p>
            <a:r>
              <a:rPr lang="pt-BR" dirty="0"/>
              <a:t>A chegada de quimo ácido ao duodeno desencadeia a liberação de diferentes hormónios da própria mucosa duodenal: </a:t>
            </a:r>
            <a:endParaRPr lang="en-US" dirty="0"/>
          </a:p>
          <a:p>
            <a:pPr>
              <a:buFont typeface="Wingdings" pitchFamily="2" charset="2"/>
              <a:buChar char="Ø"/>
            </a:pPr>
            <a:endParaRPr lang="pt-BR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Enterogastrona</a:t>
            </a:r>
            <a:r>
              <a:rPr lang="pt-BR" i="1" dirty="0"/>
              <a:t>, secretada quando passa uma porção de quimo pelo piloro, inibindo a motilidade e a secreção gástrica. Quando essa porção avança e deixa o duodeno, este se esvazia, cessando a produção de enterogastrona, e o estômago, agora já não inibido, reinicia a motilidade, deixando passar uma nova porção de quimo para o duodeno, reiniciando o ciclo. </a:t>
            </a:r>
            <a:endParaRPr lang="en-US" dirty="0"/>
          </a:p>
          <a:p>
            <a:pPr>
              <a:buFont typeface="Wingdings" pitchFamily="2" charset="2"/>
              <a:buChar char="Ø"/>
            </a:pPr>
            <a:endParaRPr lang="pt-BR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Secretina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pt-BR" i="1" dirty="0"/>
              <a:t>secretada quando o duodeno recebe ácido do quimo, estimulando o pâncreas para liberar um suco pancreático rico em água e bicarbonato. </a:t>
            </a:r>
            <a:endParaRPr lang="en-US" dirty="0"/>
          </a:p>
          <a:p>
            <a:pPr>
              <a:buFont typeface="Wingdings" pitchFamily="2" charset="2"/>
              <a:buChar char="Ø"/>
            </a:pPr>
            <a:endParaRPr lang="pt-BR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Colecistocinina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pt-BR" i="1" dirty="0"/>
              <a:t>secretada perante um quimo rico em gorduras, estimula a liberação de bílis e de suco pancreático.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04800" y="457200"/>
            <a:ext cx="8382000" cy="6019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/>
              <a:t>A </a:t>
            </a:r>
            <a:r>
              <a:rPr lang="pt-BR" dirty="0"/>
              <a:t>chegada de quimo ao duodeno também desencadeia os movimentos (de mistura e de propulsão) do intestino delgado, que tem uma regulação mista: </a:t>
            </a:r>
            <a:endParaRPr lang="en-US" dirty="0"/>
          </a:p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Gastrina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colecistocinina e insulina </a:t>
            </a:r>
            <a:r>
              <a:rPr lang="pt-BR" dirty="0"/>
              <a:t>estimulam a motilidade intestinal </a:t>
            </a:r>
            <a:endParaRPr lang="en-US" dirty="0"/>
          </a:p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nervo vago, </a:t>
            </a:r>
            <a:r>
              <a:rPr lang="pt-BR" dirty="0"/>
              <a:t>perante a distensão mecânica do duodeno, estimula a Peristálse. A falta do reflexo (sempre que o intestino está vazio), faz com que o simpático predomine, inibindo a motilidade.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intestino grosso tem regulação nervosa </a:t>
            </a:r>
            <a:endParaRPr lang="en-US" dirty="0"/>
          </a:p>
          <a:p>
            <a:r>
              <a:rPr lang="pt-BR" dirty="0"/>
              <a:t>A entrada de quilo no cego provoca a distensão deste, que tem efeito reflexo sobre a actividade parassimpática (nervo vago) provocando as contracções da parede do cólon: </a:t>
            </a:r>
            <a:endParaRPr lang="pt-BR" dirty="0" smtClean="0"/>
          </a:p>
          <a:p>
            <a:pPr lvl="1"/>
            <a:r>
              <a:rPr lang="pt-BR" dirty="0" smtClean="0"/>
              <a:t>Peristaltismo </a:t>
            </a:r>
            <a:r>
              <a:rPr lang="pt-BR" dirty="0"/>
              <a:t>suave do cólon ascendente e transverso, que faz avançar lentamente o bolo fecal. </a:t>
            </a:r>
            <a:endParaRPr lang="pt-BR" dirty="0" smtClean="0"/>
          </a:p>
          <a:p>
            <a:pPr lvl="1"/>
            <a:r>
              <a:rPr lang="pt-BR" dirty="0" smtClean="0"/>
              <a:t>Movimentos </a:t>
            </a:r>
            <a:r>
              <a:rPr lang="pt-BR" dirty="0"/>
              <a:t>em massa de todo o cólon, para depositar o material fecal no recto. </a:t>
            </a:r>
            <a:endParaRPr lang="pt-BR" dirty="0" smtClean="0"/>
          </a:p>
          <a:p>
            <a:endParaRPr lang="en-US" dirty="0"/>
          </a:p>
          <a:p>
            <a:r>
              <a:rPr lang="pt-BR" dirty="0"/>
              <a:t>A distensão gástrica (quando passa o bolo alimentar ao estômago), provoca outros dois reflexos simples por via parassimpática: </a:t>
            </a:r>
            <a:endParaRPr lang="en-US" dirty="0"/>
          </a:p>
          <a:p>
            <a:pPr lvl="1"/>
            <a:r>
              <a:rPr lang="pt-BR" dirty="0" smtClean="0"/>
              <a:t>Gastro-ileal</a:t>
            </a:r>
            <a:r>
              <a:rPr lang="pt-BR" dirty="0"/>
              <a:t>, pelo que estimula a motilidade do íleo e portanto, a passagem de quilo pela válvula </a:t>
            </a:r>
            <a:r>
              <a:rPr lang="pt-BR" dirty="0" smtClean="0"/>
              <a:t>íleo-cecal.</a:t>
            </a:r>
          </a:p>
          <a:p>
            <a:pPr lvl="1"/>
            <a:r>
              <a:rPr lang="pt-BR" dirty="0" smtClean="0"/>
              <a:t>Gastro-cólico</a:t>
            </a:r>
            <a:r>
              <a:rPr lang="pt-BR" dirty="0"/>
              <a:t>, que provoca movimentos em massa do cólon. </a:t>
            </a:r>
          </a:p>
          <a:p>
            <a:endParaRPr lang="pt-BR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defecação </a:t>
            </a:r>
            <a:r>
              <a:rPr lang="pt-BR" dirty="0"/>
              <a:t>é regulada por duas vias nervosas interligadas. A distensão do recto envia um sinal com dois destinos: 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A </a:t>
            </a:r>
            <a:r>
              <a:rPr lang="pt-BR" dirty="0"/>
              <a:t>nível da medula espinal sacra, que provoca involuntariamente o reflexo da defecação: contracção do recto e relaxamento do esfíncter interno 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pt-BR" dirty="0" smtClean="0"/>
              <a:t>A </a:t>
            </a:r>
            <a:r>
              <a:rPr lang="pt-BR" dirty="0"/>
              <a:t>nível do hipotálamo e outros centros cerebrais, que provoca a vontade de defecar, que permite a defecação só se voluntariamente se faz o relaxamento do esfíncter anal externo e a contracção da musculatura da parede abdominal e diafragma.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7159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PATOLOGIA DIGESTIVA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5257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refluxo gastro-esofágico </a:t>
            </a:r>
            <a:r>
              <a:rPr lang="pt-BR" i="1" dirty="0"/>
              <a:t>se dá quando o esfíncter esofágico inferior não se fecha adequadamente, permitindo ao quimo ácido reflua para a parte inferior do esófago. Isto causa azia, com sensação de queimação epigástrica e retroesternal chamada pirose. </a:t>
            </a:r>
          </a:p>
          <a:p>
            <a:endParaRPr lang="en-US" dirty="0"/>
          </a:p>
          <a:p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Disfagia</a:t>
            </a:r>
            <a:r>
              <a:rPr lang="pt-BR" i="1" dirty="0"/>
              <a:t> refere-se à dificuldade para a deglutição do alimento, que acontece em diferentes doenças do esófago.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533400"/>
            <a:ext cx="8382000" cy="6019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/>
              <a:t>A </a:t>
            </a:r>
            <a:r>
              <a:rPr lang="pt-BR" dirty="0"/>
              <a:t>alteração (por bactérias, medicamentos,…) da barreira de muco que protege a mucosa gástrica do seu próprio ácido, provoca: </a:t>
            </a:r>
            <a:endParaRPr lang="pt-BR" dirty="0" smtClean="0"/>
          </a:p>
          <a:p>
            <a:pPr lvl="1">
              <a:buFont typeface="Wingdings" pitchFamily="2" charset="2"/>
              <a:buChar char="Ø"/>
            </a:pPr>
            <a:r>
              <a:rPr lang="pt-BR" dirty="0" smtClean="0"/>
              <a:t>Lesões </a:t>
            </a:r>
            <a:r>
              <a:rPr lang="pt-BR" dirty="0"/>
              <a:t>difusas da mucosa (</a:t>
            </a:r>
            <a:r>
              <a:rPr lang="pt-BR" i="1" dirty="0"/>
              <a:t>gastrite) ou </a:t>
            </a:r>
            <a:endParaRPr lang="pt-BR" i="1" dirty="0" smtClean="0"/>
          </a:p>
          <a:p>
            <a:pPr lvl="1">
              <a:buFont typeface="Wingdings" pitchFamily="2" charset="2"/>
              <a:buChar char="Ø"/>
            </a:pPr>
            <a:r>
              <a:rPr lang="pt-BR" dirty="0" smtClean="0"/>
              <a:t>Lesões </a:t>
            </a:r>
            <a:r>
              <a:rPr lang="pt-BR" dirty="0"/>
              <a:t>localizadas e profundas (</a:t>
            </a:r>
            <a:r>
              <a:rPr lang="pt-BR" i="1" dirty="0"/>
              <a:t>úlceras gastro-duodenais) que até podem sangrar severamente ou perfurar a parede do estômago ou duodeno. </a:t>
            </a:r>
            <a:endParaRPr lang="pt-BR" i="1" dirty="0" smtClean="0"/>
          </a:p>
          <a:p>
            <a:pPr lvl="1">
              <a:buFont typeface="Wingdings" pitchFamily="2" charset="2"/>
              <a:buChar char="Ø"/>
            </a:pPr>
            <a:endParaRPr lang="en-US" dirty="0"/>
          </a:p>
          <a:p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Diarreia</a:t>
            </a:r>
            <a:r>
              <a:rPr lang="pt-BR" b="1" dirty="0"/>
              <a:t> </a:t>
            </a:r>
            <a:r>
              <a:rPr lang="pt-BR" dirty="0"/>
              <a:t>é</a:t>
            </a:r>
            <a:r>
              <a:rPr lang="pt-BR" b="1" dirty="0"/>
              <a:t> </a:t>
            </a:r>
            <a:r>
              <a:rPr lang="pt-BR" dirty="0"/>
              <a:t>a evacuação frequente (mais de 3 vezes por dia) de fezes, que geralmente são fezes líquidas ou pastosas, ocasionalmente acompanhadas de sangue (</a:t>
            </a:r>
            <a:r>
              <a:rPr lang="pt-BR" i="1" dirty="0"/>
              <a:t>disenteria).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304800"/>
            <a:ext cx="8305800" cy="6248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Obstipação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ou constipação </a:t>
            </a:r>
            <a:r>
              <a:rPr lang="pt-BR" dirty="0"/>
              <a:t>é a evacuação pouco frequente (menos de 3 vezes por semana) de fezes, geralmente duras. É uma condição de longa duração (meses), geralmente relacionada com hábitos alimentares e higiénicos inadequados. O termo constipação, embora seja sinónimo de obstipação, na prática clínica e como senso comum, tem-se usado para se referir a congestão nasal por resfriado, gripes. 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obstrução intestinal </a:t>
            </a:r>
            <a:r>
              <a:rPr lang="pt-BR" dirty="0" smtClean="0"/>
              <a:t>é uma condição aguda, de muitas possíveis causas, caracterizada pela obstrução completa do trânsito intestinal, de maneira que não há emissão de fezes nem de gases e se acompanha geralmente de vómitos.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fígado </a:t>
            </a:r>
            <a:r>
              <a:rPr lang="pt-BR" dirty="0" smtClean="0"/>
              <a:t>insuficiência </a:t>
            </a:r>
            <a:r>
              <a:rPr lang="pt-BR" dirty="0"/>
              <a:t>hepática e pode provocar</a:t>
            </a:r>
            <a:r>
              <a:rPr lang="pt-BR" dirty="0" smtClean="0"/>
              <a:t>: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pt-BR" dirty="0"/>
              <a:t>Retenção de líquidos no interstício de todo o corpo, especialmente na cavidade peritoneal (</a:t>
            </a:r>
            <a:r>
              <a:rPr lang="pt-BR" i="1" dirty="0"/>
              <a:t>ascite), devido a diminuição da produção de albumina (proteína plasmática que mantém a pressão oncótica do sangue) e/ou aumento da pressão hidrostática. 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pt-BR" dirty="0" smtClean="0"/>
              <a:t>Sangramentos</a:t>
            </a:r>
            <a:r>
              <a:rPr lang="pt-BR" dirty="0"/>
              <a:t>, por diminuição da produção de factores da coagulação. 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pt-BR" dirty="0" smtClean="0"/>
              <a:t>Alterações </a:t>
            </a:r>
            <a:r>
              <a:rPr lang="pt-BR" dirty="0"/>
              <a:t>metabólicas, pela incapacidade de realizar as suas funções habituais e pela incapacidade para metabolizar medicamentos e tóxicos.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04800" y="304800"/>
            <a:ext cx="8382000" cy="6248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pt-BR" dirty="0" smtClean="0"/>
              <a:t>A </a:t>
            </a:r>
            <a:r>
              <a:rPr lang="pt-BR" dirty="0"/>
              <a:t>obstrução ao fluxo do sangue pela veia porta (por trombose da mesma ou por doença crónica do fígado) provoca um aumento da pressão do sangue do seu território (</a:t>
            </a:r>
            <a:r>
              <a:rPr lang="pt-BR" i="1" dirty="0"/>
              <a:t>hipertensão portal), que frequentemente provoca sangramentos dentro do próprio tubo digestivo (hemorragia digestiva alta). </a:t>
            </a:r>
          </a:p>
          <a:p>
            <a:endParaRPr lang="en-US" dirty="0"/>
          </a:p>
          <a:p>
            <a:r>
              <a:rPr lang="pt-BR" dirty="0" smtClean="0"/>
              <a:t>A </a:t>
            </a:r>
            <a:r>
              <a:rPr lang="pt-BR" dirty="0"/>
              <a:t>via biliar produz frequentemente </a:t>
            </a:r>
            <a:r>
              <a:rPr lang="pt-BR" i="1" dirty="0"/>
              <a:t>cálculos (formações minerais, como pedras, por cristalização dos seus componentes). Os cálculos podem não dar problemas ou provocar diferentes doenças, em relação à obstrução e infecção da via biliar e do pâncreas.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2-</a:t>
            </a:r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Digestão 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química</a:t>
            </a:r>
            <a:r>
              <a:rPr lang="pt-BR" i="1" dirty="0"/>
              <a:t>, </a:t>
            </a:r>
            <a:r>
              <a:rPr lang="pt-BR" dirty="0"/>
              <a:t>pela acção de diferentes enzimas e outros compostos químicos secretados pelo próprio tubo e pelos órgãos anexos, que degradam as grandes moléculas contidas nos alimentos em pequenas moléculas capazes já de ser absorvidas ao nível do intestino delgado para o organismo. </a:t>
            </a:r>
            <a:endParaRPr lang="en-US" dirty="0"/>
          </a:p>
          <a:p>
            <a:endParaRPr lang="pt-BR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pt-BR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3-Absorção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pt-BR" i="1" dirty="0"/>
              <a:t>pela imensa superfície da mucosa intestinal, que é capaz de transportar os nutrientes já preparados no interior do tubo digestivo até o sangue (de onde se distribuirão pelo organismo).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Doenças 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</a:t>
            </a: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pâncreas</a:t>
            </a:r>
            <a:endParaRPr lang="pt-BR" dirty="0"/>
          </a:p>
          <a:p>
            <a:r>
              <a:rPr lang="pt-BR" dirty="0" smtClean="0"/>
              <a:t>incluem: a sua inflamação aguda com auto-digestão do órgão pelos enzimas que contém (pancreatite aguda), a sua inflamação crónica e cicatrização do seu tecido (pancreatite crónica) e os tumores (carcinoma pancreático). Lesões das células beta das ilhotas de Langerhans no pâncreas resultam em diabetes insulino-dependente 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4873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PONTOS-CHAVE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914400"/>
            <a:ext cx="8305800" cy="5943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pt-BR" dirty="0" smtClean="0"/>
              <a:t>O </a:t>
            </a:r>
            <a:r>
              <a:rPr lang="pt-BR" dirty="0"/>
              <a:t>tubo digestivo realiza o aproveitamento de nutrientes a partir dos alimentos ingeridos, mediante três mecanismos fisiológicos: a actividade motora constituída pelos movimentos de tipo segmentais e peristálticos , a digestão e a absorção</a:t>
            </a:r>
            <a:r>
              <a:rPr lang="pt-BR" dirty="0" smtClean="0"/>
              <a:t>.</a:t>
            </a:r>
            <a:endParaRPr lang="en-US" dirty="0"/>
          </a:p>
          <a:p>
            <a:r>
              <a:rPr lang="pt-BR" dirty="0"/>
              <a:t>O estômago faz a digestão inicial do bolo alimentar mediante a mistura com o suco gástrico, solução ácida com enzimas, para formar o quimo. </a:t>
            </a:r>
            <a:endParaRPr lang="en-US" dirty="0"/>
          </a:p>
          <a:p>
            <a:r>
              <a:rPr lang="pt-BR" dirty="0" smtClean="0"/>
              <a:t>No </a:t>
            </a:r>
            <a:r>
              <a:rPr lang="pt-BR" dirty="0"/>
              <a:t>duodeno, o quimo mistura-se com os sucos biliar, pancreático e intestinal, para formar o quilo, que contem diferentes enzimas digestivos que degradam todas as macromoléculas dos alimentos em unidades básicas absorvíveis. </a:t>
            </a:r>
          </a:p>
          <a:p>
            <a:endParaRPr lang="pt-BR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endParaRPr lang="en-US" dirty="0"/>
          </a:p>
          <a:p>
            <a:r>
              <a:rPr lang="pt-BR" dirty="0"/>
              <a:t>No intestino delgado os nutrientes básicos presentes no quilo são absorvidos pela mucosa intestinal e passam à sangue até o fígado ou aos linfáticos intestinais até a circulação sistémica. </a:t>
            </a:r>
          </a:p>
          <a:p>
            <a:endParaRPr lang="en-US" dirty="0"/>
          </a:p>
          <a:p>
            <a:r>
              <a:rPr lang="pt-BR" dirty="0" smtClean="0"/>
              <a:t>A </a:t>
            </a:r>
            <a:r>
              <a:rPr lang="pt-BR" dirty="0"/>
              <a:t>mucosa do intestino grosso reabsorve a maior parte de água e iões do quilo, compactando os resíduos alimentares não aproveitáveis em forma de bolo fecal, que serão expulsos pelo ânus. </a:t>
            </a:r>
          </a:p>
          <a:p>
            <a:endParaRPr lang="en-US" dirty="0"/>
          </a:p>
          <a:p>
            <a:r>
              <a:rPr lang="pt-BR" dirty="0" smtClean="0"/>
              <a:t>O </a:t>
            </a:r>
            <a:r>
              <a:rPr lang="pt-BR" dirty="0"/>
              <a:t>fígado tem muitas funções: produção de bílis, síntese de proteínas plasmáticas, metabolismo de substâncias tóxicas contidas no sangue, metabolismo e armazenamento de carbohidratos e lípidos.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pt-BR" smtClean="0"/>
              <a:t>A </a:t>
            </a:r>
            <a:r>
              <a:rPr lang="pt-BR" dirty="0"/>
              <a:t>regulação da digestão é mediada por nervos (simpático inibidor, e parassimpático estimulador) e por hormónios produzidos pelo próprio tubo digestivo, que controlam a progressão das diferentes fases da digestão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304800"/>
            <a:ext cx="8305800" cy="6248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</a:t>
            </a:r>
            <a:r>
              <a:rPr lang="en-US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Estômago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pt-BR" dirty="0" smtClean="0"/>
              <a:t>é um órgão </a:t>
            </a:r>
            <a:r>
              <a:rPr lang="pt-BR" dirty="0"/>
              <a:t>intra-abdominal, que recebe o bolo alimentar desde o esófago, uma vez que foi triturado pelos dentes, amolecido pela saliva e decompostas quimicamente as estruturas dos amidos dos vegetais pela “amilase salivar ou ptialina”. </a:t>
            </a:r>
          </a:p>
          <a:p>
            <a:r>
              <a:rPr lang="pt-BR" dirty="0"/>
              <a:t>O estômago tem uma importante actividade motora, especialmente de mistura, e realiza fundamentalmente uma actividade de digestão química de alimentos mediante o suco gástrico que secreta. </a:t>
            </a:r>
            <a:endParaRPr lang="pt-BR" dirty="0" smtClean="0"/>
          </a:p>
          <a:p>
            <a:r>
              <a:rPr lang="pt-BR" dirty="0" smtClean="0"/>
              <a:t>As </a:t>
            </a:r>
            <a:r>
              <a:rPr lang="pt-BR" dirty="0"/>
              <a:t>suas funções de absorção são mínimas.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04800"/>
            <a:ext cx="8305800" cy="6324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 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suco gástrico </a:t>
            </a:r>
            <a:r>
              <a:rPr lang="pt-BR" dirty="0"/>
              <a:t>é uma solução muito ácida (pH de 2, rica em ácido clorídrico) produzida pelo epitélio gástrico (cerca de 3 litros por dia), que contem enzimas digestivas, especialmente a pepsina, capaz de decompor as proteínas em moléculas mais pequenas (polipéptidos). 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pt-BR" dirty="0"/>
              <a:t>O ácido, para além de permitir a função da pepsina (a qual fica inactiva a pH maior de 4), tem função de defesa, eliminando a maioria dos microrganismos que entram com os alimentos. </a:t>
            </a:r>
            <a:endParaRPr lang="en-US" dirty="0"/>
          </a:p>
          <a:p>
            <a:pPr lvl="1"/>
            <a:r>
              <a:rPr lang="pt-BR" dirty="0" smtClean="0"/>
              <a:t>Estima-se </a:t>
            </a:r>
            <a:r>
              <a:rPr lang="pt-BR" dirty="0"/>
              <a:t>que a superfície do estômago é totalmente reconstituída em cada três dias. </a:t>
            </a:r>
            <a:endParaRPr lang="en-US" dirty="0"/>
          </a:p>
          <a:p>
            <a:pPr lvl="1"/>
            <a:r>
              <a:rPr lang="pt-BR" dirty="0" smtClean="0"/>
              <a:t>Nos </a:t>
            </a:r>
            <a:r>
              <a:rPr lang="pt-BR" dirty="0"/>
              <a:t>lactantes a maior parte da enzima é a quimosina e não a pepsina, capaz de separar o leite em fracções líquidas e sólidas.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O </a:t>
            </a:r>
            <a:r>
              <a:rPr lang="pt-BR" dirty="0"/>
              <a:t>bolo alimentar é misturado com o suco gástrico durante 2 a 4h, auxiliado pelas contracções da musculatura do estômago, para transformar-se em uma massa acidificada semilíquida leitosa, o </a:t>
            </a:r>
            <a:r>
              <a:rPr lang="pt-BR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quimo. </a:t>
            </a:r>
            <a:endParaRPr lang="pt-BR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pt-BR" dirty="0" smtClean="0"/>
          </a:p>
          <a:p>
            <a:r>
              <a:rPr lang="pt-BR" dirty="0" smtClean="0"/>
              <a:t>A </a:t>
            </a:r>
            <a:r>
              <a:rPr lang="pt-BR" dirty="0"/>
              <a:t>absorção de nutrientes no estômago é mínima. Apenas </a:t>
            </a:r>
            <a:r>
              <a:rPr lang="pt-BR" dirty="0" smtClean="0"/>
              <a:t>o</a:t>
            </a: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etanol (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álcool contido nas bebidas), alguns sais, água e certos medicamentos (como a </a:t>
            </a:r>
            <a:r>
              <a:rPr lang="pt-B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aspirina</a:t>
            </a:r>
            <a:r>
              <a:rPr lang="pt-B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</a:t>
            </a:r>
            <a:r>
              <a:rPr lang="pt-BR" dirty="0"/>
              <a:t> podem ser absorvidos directamente no estômago.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/>
              <a:t>O </a:t>
            </a:r>
            <a:r>
              <a:rPr lang="pt-BR" dirty="0"/>
              <a:t>quimo passa para o duodeno através do esfíncter muscular de saída (piloro), que permite a passagem apenas de pequenas quantidades quando ondas de contracção peristáltica progridem desde o corpo gástrico ao antro pilórico empurrando o quimo. </a:t>
            </a:r>
          </a:p>
          <a:p>
            <a:r>
              <a:rPr lang="pt-BR" dirty="0"/>
              <a:t>A velocidade do esvaziamento depende de: </a:t>
            </a:r>
            <a:endParaRPr lang="en-US" dirty="0"/>
          </a:p>
          <a:p>
            <a:pPr lvl="1"/>
            <a:r>
              <a:rPr lang="pt-BR" dirty="0" smtClean="0"/>
              <a:t>qualidade </a:t>
            </a:r>
            <a:r>
              <a:rPr lang="pt-BR" dirty="0"/>
              <a:t>do quimo (quanto mais ácido é o quimo, mais lento se transporta ao duodeno), </a:t>
            </a:r>
            <a:endParaRPr lang="en-US" dirty="0"/>
          </a:p>
          <a:p>
            <a:pPr lvl="1"/>
            <a:r>
              <a:rPr lang="pt-BR" dirty="0" smtClean="0"/>
              <a:t>capacidade </a:t>
            </a:r>
            <a:r>
              <a:rPr lang="pt-BR" dirty="0"/>
              <a:t>do intestino delgado para dar os passos seguintes da digestão (quanto mais cheio está o duodeno, mais lento esvazia o estômago).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4380</Words>
  <Application>Microsoft Office PowerPoint</Application>
  <PresentationFormat>Apresentação no Ecrã (4:3)</PresentationFormat>
  <Paragraphs>218</Paragraphs>
  <Slides>53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53</vt:i4>
      </vt:variant>
    </vt:vector>
  </HeadingPairs>
  <TitlesOfParts>
    <vt:vector size="54" baseType="lpstr">
      <vt:lpstr>Tema do Office</vt:lpstr>
      <vt:lpstr>Fisiologia do Aparelho Digestivo (2)   </vt:lpstr>
      <vt:lpstr>Objectivos de Aprendizagem </vt:lpstr>
      <vt:lpstr>FISIOLOGIA DO APARELHO DIGESTIVO INTRA-ABDOMINAL 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  <vt:lpstr>Diapositivo 17</vt:lpstr>
      <vt:lpstr>Diapositivo 18</vt:lpstr>
      <vt:lpstr>Diapositivo 19</vt:lpstr>
      <vt:lpstr>Diapositivo 20</vt:lpstr>
      <vt:lpstr>Diapositivo 21</vt:lpstr>
      <vt:lpstr>Diapositivo 22</vt:lpstr>
      <vt:lpstr>Diapositivo 23</vt:lpstr>
      <vt:lpstr>Diapositivo 24</vt:lpstr>
      <vt:lpstr>Diapositivo 25</vt:lpstr>
      <vt:lpstr>FISIOLOGIA DOS ÓRGÃOS ANEXOS </vt:lpstr>
      <vt:lpstr>Diapositivo 27</vt:lpstr>
      <vt:lpstr>Diapositivo 28</vt:lpstr>
      <vt:lpstr>Diapositivo 29</vt:lpstr>
      <vt:lpstr>Diapositivo 30</vt:lpstr>
      <vt:lpstr>REGULAÇÃO DA DIGESTÃO </vt:lpstr>
      <vt:lpstr>Diapositivo 32</vt:lpstr>
      <vt:lpstr>Diapositivo 33</vt:lpstr>
      <vt:lpstr>Diapositivo 34</vt:lpstr>
      <vt:lpstr>Diapositivo 35</vt:lpstr>
      <vt:lpstr>Diapositivo 36</vt:lpstr>
      <vt:lpstr>Diapositivo 37</vt:lpstr>
      <vt:lpstr>Diapositivo 38</vt:lpstr>
      <vt:lpstr>Diapositivo 39</vt:lpstr>
      <vt:lpstr>Diapositivo 40</vt:lpstr>
      <vt:lpstr>Diapositivo 41</vt:lpstr>
      <vt:lpstr>Diapositivo 42</vt:lpstr>
      <vt:lpstr>Diapositivo 43</vt:lpstr>
      <vt:lpstr>Diapositivo 44</vt:lpstr>
      <vt:lpstr>PATOLOGIA DIGESTIVA </vt:lpstr>
      <vt:lpstr>Diapositivo 46</vt:lpstr>
      <vt:lpstr>Diapositivo 47</vt:lpstr>
      <vt:lpstr>Diapositivo 48</vt:lpstr>
      <vt:lpstr>Diapositivo 49</vt:lpstr>
      <vt:lpstr>Diapositivo 50</vt:lpstr>
      <vt:lpstr>PONTOS-CHAVE </vt:lpstr>
      <vt:lpstr>Diapositivo 52</vt:lpstr>
      <vt:lpstr>Diapositivo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Fisiologia do Aparelho Digestivo (2)   </dc:title>
  <dc:creator>EDSON NHANGALE</dc:creator>
  <cp:lastModifiedBy>Betuz</cp:lastModifiedBy>
  <cp:revision>7</cp:revision>
  <dcterms:created xsi:type="dcterms:W3CDTF">2015-10-05T09:01:08Z</dcterms:created>
  <dcterms:modified xsi:type="dcterms:W3CDTF">2016-04-12T16:38:19Z</dcterms:modified>
</cp:coreProperties>
</file>