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36"/>
  </p:notesMasterIdLst>
  <p:handoutMasterIdLst>
    <p:handoutMasterId r:id="rId37"/>
  </p:handoutMasterIdLst>
  <p:sldIdLst>
    <p:sldId id="290" r:id="rId2"/>
    <p:sldId id="256" r:id="rId3"/>
    <p:sldId id="295" r:id="rId4"/>
    <p:sldId id="297" r:id="rId5"/>
    <p:sldId id="298" r:id="rId6"/>
    <p:sldId id="296" r:id="rId7"/>
    <p:sldId id="300" r:id="rId8"/>
    <p:sldId id="292" r:id="rId9"/>
    <p:sldId id="261" r:id="rId10"/>
    <p:sldId id="306" r:id="rId11"/>
    <p:sldId id="305" r:id="rId12"/>
    <p:sldId id="304" r:id="rId13"/>
    <p:sldId id="303" r:id="rId14"/>
    <p:sldId id="301" r:id="rId15"/>
    <p:sldId id="268" r:id="rId16"/>
    <p:sldId id="269" r:id="rId17"/>
    <p:sldId id="270" r:id="rId18"/>
    <p:sldId id="271" r:id="rId19"/>
    <p:sldId id="275" r:id="rId20"/>
    <p:sldId id="276" r:id="rId21"/>
    <p:sldId id="277" r:id="rId22"/>
    <p:sldId id="278" r:id="rId23"/>
    <p:sldId id="279" r:id="rId24"/>
    <p:sldId id="280" r:id="rId25"/>
    <p:sldId id="281" r:id="rId26"/>
    <p:sldId id="283" r:id="rId27"/>
    <p:sldId id="285" r:id="rId28"/>
    <p:sldId id="287" r:id="rId29"/>
    <p:sldId id="288" r:id="rId30"/>
    <p:sldId id="307" r:id="rId31"/>
    <p:sldId id="308" r:id="rId32"/>
    <p:sldId id="309" r:id="rId33"/>
    <p:sldId id="310" r:id="rId34"/>
    <p:sldId id="29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8D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édio 2 - Ênfas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Estilo Médio 1 - Ênfas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Estilo Médio 1 - Ênfas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Estilo Claro 2 - Ênfase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2" autoAdjust="0"/>
    <p:restoredTop sz="94717" autoAdjust="0"/>
  </p:normalViewPr>
  <p:slideViewPr>
    <p:cSldViewPr>
      <p:cViewPr varScale="1">
        <p:scale>
          <a:sx n="70" d="100"/>
          <a:sy n="70" d="100"/>
        </p:scale>
        <p:origin x="-145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46F901-C298-4170-B501-39C2912DA13E}" type="datetimeFigureOut">
              <a:rPr lang="en-US" smtClean="0"/>
              <a:pPr/>
              <a:t>11/28/2020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DE7FB4-A415-48CA-A397-3D0CDB6FB06F}" type="slidenum">
              <a:rPr lang="en-US" smtClean="0"/>
              <a:pPr/>
              <a:t>‹nº›</a:t>
            </a:fld>
            <a:endParaRPr lang="en-US"/>
          </a:p>
        </p:txBody>
      </p:sp>
    </p:spTree>
    <p:extLst>
      <p:ext uri="{BB962C8B-B14F-4D97-AF65-F5344CB8AC3E}">
        <p14:creationId xmlns:p14="http://schemas.microsoft.com/office/powerpoint/2010/main" val="601784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07321E-B0B8-4F78-A982-69A28494D23B}" type="datetimeFigureOut">
              <a:rPr lang="pt-PT" smtClean="0"/>
              <a:pPr/>
              <a:t>28/11/20</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7EECA4-D32B-4928-A9FA-20208176FFDE}" type="slidenum">
              <a:rPr lang="pt-PT" smtClean="0"/>
              <a:pPr/>
              <a:t>‹nº›</a:t>
            </a:fld>
            <a:endParaRPr lang="pt-PT"/>
          </a:p>
        </p:txBody>
      </p:sp>
    </p:spTree>
    <p:extLst>
      <p:ext uri="{BB962C8B-B14F-4D97-AF65-F5344CB8AC3E}">
        <p14:creationId xmlns:p14="http://schemas.microsoft.com/office/powerpoint/2010/main" val="216615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097EECA4-D32B-4928-A9FA-20208176FFDE}" type="slidenum">
              <a:rPr lang="pt-PT" smtClean="0"/>
              <a:pPr/>
              <a:t>4</a:t>
            </a:fld>
            <a:endParaRPr lang="pt-PT"/>
          </a:p>
        </p:txBody>
      </p:sp>
    </p:spTree>
    <p:extLst>
      <p:ext uri="{BB962C8B-B14F-4D97-AF65-F5344CB8AC3E}">
        <p14:creationId xmlns:p14="http://schemas.microsoft.com/office/powerpoint/2010/main" val="3767711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097EECA4-D32B-4928-A9FA-20208176FFDE}" type="slidenum">
              <a:rPr lang="pt-PT" smtClean="0"/>
              <a:pPr/>
              <a:t>29</a:t>
            </a:fld>
            <a:endParaRPr lang="pt-PT"/>
          </a:p>
        </p:txBody>
      </p:sp>
    </p:spTree>
    <p:extLst>
      <p:ext uri="{BB962C8B-B14F-4D97-AF65-F5344CB8AC3E}">
        <p14:creationId xmlns:p14="http://schemas.microsoft.com/office/powerpoint/2010/main" val="275672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pt-BR" smtClean="0"/>
              <a:t>Clique para editar o título mestre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25150141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1116467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pt-BR" smtClean="0"/>
              <a:t>Clique para editar o título mestre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966707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243132432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pt-BR" smtClean="0"/>
              <a:t>Clique para editar o título mestre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33959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pt-BR" smtClean="0"/>
              <a:t>Clique para editar o título mestre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smtClean="0"/>
              <a:t>Clique para editar o texto mestre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416136636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2095601079"/>
      </p:ext>
    </p:extLst>
  </p:cSld>
  <p:clrMapOvr>
    <a:masterClrMapping/>
  </p:clrMapOvr>
  <p:transition spd="slow">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2575223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88613839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21075703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17292024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138867413"/>
      </p:ext>
    </p:extLst>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32802499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702153912"/>
      </p:ext>
    </p:extLst>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pt-BR" smtClean="0"/>
              <a:t>Clique para editar o título mestre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387295446"/>
      </p:ext>
    </p:extLst>
  </p:cSld>
  <p:clrMapOvr>
    <a:masterClrMapping/>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16D2959F-A464-4D8A-899E-90A3D44BAB9B}"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875BEB-4C68-478D-BD85-E2432E664FA4}" type="slidenum">
              <a:rPr lang="en-US" smtClean="0"/>
              <a:pPr/>
              <a:t>‹nº›</a:t>
            </a:fld>
            <a:endParaRPr lang="en-US"/>
          </a:p>
        </p:txBody>
      </p:sp>
    </p:spTree>
    <p:extLst>
      <p:ext uri="{BB962C8B-B14F-4D97-AF65-F5344CB8AC3E}">
        <p14:creationId xmlns:p14="http://schemas.microsoft.com/office/powerpoint/2010/main" val="1361518728"/>
      </p:ext>
    </p:extLst>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6D2959F-A464-4D8A-899E-90A3D44BAB9B}" type="datetimeFigureOut">
              <a:rPr lang="en-US" smtClean="0"/>
              <a:pPr/>
              <a:t>11/28/2020</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84875BEB-4C68-478D-BD85-E2432E664FA4}" type="slidenum">
              <a:rPr lang="en-US" smtClean="0"/>
              <a:pPr/>
              <a:t>‹nº›</a:t>
            </a:fld>
            <a:endParaRPr lang="en-US"/>
          </a:p>
        </p:txBody>
      </p:sp>
    </p:spTree>
    <p:extLst>
      <p:ext uri="{BB962C8B-B14F-4D97-AF65-F5344CB8AC3E}">
        <p14:creationId xmlns:p14="http://schemas.microsoft.com/office/powerpoint/2010/main" val="275840299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ransition spd="slow">
    <p:fade/>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85800" y="381000"/>
            <a:ext cx="8229600" cy="5973762"/>
          </a:xfrm>
        </p:spPr>
        <p:txBody>
          <a:bodyPr>
            <a:noAutofit/>
          </a:bodyPr>
          <a:lstStyle/>
          <a:p>
            <a:r>
              <a:rPr lang="en-US" sz="6600" dirty="0" smtClean="0">
                <a:solidFill>
                  <a:schemeClr val="tx1"/>
                </a:solidFill>
              </a:rPr>
              <a:t/>
            </a:r>
            <a:br>
              <a:rPr lang="en-US" sz="6600" dirty="0" smtClean="0">
                <a:solidFill>
                  <a:schemeClr val="tx1"/>
                </a:solidFill>
              </a:rPr>
            </a:br>
            <a:r>
              <a:rPr lang="en-US" sz="6600" dirty="0" err="1" smtClean="0">
                <a:solidFill>
                  <a:schemeClr val="tx1"/>
                </a:solidFill>
              </a:rPr>
              <a:t>Enfermagem</a:t>
            </a:r>
            <a:r>
              <a:rPr lang="en-US" sz="6600" dirty="0" smtClean="0">
                <a:solidFill>
                  <a:schemeClr val="tx1"/>
                </a:solidFill>
              </a:rPr>
              <a:t> </a:t>
            </a:r>
            <a:r>
              <a:rPr lang="en-US" sz="6600" dirty="0" err="1" smtClean="0">
                <a:solidFill>
                  <a:schemeClr val="tx1"/>
                </a:solidFill>
              </a:rPr>
              <a:t>Geral</a:t>
            </a:r>
            <a:r>
              <a:rPr lang="en-US" sz="6600" smtClean="0">
                <a:solidFill>
                  <a:schemeClr val="tx1"/>
                </a:solidFill>
              </a:rPr>
              <a:t> </a:t>
            </a:r>
            <a:r>
              <a:rPr lang="en-US" sz="6600" dirty="0">
                <a:solidFill>
                  <a:schemeClr val="tx1"/>
                </a:solidFill>
              </a:rPr>
              <a:t/>
            </a:r>
            <a:br>
              <a:rPr lang="en-US" sz="6600" dirty="0">
                <a:solidFill>
                  <a:schemeClr val="tx1"/>
                </a:solidFill>
              </a:rPr>
            </a:br>
            <a:endParaRPr lang="en-US" sz="6600" dirty="0">
              <a:solidFill>
                <a:schemeClr val="tx1"/>
              </a:solidFill>
            </a:endParaRPr>
          </a:p>
        </p:txBody>
      </p:sp>
    </p:spTree>
    <p:extLst>
      <p:ext uri="{BB962C8B-B14F-4D97-AF65-F5344CB8AC3E}">
        <p14:creationId xmlns:p14="http://schemas.microsoft.com/office/powerpoint/2010/main" val="393285048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PT" sz="2800" b="1" dirty="0">
                <a:solidFill>
                  <a:srgbClr val="002060"/>
                </a:solidFill>
                <a:latin typeface="Times New Roman" panose="02020603050405020304" pitchFamily="18" charset="0"/>
                <a:cs typeface="Times New Roman" panose="02020603050405020304" pitchFamily="18" charset="0"/>
              </a:rPr>
              <a:t>Exsudativa</a:t>
            </a:r>
            <a:r>
              <a:rPr lang="pt-PT" sz="2800" b="1" dirty="0">
                <a:solidFill>
                  <a:srgbClr val="0070C0"/>
                </a:solidFill>
                <a:latin typeface="Times New Roman" panose="02020603050405020304" pitchFamily="18" charset="0"/>
                <a:cs typeface="Times New Roman" panose="02020603050405020304" pitchFamily="18" charset="0"/>
              </a:rPr>
              <a:t>:</a:t>
            </a:r>
            <a:endParaRPr lang="en-GB" sz="2800" dirty="0">
              <a:latin typeface="Times New Roman" panose="02020603050405020304" pitchFamily="18" charset="0"/>
              <a:cs typeface="Times New Roman" panose="02020603050405020304" pitchFamily="18" charset="0"/>
            </a:endParaRPr>
          </a:p>
        </p:txBody>
      </p:sp>
      <p:sp>
        <p:nvSpPr>
          <p:cNvPr id="3" name="Espaço Reservado para Conteúdo 2"/>
          <p:cNvSpPr>
            <a:spLocks noGrp="1"/>
          </p:cNvSpPr>
          <p:nvPr>
            <p:ph idx="1"/>
          </p:nvPr>
        </p:nvSpPr>
        <p:spPr>
          <a:xfrm>
            <a:off x="914400" y="1930400"/>
            <a:ext cx="6347714" cy="3880773"/>
          </a:xfrm>
        </p:spPr>
        <p:txBody>
          <a:bodyPr>
            <a:normAutofit lnSpcReduction="10000"/>
          </a:bodyPr>
          <a:lstStyle/>
          <a:p>
            <a:pPr>
              <a:buFont typeface="Wingdings" panose="05000000000000000000" pitchFamily="2" charset="2"/>
              <a:buChar char="Ø"/>
            </a:pPr>
            <a:r>
              <a:rPr lang="pt-PT" sz="2400" dirty="0">
                <a:latin typeface="Times New Roman" panose="02020603050405020304" pitchFamily="18" charset="0"/>
                <a:cs typeface="Times New Roman" panose="02020603050405020304" pitchFamily="18" charset="0"/>
              </a:rPr>
              <a:t>Decorre da invasão do </a:t>
            </a:r>
            <a:r>
              <a:rPr lang="pt-PT" sz="2400" dirty="0" err="1">
                <a:latin typeface="Times New Roman" panose="02020603050405020304" pitchFamily="18" charset="0"/>
                <a:cs typeface="Times New Roman" panose="02020603050405020304" pitchFamily="18" charset="0"/>
              </a:rPr>
              <a:t>patógeno</a:t>
            </a:r>
            <a:r>
              <a:rPr lang="pt-PT" sz="2400" dirty="0">
                <a:latin typeface="Times New Roman" panose="02020603050405020304" pitchFamily="18" charset="0"/>
                <a:cs typeface="Times New Roman" panose="02020603050405020304" pitchFamily="18" charset="0"/>
              </a:rPr>
              <a:t> na mucosa intestinal (</a:t>
            </a:r>
            <a:r>
              <a:rPr lang="pt-PT" sz="2400" i="1" dirty="0" err="1">
                <a:latin typeface="Times New Roman" panose="02020603050405020304" pitchFamily="18" charset="0"/>
                <a:cs typeface="Times New Roman" panose="02020603050405020304" pitchFamily="18" charset="0"/>
              </a:rPr>
              <a:t>E.coli</a:t>
            </a:r>
            <a:r>
              <a:rPr lang="pt-PT" sz="2400" dirty="0">
                <a:latin typeface="Times New Roman" panose="02020603050405020304" pitchFamily="18" charset="0"/>
                <a:cs typeface="Times New Roman" panose="02020603050405020304" pitchFamily="18" charset="0"/>
              </a:rPr>
              <a:t> </a:t>
            </a:r>
            <a:r>
              <a:rPr lang="pt-PT" sz="2400" dirty="0" err="1">
                <a:latin typeface="Times New Roman" panose="02020603050405020304" pitchFamily="18" charset="0"/>
                <a:cs typeface="Times New Roman" panose="02020603050405020304" pitchFamily="18" charset="0"/>
              </a:rPr>
              <a:t>enteroinvasiva</a:t>
            </a:r>
            <a:r>
              <a:rPr lang="pt-PT" sz="2400" dirty="0">
                <a:latin typeface="Times New Roman" panose="02020603050405020304" pitchFamily="18" charset="0"/>
                <a:cs typeface="Times New Roman" panose="02020603050405020304" pitchFamily="18" charset="0"/>
              </a:rPr>
              <a:t>, </a:t>
            </a:r>
            <a:r>
              <a:rPr lang="pt-PT" sz="2400" i="1" dirty="0" err="1">
                <a:latin typeface="Times New Roman" panose="02020603050405020304" pitchFamily="18" charset="0"/>
                <a:cs typeface="Times New Roman" panose="02020603050405020304" pitchFamily="18" charset="0"/>
              </a:rPr>
              <a:t>Salmonella</a:t>
            </a:r>
            <a:r>
              <a:rPr lang="pt-PT" sz="2400" i="1" dirty="0">
                <a:latin typeface="Times New Roman" panose="02020603050405020304" pitchFamily="18" charset="0"/>
                <a:cs typeface="Times New Roman" panose="02020603050405020304" pitchFamily="18" charset="0"/>
              </a:rPr>
              <a:t>, </a:t>
            </a:r>
            <a:r>
              <a:rPr lang="pt-PT" sz="2400" i="1" dirty="0" err="1">
                <a:latin typeface="Times New Roman" panose="02020603050405020304" pitchFamily="18" charset="0"/>
                <a:cs typeface="Times New Roman" panose="02020603050405020304" pitchFamily="18" charset="0"/>
              </a:rPr>
              <a:t>shigella</a:t>
            </a:r>
            <a:r>
              <a:rPr lang="pt-PT" sz="2400" dirty="0">
                <a:latin typeface="Times New Roman" panose="02020603050405020304" pitchFamily="18" charset="0"/>
                <a:cs typeface="Times New Roman" panose="02020603050405020304" pitchFamily="18" charset="0"/>
              </a:rPr>
              <a:t> ) provocando uma </a:t>
            </a:r>
            <a:r>
              <a:rPr lang="pt-PT" sz="2400" dirty="0" err="1">
                <a:latin typeface="Times New Roman" panose="02020603050405020304" pitchFamily="18" charset="0"/>
                <a:cs typeface="Times New Roman" panose="02020603050405020304" pitchFamily="18" charset="0"/>
              </a:rPr>
              <a:t>reacção</a:t>
            </a:r>
            <a:r>
              <a:rPr lang="pt-PT" sz="2400" dirty="0">
                <a:latin typeface="Times New Roman" panose="02020603050405020304" pitchFamily="18" charset="0"/>
                <a:cs typeface="Times New Roman" panose="02020603050405020304" pitchFamily="18" charset="0"/>
              </a:rPr>
              <a:t> inflamatória, ou da agressão </a:t>
            </a:r>
            <a:r>
              <a:rPr lang="pt-PT" sz="2400" dirty="0" err="1">
                <a:latin typeface="Times New Roman" panose="02020603050405020304" pitchFamily="18" charset="0"/>
                <a:cs typeface="Times New Roman" panose="02020603050405020304" pitchFamily="18" charset="0"/>
              </a:rPr>
              <a:t>imunomediada</a:t>
            </a:r>
            <a:r>
              <a:rPr lang="pt-PT" sz="2400" dirty="0">
                <a:latin typeface="Times New Roman" panose="02020603050405020304" pitchFamily="18" charset="0"/>
                <a:cs typeface="Times New Roman" panose="02020603050405020304" pitchFamily="18" charset="0"/>
              </a:rPr>
              <a:t>, com perda da integridade da mucosa, citólise e necrose celular, originando a secreção de muco, sangue e células inflamatórias.</a:t>
            </a:r>
            <a:br>
              <a:rPr lang="pt-PT"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pt-PT" sz="2400" dirty="0">
                <a:latin typeface="Times New Roman" panose="02020603050405020304" pitchFamily="18" charset="0"/>
                <a:cs typeface="Times New Roman" panose="02020603050405020304" pitchFamily="18" charset="0"/>
              </a:rPr>
              <a:t>A diarreia exsudativa é caracterizada por febre moderada, diarreia com sangue e/ou muco, dor abdominal e tenesmo.</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848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381001"/>
            <a:ext cx="6798734" cy="609599"/>
          </a:xfrm>
        </p:spPr>
        <p:txBody>
          <a:bodyPr>
            <a:normAutofit/>
          </a:bodyPr>
          <a:lstStyle/>
          <a:p>
            <a:pPr algn="ctr"/>
            <a:r>
              <a:rPr lang="pt-PT" sz="2800" b="1" dirty="0" smtClean="0">
                <a:solidFill>
                  <a:srgbClr val="002060"/>
                </a:solidFill>
              </a:rPr>
              <a:t>Secretora:</a:t>
            </a:r>
            <a:endParaRPr lang="en-GB" sz="2400" dirty="0"/>
          </a:p>
        </p:txBody>
      </p:sp>
      <p:sp>
        <p:nvSpPr>
          <p:cNvPr id="3" name="Espaço Reservado para Conteúdo 2"/>
          <p:cNvSpPr>
            <a:spLocks noGrp="1"/>
          </p:cNvSpPr>
          <p:nvPr>
            <p:ph idx="1"/>
          </p:nvPr>
        </p:nvSpPr>
        <p:spPr>
          <a:xfrm>
            <a:off x="1176864" y="1066800"/>
            <a:ext cx="7586136" cy="5334000"/>
          </a:xfrm>
        </p:spPr>
        <p:txBody>
          <a:bodyPr>
            <a:noAutofit/>
          </a:bodyPr>
          <a:lstStyle/>
          <a:p>
            <a:pPr>
              <a:buFont typeface="Wingdings" panose="05000000000000000000" pitchFamily="2" charset="2"/>
              <a:buChar char="Ø"/>
            </a:pPr>
            <a:r>
              <a:rPr lang="pt-PT" sz="2400" dirty="0">
                <a:latin typeface="Times New Roman" panose="02020603050405020304" pitchFamily="18" charset="0"/>
                <a:cs typeface="Times New Roman" panose="02020603050405020304" pitchFamily="18" charset="0"/>
              </a:rPr>
              <a:t>Como o próprio nome menciona, há grande secreção de fluidos e </a:t>
            </a:r>
            <a:r>
              <a:rPr lang="pt-PT" sz="2400" dirty="0" err="1">
                <a:latin typeface="Times New Roman" panose="02020603050405020304" pitchFamily="18" charset="0"/>
                <a:cs typeface="Times New Roman" panose="02020603050405020304" pitchFamily="18" charset="0"/>
              </a:rPr>
              <a:t>electrólitos</a:t>
            </a:r>
            <a:r>
              <a:rPr lang="pt-PT" sz="2400" dirty="0">
                <a:latin typeface="Times New Roman" panose="02020603050405020304" pitchFamily="18" charset="0"/>
                <a:cs typeface="Times New Roman" panose="02020603050405020304" pitchFamily="18" charset="0"/>
              </a:rPr>
              <a:t> para o intestino. </a:t>
            </a:r>
            <a:br>
              <a:rPr lang="pt-PT" sz="2400" dirty="0">
                <a:latin typeface="Times New Roman" panose="02020603050405020304" pitchFamily="18" charset="0"/>
                <a:cs typeface="Times New Roman" panose="02020603050405020304" pitchFamily="18" charset="0"/>
              </a:rPr>
            </a:br>
            <a:r>
              <a:rPr lang="pt-PT" sz="2400" dirty="0">
                <a:latin typeface="Times New Roman" panose="02020603050405020304" pitchFamily="18" charset="0"/>
                <a:cs typeface="Times New Roman" panose="02020603050405020304" pitchFamily="18" charset="0"/>
              </a:rPr>
              <a:t>Esta secreção aumentada decorre de vários </a:t>
            </a:r>
            <a:r>
              <a:rPr lang="pt-PT" sz="2400" dirty="0" smtClean="0">
                <a:latin typeface="Times New Roman" panose="02020603050405020304" pitchFamily="18" charset="0"/>
                <a:cs typeface="Times New Roman" panose="02020603050405020304" pitchFamily="18" charset="0"/>
              </a:rPr>
              <a:t>fatores, </a:t>
            </a:r>
            <a:r>
              <a:rPr lang="pt-PT" sz="2400" dirty="0">
                <a:latin typeface="Times New Roman" panose="02020603050405020304" pitchFamily="18" charset="0"/>
                <a:cs typeface="Times New Roman" panose="02020603050405020304" pitchFamily="18" charset="0"/>
              </a:rPr>
              <a:t>entre eles, da </a:t>
            </a:r>
            <a:r>
              <a:rPr lang="pt-PT" sz="2400" dirty="0" err="1">
                <a:latin typeface="Times New Roman" panose="02020603050405020304" pitchFamily="18" charset="0"/>
                <a:cs typeface="Times New Roman" panose="02020603050405020304" pitchFamily="18" charset="0"/>
              </a:rPr>
              <a:t>acção</a:t>
            </a:r>
            <a:r>
              <a:rPr lang="pt-PT" sz="2400" dirty="0">
                <a:latin typeface="Times New Roman" panose="02020603050405020304" pitchFamily="18" charset="0"/>
                <a:cs typeface="Times New Roman" panose="02020603050405020304" pitchFamily="18" charset="0"/>
              </a:rPr>
              <a:t> de toxinas que interferem Na secreção de hormônios (</a:t>
            </a:r>
            <a:r>
              <a:rPr lang="pt-PT" sz="2400" dirty="0" err="1">
                <a:latin typeface="Times New Roman" panose="02020603050405020304" pitchFamily="18" charset="0"/>
                <a:cs typeface="Times New Roman" panose="02020603050405020304" pitchFamily="18" charset="0"/>
              </a:rPr>
              <a:t>Vipoma</a:t>
            </a:r>
            <a:r>
              <a:rPr lang="pt-PT" sz="2400" dirty="0">
                <a:latin typeface="Times New Roman" panose="02020603050405020304" pitchFamily="18" charset="0"/>
                <a:cs typeface="Times New Roman" panose="02020603050405020304" pitchFamily="18" charset="0"/>
              </a:rPr>
              <a:t>, </a:t>
            </a:r>
            <a:r>
              <a:rPr lang="pt-PT" sz="2400" dirty="0" err="1">
                <a:latin typeface="Times New Roman" panose="02020603050405020304" pitchFamily="18" charset="0"/>
                <a:cs typeface="Times New Roman" panose="02020603050405020304" pitchFamily="18" charset="0"/>
              </a:rPr>
              <a:t>carcinóide</a:t>
            </a:r>
            <a:r>
              <a:rPr lang="pt-PT" sz="2400" dirty="0">
                <a:latin typeface="Times New Roman" panose="02020603050405020304" pitchFamily="18" charset="0"/>
                <a:cs typeface="Times New Roman" panose="02020603050405020304" pitchFamily="18" charset="0"/>
              </a:rPr>
              <a:t>) ou da lesão das vilosidades intestinais (rotavírus).</a:t>
            </a:r>
            <a:br>
              <a:rPr lang="pt-PT"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pt-PT" sz="2400" dirty="0">
                <a:latin typeface="Times New Roman" panose="02020603050405020304" pitchFamily="18" charset="0"/>
                <a:cs typeface="Times New Roman" panose="02020603050405020304" pitchFamily="18" charset="0"/>
              </a:rPr>
              <a:t>Exemplo clássico deste tipo de mecanismo fisiopatológico é aquele causado pelo </a:t>
            </a:r>
            <a:r>
              <a:rPr lang="pt-PT" sz="2400" b="1" i="1" u="sng" dirty="0">
                <a:latin typeface="Times New Roman" panose="02020603050405020304" pitchFamily="18" charset="0"/>
                <a:cs typeface="Times New Roman" panose="02020603050405020304" pitchFamily="18" charset="0"/>
              </a:rPr>
              <a:t>vibrião colérico. </a:t>
            </a:r>
            <a:br>
              <a:rPr lang="pt-PT" sz="2400" b="1" i="1" u="sng" dirty="0">
                <a:latin typeface="Times New Roman" panose="02020603050405020304" pitchFamily="18" charset="0"/>
                <a:cs typeface="Times New Roman" panose="02020603050405020304" pitchFamily="18" charset="0"/>
              </a:rPr>
            </a:br>
            <a:r>
              <a:rPr lang="pt-PT" sz="2400" dirty="0" smtClean="0">
                <a:latin typeface="Times New Roman" panose="02020603050405020304" pitchFamily="18" charset="0"/>
                <a:cs typeface="Times New Roman" panose="02020603050405020304" pitchFamily="18" charset="0"/>
              </a:rPr>
              <a:t>O </a:t>
            </a:r>
            <a:r>
              <a:rPr lang="pt-PT" sz="2400" dirty="0">
                <a:latin typeface="Times New Roman" panose="02020603050405020304" pitchFamily="18" charset="0"/>
                <a:cs typeface="Times New Roman" panose="02020603050405020304" pitchFamily="18" charset="0"/>
              </a:rPr>
              <a:t>paciente refere uma diarreia aquosa, volumosa, e de evolução rápida. Facilmente desenvolve sinais de desidratação (</a:t>
            </a:r>
            <a:r>
              <a:rPr lang="pt-PT" sz="2400" b="1" u="sng" dirty="0">
                <a:latin typeface="Times New Roman" panose="02020603050405020304" pitchFamily="18" charset="0"/>
                <a:cs typeface="Times New Roman" panose="02020603050405020304" pitchFamily="18" charset="0"/>
              </a:rPr>
              <a:t>sede, pele com prega cutânea, mucosas secas, pulso fino). </a:t>
            </a:r>
            <a:r>
              <a:rPr lang="pt-PT" sz="2400" dirty="0">
                <a:latin typeface="Times New Roman" panose="02020603050405020304" pitchFamily="18" charset="0"/>
                <a:cs typeface="Times New Roman" panose="02020603050405020304" pitchFamily="18" charset="0"/>
              </a:rPr>
              <a:t>Em geral, esta diarreia não evolui nem com sangue nem com muco. </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6128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PT" sz="2800" b="1" dirty="0">
                <a:solidFill>
                  <a:srgbClr val="002060"/>
                </a:solidFill>
              </a:rPr>
              <a:t>Motora:</a:t>
            </a:r>
            <a:endParaRPr lang="en-GB" sz="2800" dirty="0"/>
          </a:p>
        </p:txBody>
      </p:sp>
      <p:sp>
        <p:nvSpPr>
          <p:cNvPr id="3" name="Espaço Reservado para Conteúdo 2"/>
          <p:cNvSpPr>
            <a:spLocks noGrp="1"/>
          </p:cNvSpPr>
          <p:nvPr>
            <p:ph idx="1"/>
          </p:nvPr>
        </p:nvSpPr>
        <p:spPr/>
        <p:txBody>
          <a:bodyPr>
            <a:normAutofit/>
          </a:bodyPr>
          <a:lstStyle/>
          <a:p>
            <a:r>
              <a:rPr lang="pt-PT" sz="4400" b="1" dirty="0">
                <a:latin typeface="Times New Roman" panose="02020603050405020304" pitchFamily="18" charset="0"/>
                <a:cs typeface="Times New Roman" panose="02020603050405020304" pitchFamily="18" charset="0"/>
              </a:rPr>
              <a:t> </a:t>
            </a:r>
            <a:r>
              <a:rPr lang="pt-PT" sz="2400" dirty="0" smtClean="0">
                <a:latin typeface="Times New Roman" panose="02020603050405020304" pitchFamily="18" charset="0"/>
                <a:cs typeface="Times New Roman" panose="02020603050405020304" pitchFamily="18" charset="0"/>
              </a:rPr>
              <a:t>Resulta </a:t>
            </a:r>
            <a:r>
              <a:rPr lang="pt-PT" sz="2400" dirty="0">
                <a:latin typeface="Times New Roman" panose="02020603050405020304" pitchFamily="18" charset="0"/>
                <a:cs typeface="Times New Roman" panose="02020603050405020304" pitchFamily="18" charset="0"/>
              </a:rPr>
              <a:t>de alterações da motilidade intestinal, a qual está sob influência do sistema nervoso autónomo e central.</a:t>
            </a:r>
            <a:br>
              <a:rPr lang="pt-PT" sz="2400" dirty="0">
                <a:latin typeface="Times New Roman" panose="02020603050405020304" pitchFamily="18" charset="0"/>
                <a:cs typeface="Times New Roman" panose="02020603050405020304" pitchFamily="18" charset="0"/>
              </a:rPr>
            </a:br>
            <a:r>
              <a:rPr lang="pt-PT"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pt-PT" sz="2400" dirty="0">
                <a:latin typeface="Times New Roman" panose="02020603050405020304" pitchFamily="18" charset="0"/>
                <a:cs typeface="Times New Roman" panose="02020603050405020304" pitchFamily="18" charset="0"/>
              </a:rPr>
              <a:t>Doenças que promovem uma </a:t>
            </a:r>
            <a:r>
              <a:rPr lang="pt-PT" sz="2400" dirty="0" err="1">
                <a:latin typeface="Times New Roman" panose="02020603050405020304" pitchFamily="18" charset="0"/>
                <a:cs typeface="Times New Roman" panose="02020603050405020304" pitchFamily="18" charset="0"/>
              </a:rPr>
              <a:t>hipermotilidade</a:t>
            </a:r>
            <a:r>
              <a:rPr lang="pt-PT" sz="2400" dirty="0">
                <a:latin typeface="Times New Roman" panose="02020603050405020304" pitchFamily="18" charset="0"/>
                <a:cs typeface="Times New Roman" panose="02020603050405020304" pitchFamily="18" charset="0"/>
              </a:rPr>
              <a:t> intestinal, como o hipertireoidismo e alguns casos de diabetes, são exemplos de patologias que causam diarreia motora</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056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PT" sz="2800" b="1" dirty="0" smtClean="0">
                <a:solidFill>
                  <a:srgbClr val="0070C0"/>
                </a:solidFill>
              </a:rPr>
              <a:t>Transmissão</a:t>
            </a:r>
            <a:endParaRPr lang="en-GB" sz="2800" b="1" dirty="0">
              <a:solidFill>
                <a:srgbClr val="0070C0"/>
              </a:solidFill>
            </a:endParaRPr>
          </a:p>
        </p:txBody>
      </p:sp>
      <p:sp>
        <p:nvSpPr>
          <p:cNvPr id="3" name="Espaço Reservado para Conteúdo 2"/>
          <p:cNvSpPr>
            <a:spLocks noGrp="1"/>
          </p:cNvSpPr>
          <p:nvPr>
            <p:ph idx="1"/>
          </p:nvPr>
        </p:nvSpPr>
        <p:spPr/>
        <p:txBody>
          <a:bodyPr>
            <a:normAutofit/>
          </a:bodyPr>
          <a:lstStyle/>
          <a:p>
            <a:pPr marL="0" indent="0">
              <a:buNone/>
            </a:pPr>
            <a:r>
              <a:rPr lang="pt-BR" sz="2400" dirty="0">
                <a:latin typeface="Times New Roman" panose="02020603050405020304" pitchFamily="18" charset="0"/>
                <a:cs typeface="Times New Roman" panose="02020603050405020304" pitchFamily="18" charset="0"/>
              </a:rPr>
              <a:t>A transmissão dos parasitas pode se dar por vários meios dentre os destacados, consumo e/ou exposição de alimentos ou água contaminada, e higiene </a:t>
            </a:r>
            <a:r>
              <a:rPr lang="pt-BR" sz="2400" dirty="0" smtClean="0">
                <a:latin typeface="Times New Roman" panose="02020603050405020304" pitchFamily="18" charset="0"/>
                <a:cs typeface="Times New Roman" panose="02020603050405020304" pitchFamily="18" charset="0"/>
              </a:rPr>
              <a:t>pessoal</a:t>
            </a:r>
            <a:r>
              <a:rPr lang="pt-BR" sz="2400" dirty="0">
                <a:latin typeface="Times New Roman" panose="02020603050405020304" pitchFamily="18" charset="0"/>
                <a:cs typeface="Times New Roman" panose="02020603050405020304" pitchFamily="18" charset="0"/>
              </a:rPr>
              <a:t> não </a:t>
            </a:r>
            <a:r>
              <a:rPr lang="pt-BR" sz="2400" dirty="0" smtClean="0">
                <a:latin typeface="Times New Roman" panose="02020603050405020304" pitchFamily="18" charset="0"/>
                <a:cs typeface="Times New Roman" panose="02020603050405020304" pitchFamily="18" charset="0"/>
              </a:rPr>
              <a:t>adequada.</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35972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pPr algn="ctr"/>
            <a:r>
              <a:rPr lang="pt-PT" sz="2400" b="1" dirty="0" smtClean="0">
                <a:solidFill>
                  <a:srgbClr val="0070C0"/>
                </a:solidFill>
              </a:rPr>
              <a:t>Quadro Clínico</a:t>
            </a:r>
            <a:endParaRPr lang="en-GB" sz="2400" b="1" dirty="0">
              <a:solidFill>
                <a:srgbClr val="0070C0"/>
              </a:solidFill>
            </a:endParaRPr>
          </a:p>
        </p:txBody>
      </p:sp>
      <p:sp>
        <p:nvSpPr>
          <p:cNvPr id="4" name="Espaço Reservado para Conteúdo 3"/>
          <p:cNvSpPr>
            <a:spLocks noGrp="1"/>
          </p:cNvSpPr>
          <p:nvPr>
            <p:ph idx="1"/>
          </p:nvPr>
        </p:nvSpPr>
        <p:spPr/>
        <p:txBody>
          <a:bodyPr>
            <a:normAutofit fontScale="92500" lnSpcReduction="20000"/>
          </a:bodyPr>
          <a:lstStyle/>
          <a:p>
            <a:pPr marL="0" indent="0">
              <a:buNone/>
            </a:pPr>
            <a:r>
              <a:rPr lang="pt-BR" sz="2400" dirty="0">
                <a:latin typeface="Times New Roman" panose="02020603050405020304" pitchFamily="18" charset="0"/>
                <a:cs typeface="Times New Roman" panose="02020603050405020304" pitchFamily="18" charset="0"/>
              </a:rPr>
              <a:t>Além do aumento do volume fecal e necessidade de evacuação, podemos ainda encontrar em um primeiro estágio:</a:t>
            </a:r>
          </a:p>
          <a:p>
            <a:r>
              <a:rPr lang="pt-BR" sz="2400" dirty="0">
                <a:latin typeface="Times New Roman" panose="02020603050405020304" pitchFamily="18" charset="0"/>
                <a:cs typeface="Times New Roman" panose="02020603050405020304" pitchFamily="18" charset="0"/>
              </a:rPr>
              <a:t>Cólicas;</a:t>
            </a:r>
          </a:p>
          <a:p>
            <a:r>
              <a:rPr lang="pt-BR" sz="2400" dirty="0">
                <a:latin typeface="Times New Roman" panose="02020603050405020304" pitchFamily="18" charset="0"/>
                <a:cs typeface="Times New Roman" panose="02020603050405020304" pitchFamily="18" charset="0"/>
              </a:rPr>
              <a:t>Aumento de flatulências;</a:t>
            </a:r>
          </a:p>
          <a:p>
            <a:r>
              <a:rPr lang="pt-BR" sz="2400" dirty="0">
                <a:latin typeface="Times New Roman" panose="02020603050405020304" pitchFamily="18" charset="0"/>
                <a:cs typeface="Times New Roman" panose="02020603050405020304" pitchFamily="18" charset="0"/>
              </a:rPr>
              <a:t>Dores abdominais e/ou retais;</a:t>
            </a:r>
          </a:p>
          <a:p>
            <a:r>
              <a:rPr lang="pt-BR" sz="2400" dirty="0">
                <a:latin typeface="Times New Roman" panose="02020603050405020304" pitchFamily="18" charset="0"/>
                <a:cs typeface="Times New Roman" panose="02020603050405020304" pitchFamily="18" charset="0"/>
              </a:rPr>
              <a:t>Mal-estar;</a:t>
            </a:r>
          </a:p>
          <a:p>
            <a:r>
              <a:rPr lang="pt-BR" sz="2400" dirty="0">
                <a:latin typeface="Times New Roman" panose="02020603050405020304" pitchFamily="18" charset="0"/>
                <a:cs typeface="Times New Roman" panose="02020603050405020304" pitchFamily="18" charset="0"/>
              </a:rPr>
              <a:t>Possíveis </a:t>
            </a:r>
            <a:r>
              <a:rPr lang="pt-BR" sz="2400" dirty="0" err="1">
                <a:latin typeface="Times New Roman" panose="02020603050405020304" pitchFamily="18" charset="0"/>
                <a:cs typeface="Times New Roman" panose="02020603050405020304" pitchFamily="18" charset="0"/>
              </a:rPr>
              <a:t>êmeses</a:t>
            </a:r>
            <a:r>
              <a:rPr lang="pt-BR" sz="2400" dirty="0">
                <a:latin typeface="Times New Roman" panose="02020603050405020304" pitchFamily="18" charset="0"/>
                <a:cs typeface="Times New Roman" panose="02020603050405020304" pitchFamily="18" charset="0"/>
              </a:rPr>
              <a:t> e ou náuseas.</a:t>
            </a:r>
          </a:p>
          <a:p>
            <a:r>
              <a:rPr lang="pt-BR" sz="2400" dirty="0">
                <a:latin typeface="Times New Roman" panose="02020603050405020304" pitchFamily="18" charset="0"/>
                <a:cs typeface="Times New Roman" panose="02020603050405020304" pitchFamily="18" charset="0"/>
              </a:rPr>
              <a:t>Em grau mais avançado podem se encontrar estados febris e </a:t>
            </a:r>
            <a:r>
              <a:rPr lang="pt-BR" sz="2400" dirty="0" smtClean="0">
                <a:latin typeface="Times New Roman" panose="02020603050405020304" pitchFamily="18" charset="0"/>
                <a:cs typeface="Times New Roman" panose="02020603050405020304" pitchFamily="18" charset="0"/>
              </a:rPr>
              <a:t>desidratação</a:t>
            </a:r>
            <a:r>
              <a:rPr lang="pt-BR" sz="2400" dirty="0">
                <a:latin typeface="Times New Roman" panose="02020603050405020304" pitchFamily="18" charset="0"/>
                <a:cs typeface="Times New Roman" panose="02020603050405020304" pitchFamily="18" charset="0"/>
              </a:rPr>
              <a:t>,</a:t>
            </a:r>
            <a:r>
              <a:rPr lang="pt-BR" sz="2400" dirty="0" smtClean="0">
                <a:latin typeface="Times New Roman" panose="02020603050405020304" pitchFamily="18" charset="0"/>
                <a:cs typeface="Times New Roman" panose="02020603050405020304" pitchFamily="18" charset="0"/>
              </a:rPr>
              <a:t> </a:t>
            </a:r>
            <a:r>
              <a:rPr lang="pt-BR" sz="2400" dirty="0">
                <a:latin typeface="Times New Roman" panose="02020603050405020304" pitchFamily="18" charset="0"/>
                <a:cs typeface="Times New Roman" panose="02020603050405020304" pitchFamily="18" charset="0"/>
              </a:rPr>
              <a:t>podendo esta levar ao </a:t>
            </a:r>
            <a:r>
              <a:rPr lang="pt-BR" sz="2400" dirty="0" smtClean="0">
                <a:latin typeface="Times New Roman" panose="02020603050405020304" pitchFamily="18" charset="0"/>
                <a:cs typeface="Times New Roman" panose="02020603050405020304" pitchFamily="18" charset="0"/>
              </a:rPr>
              <a:t>óbito.</a:t>
            </a:r>
            <a:endParaRPr lang="pt-BR" sz="24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567283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04800"/>
            <a:ext cx="8229600" cy="6400800"/>
          </a:xfrm>
        </p:spPr>
        <p:txBody>
          <a:bodyPr>
            <a:normAutofit/>
          </a:bodyPr>
          <a:lstStyle/>
          <a:p>
            <a:r>
              <a:rPr lang="pt-PT" sz="2000" b="1" dirty="0" smtClean="0">
                <a:solidFill>
                  <a:srgbClr val="FF0000"/>
                </a:solidFill>
                <a:latin typeface="Times New Roman" panose="02020603050405020304" pitchFamily="18" charset="0"/>
                <a:cs typeface="Times New Roman" panose="02020603050405020304" pitchFamily="18" charset="0"/>
              </a:rPr>
              <a:t>DIAGNÓSTICO  E EXAMES AUXILIARES</a:t>
            </a:r>
            <a:r>
              <a:rPr lang="pt-PT" sz="2000" b="1" dirty="0" smtClean="0">
                <a:latin typeface="Times New Roman" panose="02020603050405020304" pitchFamily="18" charset="0"/>
                <a:cs typeface="Times New Roman" panose="02020603050405020304" pitchFamily="18" charset="0"/>
              </a:rPr>
              <a:t/>
            </a:r>
            <a:br>
              <a:rPr lang="pt-PT" sz="2000" b="1" dirty="0" smtClean="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pt-PT" sz="2000" b="1" dirty="0">
                <a:solidFill>
                  <a:schemeClr val="tx1"/>
                </a:solidFill>
                <a:latin typeface="Times New Roman" panose="02020603050405020304" pitchFamily="18" charset="0"/>
                <a:cs typeface="Times New Roman" panose="02020603050405020304" pitchFamily="18" charset="0"/>
              </a:rPr>
              <a:t>A anamnese e exame </a:t>
            </a:r>
            <a:r>
              <a:rPr lang="pt-PT" sz="2000" b="1" dirty="0" smtClean="0">
                <a:solidFill>
                  <a:schemeClr val="tx1"/>
                </a:solidFill>
                <a:latin typeface="Times New Roman" panose="02020603050405020304" pitchFamily="18" charset="0"/>
                <a:cs typeface="Times New Roman" panose="02020603050405020304" pitchFamily="18" charset="0"/>
              </a:rPr>
              <a:t>físico </a:t>
            </a:r>
            <a:br>
              <a:rPr lang="pt-PT" sz="2000" b="1" dirty="0" smtClean="0">
                <a:solidFill>
                  <a:schemeClr val="tx1"/>
                </a:solidFill>
                <a:latin typeface="Times New Roman" panose="02020603050405020304" pitchFamily="18" charset="0"/>
                <a:cs typeface="Times New Roman" panose="02020603050405020304" pitchFamily="18" charset="0"/>
              </a:rPr>
            </a:br>
            <a:r>
              <a:rPr lang="pt-PT" sz="2000" b="1" dirty="0">
                <a:solidFill>
                  <a:schemeClr val="tx1"/>
                </a:solidFill>
                <a:latin typeface="Times New Roman" panose="02020603050405020304" pitchFamily="18" charset="0"/>
                <a:cs typeface="Times New Roman" panose="02020603050405020304" pitchFamily="18" charset="0"/>
              </a:rPr>
              <a:t/>
            </a:r>
            <a:br>
              <a:rPr lang="pt-PT" sz="2000" b="1" dirty="0">
                <a:solidFill>
                  <a:schemeClr val="tx1"/>
                </a:solidFill>
                <a:latin typeface="Times New Roman" panose="02020603050405020304" pitchFamily="18" charset="0"/>
                <a:cs typeface="Times New Roman" panose="02020603050405020304" pitchFamily="18" charset="0"/>
              </a:rPr>
            </a:br>
            <a:r>
              <a:rPr lang="pt-PT" sz="2000" b="1" dirty="0" smtClean="0">
                <a:solidFill>
                  <a:schemeClr val="tx1"/>
                </a:solidFill>
                <a:latin typeface="Times New Roman" panose="02020603050405020304" pitchFamily="18" charset="0"/>
                <a:cs typeface="Times New Roman" panose="02020603050405020304" pitchFamily="18" charset="0"/>
              </a:rPr>
              <a:t>E os </a:t>
            </a:r>
            <a:r>
              <a:rPr lang="pt-PT" sz="2000" b="1" dirty="0">
                <a:solidFill>
                  <a:schemeClr val="tx1"/>
                </a:solidFill>
                <a:latin typeface="Times New Roman" panose="02020603050405020304" pitchFamily="18" charset="0"/>
                <a:cs typeface="Times New Roman" panose="02020603050405020304" pitchFamily="18" charset="0"/>
              </a:rPr>
              <a:t>e</a:t>
            </a:r>
            <a:r>
              <a:rPr lang="pt-PT" sz="2000" b="1" dirty="0" smtClean="0">
                <a:solidFill>
                  <a:schemeClr val="tx1"/>
                </a:solidFill>
                <a:latin typeface="Times New Roman" panose="02020603050405020304" pitchFamily="18" charset="0"/>
                <a:cs typeface="Times New Roman" panose="02020603050405020304" pitchFamily="18" charset="0"/>
              </a:rPr>
              <a:t>xames </a:t>
            </a:r>
            <a:r>
              <a:rPr lang="pt-PT" sz="2000" b="1" dirty="0">
                <a:solidFill>
                  <a:schemeClr val="tx1"/>
                </a:solidFill>
                <a:latin typeface="Times New Roman" panose="02020603050405020304" pitchFamily="18" charset="0"/>
                <a:cs typeface="Times New Roman" panose="02020603050405020304" pitchFamily="18" charset="0"/>
              </a:rPr>
              <a:t>auxiliares podem mostrar</a:t>
            </a:r>
            <a:r>
              <a:rPr lang="pt-PT" sz="2000" b="1" dirty="0" smtClean="0">
                <a:solidFill>
                  <a:schemeClr val="tx1"/>
                </a:solidFill>
                <a:latin typeface="Times New Roman" panose="02020603050405020304" pitchFamily="18" charset="0"/>
                <a:cs typeface="Times New Roman" panose="02020603050405020304" pitchFamily="18" charset="0"/>
              </a:rPr>
              <a:t>:</a:t>
            </a:r>
            <a:br>
              <a:rPr lang="pt-PT" sz="2000" b="1" dirty="0" smtClean="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pt-PT" sz="2000" b="1" dirty="0" smtClean="0">
                <a:solidFill>
                  <a:schemeClr val="tx1"/>
                </a:solidFill>
                <a:latin typeface="Times New Roman" panose="02020603050405020304" pitchFamily="18" charset="0"/>
                <a:cs typeface="Times New Roman" panose="02020603050405020304" pitchFamily="18" charset="0"/>
              </a:rPr>
              <a:t>Hemograma: </a:t>
            </a:r>
            <a:r>
              <a:rPr lang="pt-PT" sz="2000" dirty="0" smtClean="0">
                <a:solidFill>
                  <a:schemeClr val="tx1"/>
                </a:solidFill>
                <a:latin typeface="Times New Roman" panose="02020603050405020304" pitchFamily="18" charset="0"/>
                <a:cs typeface="Times New Roman" panose="02020603050405020304" pitchFamily="18" charset="0"/>
              </a:rPr>
              <a:t> </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i="1" dirty="0" err="1" smtClean="0">
                <a:solidFill>
                  <a:schemeClr val="tx1"/>
                </a:solidFill>
                <a:latin typeface="Times New Roman" panose="02020603050405020304" pitchFamily="18" charset="0"/>
                <a:cs typeface="Times New Roman" panose="02020603050405020304" pitchFamily="18" charset="0"/>
              </a:rPr>
              <a:t>Leucocitose</a:t>
            </a:r>
            <a:r>
              <a:rPr lang="pt-PT" sz="2000" b="1" dirty="0" smtClean="0">
                <a:solidFill>
                  <a:schemeClr val="tx1"/>
                </a:solidFill>
                <a:latin typeface="Times New Roman" panose="02020603050405020304" pitchFamily="18" charset="0"/>
                <a:cs typeface="Times New Roman" panose="02020603050405020304" pitchFamily="18" charset="0"/>
              </a:rPr>
              <a:t> - </a:t>
            </a:r>
            <a:r>
              <a:rPr lang="pt-PT" sz="2000" dirty="0" smtClean="0">
                <a:solidFill>
                  <a:schemeClr val="tx1"/>
                </a:solidFill>
                <a:latin typeface="Times New Roman" panose="02020603050405020304" pitchFamily="18" charset="0"/>
                <a:cs typeface="Times New Roman" panose="02020603050405020304" pitchFamily="18" charset="0"/>
              </a:rPr>
              <a:t>numa </a:t>
            </a:r>
            <a:r>
              <a:rPr lang="pt-PT" sz="2000" dirty="0">
                <a:solidFill>
                  <a:schemeClr val="tx1"/>
                </a:solidFill>
                <a:latin typeface="Times New Roman" panose="02020603050405020304" pitchFamily="18" charset="0"/>
                <a:cs typeface="Times New Roman" panose="02020603050405020304" pitchFamily="18" charset="0"/>
              </a:rPr>
              <a:t>diarreia infecciosa bacteriana exudativa</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i="1" dirty="0" err="1" smtClean="0">
                <a:solidFill>
                  <a:schemeClr val="tx1"/>
                </a:solidFill>
                <a:latin typeface="Times New Roman" panose="02020603050405020304" pitchFamily="18" charset="0"/>
                <a:cs typeface="Times New Roman" panose="02020603050405020304" pitchFamily="18" charset="0"/>
              </a:rPr>
              <a:t>Anemia-</a:t>
            </a:r>
            <a:r>
              <a:rPr lang="pt-PT" sz="2000" dirty="0" smtClean="0">
                <a:solidFill>
                  <a:schemeClr val="tx1"/>
                </a:solidFill>
                <a:latin typeface="Times New Roman" panose="02020603050405020304" pitchFamily="18" charset="0"/>
                <a:cs typeface="Times New Roman" panose="02020603050405020304" pitchFamily="18" charset="0"/>
              </a:rPr>
              <a:t> numa </a:t>
            </a:r>
            <a:r>
              <a:rPr lang="pt-PT" sz="2000" dirty="0">
                <a:solidFill>
                  <a:schemeClr val="tx1"/>
                </a:solidFill>
                <a:latin typeface="Times New Roman" panose="02020603050405020304" pitchFamily="18" charset="0"/>
                <a:cs typeface="Times New Roman" panose="02020603050405020304" pitchFamily="18" charset="0"/>
              </a:rPr>
              <a:t>diarreia exudativa ou secundária a malária. </a:t>
            </a:r>
            <a:r>
              <a:rPr lang="pt-PT" sz="2000" dirty="0" smtClean="0">
                <a:solidFill>
                  <a:schemeClr val="tx1"/>
                </a:solidFill>
                <a:latin typeface="Times New Roman" panose="02020603050405020304" pitchFamily="18" charset="0"/>
                <a:cs typeface="Times New Roman" panose="02020603050405020304" pitchFamily="18" charset="0"/>
              </a:rPr>
              <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i="1" dirty="0" err="1" smtClean="0">
                <a:solidFill>
                  <a:schemeClr val="tx1"/>
                </a:solidFill>
                <a:latin typeface="Times New Roman" panose="02020603050405020304" pitchFamily="18" charset="0"/>
                <a:cs typeface="Times New Roman" panose="02020603050405020304" pitchFamily="18" charset="0"/>
              </a:rPr>
              <a:t>Trombocitopénia-</a:t>
            </a:r>
            <a:r>
              <a:rPr lang="pt-PT" sz="2000" b="1" dirty="0" smtClean="0">
                <a:solidFill>
                  <a:schemeClr val="tx1"/>
                </a:solidFill>
                <a:latin typeface="Times New Roman" panose="02020603050405020304" pitchFamily="18" charset="0"/>
                <a:cs typeface="Times New Roman" panose="02020603050405020304" pitchFamily="18" charset="0"/>
              </a:rPr>
              <a:t> </a:t>
            </a:r>
            <a:r>
              <a:rPr lang="pt-PT" sz="2000" dirty="0" smtClean="0">
                <a:solidFill>
                  <a:schemeClr val="tx1"/>
                </a:solidFill>
                <a:latin typeface="Times New Roman" panose="02020603050405020304" pitchFamily="18" charset="0"/>
                <a:cs typeface="Times New Roman" panose="02020603050405020304" pitchFamily="18" charset="0"/>
              </a:rPr>
              <a:t>numa </a:t>
            </a:r>
            <a:r>
              <a:rPr lang="pt-PT" sz="2000" dirty="0">
                <a:solidFill>
                  <a:schemeClr val="tx1"/>
                </a:solidFill>
                <a:latin typeface="Times New Roman" panose="02020603050405020304" pitchFamily="18" charset="0"/>
                <a:cs typeface="Times New Roman" panose="02020603050405020304" pitchFamily="18" charset="0"/>
              </a:rPr>
              <a:t>diarreia secundária a </a:t>
            </a:r>
            <a:r>
              <a:rPr lang="pt-PT" sz="2000" dirty="0" smtClean="0">
                <a:solidFill>
                  <a:schemeClr val="tx1"/>
                </a:solidFill>
                <a:latin typeface="Times New Roman" panose="02020603050405020304" pitchFamily="18" charset="0"/>
                <a:cs typeface="Times New Roman" panose="02020603050405020304" pitchFamily="18" charset="0"/>
              </a:rPr>
              <a:t>malária</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b="1" i="1" dirty="0" smtClean="0">
                <a:solidFill>
                  <a:schemeClr val="tx1"/>
                </a:solidFill>
                <a:latin typeface="Times New Roman" panose="02020603050405020304" pitchFamily="18" charset="0"/>
                <a:cs typeface="Times New Roman" panose="02020603050405020304" pitchFamily="18" charset="0"/>
              </a:rPr>
              <a:t>O </a:t>
            </a:r>
            <a:r>
              <a:rPr lang="pt-PT" sz="2000" b="1" i="1" dirty="0">
                <a:solidFill>
                  <a:schemeClr val="tx1"/>
                </a:solidFill>
                <a:latin typeface="Times New Roman" panose="02020603050405020304" pitchFamily="18" charset="0"/>
                <a:cs typeface="Times New Roman" panose="02020603050405020304" pitchFamily="18" charset="0"/>
              </a:rPr>
              <a:t>hemograma </a:t>
            </a:r>
            <a:r>
              <a:rPr lang="pt-PT" sz="2000" dirty="0">
                <a:solidFill>
                  <a:schemeClr val="tx1"/>
                </a:solidFill>
                <a:latin typeface="Times New Roman" panose="02020603050405020304" pitchFamily="18" charset="0"/>
                <a:cs typeface="Times New Roman" panose="02020603050405020304" pitchFamily="18" charset="0"/>
              </a:rPr>
              <a:t>mostra geralmente leucopénia, com ou sem eosinopénia, embora no início da doença possa aparecer discreta leucocitose. Em caso de complicação (peritonite, perfuração intestinal) a leucopénia é substituída por leucocitose com neutrofilia</a:t>
            </a:r>
            <a:r>
              <a:rPr lang="pt-PT" sz="2700" dirty="0">
                <a:solidFill>
                  <a:schemeClr val="tx1"/>
                </a:solidFill>
              </a:rPr>
              <a:t>.</a:t>
            </a:r>
            <a:r>
              <a:rPr lang="en-US" sz="2700" dirty="0">
                <a:solidFill>
                  <a:schemeClr val="tx1"/>
                </a:solidFill>
              </a:rPr>
              <a:t/>
            </a:r>
            <a:br>
              <a:rPr lang="en-US" sz="2700" dirty="0">
                <a:solidFill>
                  <a:schemeClr val="tx1"/>
                </a:solidFill>
              </a:rPr>
            </a:br>
            <a:endParaRPr lang="en-US" sz="2700" dirty="0">
              <a:solidFill>
                <a:schemeClr val="tx1"/>
              </a:solidFill>
            </a:endParaRPr>
          </a:p>
        </p:txBody>
      </p:sp>
    </p:spTree>
    <p:extLst>
      <p:ext uri="{BB962C8B-B14F-4D97-AF65-F5344CB8AC3E}">
        <p14:creationId xmlns:p14="http://schemas.microsoft.com/office/powerpoint/2010/main" val="2147317172"/>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6361689"/>
          </a:xfrm>
        </p:spPr>
        <p:txBody>
          <a:bodyPr>
            <a:normAutofit/>
          </a:bodyPr>
          <a:lstStyle/>
          <a:p>
            <a:pPr lvl="0"/>
            <a:r>
              <a:rPr lang="pt-PT" sz="2400" b="1" dirty="0" smtClean="0">
                <a:solidFill>
                  <a:schemeClr val="tx1"/>
                </a:solidFill>
                <a:latin typeface="Times New Roman" panose="02020603050405020304" pitchFamily="18" charset="0"/>
                <a:cs typeface="Times New Roman" panose="02020603050405020304" pitchFamily="18" charset="0"/>
              </a:rPr>
              <a:t>Hematozoário</a:t>
            </a:r>
            <a:r>
              <a:rPr lang="pt-PT" sz="2400" dirty="0" smtClean="0">
                <a:solidFill>
                  <a:schemeClr val="tx1"/>
                </a:solidFill>
                <a:latin typeface="Times New Roman" panose="02020603050405020304" pitchFamily="18" charset="0"/>
                <a:cs typeface="Times New Roman" panose="02020603050405020304" pitchFamily="18" charset="0"/>
              </a:rPr>
              <a:t>: pesquisar </a:t>
            </a:r>
            <a:r>
              <a:rPr lang="pt-PT" sz="2400" dirty="0">
                <a:solidFill>
                  <a:schemeClr val="tx1"/>
                </a:solidFill>
                <a:latin typeface="Times New Roman" panose="02020603050405020304" pitchFamily="18" charset="0"/>
                <a:cs typeface="Times New Roman" panose="02020603050405020304" pitchFamily="18" charset="0"/>
              </a:rPr>
              <a:t>plasmódium falciparum para excluir causa secundária. Pesquisar outros hematozoários: tripanossomas, borrelias.</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dirty="0" smtClean="0">
                <a:solidFill>
                  <a:schemeClr val="tx1"/>
                </a:solidFill>
                <a:latin typeface="Times New Roman" panose="02020603050405020304" pitchFamily="18" charset="0"/>
                <a:cs typeface="Times New Roman" panose="02020603050405020304" pitchFamily="18" charset="0"/>
              </a:rPr>
              <a:t>Bioquímica: </a:t>
            </a:r>
            <a:r>
              <a:rPr lang="pt-PT" sz="2400" dirty="0" smtClean="0">
                <a:solidFill>
                  <a:schemeClr val="tx1"/>
                </a:solidFill>
                <a:latin typeface="Times New Roman" panose="02020603050405020304" pitchFamily="18" charset="0"/>
                <a:cs typeface="Times New Roman" panose="02020603050405020304" pitchFamily="18" charset="0"/>
              </a:rPr>
              <a:t>ureia </a:t>
            </a:r>
            <a:r>
              <a:rPr lang="pt-PT" sz="2400" dirty="0">
                <a:solidFill>
                  <a:schemeClr val="tx1"/>
                </a:solidFill>
                <a:latin typeface="Times New Roman" panose="02020603050405020304" pitchFamily="18" charset="0"/>
                <a:cs typeface="Times New Roman" panose="02020603050405020304" pitchFamily="18" charset="0"/>
              </a:rPr>
              <a:t>e creatinina elevadas se houver desidratação (insuficiência renal aguda). Hiperglicemia ou hipoglicemia na diabetes</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dirty="0" smtClean="0">
                <a:solidFill>
                  <a:schemeClr val="tx1"/>
                </a:solidFill>
                <a:latin typeface="Times New Roman" panose="02020603050405020304" pitchFamily="18" charset="0"/>
                <a:cs typeface="Times New Roman" panose="02020603050405020304" pitchFamily="18" charset="0"/>
              </a:rPr>
              <a:t>Exame das </a:t>
            </a:r>
            <a:r>
              <a:rPr lang="pt-PT" sz="2400" b="1" dirty="0">
                <a:solidFill>
                  <a:schemeClr val="tx1"/>
                </a:solidFill>
                <a:latin typeface="Times New Roman" panose="02020603050405020304" pitchFamily="18" charset="0"/>
                <a:cs typeface="Times New Roman" panose="02020603050405020304" pitchFamily="18" charset="0"/>
              </a:rPr>
              <a:t>fezes: </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i="1" dirty="0" smtClean="0">
                <a:solidFill>
                  <a:schemeClr val="tx1"/>
                </a:solidFill>
                <a:latin typeface="Times New Roman" panose="02020603050405020304" pitchFamily="18" charset="0"/>
                <a:cs typeface="Times New Roman" panose="02020603050405020304" pitchFamily="18" charset="0"/>
              </a:rPr>
              <a:t>Macroscópico</a:t>
            </a:r>
            <a:r>
              <a:rPr lang="pt-PT" sz="2400" b="1" i="1" dirty="0" smtClean="0">
                <a:solidFill>
                  <a:schemeClr val="tx1"/>
                </a:solidFill>
                <a:effectLst/>
                <a:latin typeface="Times New Roman" panose="02020603050405020304" pitchFamily="18" charset="0"/>
                <a:cs typeface="Times New Roman" panose="02020603050405020304" pitchFamily="18" charset="0"/>
              </a:rPr>
              <a:t>; </a:t>
            </a:r>
            <a:r>
              <a:rPr lang="pt-PT" sz="2400" dirty="0" smtClean="0">
                <a:solidFill>
                  <a:schemeClr val="tx1"/>
                </a:solidFill>
                <a:latin typeface="Times New Roman" panose="02020603050405020304" pitchFamily="18" charset="0"/>
                <a:cs typeface="Times New Roman" panose="02020603050405020304" pitchFamily="18" charset="0"/>
              </a:rPr>
              <a:t>sangue </a:t>
            </a:r>
            <a:r>
              <a:rPr lang="pt-PT" sz="2400" dirty="0">
                <a:solidFill>
                  <a:schemeClr val="tx1"/>
                </a:solidFill>
                <a:latin typeface="Times New Roman" panose="02020603050405020304" pitchFamily="18" charset="0"/>
                <a:cs typeface="Times New Roman" panose="02020603050405020304" pitchFamily="18" charset="0"/>
              </a:rPr>
              <a:t>e/ou </a:t>
            </a:r>
            <a:r>
              <a:rPr lang="pt-PT" sz="2400" dirty="0" smtClean="0">
                <a:solidFill>
                  <a:schemeClr val="tx1"/>
                </a:solidFill>
                <a:latin typeface="Times New Roman" panose="02020603050405020304" pitchFamily="18" charset="0"/>
                <a:cs typeface="Times New Roman" panose="02020603050405020304" pitchFamily="18" charset="0"/>
              </a:rPr>
              <a:t>muco</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i="1" dirty="0" smtClean="0">
                <a:solidFill>
                  <a:schemeClr val="tx1"/>
                </a:solidFill>
                <a:latin typeface="Times New Roman" panose="02020603050405020304" pitchFamily="18" charset="0"/>
                <a:cs typeface="Times New Roman" panose="02020603050405020304" pitchFamily="18" charset="0"/>
              </a:rPr>
              <a:t>Microscópico; </a:t>
            </a:r>
            <a:r>
              <a:rPr lang="pt-PT" sz="2400" dirty="0" smtClean="0">
                <a:solidFill>
                  <a:schemeClr val="tx1"/>
                </a:solidFill>
                <a:latin typeface="Times New Roman" panose="02020603050405020304" pitchFamily="18" charset="0"/>
                <a:cs typeface="Times New Roman" panose="02020603050405020304" pitchFamily="18" charset="0"/>
              </a:rPr>
              <a:t>pode </a:t>
            </a:r>
            <a:r>
              <a:rPr lang="pt-PT" sz="2400" dirty="0">
                <a:solidFill>
                  <a:schemeClr val="tx1"/>
                </a:solidFill>
                <a:latin typeface="Times New Roman" panose="02020603050405020304" pitchFamily="18" charset="0"/>
                <a:cs typeface="Times New Roman" panose="02020603050405020304" pitchFamily="18" charset="0"/>
              </a:rPr>
              <a:t>mostrar protozoários ou helmintos intestinais ou leucócitos (shigelose</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dirty="0" smtClean="0">
                <a:solidFill>
                  <a:schemeClr val="tx1"/>
                </a:solidFill>
                <a:latin typeface="Times New Roman" panose="02020603050405020304" pitchFamily="18" charset="0"/>
                <a:cs typeface="Times New Roman" panose="02020603050405020304" pitchFamily="18" charset="0"/>
              </a:rPr>
              <a:t>Cultura </a:t>
            </a:r>
            <a:r>
              <a:rPr lang="pt-PT" sz="2400" b="1" dirty="0">
                <a:solidFill>
                  <a:schemeClr val="tx1"/>
                </a:solidFill>
                <a:latin typeface="Times New Roman" panose="02020603050405020304" pitchFamily="18" charset="0"/>
                <a:cs typeface="Times New Roman" panose="02020603050405020304" pitchFamily="18" charset="0"/>
              </a:rPr>
              <a:t>das </a:t>
            </a:r>
            <a:r>
              <a:rPr lang="pt-PT" sz="2400" b="1" dirty="0" smtClean="0">
                <a:solidFill>
                  <a:schemeClr val="tx1"/>
                </a:solidFill>
                <a:latin typeface="Times New Roman" panose="02020603050405020304" pitchFamily="18" charset="0"/>
                <a:cs typeface="Times New Roman" panose="02020603050405020304" pitchFamily="18" charset="0"/>
              </a:rPr>
              <a:t>fezes; </a:t>
            </a:r>
            <a:r>
              <a:rPr lang="pt-PT" sz="2400" dirty="0" err="1" smtClean="0">
                <a:solidFill>
                  <a:schemeClr val="tx1"/>
                </a:solidFill>
                <a:latin typeface="Times New Roman" panose="02020603050405020304" pitchFamily="18" charset="0"/>
                <a:cs typeface="Times New Roman" panose="02020603050405020304" pitchFamily="18" charset="0"/>
              </a:rPr>
              <a:t>vibrião</a:t>
            </a: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colérico, </a:t>
            </a:r>
            <a:r>
              <a:rPr lang="pt-PT" sz="2400" dirty="0" smtClean="0">
                <a:solidFill>
                  <a:schemeClr val="tx1"/>
                </a:solidFill>
                <a:latin typeface="Times New Roman" panose="02020603050405020304" pitchFamily="18" charset="0"/>
                <a:cs typeface="Times New Roman" panose="02020603050405020304" pitchFamily="18" charset="0"/>
              </a:rPr>
              <a:t>shiguela</a:t>
            </a:r>
            <a:r>
              <a:rPr lang="pt-PT" sz="2400" dirty="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0195804"/>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38100"/>
            <a:ext cx="8229600" cy="6477000"/>
          </a:xfrm>
        </p:spPr>
        <p:txBody>
          <a:bodyPr>
            <a:normAutofit fontScale="90000"/>
          </a:bodyPr>
          <a:lstStyle/>
          <a:p>
            <a:pPr lvl="0"/>
            <a:r>
              <a:rPr lang="pt-PT" sz="2800" b="1" dirty="0">
                <a:solidFill>
                  <a:srgbClr val="FF0000"/>
                </a:solidFill>
                <a:latin typeface="Times New Roman" panose="02020603050405020304" pitchFamily="18" charset="0"/>
                <a:cs typeface="Times New Roman" panose="02020603050405020304" pitchFamily="18" charset="0"/>
              </a:rPr>
              <a:t>Complicações nos Doentes com GEA/Diarreia </a:t>
            </a:r>
            <a:r>
              <a:rPr lang="pt-PT" sz="2800" b="1" dirty="0" smtClean="0">
                <a:solidFill>
                  <a:srgbClr val="FF0000"/>
                </a:solidFill>
                <a:latin typeface="Times New Roman" panose="02020603050405020304" pitchFamily="18" charset="0"/>
                <a:cs typeface="Times New Roman" panose="02020603050405020304" pitchFamily="18" charset="0"/>
              </a:rPr>
              <a:t>Aguda</a:t>
            </a:r>
            <a:r>
              <a:rPr lang="pt-PT" sz="2800" b="1" dirty="0" smtClean="0">
                <a:latin typeface="Times New Roman" panose="02020603050405020304" pitchFamily="18" charset="0"/>
                <a:cs typeface="Times New Roman" panose="02020603050405020304" pitchFamily="18" charset="0"/>
              </a:rPr>
              <a:t/>
            </a:r>
            <a:br>
              <a:rPr lang="pt-PT" sz="2800" b="1" dirty="0" smtClean="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pt-PT" sz="2200" b="1" u="sng" dirty="0">
                <a:solidFill>
                  <a:schemeClr val="tx1"/>
                </a:solidFill>
                <a:latin typeface="Times New Roman" panose="02020603050405020304" pitchFamily="18" charset="0"/>
                <a:cs typeface="Times New Roman" panose="02020603050405020304" pitchFamily="18" charset="0"/>
              </a:rPr>
              <a:t>Desidratação</a:t>
            </a:r>
            <a:r>
              <a:rPr lang="pt-PT" sz="2800" b="1" u="sng" dirty="0">
                <a:solidFill>
                  <a:schemeClr val="tx1"/>
                </a:solidFill>
                <a:latin typeface="Times New Roman" panose="02020603050405020304" pitchFamily="18" charset="0"/>
                <a:cs typeface="Times New Roman" panose="02020603050405020304" pitchFamily="18" charset="0"/>
              </a:rPr>
              <a:t>:</a:t>
            </a:r>
            <a:r>
              <a:rPr lang="pt-PT" sz="2800" b="1" dirty="0">
                <a:solidFill>
                  <a:schemeClr val="tx1"/>
                </a:solidFill>
                <a:latin typeface="Times New Roman" panose="02020603050405020304" pitchFamily="18" charset="0"/>
                <a:cs typeface="Times New Roman" panose="02020603050405020304" pitchFamily="18" charset="0"/>
              </a:rPr>
              <a:t> </a:t>
            </a:r>
            <a:r>
              <a:rPr lang="pt-PT" sz="2800" dirty="0">
                <a:solidFill>
                  <a:schemeClr val="tx1"/>
                </a:solidFill>
                <a:latin typeface="Times New Roman" panose="02020603050405020304" pitchFamily="18" charset="0"/>
                <a:cs typeface="Times New Roman" panose="02020603050405020304" pitchFamily="18" charset="0"/>
              </a:rPr>
              <a:t>resultante da perda de líquidos nas fezes e vómitos</a:t>
            </a:r>
            <a:r>
              <a:rPr lang="pt-PT" sz="2800" dirty="0" smtClean="0">
                <a:solidFill>
                  <a:schemeClr val="tx1"/>
                </a:solidFill>
                <a:latin typeface="Times New Roman" panose="02020603050405020304" pitchFamily="18" charset="0"/>
                <a:cs typeface="Times New Roman" panose="02020603050405020304" pitchFamily="18" charset="0"/>
              </a:rPr>
              <a:t>.</a:t>
            </a:r>
            <a:br>
              <a:rPr lang="pt-PT" sz="2800" dirty="0" smtClean="0">
                <a:solidFill>
                  <a:schemeClr val="tx1"/>
                </a:solidFill>
                <a:latin typeface="Times New Roman" panose="02020603050405020304" pitchFamily="18" charset="0"/>
                <a:cs typeface="Times New Roman" panose="02020603050405020304" pitchFamily="18" charset="0"/>
              </a:rPr>
            </a:br>
            <a:r>
              <a:rPr lang="en-US" sz="2800" dirty="0">
                <a:solidFill>
                  <a:schemeClr val="tx1"/>
                </a:solidFill>
                <a:latin typeface="Times New Roman" panose="02020603050405020304" pitchFamily="18" charset="0"/>
                <a:cs typeface="Times New Roman" panose="02020603050405020304" pitchFamily="18" charset="0"/>
              </a:rPr>
              <a:t/>
            </a:r>
            <a:br>
              <a:rPr lang="en-US" sz="2800" dirty="0">
                <a:solidFill>
                  <a:schemeClr val="tx1"/>
                </a:solidFill>
                <a:latin typeface="Times New Roman" panose="02020603050405020304" pitchFamily="18" charset="0"/>
                <a:cs typeface="Times New Roman" panose="02020603050405020304" pitchFamily="18" charset="0"/>
              </a:rPr>
            </a:br>
            <a:r>
              <a:rPr lang="pt-PT" sz="2200" b="1" u="sng" dirty="0">
                <a:solidFill>
                  <a:schemeClr val="tx1"/>
                </a:solidFill>
                <a:latin typeface="Times New Roman" panose="02020603050405020304" pitchFamily="18" charset="0"/>
                <a:cs typeface="Times New Roman" panose="02020603050405020304" pitchFamily="18" charset="0"/>
              </a:rPr>
              <a:t>Hipoglicémia</a:t>
            </a:r>
            <a:r>
              <a:rPr lang="pt-PT" sz="2800" b="1" u="sng" dirty="0">
                <a:solidFill>
                  <a:schemeClr val="tx1"/>
                </a:solidFill>
                <a:latin typeface="Times New Roman" panose="02020603050405020304" pitchFamily="18" charset="0"/>
                <a:cs typeface="Times New Roman" panose="02020603050405020304" pitchFamily="18" charset="0"/>
              </a:rPr>
              <a:t>:</a:t>
            </a:r>
            <a:r>
              <a:rPr lang="pt-PT" sz="2800" b="1" dirty="0">
                <a:solidFill>
                  <a:schemeClr val="tx1"/>
                </a:solidFill>
                <a:latin typeface="Times New Roman" panose="02020603050405020304" pitchFamily="18" charset="0"/>
                <a:cs typeface="Times New Roman" panose="02020603050405020304" pitchFamily="18" charset="0"/>
              </a:rPr>
              <a:t> </a:t>
            </a:r>
            <a:r>
              <a:rPr lang="pt-PT" sz="2800" dirty="0">
                <a:solidFill>
                  <a:schemeClr val="tx1"/>
                </a:solidFill>
                <a:latin typeface="Times New Roman" panose="02020603050405020304" pitchFamily="18" charset="0"/>
                <a:cs typeface="Times New Roman" panose="02020603050405020304" pitchFamily="18" charset="0"/>
              </a:rPr>
              <a:t>resultante da dificuldade em se alimentar (ora por causa das náuseas, ora por causa dos vómitos), e da redução da absorção</a:t>
            </a:r>
            <a:r>
              <a:rPr lang="pt-PT" sz="2800" dirty="0" smtClean="0">
                <a:solidFill>
                  <a:schemeClr val="tx1"/>
                </a:solidFill>
                <a:latin typeface="Times New Roman" panose="02020603050405020304" pitchFamily="18" charset="0"/>
                <a:cs typeface="Times New Roman" panose="02020603050405020304" pitchFamily="18" charset="0"/>
              </a:rPr>
              <a:t>.</a:t>
            </a:r>
            <a:br>
              <a:rPr lang="pt-PT" sz="2800" dirty="0" smtClean="0">
                <a:solidFill>
                  <a:schemeClr val="tx1"/>
                </a:solidFill>
                <a:latin typeface="Times New Roman" panose="02020603050405020304" pitchFamily="18" charset="0"/>
                <a:cs typeface="Times New Roman" panose="02020603050405020304" pitchFamily="18" charset="0"/>
              </a:rPr>
            </a:br>
            <a:r>
              <a:rPr lang="en-US" sz="2800" dirty="0">
                <a:solidFill>
                  <a:schemeClr val="tx1"/>
                </a:solidFill>
                <a:latin typeface="Times New Roman" panose="02020603050405020304" pitchFamily="18" charset="0"/>
                <a:cs typeface="Times New Roman" panose="02020603050405020304" pitchFamily="18" charset="0"/>
              </a:rPr>
              <a:t/>
            </a:r>
            <a:br>
              <a:rPr lang="en-US" sz="2800" dirty="0">
                <a:solidFill>
                  <a:schemeClr val="tx1"/>
                </a:solidFill>
                <a:latin typeface="Times New Roman" panose="02020603050405020304" pitchFamily="18" charset="0"/>
                <a:cs typeface="Times New Roman" panose="02020603050405020304" pitchFamily="18" charset="0"/>
              </a:rPr>
            </a:br>
            <a:r>
              <a:rPr lang="pt-PT" sz="2200" b="1" u="sng" dirty="0" err="1" smtClean="0">
                <a:solidFill>
                  <a:schemeClr val="tx1"/>
                </a:solidFill>
                <a:latin typeface="Times New Roman" panose="02020603050405020304" pitchFamily="18" charset="0"/>
                <a:cs typeface="Times New Roman" panose="02020603050405020304" pitchFamily="18" charset="0"/>
              </a:rPr>
              <a:t>Acidose</a:t>
            </a:r>
            <a:r>
              <a:rPr lang="pt-PT" sz="2200" b="1" dirty="0" smtClean="0">
                <a:solidFill>
                  <a:schemeClr val="tx1"/>
                </a:solidFill>
                <a:latin typeface="Times New Roman" panose="02020603050405020304" pitchFamily="18" charset="0"/>
                <a:cs typeface="Times New Roman" panose="02020603050405020304" pitchFamily="18" charset="0"/>
              </a:rPr>
              <a:t> </a:t>
            </a:r>
            <a:r>
              <a:rPr lang="pt-PT" sz="2200" b="1" u="sng" dirty="0" smtClean="0">
                <a:solidFill>
                  <a:schemeClr val="tx1"/>
                </a:solidFill>
                <a:latin typeface="Times New Roman" panose="02020603050405020304" pitchFamily="18" charset="0"/>
                <a:cs typeface="Times New Roman" panose="02020603050405020304" pitchFamily="18" charset="0"/>
              </a:rPr>
              <a:t> </a:t>
            </a:r>
            <a:r>
              <a:rPr lang="pt-PT" sz="2200" b="1" u="sng" dirty="0" err="1" smtClean="0">
                <a:solidFill>
                  <a:schemeClr val="tx1"/>
                </a:solidFill>
                <a:latin typeface="Times New Roman" panose="02020603050405020304" pitchFamily="18" charset="0"/>
                <a:cs typeface="Times New Roman" panose="02020603050405020304" pitchFamily="18" charset="0"/>
              </a:rPr>
              <a:t>metabólica</a:t>
            </a:r>
            <a:r>
              <a:rPr lang="pt-PT" sz="2200" u="sng" dirty="0" err="1" smtClean="0">
                <a:solidFill>
                  <a:schemeClr val="tx1"/>
                </a:solidFill>
                <a:latin typeface="Times New Roman" panose="02020603050405020304" pitchFamily="18" charset="0"/>
                <a:cs typeface="Times New Roman" panose="02020603050405020304" pitchFamily="18" charset="0"/>
              </a:rPr>
              <a:t>:</a:t>
            </a:r>
            <a:r>
              <a:rPr lang="pt-PT" sz="2200" dirty="0" err="1" smtClean="0">
                <a:solidFill>
                  <a:schemeClr val="tx1"/>
                </a:solidFill>
                <a:latin typeface="Times New Roman" panose="02020603050405020304" pitchFamily="18" charset="0"/>
                <a:cs typeface="Times New Roman" panose="02020603050405020304" pitchFamily="18" charset="0"/>
              </a:rPr>
              <a:t>perda</a:t>
            </a:r>
            <a:r>
              <a:rPr lang="pt-PT" sz="2200" dirty="0" smtClean="0">
                <a:solidFill>
                  <a:schemeClr val="tx1"/>
                </a:solidFill>
                <a:latin typeface="Times New Roman" panose="02020603050405020304" pitchFamily="18" charset="0"/>
                <a:cs typeface="Times New Roman" panose="02020603050405020304" pitchFamily="18" charset="0"/>
              </a:rPr>
              <a:t> </a:t>
            </a:r>
            <a:r>
              <a:rPr lang="pt-PT" sz="2800" dirty="0">
                <a:solidFill>
                  <a:schemeClr val="tx1"/>
                </a:solidFill>
                <a:latin typeface="Times New Roman" panose="02020603050405020304" pitchFamily="18" charset="0"/>
                <a:cs typeface="Times New Roman" panose="02020603050405020304" pitchFamily="18" charset="0"/>
              </a:rPr>
              <a:t>de bases nas fezes; </a:t>
            </a:r>
            <a:r>
              <a:rPr lang="pt-PT" sz="2800" dirty="0" smtClean="0">
                <a:solidFill>
                  <a:schemeClr val="tx1"/>
                </a:solidFill>
                <a:latin typeface="Times New Roman" panose="02020603050405020304" pitchFamily="18" charset="0"/>
                <a:cs typeface="Times New Roman" panose="02020603050405020304" pitchFamily="18" charset="0"/>
              </a:rPr>
              <a:t/>
            </a:r>
            <a:br>
              <a:rPr lang="pt-PT" sz="2800" dirty="0" smtClean="0">
                <a:solidFill>
                  <a:schemeClr val="tx1"/>
                </a:solidFill>
                <a:latin typeface="Times New Roman" panose="02020603050405020304" pitchFamily="18" charset="0"/>
                <a:cs typeface="Times New Roman" panose="02020603050405020304" pitchFamily="18" charset="0"/>
              </a:rPr>
            </a:br>
            <a:r>
              <a:rPr lang="pt-PT" sz="2800" dirty="0" smtClean="0">
                <a:solidFill>
                  <a:schemeClr val="tx1"/>
                </a:solidFill>
                <a:latin typeface="Times New Roman" panose="02020603050405020304" pitchFamily="18" charset="0"/>
                <a:cs typeface="Times New Roman" panose="02020603050405020304" pitchFamily="18" charset="0"/>
              </a:rPr>
              <a:t/>
            </a:r>
            <a:br>
              <a:rPr lang="pt-PT" sz="2800" dirty="0" smtClean="0">
                <a:solidFill>
                  <a:schemeClr val="tx1"/>
                </a:solidFill>
                <a:latin typeface="Times New Roman" panose="02020603050405020304" pitchFamily="18" charset="0"/>
                <a:cs typeface="Times New Roman" panose="02020603050405020304" pitchFamily="18" charset="0"/>
              </a:rPr>
            </a:br>
            <a:r>
              <a:rPr lang="pt-PT" sz="2200" b="1" dirty="0" err="1" smtClean="0">
                <a:solidFill>
                  <a:schemeClr val="tx1"/>
                </a:solidFill>
                <a:latin typeface="Times New Roman" panose="02020603050405020304" pitchFamily="18" charset="0"/>
                <a:cs typeface="Times New Roman" panose="02020603050405020304" pitchFamily="18" charset="0"/>
              </a:rPr>
              <a:t>Alcalose</a:t>
            </a:r>
            <a:r>
              <a:rPr lang="pt-PT" sz="2200" b="1" dirty="0" smtClean="0">
                <a:solidFill>
                  <a:schemeClr val="tx1"/>
                </a:solidFill>
                <a:latin typeface="Times New Roman" panose="02020603050405020304" pitchFamily="18" charset="0"/>
                <a:cs typeface="Times New Roman" panose="02020603050405020304" pitchFamily="18" charset="0"/>
              </a:rPr>
              <a:t> </a:t>
            </a:r>
            <a:r>
              <a:rPr lang="pt-PT" sz="2200" b="1" dirty="0">
                <a:solidFill>
                  <a:schemeClr val="tx1"/>
                </a:solidFill>
                <a:latin typeface="Times New Roman" panose="02020603050405020304" pitchFamily="18" charset="0"/>
                <a:cs typeface="Times New Roman" panose="02020603050405020304" pitchFamily="18" charset="0"/>
              </a:rPr>
              <a:t>metabólica </a:t>
            </a:r>
            <a:r>
              <a:rPr lang="pt-PT" sz="2800" dirty="0">
                <a:solidFill>
                  <a:schemeClr val="tx1"/>
                </a:solidFill>
                <a:latin typeface="Times New Roman" panose="02020603050405020304" pitchFamily="18" charset="0"/>
                <a:cs typeface="Times New Roman" panose="02020603050405020304" pitchFamily="18" charset="0"/>
              </a:rPr>
              <a:t>por perda de ácido pelos vómitos</a:t>
            </a:r>
            <a:r>
              <a:rPr lang="pt-PT" sz="2800" dirty="0" smtClean="0">
                <a:solidFill>
                  <a:schemeClr val="tx1"/>
                </a:solidFill>
                <a:latin typeface="Times New Roman" panose="02020603050405020304" pitchFamily="18" charset="0"/>
                <a:cs typeface="Times New Roman" panose="02020603050405020304" pitchFamily="18" charset="0"/>
              </a:rPr>
              <a:t>.</a:t>
            </a:r>
            <a:br>
              <a:rPr lang="pt-PT" sz="2800" dirty="0" smtClean="0">
                <a:solidFill>
                  <a:schemeClr val="tx1"/>
                </a:solidFill>
                <a:latin typeface="Times New Roman" panose="02020603050405020304" pitchFamily="18" charset="0"/>
                <a:cs typeface="Times New Roman" panose="02020603050405020304" pitchFamily="18" charset="0"/>
              </a:rPr>
            </a:br>
            <a:r>
              <a:rPr lang="pt-PT" sz="2800" dirty="0" smtClean="0">
                <a:solidFill>
                  <a:schemeClr val="tx1"/>
                </a:solidFill>
                <a:latin typeface="Times New Roman" panose="02020603050405020304" pitchFamily="18" charset="0"/>
                <a:cs typeface="Times New Roman" panose="02020603050405020304" pitchFamily="18" charset="0"/>
              </a:rPr>
              <a:t/>
            </a:r>
            <a:br>
              <a:rPr lang="pt-PT" sz="2800" dirty="0" smtClean="0">
                <a:solidFill>
                  <a:schemeClr val="tx1"/>
                </a:solidFill>
                <a:latin typeface="Times New Roman" panose="02020603050405020304" pitchFamily="18" charset="0"/>
                <a:cs typeface="Times New Roman" panose="02020603050405020304" pitchFamily="18" charset="0"/>
              </a:rPr>
            </a:br>
            <a:r>
              <a:rPr lang="pt-PT" sz="2800" dirty="0" smtClean="0">
                <a:solidFill>
                  <a:schemeClr val="tx1"/>
                </a:solidFill>
                <a:latin typeface="Times New Roman" panose="02020603050405020304" pitchFamily="18" charset="0"/>
                <a:cs typeface="Times New Roman" panose="02020603050405020304" pitchFamily="18" charset="0"/>
              </a:rPr>
              <a:t> </a:t>
            </a:r>
            <a:r>
              <a:rPr lang="pt-PT" sz="2200" b="1" u="sng" dirty="0" smtClean="0">
                <a:solidFill>
                  <a:schemeClr val="tx1"/>
                </a:solidFill>
                <a:latin typeface="Times New Roman" panose="02020603050405020304" pitchFamily="18" charset="0"/>
                <a:cs typeface="Times New Roman" panose="02020603050405020304" pitchFamily="18" charset="0"/>
              </a:rPr>
              <a:t>Ílio </a:t>
            </a:r>
            <a:r>
              <a:rPr lang="pt-PT" sz="2200" b="1" u="sng" dirty="0">
                <a:solidFill>
                  <a:schemeClr val="tx1"/>
                </a:solidFill>
                <a:latin typeface="Times New Roman" panose="02020603050405020304" pitchFamily="18" charset="0"/>
                <a:cs typeface="Times New Roman" panose="02020603050405020304" pitchFamily="18" charset="0"/>
              </a:rPr>
              <a:t>paralítico:</a:t>
            </a:r>
            <a:r>
              <a:rPr lang="pt-PT" sz="2200" b="1" dirty="0">
                <a:solidFill>
                  <a:schemeClr val="tx1"/>
                </a:solidFill>
                <a:latin typeface="Times New Roman" panose="02020603050405020304" pitchFamily="18" charset="0"/>
                <a:cs typeface="Times New Roman" panose="02020603050405020304" pitchFamily="18" charset="0"/>
              </a:rPr>
              <a:t> </a:t>
            </a:r>
            <a:r>
              <a:rPr lang="pt-PT" sz="2800" dirty="0">
                <a:solidFill>
                  <a:schemeClr val="tx1"/>
                </a:solidFill>
                <a:latin typeface="Times New Roman" panose="02020603050405020304" pitchFamily="18" charset="0"/>
                <a:cs typeface="Times New Roman" panose="02020603050405020304" pitchFamily="18" charset="0"/>
              </a:rPr>
              <a:t>desequilíbrio electrolítico (altos níveis de cálcio e baixos de potássio) e a infecção no próprio intestino levam ao ílio paralítico na </a:t>
            </a:r>
            <a:r>
              <a:rPr lang="pt-PT" sz="2800" dirty="0" smtClean="0">
                <a:solidFill>
                  <a:schemeClr val="tx1"/>
                </a:solidFill>
                <a:latin typeface="Times New Roman" panose="02020603050405020304" pitchFamily="18" charset="0"/>
                <a:cs typeface="Times New Roman" panose="02020603050405020304" pitchFamily="18" charset="0"/>
              </a:rPr>
              <a:t>GEA/diarreia aguda.</a:t>
            </a:r>
            <a:r>
              <a:rPr lang="en-US" sz="2800" dirty="0">
                <a:solidFill>
                  <a:schemeClr val="tx1"/>
                </a:solidFill>
              </a:rPr>
              <a:t/>
            </a:r>
            <a:br>
              <a:rPr lang="en-US" sz="2800" dirty="0">
                <a:solidFill>
                  <a:schemeClr val="tx1"/>
                </a:solidFill>
              </a:rPr>
            </a:br>
            <a:endParaRPr lang="en-US" sz="2800" dirty="0">
              <a:solidFill>
                <a:schemeClr val="tx1"/>
              </a:solidFill>
            </a:endParaRPr>
          </a:p>
        </p:txBody>
      </p:sp>
    </p:spTree>
    <p:extLst>
      <p:ext uri="{BB962C8B-B14F-4D97-AF65-F5344CB8AC3E}">
        <p14:creationId xmlns:p14="http://schemas.microsoft.com/office/powerpoint/2010/main" val="275999993"/>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430962"/>
          </a:xfrm>
        </p:spPr>
        <p:txBody>
          <a:bodyPr>
            <a:noAutofit/>
          </a:bodyPr>
          <a:lstStyle/>
          <a:p>
            <a:pPr lvl="0"/>
            <a:r>
              <a:rPr lang="pt-PT" sz="2400" b="1" u="sng" dirty="0">
                <a:solidFill>
                  <a:schemeClr val="tx1"/>
                </a:solidFill>
                <a:latin typeface="Times New Roman" panose="02020603050405020304" pitchFamily="18" charset="0"/>
                <a:cs typeface="Times New Roman" panose="02020603050405020304" pitchFamily="18" charset="0"/>
              </a:rPr>
              <a:t>IRA (insuficiência renal aguda</a:t>
            </a:r>
            <a:r>
              <a:rPr lang="pt-PT" sz="2400" b="1" u="sng" dirty="0" smtClean="0">
                <a:solidFill>
                  <a:schemeClr val="tx1"/>
                </a:solidFill>
                <a:latin typeface="Times New Roman" panose="02020603050405020304" pitchFamily="18" charset="0"/>
                <a:cs typeface="Times New Roman" panose="02020603050405020304" pitchFamily="18" charset="0"/>
              </a:rPr>
              <a:t>):</a:t>
            </a:r>
            <a:r>
              <a:rPr lang="pt-PT" sz="2400" u="sng" dirty="0" smtClean="0">
                <a:solidFill>
                  <a:schemeClr val="tx1"/>
                </a:solidFill>
                <a:latin typeface="Times New Roman" panose="02020603050405020304" pitchFamily="18" charset="0"/>
                <a:cs typeface="Times New Roman" panose="02020603050405020304" pitchFamily="18" charset="0"/>
              </a:rPr>
              <a:t/>
            </a:r>
            <a:br>
              <a:rPr lang="pt-PT" sz="2400" u="sng"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consequente de uma desidratação severa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pt-PT" sz="2400" b="1" u="sng" dirty="0">
                <a:solidFill>
                  <a:schemeClr val="tx1"/>
                </a:solidFill>
                <a:latin typeface="Times New Roman" panose="02020603050405020304" pitchFamily="18" charset="0"/>
                <a:cs typeface="Times New Roman" panose="02020603050405020304" pitchFamily="18" charset="0"/>
              </a:rPr>
              <a:t>SHU (síndrome hemolítico urémico):</a:t>
            </a:r>
            <a:r>
              <a:rPr lang="pt-PT" sz="2400" b="1" dirty="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síndrome composta por IRA, anemia hemolítica e trombocitopenia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Também pode ter sinais neurológicos variáveis. Muito comum em crianças depois de uma GEA/diarreia aguda por </a:t>
            </a:r>
            <a:r>
              <a:rPr lang="pt-PT" sz="2400" i="1" dirty="0">
                <a:solidFill>
                  <a:schemeClr val="tx1"/>
                </a:solidFill>
                <a:latin typeface="Times New Roman" panose="02020603050405020304" pitchFamily="18" charset="0"/>
                <a:cs typeface="Times New Roman" panose="02020603050405020304" pitchFamily="18" charset="0"/>
              </a:rPr>
              <a:t>E.coli, Shigella ou Salmonella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u="sng" dirty="0">
                <a:solidFill>
                  <a:schemeClr val="tx1"/>
                </a:solidFill>
                <a:latin typeface="Times New Roman" panose="02020603050405020304" pitchFamily="18" charset="0"/>
                <a:cs typeface="Times New Roman" panose="02020603050405020304" pitchFamily="18" charset="0"/>
              </a:rPr>
              <a:t>Broncopneumonias</a:t>
            </a:r>
            <a:r>
              <a:rPr lang="pt-PT" sz="2400" b="1" dirty="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por bronco aspiração, associada aos vómitos</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u="sng" dirty="0">
                <a:solidFill>
                  <a:schemeClr val="tx1"/>
                </a:solidFill>
                <a:latin typeface="Times New Roman" panose="02020603050405020304" pitchFamily="18" charset="0"/>
                <a:cs typeface="Times New Roman" panose="02020603050405020304" pitchFamily="18" charset="0"/>
              </a:rPr>
              <a:t>Septicemia:</a:t>
            </a:r>
            <a:r>
              <a:rPr lang="pt-PT" sz="2400" b="1" dirty="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por disseminação sistémica bacteriana.</a:t>
            </a:r>
            <a:r>
              <a:rPr lang="en-US" sz="2400" dirty="0">
                <a:solidFill>
                  <a:schemeClr val="tx1"/>
                </a:solidFill>
              </a:rPr>
              <a:t/>
            </a:r>
            <a:br>
              <a:rPr lang="en-US" sz="2400" dirty="0">
                <a:solidFill>
                  <a:schemeClr val="tx1"/>
                </a:solidFill>
              </a:rPr>
            </a:br>
            <a:r>
              <a:rPr lang="pt-PT" sz="2400" dirty="0">
                <a:solidFill>
                  <a:schemeClr val="tx1"/>
                </a:solidFill>
              </a:rPr>
              <a:t> </a:t>
            </a:r>
            <a:r>
              <a:rPr lang="en-US" sz="2400" dirty="0">
                <a:solidFill>
                  <a:schemeClr val="tx1"/>
                </a:solidFill>
              </a:rPr>
              <a:t/>
            </a:r>
            <a:br>
              <a:rPr lang="en-US"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1790713695"/>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457200" y="274638"/>
            <a:ext cx="8229600" cy="6126162"/>
          </a:xfrm>
        </p:spPr>
        <p:txBody>
          <a:bodyPr>
            <a:normAutofit/>
          </a:bodyPr>
          <a:lstStyle/>
          <a:p>
            <a:r>
              <a:rPr lang="pt-PT" sz="2400" b="1" i="1" dirty="0" smtClean="0">
                <a:solidFill>
                  <a:schemeClr val="tx1"/>
                </a:solidFill>
                <a:latin typeface="Times New Roman" panose="02020603050405020304" pitchFamily="18" charset="0"/>
                <a:cs typeface="Times New Roman" panose="02020603050405020304" pitchFamily="18" charset="0"/>
              </a:rPr>
              <a:t>Plano </a:t>
            </a:r>
            <a:r>
              <a:rPr lang="pt-PT" sz="2400" b="1"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terapêutico</a:t>
            </a:r>
            <a:r>
              <a:rPr lang="pt-PT" sz="2400" b="1" i="1" dirty="0">
                <a:solidFill>
                  <a:schemeClr val="tx1"/>
                </a:solidFill>
                <a:latin typeface="Times New Roman" panose="02020603050405020304" pitchFamily="18" charset="0"/>
                <a:cs typeface="Times New Roman" panose="02020603050405020304" pitchFamily="18" charset="0"/>
              </a:rPr>
              <a:t> muda dependendo do tipo de </a:t>
            </a:r>
            <a:r>
              <a:rPr lang="pt-PT" sz="2400" b="1" i="1" dirty="0" smtClean="0">
                <a:solidFill>
                  <a:schemeClr val="tx1"/>
                </a:solidFill>
                <a:latin typeface="Times New Roman" panose="02020603050405020304" pitchFamily="18" charset="0"/>
                <a:cs typeface="Times New Roman" panose="02020603050405020304" pitchFamily="18" charset="0"/>
              </a:rPr>
              <a:t>desidratação</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b="1" dirty="0" smtClean="0">
                <a:solidFill>
                  <a:schemeClr val="tx1"/>
                </a:solidFill>
                <a:latin typeface="Times New Roman" panose="02020603050405020304" pitchFamily="18" charset="0"/>
                <a:cs typeface="Times New Roman" panose="02020603050405020304" pitchFamily="18" charset="0"/>
              </a:rPr>
              <a:t>Consiste </a:t>
            </a:r>
            <a:r>
              <a:rPr lang="pt-PT" sz="2400" b="1" dirty="0">
                <a:solidFill>
                  <a:schemeClr val="tx1"/>
                </a:solidFill>
                <a:latin typeface="Times New Roman" panose="02020603050405020304" pitchFamily="18" charset="0"/>
                <a:cs typeface="Times New Roman" panose="02020603050405020304" pitchFamily="18" charset="0"/>
              </a:rPr>
              <a:t>nas seguintes etapas</a:t>
            </a:r>
            <a:r>
              <a:rPr lang="pt-PT" sz="2400" b="1" dirty="0" smtClean="0">
                <a:solidFill>
                  <a:schemeClr val="tx1"/>
                </a:solidFill>
                <a:latin typeface="Times New Roman" panose="02020603050405020304" pitchFamily="18" charset="0"/>
                <a:cs typeface="Times New Roman" panose="02020603050405020304" pitchFamily="18" charset="0"/>
              </a:rPr>
              <a:t>:</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pt-PT" sz="2400" b="1" i="1" u="sng" dirty="0" smtClean="0">
                <a:solidFill>
                  <a:schemeClr val="tx1"/>
                </a:solidFill>
                <a:latin typeface="Times New Roman" panose="02020603050405020304" pitchFamily="18" charset="0"/>
                <a:cs typeface="Times New Roman" panose="02020603050405020304" pitchFamily="18" charset="0"/>
              </a:rPr>
              <a:t>1ª </a:t>
            </a:r>
            <a:r>
              <a:rPr lang="pt-PT" sz="2400" b="1" i="1" u="sng" dirty="0">
                <a:solidFill>
                  <a:schemeClr val="tx1"/>
                </a:solidFill>
                <a:latin typeface="Times New Roman" panose="02020603050405020304" pitchFamily="18" charset="0"/>
                <a:cs typeface="Times New Roman" panose="02020603050405020304" pitchFamily="18" charset="0"/>
              </a:rPr>
              <a:t>Etapa:</a:t>
            </a:r>
            <a:r>
              <a:rPr lang="pt-PT" sz="2400" b="1" u="sng" dirty="0">
                <a:solidFill>
                  <a:schemeClr val="tx1"/>
                </a:solidFill>
                <a:latin typeface="Times New Roman" panose="02020603050405020304" pitchFamily="18" charset="0"/>
                <a:cs typeface="Times New Roman" panose="02020603050405020304" pitchFamily="18" charset="0"/>
              </a:rPr>
              <a:t> </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Hidratação </a:t>
            </a:r>
            <a:r>
              <a:rPr lang="pt-PT" sz="2400" dirty="0">
                <a:solidFill>
                  <a:schemeClr val="tx1"/>
                </a:solidFill>
                <a:latin typeface="Times New Roman" panose="02020603050405020304" pitchFamily="18" charset="0"/>
                <a:cs typeface="Times New Roman" panose="02020603050405020304" pitchFamily="18" charset="0"/>
              </a:rPr>
              <a:t>inicial e reavaliação periódica.</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u="sng" dirty="0">
                <a:solidFill>
                  <a:schemeClr val="tx1"/>
                </a:solidFill>
                <a:latin typeface="Times New Roman" panose="02020603050405020304" pitchFamily="18" charset="0"/>
                <a:cs typeface="Times New Roman" panose="02020603050405020304" pitchFamily="18" charset="0"/>
              </a:rPr>
              <a:t>2ª Etapa</a:t>
            </a:r>
            <a:r>
              <a:rPr lang="pt-PT" sz="2400" b="1" i="1" u="sng" dirty="0" smtClean="0">
                <a:solidFill>
                  <a:schemeClr val="tx1"/>
                </a:solidFill>
                <a:latin typeface="Times New Roman" panose="02020603050405020304" pitchFamily="18" charset="0"/>
                <a:cs typeface="Times New Roman" panose="02020603050405020304" pitchFamily="18" charset="0"/>
              </a:rPr>
              <a:t>:</a:t>
            </a:r>
            <a:r>
              <a:rPr lang="pt-PT" sz="2400" i="1" dirty="0" smtClean="0">
                <a:solidFill>
                  <a:schemeClr val="tx1"/>
                </a:solidFill>
                <a:latin typeface="Times New Roman" panose="02020603050405020304" pitchFamily="18" charset="0"/>
                <a:cs typeface="Times New Roman" panose="02020603050405020304" pitchFamily="18" charset="0"/>
              </a:rPr>
              <a:t/>
            </a:r>
            <a:br>
              <a:rPr lang="pt-PT" sz="2400" i="1"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Manutenção - substituição das perdas de líquidos que vão continuando até que a diarreia pare.</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u="sng" dirty="0">
                <a:solidFill>
                  <a:schemeClr val="tx1"/>
                </a:solidFill>
                <a:latin typeface="Times New Roman" panose="02020603050405020304" pitchFamily="18" charset="0"/>
                <a:cs typeface="Times New Roman" panose="02020603050405020304" pitchFamily="18" charset="0"/>
              </a:rPr>
              <a:t>3ª Etapa</a:t>
            </a:r>
            <a:r>
              <a:rPr lang="pt-PT" sz="2400" b="1" i="1" u="sng" dirty="0" smtClean="0">
                <a:solidFill>
                  <a:schemeClr val="tx1"/>
                </a:solidFill>
                <a:latin typeface="Times New Roman" panose="02020603050405020304" pitchFamily="18" charset="0"/>
                <a:cs typeface="Times New Roman" panose="02020603050405020304" pitchFamily="18" charset="0"/>
              </a:rPr>
              <a:t>:</a:t>
            </a:r>
            <a:r>
              <a:rPr lang="pt-PT" sz="2400" i="1" dirty="0" smtClean="0">
                <a:solidFill>
                  <a:schemeClr val="tx1"/>
                </a:solidFill>
                <a:latin typeface="Times New Roman" panose="02020603050405020304" pitchFamily="18" charset="0"/>
                <a:cs typeface="Times New Roman" panose="02020603050405020304" pitchFamily="18" charset="0"/>
              </a:rPr>
              <a:t/>
            </a:r>
            <a:br>
              <a:rPr lang="pt-PT" sz="2400" i="1"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Alimentação do doente</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6448830"/>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274638"/>
            <a:ext cx="8229600" cy="6430962"/>
          </a:xfrm>
          <a:ln>
            <a:solidFill>
              <a:schemeClr val="accent1">
                <a:alpha val="0"/>
              </a:schemeClr>
            </a:solidFill>
          </a:ln>
          <a:effectLst>
            <a:outerShdw blurRad="152400" dist="317500" dir="5400000" sx="91000" sy="91000" rotWithShape="0">
              <a:srgbClr val="002060">
                <a:alpha val="15000"/>
              </a:srgbClr>
            </a:outerShdw>
          </a:effectLst>
        </p:spPr>
        <p:txBody>
          <a:bodyPr>
            <a:normAutofit/>
          </a:bodyPr>
          <a:lstStyle/>
          <a:p>
            <a:r>
              <a:rPr lang="pt-PT" sz="4400" b="1" dirty="0" smtClean="0">
                <a:solidFill>
                  <a:schemeClr val="tx1"/>
                </a:solidFill>
                <a:effectLst>
                  <a:outerShdw blurRad="38100" dist="38100" dir="2700000" algn="tl">
                    <a:srgbClr val="000000">
                      <a:alpha val="43137"/>
                    </a:srgbClr>
                  </a:outerShdw>
                </a:effectLst>
              </a:rPr>
              <a:t>GASTROENTERITES AGUDAS (GEA) E DIARREIA AGUDA </a:t>
            </a:r>
            <a:r>
              <a:rPr lang="pt-PT" sz="2200" b="1" dirty="0" smtClean="0"/>
              <a:t/>
            </a:r>
            <a:br>
              <a:rPr lang="pt-PT" sz="2200" b="1" dirty="0" smtClean="0"/>
            </a:br>
            <a:r>
              <a:rPr lang="pt-PT" sz="2200" dirty="0" smtClean="0"/>
              <a:t/>
            </a:r>
            <a:br>
              <a:rPr lang="pt-PT" sz="2200" dirty="0" smtClean="0"/>
            </a:br>
            <a:r>
              <a:rPr lang="pt-PT" sz="2200" b="1" dirty="0" smtClean="0"/>
              <a:t/>
            </a:r>
            <a:br>
              <a:rPr lang="pt-PT" sz="2200" b="1" dirty="0" smtClean="0"/>
            </a:br>
            <a:endParaRPr lang="en-US" sz="2200" dirty="0"/>
          </a:p>
        </p:txBody>
      </p:sp>
    </p:spTree>
    <p:extLst>
      <p:ext uri="{BB962C8B-B14F-4D97-AF65-F5344CB8AC3E}">
        <p14:creationId xmlns:p14="http://schemas.microsoft.com/office/powerpoint/2010/main" val="1961291131"/>
      </p:ext>
    </p:extLst>
  </p:cSld>
  <p:clrMapOvr>
    <a:masterClrMapping/>
  </p:clrMapOvr>
  <mc:AlternateContent xmlns:mc="http://schemas.openxmlformats.org/markup-compatibility/2006" xmlns:p14="http://schemas.microsoft.com/office/powerpoint/2010/main">
    <mc:Choice Requires="p14">
      <p:transition spd="slow" p14:dur="1400">
        <p14:ripple/>
        <p:sndAc>
          <p:stSnd>
            <p:snd r:embed="rId2" name="applause.wav"/>
          </p:stSnd>
        </p:sndAc>
      </p:transition>
    </mc:Choice>
    <mc:Fallback xmlns="">
      <p:transition spd="slow">
        <p:fade/>
        <p:sndAc>
          <p:stSnd>
            <p:snd r:embed="rId3" name="applause.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304799"/>
            <a:ext cx="8229600" cy="5929745"/>
          </a:xfrm>
        </p:spPr>
        <p:txBody>
          <a:bodyPr>
            <a:noAutofit/>
          </a:bodyPr>
          <a:lstStyle/>
          <a:p>
            <a:r>
              <a:rPr lang="pt-PT" sz="2400" b="1" dirty="0">
                <a:solidFill>
                  <a:schemeClr val="tx1"/>
                </a:solidFill>
                <a:latin typeface="Times New Roman" panose="02020603050405020304" pitchFamily="18" charset="0"/>
                <a:cs typeface="Times New Roman" panose="02020603050405020304" pitchFamily="18" charset="0"/>
              </a:rPr>
              <a:t>1ª Etapa: Hidratação Inicial e Reavaliação </a:t>
            </a:r>
            <a:r>
              <a:rPr lang="pt-PT" sz="2400" b="1" dirty="0" smtClean="0">
                <a:solidFill>
                  <a:schemeClr val="tx1"/>
                </a:solidFill>
                <a:latin typeface="Times New Roman" panose="02020603050405020304" pitchFamily="18" charset="0"/>
                <a:cs typeface="Times New Roman" panose="02020603050405020304" pitchFamily="18" charset="0"/>
              </a:rPr>
              <a:t>Periódica</a:t>
            </a:r>
            <a:r>
              <a:rPr lang="pt-PT" sz="2000" b="1" dirty="0" smtClean="0">
                <a:solidFill>
                  <a:schemeClr val="tx1"/>
                </a:solidFill>
                <a:latin typeface="Times New Roman" panose="02020603050405020304" pitchFamily="18" charset="0"/>
                <a:cs typeface="Times New Roman" panose="02020603050405020304" pitchFamily="18" charset="0"/>
              </a:rPr>
              <a:t/>
            </a:r>
            <a:br>
              <a:rPr lang="pt-PT"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O </a:t>
            </a:r>
            <a:r>
              <a:rPr lang="pt-PT" sz="2400" dirty="0">
                <a:solidFill>
                  <a:schemeClr val="tx1"/>
                </a:solidFill>
                <a:latin typeface="Times New Roman" panose="02020603050405020304" pitchFamily="18" charset="0"/>
                <a:cs typeface="Times New Roman" panose="02020603050405020304" pitchFamily="18" charset="0"/>
              </a:rPr>
              <a:t>regime de hidratação é baseado na classificação da </a:t>
            </a:r>
            <a:r>
              <a:rPr lang="pt-PT" sz="2400" dirty="0" smtClean="0">
                <a:solidFill>
                  <a:schemeClr val="tx1"/>
                </a:solidFill>
                <a:latin typeface="Times New Roman" panose="02020603050405020304" pitchFamily="18" charset="0"/>
                <a:cs typeface="Times New Roman" panose="02020603050405020304" pitchFamily="18" charset="0"/>
              </a:rPr>
              <a:t>desidratação</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u="sng" dirty="0">
                <a:solidFill>
                  <a:schemeClr val="tx1"/>
                </a:solidFill>
                <a:latin typeface="Times New Roman" panose="02020603050405020304" pitchFamily="18" charset="0"/>
                <a:cs typeface="Times New Roman" panose="02020603050405020304" pitchFamily="18" charset="0"/>
              </a:rPr>
              <a:t>Grupo A</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Tratamento em ambulatório com sais de reidratação oral (SRO) e líquidos disponíveis: água de coco, sucos de frutas, água de arroz ou soro </a:t>
            </a:r>
            <a:r>
              <a:rPr lang="pt-PT" sz="2400" dirty="0" smtClean="0">
                <a:solidFill>
                  <a:schemeClr val="tx1"/>
                </a:solidFill>
                <a:latin typeface="Times New Roman" panose="02020603050405020304" pitchFamily="18" charset="0"/>
                <a:cs typeface="Times New Roman" panose="02020603050405020304" pitchFamily="18" charset="0"/>
              </a:rPr>
              <a:t>caseiro, evitar </a:t>
            </a:r>
            <a:r>
              <a:rPr lang="pt-PT" sz="2400" dirty="0">
                <a:solidFill>
                  <a:schemeClr val="tx1"/>
                </a:solidFill>
                <a:latin typeface="Times New Roman" panose="02020603050405020304" pitchFamily="18" charset="0"/>
                <a:cs typeface="Times New Roman" panose="02020603050405020304" pitchFamily="18" charset="0"/>
              </a:rPr>
              <a:t>refrigerantes (pode causar diarreia </a:t>
            </a:r>
            <a:r>
              <a:rPr lang="pt-PT" sz="2400" dirty="0" err="1">
                <a:solidFill>
                  <a:schemeClr val="tx1"/>
                </a:solidFill>
                <a:latin typeface="Times New Roman" panose="02020603050405020304" pitchFamily="18" charset="0"/>
                <a:cs typeface="Times New Roman" panose="02020603050405020304" pitchFamily="18" charset="0"/>
              </a:rPr>
              <a:t>osmótica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Manter </a:t>
            </a:r>
            <a:r>
              <a:rPr lang="pt-PT" sz="2400" dirty="0">
                <a:solidFill>
                  <a:schemeClr val="tx1"/>
                </a:solidFill>
                <a:latin typeface="Times New Roman" panose="02020603050405020304" pitchFamily="18" charset="0"/>
                <a:cs typeface="Times New Roman" panose="02020603050405020304" pitchFamily="18" charset="0"/>
              </a:rPr>
              <a:t>a alimentação habitual.</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Transferir ou internar casos graves ou os com sintomas que </a:t>
            </a:r>
            <a:r>
              <a:rPr lang="pt-PT" sz="2400" dirty="0" smtClean="0">
                <a:solidFill>
                  <a:schemeClr val="tx1"/>
                </a:solidFill>
                <a:latin typeface="Times New Roman" panose="02020603050405020304" pitchFamily="18" charset="0"/>
                <a:cs typeface="Times New Roman" panose="02020603050405020304" pitchFamily="18" charset="0"/>
              </a:rPr>
              <a:t>pioram.</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7705276"/>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430962"/>
          </a:xfrm>
        </p:spPr>
        <p:txBody>
          <a:bodyPr>
            <a:normAutofit/>
          </a:bodyPr>
          <a:lstStyle/>
          <a:p>
            <a:r>
              <a:rPr lang="pt-PT" sz="2200" b="1" i="1" u="sng" dirty="0">
                <a:solidFill>
                  <a:schemeClr val="tx1"/>
                </a:solidFill>
              </a:rPr>
              <a:t>Grupo</a:t>
            </a:r>
            <a:r>
              <a:rPr lang="pt-PT" sz="2800" b="1" i="1" u="sng" dirty="0">
                <a:solidFill>
                  <a:schemeClr val="tx1"/>
                </a:solidFill>
              </a:rPr>
              <a:t> B</a:t>
            </a:r>
            <a:r>
              <a:rPr lang="en-US" sz="2800" dirty="0">
                <a:solidFill>
                  <a:schemeClr val="tx1"/>
                </a:solidFill>
              </a:rPr>
              <a:t/>
            </a:r>
            <a:br>
              <a:rPr lang="en-US" sz="2800" dirty="0">
                <a:solidFill>
                  <a:schemeClr val="tx1"/>
                </a:solidFill>
              </a:rPr>
            </a:br>
            <a:r>
              <a:rPr lang="pt-PT" sz="2000" dirty="0">
                <a:solidFill>
                  <a:schemeClr val="tx1"/>
                </a:solidFill>
                <a:latin typeface="Times New Roman" panose="02020603050405020304" pitchFamily="18" charset="0"/>
                <a:cs typeface="Times New Roman" panose="02020603050405020304" pitchFamily="18" charset="0"/>
              </a:rPr>
              <a:t>Pelo menos dois sinais ou mais de desidratação </a:t>
            </a:r>
            <a:r>
              <a:rPr lang="pt-PT" sz="2000" b="1" u="sng" dirty="0">
                <a:solidFill>
                  <a:schemeClr val="tx1"/>
                </a:solidFill>
                <a:latin typeface="Times New Roman" panose="02020603050405020304" pitchFamily="18" charset="0"/>
                <a:cs typeface="Times New Roman" panose="02020603050405020304" pitchFamily="18" charset="0"/>
              </a:rPr>
              <a:t>(</a:t>
            </a:r>
            <a:r>
              <a:rPr lang="pt-PT" sz="2000" b="1" u="sng" dirty="0" smtClean="0">
                <a:solidFill>
                  <a:schemeClr val="tx1"/>
                </a:solidFill>
                <a:latin typeface="Times New Roman" panose="02020603050405020304" pitchFamily="18" charset="0"/>
                <a:cs typeface="Times New Roman" panose="02020603050405020304" pitchFamily="18" charset="0"/>
              </a:rPr>
              <a:t>sede, </a:t>
            </a:r>
            <a:r>
              <a:rPr lang="pt-PT" sz="2000" b="1" u="sng" dirty="0">
                <a:solidFill>
                  <a:schemeClr val="tx1"/>
                </a:solidFill>
                <a:latin typeface="Times New Roman" panose="02020603050405020304" pitchFamily="18" charset="0"/>
                <a:cs typeface="Times New Roman" panose="02020603050405020304" pitchFamily="18" charset="0"/>
              </a:rPr>
              <a:t>mucosas </a:t>
            </a:r>
            <a:r>
              <a:rPr lang="pt-PT" sz="2000" b="1" u="sng" dirty="0" smtClean="0">
                <a:solidFill>
                  <a:schemeClr val="tx1"/>
                </a:solidFill>
                <a:latin typeface="Times New Roman" panose="02020603050405020304" pitchFamily="18" charset="0"/>
                <a:cs typeface="Times New Roman" panose="02020603050405020304" pitchFamily="18" charset="0"/>
              </a:rPr>
              <a:t>secas, </a:t>
            </a:r>
            <a:r>
              <a:rPr lang="pt-PT" sz="2000" b="1" u="sng" dirty="0">
                <a:solidFill>
                  <a:schemeClr val="tx1"/>
                </a:solidFill>
                <a:latin typeface="Times New Roman" panose="02020603050405020304" pitchFamily="18" charset="0"/>
                <a:cs typeface="Times New Roman" panose="02020603050405020304" pitchFamily="18" charset="0"/>
              </a:rPr>
              <a:t>olhos </a:t>
            </a:r>
            <a:r>
              <a:rPr lang="pt-PT" sz="2000" b="1" u="sng" dirty="0" smtClean="0">
                <a:solidFill>
                  <a:schemeClr val="tx1"/>
                </a:solidFill>
                <a:latin typeface="Times New Roman" panose="02020603050405020304" pitchFamily="18" charset="0"/>
                <a:cs typeface="Times New Roman" panose="02020603050405020304" pitchFamily="18" charset="0"/>
              </a:rPr>
              <a:t>encovados).</a:t>
            </a:r>
            <a:br>
              <a:rPr lang="pt-PT" sz="2000" b="1" u="sng"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Pesar o paciente e mantê-lo por 3h no hospital, em uso de SRO, 1.000 ml/h adultos</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b="1" i="1" dirty="0">
                <a:solidFill>
                  <a:schemeClr val="tx1"/>
                </a:solidFill>
                <a:latin typeface="Times New Roman" panose="02020603050405020304" pitchFamily="18" charset="0"/>
                <a:cs typeface="Times New Roman" panose="02020603050405020304" pitchFamily="18" charset="0"/>
              </a:rPr>
              <a:t>Se tiver boa tolerância aos líquidos</a:t>
            </a:r>
            <a:r>
              <a:rPr lang="pt-PT" sz="2000" dirty="0">
                <a:solidFill>
                  <a:schemeClr val="tx1"/>
                </a:solidFill>
                <a:latin typeface="Times New Roman" panose="02020603050405020304" pitchFamily="18" charset="0"/>
                <a:cs typeface="Times New Roman" panose="02020603050405020304" pitchFamily="18" charset="0"/>
              </a:rPr>
              <a:t>, alta após estabilização com SRO e alimentação</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b="1" i="1" dirty="0">
                <a:solidFill>
                  <a:schemeClr val="tx1"/>
                </a:solidFill>
                <a:latin typeface="Times New Roman" panose="02020603050405020304" pitchFamily="18" charset="0"/>
                <a:cs typeface="Times New Roman" panose="02020603050405020304" pitchFamily="18" charset="0"/>
              </a:rPr>
              <a:t/>
            </a:r>
            <a:br>
              <a:rPr lang="en-US" sz="2000" b="1" i="1" dirty="0">
                <a:solidFill>
                  <a:schemeClr val="tx1"/>
                </a:solidFill>
                <a:latin typeface="Times New Roman" panose="02020603050405020304" pitchFamily="18" charset="0"/>
                <a:cs typeface="Times New Roman" panose="02020603050405020304" pitchFamily="18" charset="0"/>
              </a:rPr>
            </a:br>
            <a:r>
              <a:rPr lang="pt-PT" sz="2000" b="1" i="1" dirty="0">
                <a:solidFill>
                  <a:schemeClr val="tx1"/>
                </a:solidFill>
                <a:latin typeface="Times New Roman" panose="02020603050405020304" pitchFamily="18" charset="0"/>
                <a:cs typeface="Times New Roman" panose="02020603050405020304" pitchFamily="18" charset="0"/>
              </a:rPr>
              <a:t>Se tiver má tolerância: </a:t>
            </a:r>
            <a:r>
              <a:rPr lang="pt-PT" sz="2000" dirty="0">
                <a:solidFill>
                  <a:schemeClr val="tx1"/>
                </a:solidFill>
                <a:latin typeface="Times New Roman" panose="02020603050405020304" pitchFamily="18" charset="0"/>
                <a:cs typeface="Times New Roman" panose="02020603050405020304" pitchFamily="18" charset="0"/>
              </a:rPr>
              <a:t>manter SRO, iniciar solução salina 0.9% via endovenosa, reavaliar após 2h</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b="1" i="1" dirty="0">
                <a:solidFill>
                  <a:schemeClr val="tx1"/>
                </a:solidFill>
                <a:latin typeface="Times New Roman" panose="02020603050405020304" pitchFamily="18" charset="0"/>
                <a:cs typeface="Times New Roman" panose="02020603050405020304" pitchFamily="18" charset="0"/>
              </a:rPr>
              <a:t/>
            </a:r>
            <a:br>
              <a:rPr lang="en-US" sz="2000" b="1" i="1" dirty="0">
                <a:solidFill>
                  <a:schemeClr val="tx1"/>
                </a:solidFill>
                <a:latin typeface="Times New Roman" panose="02020603050405020304" pitchFamily="18" charset="0"/>
                <a:cs typeface="Times New Roman" panose="02020603050405020304" pitchFamily="18" charset="0"/>
              </a:rPr>
            </a:br>
            <a:r>
              <a:rPr lang="pt-PT" sz="2000" b="1" i="1" dirty="0">
                <a:solidFill>
                  <a:schemeClr val="tx1"/>
                </a:solidFill>
                <a:latin typeface="Times New Roman" panose="02020603050405020304" pitchFamily="18" charset="0"/>
                <a:cs typeface="Times New Roman" panose="02020603050405020304" pitchFamily="18" charset="0"/>
              </a:rPr>
              <a:t>Boa tolerância</a:t>
            </a:r>
            <a:r>
              <a:rPr lang="pt-PT" sz="2000" dirty="0">
                <a:solidFill>
                  <a:schemeClr val="tx1"/>
                </a:solidFill>
                <a:latin typeface="Times New Roman" panose="02020603050405020304" pitchFamily="18" charset="0"/>
                <a:cs typeface="Times New Roman" panose="02020603050405020304" pitchFamily="18" charset="0"/>
              </a:rPr>
              <a:t>: alta, SRO e alimentação</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Agravamento clínico </a:t>
            </a:r>
            <a:r>
              <a:rPr lang="pt-PT" sz="2000" b="1" dirty="0">
                <a:solidFill>
                  <a:schemeClr val="tx1"/>
                </a:solidFill>
                <a:latin typeface="Times New Roman" panose="02020603050405020304" pitchFamily="18" charset="0"/>
                <a:cs typeface="Times New Roman" panose="02020603050405020304" pitchFamily="18" charset="0"/>
              </a:rPr>
              <a:t>internar</a:t>
            </a:r>
            <a:r>
              <a:rPr lang="pt-PT" sz="2000" dirty="0">
                <a:solidFill>
                  <a:schemeClr val="tx1"/>
                </a:solidFill>
                <a:latin typeface="Times New Roman" panose="02020603050405020304" pitchFamily="18" charset="0"/>
                <a:cs typeface="Times New Roman" panose="02020603050405020304" pitchFamily="18" charset="0"/>
              </a:rPr>
              <a:t> para tratamento dos pacientes </a:t>
            </a:r>
            <a:r>
              <a:rPr lang="pt-PT" sz="2000" dirty="0" smtClean="0">
                <a:solidFill>
                  <a:schemeClr val="tx1"/>
                </a:solidFill>
                <a:latin typeface="Times New Roman" panose="02020603050405020304" pitchFamily="18" charset="0"/>
                <a:cs typeface="Times New Roman" panose="02020603050405020304" pitchFamily="18" charset="0"/>
              </a:rPr>
              <a:t>graves.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8352583"/>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78562"/>
          </a:xfrm>
        </p:spPr>
        <p:txBody>
          <a:bodyPr>
            <a:noAutofit/>
          </a:bodyPr>
          <a:lstStyle/>
          <a:p>
            <a:r>
              <a:rPr lang="pt-PT" sz="2400" b="1" i="1" u="sng" dirty="0">
                <a:solidFill>
                  <a:schemeClr val="tx1"/>
                </a:solidFill>
              </a:rPr>
              <a:t>Grupo C</a:t>
            </a:r>
            <a:r>
              <a:rPr lang="en-US" sz="2400" dirty="0">
                <a:solidFill>
                  <a:schemeClr val="tx1"/>
                </a:solidFill>
              </a:rPr>
              <a:t/>
            </a:r>
            <a:br>
              <a:rPr lang="en-US" sz="2400" dirty="0">
                <a:solidFill>
                  <a:schemeClr val="tx1"/>
                </a:solidFill>
              </a:rPr>
            </a:br>
            <a:r>
              <a:rPr lang="pt-PT" sz="2000" dirty="0">
                <a:solidFill>
                  <a:schemeClr val="tx1"/>
                </a:solidFill>
                <a:latin typeface="Times New Roman" panose="02020603050405020304" pitchFamily="18" charset="0"/>
                <a:cs typeface="Times New Roman" panose="02020603050405020304" pitchFamily="18" charset="0"/>
              </a:rPr>
              <a:t>Líquidos endovenosos imediatamente: Ringer lactato, ou se não estiver disponível soro fisiológico</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Dar 100ml/Kg EV em 3 horas: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Primeiros 30min- 30ml/Kg </a:t>
            </a:r>
            <a:r>
              <a:rPr lang="pt-PT" sz="2000" dirty="0" smtClean="0">
                <a:solidFill>
                  <a:schemeClr val="tx1"/>
                </a:solidFill>
                <a:latin typeface="Times New Roman" panose="02020603050405020304" pitchFamily="18" charset="0"/>
                <a:cs typeface="Times New Roman" panose="02020603050405020304" pitchFamily="18" charset="0"/>
              </a:rPr>
              <a:t>Mais </a:t>
            </a:r>
            <a:r>
              <a:rPr lang="pt-PT" sz="2000" dirty="0">
                <a:solidFill>
                  <a:schemeClr val="tx1"/>
                </a:solidFill>
                <a:latin typeface="Times New Roman" panose="02020603050405020304" pitchFamily="18" charset="0"/>
                <a:cs typeface="Times New Roman" panose="02020603050405020304" pitchFamily="18" charset="0"/>
              </a:rPr>
              <a:t>rápido quanto possível</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 As 2 horas e meia seguintes: 70ml/kg</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Monitorizar os sinais vitais</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b="1" u="sng" dirty="0">
                <a:solidFill>
                  <a:schemeClr val="tx1"/>
                </a:solidFill>
                <a:latin typeface="Times New Roman" panose="02020603050405020304" pitchFamily="18" charset="0"/>
                <a:cs typeface="Times New Roman" panose="02020603050405020304" pitchFamily="18" charset="0"/>
              </a:rPr>
              <a:t>Não estáveis: </a:t>
            </a:r>
            <a:r>
              <a:rPr lang="pt-PT" sz="2000" dirty="0">
                <a:solidFill>
                  <a:schemeClr val="tx1"/>
                </a:solidFill>
                <a:latin typeface="Times New Roman" panose="02020603050405020304" pitchFamily="18" charset="0"/>
                <a:cs typeface="Times New Roman" panose="02020603050405020304" pitchFamily="18" charset="0"/>
              </a:rPr>
              <a:t>continuar com líquidos EV</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b="1" u="sng" dirty="0">
                <a:solidFill>
                  <a:schemeClr val="tx1"/>
                </a:solidFill>
                <a:latin typeface="Times New Roman" panose="02020603050405020304" pitchFamily="18" charset="0"/>
                <a:cs typeface="Times New Roman" panose="02020603050405020304" pitchFamily="18" charset="0"/>
              </a:rPr>
              <a:t>Estáveis: </a:t>
            </a:r>
            <a:r>
              <a:rPr lang="pt-PT" sz="2000" dirty="0">
                <a:solidFill>
                  <a:schemeClr val="tx1"/>
                </a:solidFill>
                <a:latin typeface="Times New Roman" panose="02020603050405020304" pitchFamily="18" charset="0"/>
                <a:cs typeface="Times New Roman" panose="02020603050405020304" pitchFamily="18" charset="0"/>
              </a:rPr>
              <a:t>dar SRO- 5ml/Kg/h + líquidos EV</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pt-PT" sz="2000" dirty="0">
                <a:solidFill>
                  <a:schemeClr val="tx1"/>
                </a:solidFill>
                <a:latin typeface="Times New Roman" panose="02020603050405020304" pitchFamily="18" charset="0"/>
                <a:cs typeface="Times New Roman" panose="02020603050405020304" pitchFamily="18" charset="0"/>
              </a:rPr>
              <a:t>Sem sinais de desidratação, continuar com a etapa 2.</a:t>
            </a:r>
            <a:r>
              <a:rPr lang="en-US" sz="2400" dirty="0">
                <a:solidFill>
                  <a:schemeClr val="tx1"/>
                </a:solidFill>
              </a:rPr>
              <a:t/>
            </a:r>
            <a:br>
              <a:rPr lang="en-US"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2382281881"/>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02362"/>
          </a:xfrm>
        </p:spPr>
        <p:txBody>
          <a:bodyPr>
            <a:normAutofit/>
          </a:bodyPr>
          <a:lstStyle/>
          <a:p>
            <a:r>
              <a:rPr lang="pt-PT" sz="2400" b="1" dirty="0">
                <a:solidFill>
                  <a:schemeClr val="tx1"/>
                </a:solidFill>
                <a:latin typeface="Times New Roman" panose="02020603050405020304" pitchFamily="18" charset="0"/>
                <a:cs typeface="Times New Roman" panose="02020603050405020304" pitchFamily="18" charset="0"/>
              </a:rPr>
              <a:t>2ª Etapa: Manutenção - Substituição das </a:t>
            </a:r>
            <a:r>
              <a:rPr lang="pt-PT" sz="2400" b="1" dirty="0" smtClean="0">
                <a:solidFill>
                  <a:schemeClr val="tx1"/>
                </a:solidFill>
                <a:latin typeface="Times New Roman" panose="02020603050405020304" pitchFamily="18" charset="0"/>
                <a:cs typeface="Times New Roman" panose="02020603050405020304" pitchFamily="18" charset="0"/>
              </a:rPr>
              <a:t>Perdas</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SRO depois de cada dejecção: tanto quanto </a:t>
            </a:r>
            <a:r>
              <a:rPr lang="pt-PT" sz="2400" dirty="0" smtClean="0">
                <a:solidFill>
                  <a:schemeClr val="tx1"/>
                </a:solidFill>
                <a:latin typeface="Times New Roman" panose="02020603050405020304" pitchFamily="18" charset="0"/>
                <a:cs typeface="Times New Roman" panose="02020603050405020304" pitchFamily="18" charset="0"/>
              </a:rPr>
              <a:t>quiser.</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dirty="0">
                <a:solidFill>
                  <a:schemeClr val="tx1"/>
                </a:solidFill>
                <a:latin typeface="Times New Roman" panose="02020603050405020304" pitchFamily="18" charset="0"/>
                <a:cs typeface="Times New Roman" panose="02020603050405020304" pitchFamily="18" charset="0"/>
              </a:rPr>
              <a:t>3ª Etapa: Alimentação do </a:t>
            </a:r>
            <a:r>
              <a:rPr lang="pt-PT" sz="2400" b="1" dirty="0" smtClean="0">
                <a:solidFill>
                  <a:schemeClr val="tx1"/>
                </a:solidFill>
                <a:latin typeface="Times New Roman" panose="02020603050405020304" pitchFamily="18" charset="0"/>
                <a:cs typeface="Times New Roman" panose="02020603050405020304" pitchFamily="18" charset="0"/>
              </a:rPr>
              <a:t>Doente</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Recomeçar a alimentação com uma dieta normal quando os vómitos tiverem parado</a:t>
            </a:r>
            <a:r>
              <a:rPr lang="pt-PT" sz="2400" dirty="0" smtClean="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738095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02362"/>
          </a:xfrm>
        </p:spPr>
        <p:txBody>
          <a:bodyPr>
            <a:normAutofit/>
          </a:bodyPr>
          <a:lstStyle/>
          <a:p>
            <a:pPr lvl="0"/>
            <a:r>
              <a:rPr lang="pt-PT" sz="2400" b="1" dirty="0">
                <a:solidFill>
                  <a:srgbClr val="FF0000"/>
                </a:solidFill>
                <a:latin typeface="Times New Roman" panose="02020603050405020304" pitchFamily="18" charset="0"/>
                <a:cs typeface="Times New Roman" panose="02020603050405020304" pitchFamily="18" charset="0"/>
              </a:rPr>
              <a:t>Diarreia não infecciosa:</a:t>
            </a:r>
            <a:r>
              <a:rPr lang="pt-PT" sz="2400" dirty="0">
                <a:solidFill>
                  <a:srgbClr val="FF0000"/>
                </a:solidFill>
                <a:latin typeface="Times New Roman" panose="02020603050405020304" pitchFamily="18" charset="0"/>
                <a:cs typeface="Times New Roman" panose="02020603050405020304" pitchFamily="18" charset="0"/>
              </a:rPr>
              <a:t> </a:t>
            </a:r>
            <a:r>
              <a:rPr lang="pt-PT" sz="2400" dirty="0" smtClean="0">
                <a:solidFill>
                  <a:srgbClr val="FF0000"/>
                </a:solidFill>
                <a:latin typeface="Times New Roman" panose="02020603050405020304" pitchFamily="18" charset="0"/>
                <a:cs typeface="Times New Roman" panose="02020603050405020304" pitchFamily="18" charset="0"/>
              </a:rPr>
              <a:t> </a:t>
            </a:r>
            <a:r>
              <a:rPr lang="pt-PT" sz="2400" dirty="0" smtClean="0">
                <a:solidFill>
                  <a:schemeClr val="tx1"/>
                </a:solidFill>
                <a:latin typeface="Times New Roman" panose="02020603050405020304" pitchFamily="18" charset="0"/>
                <a:cs typeface="Times New Roman" panose="02020603050405020304" pitchFamily="18" charset="0"/>
              </a:rPr>
              <a:t>reacção </a:t>
            </a:r>
            <a:r>
              <a:rPr lang="pt-PT" sz="2400" dirty="0">
                <a:solidFill>
                  <a:schemeClr val="tx1"/>
                </a:solidFill>
                <a:latin typeface="Times New Roman" panose="02020603050405020304" pitchFamily="18" charset="0"/>
                <a:cs typeface="Times New Roman" panose="02020603050405020304" pitchFamily="18" charset="0"/>
              </a:rPr>
              <a:t>adversa medicamentosa (antibióticos), Laxantes, </a:t>
            </a:r>
            <a:r>
              <a:rPr lang="pt-PT" sz="2400" dirty="0" smtClean="0">
                <a:solidFill>
                  <a:schemeClr val="tx1"/>
                </a:solidFill>
                <a:latin typeface="Times New Roman" panose="02020603050405020304" pitchFamily="18" charset="0"/>
                <a:cs typeface="Times New Roman" panose="02020603050405020304" pitchFamily="18" charset="0"/>
              </a:rPr>
              <a:t>Alergias</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dirty="0">
                <a:solidFill>
                  <a:schemeClr val="tx1"/>
                </a:solidFill>
                <a:latin typeface="Times New Roman" panose="02020603050405020304" pitchFamily="18" charset="0"/>
                <a:cs typeface="Times New Roman" panose="02020603050405020304" pitchFamily="18" charset="0"/>
              </a:rPr>
              <a:t>Diagnóstico</a:t>
            </a:r>
            <a:r>
              <a:rPr lang="pt-PT" sz="2400" i="1" dirty="0">
                <a:solidFill>
                  <a:schemeClr val="tx1"/>
                </a:solidFill>
                <a:latin typeface="Times New Roman" panose="02020603050405020304" pitchFamily="18" charset="0"/>
                <a:cs typeface="Times New Roman" panose="02020603050405020304" pitchFamily="18" charset="0"/>
              </a:rPr>
              <a:t>:</a:t>
            </a:r>
            <a:r>
              <a:rPr lang="pt-PT" sz="2400" dirty="0">
                <a:solidFill>
                  <a:schemeClr val="tx1"/>
                </a:solidFill>
                <a:latin typeface="Times New Roman" panose="02020603050405020304" pitchFamily="18" charset="0"/>
                <a:cs typeface="Times New Roman" panose="02020603050405020304" pitchFamily="18" charset="0"/>
              </a:rPr>
              <a:t> anamnese</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dirty="0">
                <a:solidFill>
                  <a:schemeClr val="tx1"/>
                </a:solidFill>
                <a:latin typeface="Times New Roman" panose="02020603050405020304" pitchFamily="18" charset="0"/>
                <a:cs typeface="Times New Roman" panose="02020603050405020304" pitchFamily="18" charset="0"/>
              </a:rPr>
              <a:t>Conduta terapêutica</a:t>
            </a:r>
            <a:r>
              <a:rPr lang="pt-PT" sz="2400" i="1" dirty="0">
                <a:solidFill>
                  <a:schemeClr val="tx1"/>
                </a:solidFill>
                <a:latin typeface="Times New Roman" panose="02020603050405020304" pitchFamily="18" charset="0"/>
                <a:cs typeface="Times New Roman" panose="02020603050405020304" pitchFamily="18" charset="0"/>
              </a:rPr>
              <a:t>:</a:t>
            </a:r>
            <a:r>
              <a:rPr lang="pt-PT" sz="2400" dirty="0">
                <a:solidFill>
                  <a:schemeClr val="tx1"/>
                </a:solidFill>
                <a:latin typeface="Times New Roman" panose="02020603050405020304" pitchFamily="18" charset="0"/>
                <a:cs typeface="Times New Roman" panose="02020603050405020304" pitchFamily="18" charset="0"/>
              </a:rPr>
              <a:t> suspensão dos antibióticos, laxantes e do factor alérgico. Reposição hídrica e electrolítica com base no nível de </a:t>
            </a:r>
            <a:r>
              <a:rPr lang="pt-PT" sz="2400" dirty="0" smtClean="0">
                <a:solidFill>
                  <a:schemeClr val="tx1"/>
                </a:solidFill>
                <a:latin typeface="Times New Roman" panose="02020603050405020304" pitchFamily="18" charset="0"/>
                <a:cs typeface="Times New Roman" panose="02020603050405020304" pitchFamily="18" charset="0"/>
              </a:rPr>
              <a:t>desidratação.</a:t>
            </a:r>
            <a:br>
              <a:rPr lang="pt-PT" sz="2400" dirty="0" smtClean="0">
                <a:solidFill>
                  <a:schemeClr val="tx1"/>
                </a:solidFill>
                <a:latin typeface="Times New Roman" panose="02020603050405020304" pitchFamily="18" charset="0"/>
                <a:cs typeface="Times New Roman" panose="02020603050405020304" pitchFamily="18" charset="0"/>
              </a:rPr>
            </a:b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5831139"/>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6306271"/>
          </a:xfrm>
        </p:spPr>
        <p:txBody>
          <a:bodyPr>
            <a:normAutofit/>
          </a:bodyPr>
          <a:lstStyle/>
          <a:p>
            <a:pPr lvl="0"/>
            <a:r>
              <a:rPr lang="pt-PT" sz="2400" b="1" dirty="0">
                <a:solidFill>
                  <a:srgbClr val="FF0000"/>
                </a:solidFill>
                <a:latin typeface="Times New Roman" panose="02020603050405020304" pitchFamily="18" charset="0"/>
                <a:cs typeface="Times New Roman" panose="02020603050405020304" pitchFamily="18" charset="0"/>
              </a:rPr>
              <a:t>Diarreia Viral</a:t>
            </a:r>
            <a:r>
              <a:rPr lang="pt-PT" sz="2400" b="1" dirty="0" smtClean="0">
                <a:solidFill>
                  <a:srgbClr val="FF0000"/>
                </a:solidFill>
                <a:latin typeface="Times New Roman" panose="02020603050405020304" pitchFamily="18" charset="0"/>
                <a:cs typeface="Times New Roman" panose="02020603050405020304" pitchFamily="18" charset="0"/>
              </a:rPr>
              <a:t>:</a:t>
            </a:r>
            <a:r>
              <a:rPr lang="pt-PT" sz="2400" b="1" dirty="0" smtClean="0">
                <a:latin typeface="Times New Roman" panose="02020603050405020304" pitchFamily="18" charset="0"/>
                <a:cs typeface="Times New Roman" panose="02020603050405020304" pitchFamily="18" charset="0"/>
              </a:rPr>
              <a:t/>
            </a:r>
            <a:br>
              <a:rPr lang="pt-PT" sz="2400" b="1" dirty="0" smtClean="0">
                <a:latin typeface="Times New Roman" panose="02020603050405020304" pitchFamily="18" charset="0"/>
                <a:cs typeface="Times New Roman" panose="02020603050405020304" pitchFamily="18" charset="0"/>
              </a:rPr>
            </a:br>
            <a:r>
              <a:rPr lang="pt-PT" sz="2400" b="1" dirty="0" smtClean="0">
                <a:latin typeface="Times New Roman" panose="02020603050405020304" pitchFamily="18" charset="0"/>
                <a:cs typeface="Times New Roman" panose="02020603050405020304" pitchFamily="18" charset="0"/>
              </a:rPr>
              <a:t> </a:t>
            </a:r>
            <a:r>
              <a:rPr lang="pt-PT" sz="2400" b="1" i="1" dirty="0" smtClean="0">
                <a:solidFill>
                  <a:schemeClr val="tx1"/>
                </a:solidFill>
                <a:latin typeface="Times New Roman" panose="02020603050405020304" pitchFamily="18" charset="0"/>
                <a:cs typeface="Times New Roman" panose="02020603050405020304" pitchFamily="18" charset="0"/>
              </a:rPr>
              <a:t>Diagnóstico:</a:t>
            </a:r>
            <a:r>
              <a:rPr lang="pt-PT" sz="2400" i="1" dirty="0" smtClean="0">
                <a:solidFill>
                  <a:schemeClr val="tx1"/>
                </a:solidFill>
                <a:latin typeface="Times New Roman" panose="02020603050405020304" pitchFamily="18" charset="0"/>
                <a:cs typeface="Times New Roman" panose="02020603050405020304" pitchFamily="18" charset="0"/>
              </a:rPr>
              <a:t/>
            </a:r>
            <a:br>
              <a:rPr lang="pt-PT" sz="2400" i="1"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C</a:t>
            </a:r>
            <a:r>
              <a:rPr lang="pt-PT" sz="2400" dirty="0" smtClean="0">
                <a:solidFill>
                  <a:schemeClr val="tx1"/>
                </a:solidFill>
                <a:latin typeface="Times New Roman" panose="02020603050405020304" pitchFamily="18" charset="0"/>
                <a:cs typeface="Times New Roman" panose="02020603050405020304" pitchFamily="18" charset="0"/>
              </a:rPr>
              <a:t>omum </a:t>
            </a:r>
            <a:r>
              <a:rPr lang="pt-PT" sz="2400" dirty="0">
                <a:solidFill>
                  <a:schemeClr val="tx1"/>
                </a:solidFill>
                <a:latin typeface="Times New Roman" panose="02020603050405020304" pitchFamily="18" charset="0"/>
                <a:cs typeface="Times New Roman" panose="02020603050405020304" pitchFamily="18" charset="0"/>
              </a:rPr>
              <a:t>nas crianças com menos de 5 anos, geralmente manifesta-se com vómitos logo no início e evolui com diarreia aquosa sem muco e sem sangue que varia de leve a moderada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mas </a:t>
            </a:r>
            <a:r>
              <a:rPr lang="pt-PT" sz="2400" dirty="0">
                <a:solidFill>
                  <a:schemeClr val="tx1"/>
                </a:solidFill>
                <a:latin typeface="Times New Roman" panose="02020603050405020304" pitchFamily="18" charset="0"/>
                <a:cs typeface="Times New Roman" panose="02020603050405020304" pitchFamily="18" charset="0"/>
              </a:rPr>
              <a:t>que também pode ser severa com quadros de desidratação importante</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A </a:t>
            </a:r>
            <a:r>
              <a:rPr lang="pt-PT" sz="2400" dirty="0">
                <a:solidFill>
                  <a:schemeClr val="tx1"/>
                </a:solidFill>
                <a:latin typeface="Times New Roman" panose="02020603050405020304" pitchFamily="18" charset="0"/>
                <a:cs typeface="Times New Roman" panose="02020603050405020304" pitchFamily="18" charset="0"/>
              </a:rPr>
              <a:t>febre é comum. O hemograma pode ilustrar linfocitose, e os exames de fezes são </a:t>
            </a:r>
            <a:r>
              <a:rPr lang="pt-PT" sz="2400" dirty="0" smtClean="0">
                <a:solidFill>
                  <a:schemeClr val="tx1"/>
                </a:solidFill>
                <a:latin typeface="Times New Roman" panose="02020603050405020304" pitchFamily="18" charset="0"/>
                <a:cs typeface="Times New Roman" panose="02020603050405020304" pitchFamily="18" charset="0"/>
              </a:rPr>
              <a:t>negativos.</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latin typeface="Times New Roman" panose="02020603050405020304" pitchFamily="18" charset="0"/>
                <a:cs typeface="Times New Roman" panose="02020603050405020304" pitchFamily="18" charset="0"/>
              </a:rPr>
              <a:t/>
            </a:r>
            <a:br>
              <a:rPr lang="pt-PT" sz="2400" dirty="0" smtClean="0">
                <a:latin typeface="Times New Roman" panose="02020603050405020304" pitchFamily="18" charset="0"/>
                <a:cs typeface="Times New Roman" panose="02020603050405020304" pitchFamily="18" charset="0"/>
              </a:rPr>
            </a:br>
            <a:r>
              <a:rPr lang="pt-PT" sz="2400" b="1" i="1" dirty="0" smtClean="0">
                <a:solidFill>
                  <a:schemeClr val="tx1"/>
                </a:solidFill>
                <a:latin typeface="Times New Roman" panose="02020603050405020304" pitchFamily="18" charset="0"/>
                <a:cs typeface="Times New Roman" panose="02020603050405020304" pitchFamily="18" charset="0"/>
              </a:rPr>
              <a:t>Conduta:</a:t>
            </a:r>
            <a:r>
              <a:rPr lang="pt-PT" sz="2400" i="1" dirty="0" smtClean="0">
                <a:latin typeface="Times New Roman" panose="02020603050405020304" pitchFamily="18" charset="0"/>
                <a:cs typeface="Times New Roman" panose="02020603050405020304" pitchFamily="18" charset="0"/>
              </a:rPr>
              <a:t/>
            </a:r>
            <a:br>
              <a:rPr lang="pt-PT" sz="2400" i="1" dirty="0" smtClean="0">
                <a:latin typeface="Times New Roman" panose="02020603050405020304" pitchFamily="18" charset="0"/>
                <a:cs typeface="Times New Roman" panose="02020603050405020304" pitchFamily="18" charset="0"/>
              </a:rPr>
            </a:br>
            <a:r>
              <a:rPr lang="pt-PT" sz="2400" dirty="0" smtClean="0">
                <a:latin typeface="Times New Roman" panose="02020603050405020304" pitchFamily="18" charset="0"/>
                <a:cs typeface="Times New Roman" panose="02020603050405020304" pitchFamily="18" charset="0"/>
              </a:rPr>
              <a:t> </a:t>
            </a:r>
            <a:r>
              <a:rPr lang="pt-PT" sz="2400" dirty="0" smtClean="0">
                <a:solidFill>
                  <a:schemeClr val="tx1"/>
                </a:solidFill>
                <a:latin typeface="Times New Roman" panose="02020603050405020304" pitchFamily="18" charset="0"/>
                <a:cs typeface="Times New Roman" panose="02020603050405020304" pitchFamily="18" charset="0"/>
              </a:rPr>
              <a:t>Reposição hídrica e electrolítica com base no nível de desidratação.</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A diarreia </a:t>
            </a:r>
            <a:r>
              <a:rPr lang="pt-PT" sz="2400" dirty="0" err="1" smtClean="0">
                <a:solidFill>
                  <a:schemeClr val="tx1"/>
                </a:solidFill>
                <a:latin typeface="Times New Roman" panose="02020603050405020304" pitchFamily="18" charset="0"/>
                <a:cs typeface="Times New Roman" panose="02020603050405020304" pitchFamily="18" charset="0"/>
              </a:rPr>
              <a:t>viral</a:t>
            </a:r>
            <a:r>
              <a:rPr lang="pt-PT" sz="2400" dirty="0" smtClean="0">
                <a:solidFill>
                  <a:schemeClr val="tx1"/>
                </a:solidFill>
                <a:latin typeface="Times New Roman" panose="02020603050405020304" pitchFamily="18" charset="0"/>
                <a:cs typeface="Times New Roman" panose="02020603050405020304" pitchFamily="18" charset="0"/>
              </a:rPr>
              <a:t> é </a:t>
            </a:r>
            <a:r>
              <a:rPr lang="pt-PT" sz="2400" dirty="0" err="1" smtClean="0">
                <a:solidFill>
                  <a:schemeClr val="tx1"/>
                </a:solidFill>
                <a:latin typeface="Times New Roman" panose="02020603050405020304" pitchFamily="18" charset="0"/>
                <a:cs typeface="Times New Roman" panose="02020603050405020304" pitchFamily="18" charset="0"/>
              </a:rPr>
              <a:t>autolimitada</a:t>
            </a:r>
            <a:r>
              <a:rPr lang="pt-PT" sz="2400" dirty="0" smtClean="0">
                <a:solidFill>
                  <a:schemeClr val="tx1"/>
                </a:solidFill>
                <a:latin typeface="Times New Roman" panose="02020603050405020304" pitchFamily="18" charset="0"/>
                <a:cs typeface="Times New Roman" panose="02020603050405020304" pitchFamily="18" charset="0"/>
              </a:rPr>
              <a:t> (aproximadamente 1 semana),</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e não requer tratamento antibiótico, a menos que haja sobreposição de uma infecção bacteriana.</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1253864"/>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457200"/>
            <a:ext cx="8229600" cy="6019800"/>
          </a:xfrm>
        </p:spPr>
        <p:txBody>
          <a:bodyPr>
            <a:normAutofit/>
          </a:bodyPr>
          <a:lstStyle/>
          <a:p>
            <a:pPr lvl="0"/>
            <a:r>
              <a:rPr lang="pt-PT" sz="2400" b="1" dirty="0">
                <a:solidFill>
                  <a:srgbClr val="FF0000"/>
                </a:solidFill>
                <a:latin typeface="Times New Roman" panose="02020603050405020304" pitchFamily="18" charset="0"/>
                <a:cs typeface="Times New Roman" panose="02020603050405020304" pitchFamily="18" charset="0"/>
              </a:rPr>
              <a:t>Diarreia Bacteriana</a:t>
            </a:r>
            <a:r>
              <a:rPr lang="pt-PT" sz="2400" b="1" dirty="0" smtClean="0">
                <a:solidFill>
                  <a:srgbClr val="FF0000"/>
                </a:solidFill>
                <a:latin typeface="Times New Roman" panose="02020603050405020304" pitchFamily="18" charset="0"/>
                <a:cs typeface="Times New Roman" panose="02020603050405020304" pitchFamily="18" charset="0"/>
              </a:rPr>
              <a:t>:</a:t>
            </a:r>
            <a:r>
              <a:rPr lang="pt-PT" sz="2400" b="1" dirty="0" smtClean="0">
                <a:latin typeface="Times New Roman" panose="02020603050405020304" pitchFamily="18" charset="0"/>
                <a:cs typeface="Times New Roman" panose="02020603050405020304" pitchFamily="18" charset="0"/>
              </a:rPr>
              <a:t/>
            </a:r>
            <a:br>
              <a:rPr lang="pt-PT" sz="2400" b="1" dirty="0" smtClean="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pt-PT" sz="2400" b="1" i="1" dirty="0">
                <a:solidFill>
                  <a:schemeClr val="tx1"/>
                </a:solidFill>
                <a:latin typeface="Times New Roman" panose="02020603050405020304" pitchFamily="18" charset="0"/>
                <a:cs typeface="Times New Roman" panose="02020603050405020304" pitchFamily="18" charset="0"/>
              </a:rPr>
              <a:t>Diagnóstico</a:t>
            </a:r>
            <a:r>
              <a:rPr lang="pt-PT" sz="2400" b="1" i="1" dirty="0" smtClean="0">
                <a:solidFill>
                  <a:schemeClr val="tx1"/>
                </a:solidFill>
                <a:latin typeface="Times New Roman" panose="02020603050405020304" pitchFamily="18" charset="0"/>
                <a:cs typeface="Times New Roman" panose="02020603050405020304" pitchFamily="18" charset="0"/>
              </a:rPr>
              <a:t>:</a:t>
            </a:r>
            <a:r>
              <a:rPr lang="pt-PT" sz="2400" i="1" dirty="0" smtClean="0">
                <a:solidFill>
                  <a:schemeClr val="tx1"/>
                </a:solidFill>
                <a:latin typeface="Times New Roman" panose="02020603050405020304" pitchFamily="18" charset="0"/>
                <a:cs typeface="Times New Roman" panose="02020603050405020304" pitchFamily="18" charset="0"/>
              </a:rPr>
              <a:t/>
            </a:r>
            <a:br>
              <a:rPr lang="pt-PT" sz="2400" i="1"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D</a:t>
            </a:r>
            <a:r>
              <a:rPr lang="pt-PT" sz="2400" dirty="0" smtClean="0">
                <a:solidFill>
                  <a:schemeClr val="tx1"/>
                </a:solidFill>
                <a:latin typeface="Times New Roman" panose="02020603050405020304" pitchFamily="18" charset="0"/>
                <a:cs typeface="Times New Roman" panose="02020603050405020304" pitchFamily="18" charset="0"/>
              </a:rPr>
              <a:t>oente </a:t>
            </a:r>
            <a:r>
              <a:rPr lang="pt-PT" sz="2400" dirty="0">
                <a:solidFill>
                  <a:schemeClr val="tx1"/>
                </a:solidFill>
                <a:latin typeface="Times New Roman" panose="02020603050405020304" pitchFamily="18" charset="0"/>
                <a:cs typeface="Times New Roman" panose="02020603050405020304" pitchFamily="18" charset="0"/>
              </a:rPr>
              <a:t>vem com história de início brusco de vómitos, diarreia (que pode ser acompanhada de sangue e/ou muco), perda de apetite, dor abdominal tipo </a:t>
            </a:r>
            <a:r>
              <a:rPr lang="pt-PT" sz="2400" dirty="0" smtClean="0">
                <a:solidFill>
                  <a:schemeClr val="tx1"/>
                </a:solidFill>
                <a:latin typeface="Times New Roman" panose="02020603050405020304" pitchFamily="18" charset="0"/>
                <a:cs typeface="Times New Roman" panose="02020603050405020304" pitchFamily="18" charset="0"/>
              </a:rPr>
              <a:t>cólica.</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Dependendo </a:t>
            </a:r>
            <a:r>
              <a:rPr lang="pt-PT" sz="2400" dirty="0">
                <a:solidFill>
                  <a:schemeClr val="tx1"/>
                </a:solidFill>
                <a:latin typeface="Times New Roman" panose="02020603050405020304" pitchFamily="18" charset="0"/>
                <a:cs typeface="Times New Roman" panose="02020603050405020304" pitchFamily="18" charset="0"/>
              </a:rPr>
              <a:t>da etiologia, pode apresentar-se com febre</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O </a:t>
            </a:r>
            <a:r>
              <a:rPr lang="pt-PT" sz="2400" dirty="0">
                <a:solidFill>
                  <a:schemeClr val="tx1"/>
                </a:solidFill>
                <a:latin typeface="Times New Roman" panose="02020603050405020304" pitchFamily="18" charset="0"/>
                <a:cs typeface="Times New Roman" panose="02020603050405020304" pitchFamily="18" charset="0"/>
              </a:rPr>
              <a:t>hemograma pode indicar </a:t>
            </a:r>
            <a:r>
              <a:rPr lang="pt-PT" sz="2400" b="1" u="sng" dirty="0">
                <a:solidFill>
                  <a:schemeClr val="tx1"/>
                </a:solidFill>
                <a:latin typeface="Times New Roman" panose="02020603050405020304" pitchFamily="18" charset="0"/>
                <a:cs typeface="Times New Roman" panose="02020603050405020304" pitchFamily="18" charset="0"/>
              </a:rPr>
              <a:t>leucocitose e neutrofilia</a:t>
            </a:r>
            <a:r>
              <a:rPr lang="pt-PT" sz="2400" dirty="0">
                <a:solidFill>
                  <a:schemeClr val="tx1"/>
                </a:solidFill>
                <a:latin typeface="Times New Roman" panose="02020603050405020304" pitchFamily="18" charset="0"/>
                <a:cs typeface="Times New Roman" panose="02020603050405020304" pitchFamily="18" charset="0"/>
              </a:rPr>
              <a:t>, e o diagnóstico etiológico é feito pela cultura de </a:t>
            </a:r>
            <a:r>
              <a:rPr lang="pt-PT" sz="2400" dirty="0" smtClean="0">
                <a:solidFill>
                  <a:schemeClr val="tx1"/>
                </a:solidFill>
                <a:latin typeface="Times New Roman" panose="02020603050405020304" pitchFamily="18" charset="0"/>
                <a:cs typeface="Times New Roman" panose="02020603050405020304" pitchFamily="18" charset="0"/>
              </a:rPr>
              <a:t>fezes</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i="1" dirty="0" smtClean="0">
                <a:solidFill>
                  <a:schemeClr val="tx1"/>
                </a:solidFill>
                <a:latin typeface="Times New Roman" panose="02020603050405020304" pitchFamily="18" charset="0"/>
                <a:cs typeface="Times New Roman" panose="02020603050405020304" pitchFamily="18" charset="0"/>
              </a:rPr>
              <a:t>Conduta: </a:t>
            </a:r>
            <a:r>
              <a:rPr lang="pt-PT" sz="2400" i="1" dirty="0" smtClean="0">
                <a:solidFill>
                  <a:schemeClr val="tx1"/>
                </a:solidFill>
                <a:latin typeface="Times New Roman" panose="02020603050405020304" pitchFamily="18" charset="0"/>
                <a:cs typeface="Times New Roman" panose="02020603050405020304" pitchFamily="18" charset="0"/>
              </a:rPr>
              <a:t/>
            </a:r>
            <a:br>
              <a:rPr lang="pt-PT" sz="2400" i="1" dirty="0" smtClean="0">
                <a:solidFill>
                  <a:schemeClr val="tx1"/>
                </a:solidFill>
                <a:latin typeface="Times New Roman" panose="02020603050405020304" pitchFamily="18" charset="0"/>
                <a:cs typeface="Times New Roman" panose="02020603050405020304" pitchFamily="18" charset="0"/>
              </a:rPr>
            </a:br>
            <a:r>
              <a:rPr lang="pt-PT" sz="2400" i="1" dirty="0" smtClean="0">
                <a:solidFill>
                  <a:schemeClr val="tx1"/>
                </a:solidFill>
                <a:latin typeface="Times New Roman" panose="02020603050405020304" pitchFamily="18" charset="0"/>
                <a:cs typeface="Times New Roman" panose="02020603050405020304" pitchFamily="18" charset="0"/>
              </a:rPr>
              <a:t>H</a:t>
            </a:r>
            <a:r>
              <a:rPr lang="pt-PT" sz="2400" dirty="0" smtClean="0">
                <a:solidFill>
                  <a:schemeClr val="tx1"/>
                </a:solidFill>
                <a:latin typeface="Times New Roman" panose="02020603050405020304" pitchFamily="18" charset="0"/>
                <a:cs typeface="Times New Roman" panose="02020603050405020304" pitchFamily="18" charset="0"/>
              </a:rPr>
              <a:t>idratação oral ou </a:t>
            </a:r>
            <a:r>
              <a:rPr lang="pt-PT" sz="2400" dirty="0" err="1" smtClean="0">
                <a:solidFill>
                  <a:schemeClr val="tx1"/>
                </a:solidFill>
                <a:latin typeface="Times New Roman" panose="02020603050405020304" pitchFamily="18" charset="0"/>
                <a:cs typeface="Times New Roman" panose="02020603050405020304" pitchFamily="18" charset="0"/>
              </a:rPr>
              <a:t>parenteral</a:t>
            </a:r>
            <a:r>
              <a:rPr lang="pt-PT" sz="2400" dirty="0" smtClean="0">
                <a:solidFill>
                  <a:schemeClr val="tx1"/>
                </a:solidFill>
                <a:latin typeface="Times New Roman" panose="02020603050405020304" pitchFamily="18" charset="0"/>
                <a:cs typeface="Times New Roman" panose="02020603050405020304" pitchFamily="18" charset="0"/>
              </a:rPr>
              <a:t> dependendo do grau de desidratação.</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Os antibióticos estão desencorajados.</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7577968"/>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676400"/>
            <a:ext cx="8229600" cy="8077200"/>
          </a:xfrm>
        </p:spPr>
        <p:txBody>
          <a:bodyPr>
            <a:noAutofit/>
          </a:bodyPr>
          <a:lstStyle/>
          <a:p>
            <a:pPr lvl="0"/>
            <a:r>
              <a:rPr lang="pt-PT" sz="2800" b="1" dirty="0" smtClean="0">
                <a:solidFill>
                  <a:srgbClr val="FF0000"/>
                </a:solidFill>
              </a:rPr>
              <a:t/>
            </a:r>
            <a:br>
              <a:rPr lang="pt-PT" sz="2800" b="1" dirty="0" smtClean="0">
                <a:solidFill>
                  <a:srgbClr val="FF0000"/>
                </a:solidFill>
              </a:rPr>
            </a:br>
            <a:r>
              <a:rPr lang="pt-PT" sz="2800" b="1" dirty="0">
                <a:solidFill>
                  <a:srgbClr val="FF0000"/>
                </a:solidFill>
              </a:rPr>
              <a:t/>
            </a:r>
            <a:br>
              <a:rPr lang="pt-PT" sz="2800" b="1" dirty="0">
                <a:solidFill>
                  <a:srgbClr val="FF0000"/>
                </a:solidFill>
              </a:rPr>
            </a:br>
            <a:r>
              <a:rPr lang="pt-PT" sz="2800" b="1" dirty="0" smtClean="0">
                <a:solidFill>
                  <a:srgbClr val="FF0000"/>
                </a:solidFill>
              </a:rPr>
              <a:t/>
            </a:r>
            <a:br>
              <a:rPr lang="pt-PT" sz="2800" b="1" dirty="0" smtClean="0">
                <a:solidFill>
                  <a:srgbClr val="FF0000"/>
                </a:solidFill>
              </a:rPr>
            </a:br>
            <a:r>
              <a:rPr lang="pt-PT" sz="2800" b="1" dirty="0">
                <a:solidFill>
                  <a:srgbClr val="FF0000"/>
                </a:solidFill>
              </a:rPr>
              <a:t/>
            </a:r>
            <a:br>
              <a:rPr lang="pt-PT" sz="2800" b="1" dirty="0">
                <a:solidFill>
                  <a:srgbClr val="FF0000"/>
                </a:solidFill>
              </a:rPr>
            </a:br>
            <a:r>
              <a:rPr lang="pt-PT" sz="2800" b="1" dirty="0" smtClean="0">
                <a:solidFill>
                  <a:srgbClr val="FF0000"/>
                </a:solidFill>
              </a:rPr>
              <a:t/>
            </a:r>
            <a:br>
              <a:rPr lang="pt-PT" sz="2800" b="1" dirty="0" smtClean="0">
                <a:solidFill>
                  <a:srgbClr val="FF0000"/>
                </a:solidFill>
              </a:rPr>
            </a:br>
            <a:r>
              <a:rPr lang="pt-PT" sz="2000" b="1" dirty="0" smtClean="0">
                <a:solidFill>
                  <a:srgbClr val="FF0000"/>
                </a:solidFill>
                <a:latin typeface="Times New Roman" panose="02020603050405020304" pitchFamily="18" charset="0"/>
                <a:cs typeface="Times New Roman" panose="02020603050405020304" pitchFamily="18" charset="0"/>
              </a:rPr>
              <a:t>Protozoários</a:t>
            </a:r>
            <a:r>
              <a:rPr lang="pt-PT" sz="2000" b="1" dirty="0">
                <a:solidFill>
                  <a:srgbClr val="FF0000"/>
                </a:solidFill>
                <a:latin typeface="Times New Roman" panose="02020603050405020304" pitchFamily="18" charset="0"/>
                <a:cs typeface="Times New Roman" panose="02020603050405020304" pitchFamily="18" charset="0"/>
              </a:rPr>
              <a:t>: </a:t>
            </a:r>
            <a:r>
              <a:rPr lang="pt-PT" sz="2000" b="1" dirty="0" smtClean="0">
                <a:latin typeface="Times New Roman" panose="02020603050405020304" pitchFamily="18" charset="0"/>
                <a:cs typeface="Times New Roman" panose="02020603050405020304" pitchFamily="18" charset="0"/>
              </a:rPr>
              <a:t/>
            </a:r>
            <a:br>
              <a:rPr lang="pt-PT" sz="2000" b="1" dirty="0" smtClean="0">
                <a:latin typeface="Times New Roman" panose="02020603050405020304" pitchFamily="18" charset="0"/>
                <a:cs typeface="Times New Roman" panose="02020603050405020304" pitchFamily="18" charset="0"/>
              </a:rPr>
            </a:br>
            <a:r>
              <a:rPr lang="pt-PT" sz="2000" b="1"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pt-PT" sz="2000" b="1" i="1" dirty="0">
                <a:solidFill>
                  <a:schemeClr val="tx1"/>
                </a:solidFill>
                <a:latin typeface="Times New Roman" panose="02020603050405020304" pitchFamily="18" charset="0"/>
                <a:cs typeface="Times New Roman" panose="02020603050405020304" pitchFamily="18" charset="0"/>
              </a:rPr>
              <a:t>Diagnóstico:</a:t>
            </a:r>
            <a:r>
              <a:rPr lang="pt-PT" sz="2000" dirty="0">
                <a:solidFill>
                  <a:schemeClr val="tx1"/>
                </a:solidFill>
                <a:latin typeface="Times New Roman" panose="02020603050405020304" pitchFamily="18" charset="0"/>
                <a:cs typeface="Times New Roman" panose="02020603050405020304" pitchFamily="18" charset="0"/>
              </a:rPr>
              <a:t> </a:t>
            </a:r>
            <a:r>
              <a:rPr lang="pt-PT" sz="2000" dirty="0" smtClean="0">
                <a:solidFill>
                  <a:schemeClr val="tx1"/>
                </a:solidFill>
                <a:latin typeface="Times New Roman" panose="02020603050405020304" pitchFamily="18" charset="0"/>
                <a:cs typeface="Times New Roman" panose="02020603050405020304" pitchFamily="18" charset="0"/>
              </a:rPr>
              <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A </a:t>
            </a:r>
            <a:r>
              <a:rPr lang="pt-PT" sz="2000" dirty="0">
                <a:solidFill>
                  <a:schemeClr val="tx1"/>
                </a:solidFill>
                <a:latin typeface="Times New Roman" panose="02020603050405020304" pitchFamily="18" charset="0"/>
                <a:cs typeface="Times New Roman" panose="02020603050405020304" pitchFamily="18" charset="0"/>
              </a:rPr>
              <a:t>apresentação da diarreia é variável e depende do agente etiológico e do estado de saúde </a:t>
            </a:r>
            <a:r>
              <a:rPr lang="pt-PT" sz="2000" dirty="0" smtClean="0">
                <a:solidFill>
                  <a:schemeClr val="tx1"/>
                </a:solidFill>
                <a:latin typeface="Times New Roman" panose="02020603050405020304" pitchFamily="18" charset="0"/>
                <a:cs typeface="Times New Roman" panose="02020603050405020304" pitchFamily="18" charset="0"/>
              </a:rPr>
              <a:t> </a:t>
            </a:r>
            <a:r>
              <a:rPr lang="pt-PT" sz="2000" dirty="0">
                <a:solidFill>
                  <a:schemeClr val="tx1"/>
                </a:solidFill>
                <a:latin typeface="Times New Roman" panose="02020603050405020304" pitchFamily="18" charset="0"/>
                <a:cs typeface="Times New Roman" panose="02020603050405020304" pitchFamily="18" charset="0"/>
              </a:rPr>
              <a:t>do paciente</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podendo ser </a:t>
            </a:r>
            <a:r>
              <a:rPr lang="pt-PT" sz="2000" u="sng" dirty="0" smtClean="0">
                <a:solidFill>
                  <a:schemeClr val="tx1"/>
                </a:solidFill>
                <a:latin typeface="Times New Roman" panose="02020603050405020304" pitchFamily="18" charset="0"/>
                <a:cs typeface="Times New Roman" panose="02020603050405020304" pitchFamily="18" charset="0"/>
              </a:rPr>
              <a:t>assintomática</a:t>
            </a:r>
            <a:r>
              <a:rPr lang="pt-PT" sz="2000" u="sng" dirty="0">
                <a:solidFill>
                  <a:schemeClr val="tx1"/>
                </a:solidFill>
                <a:latin typeface="Times New Roman" panose="02020603050405020304" pitchFamily="18" charset="0"/>
                <a:cs typeface="Times New Roman" panose="02020603050405020304" pitchFamily="18" charset="0"/>
              </a:rPr>
              <a:t>, aguda </a:t>
            </a:r>
            <a:r>
              <a:rPr lang="pt-PT" sz="2000" u="sng" dirty="0" smtClean="0">
                <a:solidFill>
                  <a:schemeClr val="tx1"/>
                </a:solidFill>
                <a:latin typeface="Times New Roman" panose="02020603050405020304" pitchFamily="18" charset="0"/>
                <a:cs typeface="Times New Roman" panose="02020603050405020304" pitchFamily="18" charset="0"/>
              </a:rPr>
              <a:t>ou  intermitente.</a:t>
            </a:r>
            <a:br>
              <a:rPr lang="pt-PT" sz="2000" u="sng"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Pode </a:t>
            </a:r>
            <a:r>
              <a:rPr lang="pt-PT" sz="2000" dirty="0">
                <a:solidFill>
                  <a:schemeClr val="tx1"/>
                </a:solidFill>
                <a:latin typeface="Times New Roman" panose="02020603050405020304" pitchFamily="18" charset="0"/>
                <a:cs typeface="Times New Roman" panose="02020603050405020304" pitchFamily="18" charset="0"/>
              </a:rPr>
              <a:t>apresentar-se com fezes moles e fétidas com muco e/ou sangue, cólicas, </a:t>
            </a:r>
            <a:r>
              <a:rPr lang="pt-PT" sz="2000" dirty="0" smtClean="0">
                <a:solidFill>
                  <a:schemeClr val="tx1"/>
                </a:solidFill>
                <a:latin typeface="Times New Roman" panose="02020603050405020304" pitchFamily="18" charset="0"/>
                <a:cs typeface="Times New Roman" panose="02020603050405020304" pitchFamily="18" charset="0"/>
              </a:rPr>
              <a:t> </a:t>
            </a:r>
            <a:r>
              <a:rPr lang="pt-PT" sz="2000" dirty="0">
                <a:solidFill>
                  <a:schemeClr val="tx1"/>
                </a:solidFill>
                <a:latin typeface="Times New Roman" panose="02020603050405020304" pitchFamily="18" charset="0"/>
                <a:cs typeface="Times New Roman" panose="02020603050405020304" pitchFamily="18" charset="0"/>
              </a:rPr>
              <a:t>flatulência e sintomas gerais como mioartralgias e fadiga. </a:t>
            </a:r>
            <a:r>
              <a:rPr lang="pt-PT" sz="2000" dirty="0" smtClean="0">
                <a:solidFill>
                  <a:schemeClr val="tx1"/>
                </a:solidFill>
                <a:latin typeface="Times New Roman" panose="02020603050405020304" pitchFamily="18" charset="0"/>
                <a:cs typeface="Times New Roman" panose="02020603050405020304" pitchFamily="18" charset="0"/>
              </a:rPr>
              <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Peça </a:t>
            </a:r>
            <a:r>
              <a:rPr lang="pt-PT" sz="2000" dirty="0">
                <a:solidFill>
                  <a:schemeClr val="tx1"/>
                </a:solidFill>
                <a:latin typeface="Times New Roman" panose="02020603050405020304" pitchFamily="18" charset="0"/>
                <a:cs typeface="Times New Roman" panose="02020603050405020304" pitchFamily="18" charset="0"/>
              </a:rPr>
              <a:t>um exame parasitológico de fezes</a:t>
            </a:r>
            <a:r>
              <a:rPr lang="pt-PT" sz="2000" dirty="0" smtClean="0">
                <a:solidFill>
                  <a:schemeClr val="tx1"/>
                </a:solidFill>
                <a:latin typeface="Times New Roman" panose="02020603050405020304" pitchFamily="18" charset="0"/>
                <a:cs typeface="Times New Roman" panose="02020603050405020304" pitchFamily="18" charset="0"/>
              </a:rPr>
              <a:t>.</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b="1" i="1" dirty="0" smtClean="0">
                <a:solidFill>
                  <a:schemeClr val="tx1"/>
                </a:solidFill>
                <a:latin typeface="Times New Roman" panose="02020603050405020304" pitchFamily="18" charset="0"/>
                <a:cs typeface="Times New Roman" panose="02020603050405020304" pitchFamily="18" charset="0"/>
              </a:rPr>
              <a:t>Conduta:</a:t>
            </a:r>
            <a:r>
              <a:rPr lang="pt-PT" sz="2000" i="1" dirty="0" smtClean="0">
                <a:solidFill>
                  <a:schemeClr val="tx1"/>
                </a:solidFill>
                <a:latin typeface="Times New Roman" panose="02020603050405020304" pitchFamily="18" charset="0"/>
                <a:cs typeface="Times New Roman" panose="02020603050405020304" pitchFamily="18" charset="0"/>
              </a:rPr>
              <a:t/>
            </a:r>
            <a:br>
              <a:rPr lang="pt-PT" sz="2000" i="1" dirty="0" smtClean="0">
                <a:solidFill>
                  <a:schemeClr val="tx1"/>
                </a:solidFill>
                <a:latin typeface="Times New Roman" panose="02020603050405020304" pitchFamily="18" charset="0"/>
                <a:cs typeface="Times New Roman" panose="02020603050405020304" pitchFamily="18" charset="0"/>
              </a:rPr>
            </a:br>
            <a:r>
              <a:rPr lang="pt-PT" sz="2000" i="1" dirty="0" smtClean="0">
                <a:solidFill>
                  <a:schemeClr val="tx1"/>
                </a:solidFill>
                <a:latin typeface="Times New Roman" panose="02020603050405020304" pitchFamily="18" charset="0"/>
                <a:cs typeface="Times New Roman" panose="02020603050405020304" pitchFamily="18" charset="0"/>
              </a:rPr>
              <a:t> D</a:t>
            </a:r>
            <a:r>
              <a:rPr lang="pt-PT" sz="2000" dirty="0" smtClean="0">
                <a:solidFill>
                  <a:schemeClr val="tx1"/>
                </a:solidFill>
                <a:latin typeface="Times New Roman" panose="02020603050405020304" pitchFamily="18" charset="0"/>
                <a:cs typeface="Times New Roman" panose="02020603050405020304" pitchFamily="18" charset="0"/>
              </a:rPr>
              <a:t>esparasitação (</a:t>
            </a:r>
            <a:r>
              <a:rPr lang="pt-PT" sz="2000" dirty="0" err="1" smtClean="0">
                <a:solidFill>
                  <a:schemeClr val="tx1"/>
                </a:solidFill>
                <a:latin typeface="Times New Roman" panose="02020603050405020304" pitchFamily="18" charset="0"/>
                <a:cs typeface="Times New Roman" panose="02020603050405020304" pitchFamily="18" charset="0"/>
              </a:rPr>
              <a:t>Albendazol</a:t>
            </a:r>
            <a:r>
              <a:rPr lang="pt-PT" sz="2000" dirty="0" smtClean="0">
                <a:solidFill>
                  <a:schemeClr val="tx1"/>
                </a:solidFill>
                <a:latin typeface="Times New Roman" panose="02020603050405020304" pitchFamily="18" charset="0"/>
                <a:cs typeface="Times New Roman" panose="02020603050405020304" pitchFamily="18" charset="0"/>
              </a:rPr>
              <a:t> ou </a:t>
            </a:r>
            <a:r>
              <a:rPr lang="pt-PT" sz="2000" dirty="0" err="1" smtClean="0">
                <a:solidFill>
                  <a:schemeClr val="tx1"/>
                </a:solidFill>
                <a:latin typeface="Times New Roman" panose="02020603050405020304" pitchFamily="18" charset="0"/>
                <a:cs typeface="Times New Roman" panose="02020603050405020304" pitchFamily="18" charset="0"/>
              </a:rPr>
              <a:t>Mebendazol</a:t>
            </a:r>
            <a:r>
              <a:rPr lang="pt-PT" sz="2000" dirty="0" smtClean="0">
                <a:solidFill>
                  <a:schemeClr val="tx1"/>
                </a:solidFill>
                <a:latin typeface="Times New Roman" panose="02020603050405020304" pitchFamily="18" charset="0"/>
                <a:cs typeface="Times New Roman" panose="02020603050405020304" pitchFamily="18" charset="0"/>
              </a:rPr>
              <a:t>) e reposição hídrica com base no grau de desidratação.</a:t>
            </a:r>
            <a:br>
              <a:rPr lang="pt-PT" sz="2000" dirty="0" smtClean="0">
                <a:solidFill>
                  <a:schemeClr val="tx1"/>
                </a:solidFill>
                <a:latin typeface="Times New Roman" panose="02020603050405020304" pitchFamily="18" charset="0"/>
                <a:cs typeface="Times New Roman" panose="02020603050405020304" pitchFamily="18" charset="0"/>
              </a:rPr>
            </a:br>
            <a:r>
              <a:rPr lang="pt-PT" sz="2000" dirty="0" smtClean="0">
                <a:solidFill>
                  <a:schemeClr val="tx1"/>
                </a:solidFill>
                <a:latin typeface="Times New Roman" panose="02020603050405020304" pitchFamily="18" charset="0"/>
                <a:cs typeface="Times New Roman" panose="02020603050405020304" pitchFamily="18" charset="0"/>
              </a:rPr>
              <a:t> </a:t>
            </a:r>
            <a:r>
              <a:rPr lang="pt-PT" sz="2000" i="1" dirty="0" smtClean="0">
                <a:solidFill>
                  <a:schemeClr val="tx1"/>
                </a:solidFill>
                <a:latin typeface="Times New Roman" panose="02020603050405020304" pitchFamily="18" charset="0"/>
                <a:cs typeface="Times New Roman" panose="02020603050405020304" pitchFamily="18" charset="0"/>
              </a:rPr>
              <a:t/>
            </a:r>
            <a:br>
              <a:rPr lang="pt-PT" sz="2000" i="1" dirty="0" smtClean="0">
                <a:solidFill>
                  <a:schemeClr val="tx1"/>
                </a:solidFill>
                <a:latin typeface="Times New Roman" panose="02020603050405020304" pitchFamily="18" charset="0"/>
                <a:cs typeface="Times New Roman" panose="02020603050405020304" pitchFamily="18" charset="0"/>
              </a:rPr>
            </a:br>
            <a:r>
              <a:rPr lang="pt-PT" sz="2000" b="1" i="1" dirty="0" smtClean="0">
                <a:solidFill>
                  <a:schemeClr val="tx1"/>
                </a:solidFill>
                <a:latin typeface="Times New Roman" panose="02020603050405020304" pitchFamily="18" charset="0"/>
                <a:cs typeface="Times New Roman" panose="02020603050405020304" pitchFamily="18" charset="0"/>
              </a:rPr>
              <a:t>No geral,  </a:t>
            </a:r>
            <a:r>
              <a:rPr lang="pt-PT" sz="2000" b="1" i="1" dirty="0" err="1" smtClean="0">
                <a:solidFill>
                  <a:schemeClr val="tx1"/>
                </a:solidFill>
                <a:latin typeface="Times New Roman" panose="02020603050405020304" pitchFamily="18" charset="0"/>
                <a:cs typeface="Times New Roman" panose="02020603050405020304" pitchFamily="18" charset="0"/>
              </a:rPr>
              <a:t>Albendazol</a:t>
            </a:r>
            <a:r>
              <a:rPr lang="pt-PT" sz="2000" b="1" i="1" dirty="0" smtClean="0">
                <a:solidFill>
                  <a:schemeClr val="tx1"/>
                </a:solidFill>
                <a:latin typeface="Times New Roman" panose="02020603050405020304" pitchFamily="18" charset="0"/>
                <a:cs typeface="Times New Roman" panose="02020603050405020304" pitchFamily="18" charset="0"/>
              </a:rPr>
              <a:t> 400 mg dose única, ou </a:t>
            </a:r>
            <a:r>
              <a:rPr lang="pt-PT" sz="2000" b="1" i="1" dirty="0" err="1" smtClean="0">
                <a:solidFill>
                  <a:schemeClr val="tx1"/>
                </a:solidFill>
                <a:latin typeface="Times New Roman" panose="02020603050405020304" pitchFamily="18" charset="0"/>
                <a:cs typeface="Times New Roman" panose="02020603050405020304" pitchFamily="18" charset="0"/>
              </a:rPr>
              <a:t>Mebendazol</a:t>
            </a:r>
            <a:r>
              <a:rPr lang="pt-PT" sz="2000" b="1" i="1" dirty="0" smtClean="0">
                <a:solidFill>
                  <a:schemeClr val="tx1"/>
                </a:solidFill>
                <a:latin typeface="Times New Roman" panose="02020603050405020304" pitchFamily="18" charset="0"/>
                <a:cs typeface="Times New Roman" panose="02020603050405020304" pitchFamily="18" charset="0"/>
              </a:rPr>
              <a:t> 100 mg de 12 em 12 horas durante 3 dias.</a:t>
            </a: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0169193"/>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02362"/>
          </a:xfrm>
        </p:spPr>
        <p:txBody>
          <a:bodyPr>
            <a:normAutofit/>
          </a:bodyPr>
          <a:lstStyle/>
          <a:p>
            <a:pPr lvl="0"/>
            <a:r>
              <a:rPr lang="pt-PT" sz="2400" b="1" dirty="0">
                <a:solidFill>
                  <a:srgbClr val="FF0000"/>
                </a:solidFill>
                <a:latin typeface="Times New Roman" panose="02020603050405020304" pitchFamily="18" charset="0"/>
                <a:cs typeface="Times New Roman" panose="02020603050405020304" pitchFamily="18" charset="0"/>
              </a:rPr>
              <a:t>Extra-intestinal:</a:t>
            </a:r>
            <a:r>
              <a:rPr lang="pt-PT" sz="2400" i="1" dirty="0">
                <a:solidFill>
                  <a:srgbClr val="FF0000"/>
                </a:solidFill>
                <a:latin typeface="Times New Roman" panose="02020603050405020304" pitchFamily="18" charset="0"/>
                <a:cs typeface="Times New Roman" panose="02020603050405020304" pitchFamily="18" charset="0"/>
              </a:rPr>
              <a:t> </a:t>
            </a:r>
            <a:r>
              <a:rPr lang="pt-PT" sz="2400" i="1" dirty="0" smtClean="0">
                <a:solidFill>
                  <a:schemeClr val="tx1"/>
                </a:solidFill>
                <a:latin typeface="Times New Roman" panose="02020603050405020304" pitchFamily="18" charset="0"/>
                <a:cs typeface="Times New Roman" panose="02020603050405020304" pitchFamily="18" charset="0"/>
              </a:rPr>
              <a:t>I</a:t>
            </a:r>
            <a:r>
              <a:rPr lang="pt-PT" sz="2400" dirty="0" smtClean="0">
                <a:solidFill>
                  <a:schemeClr val="tx1"/>
                </a:solidFill>
                <a:latin typeface="Times New Roman" panose="02020603050405020304" pitchFamily="18" charset="0"/>
                <a:cs typeface="Times New Roman" panose="02020603050405020304" pitchFamily="18" charset="0"/>
              </a:rPr>
              <a:t>nfecções sistémicas</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dirty="0">
                <a:solidFill>
                  <a:schemeClr val="tx1"/>
                </a:solidFill>
                <a:latin typeface="Times New Roman" panose="02020603050405020304" pitchFamily="18" charset="0"/>
                <a:cs typeface="Times New Roman" panose="02020603050405020304" pitchFamily="18" charset="0"/>
              </a:rPr>
              <a:t>Diagnóstico: </a:t>
            </a:r>
            <a:r>
              <a:rPr lang="pt-PT" sz="2400" dirty="0">
                <a:solidFill>
                  <a:schemeClr val="tx1"/>
                </a:solidFill>
                <a:latin typeface="Times New Roman" panose="02020603050405020304" pitchFamily="18" charset="0"/>
                <a:cs typeface="Times New Roman" panose="02020603050405020304" pitchFamily="18" charset="0"/>
              </a:rPr>
              <a:t>anamnese, exame físico e meios auxiliares diagnósticos para despiste de doenças e infecções sistémicas possivelmente associadas. </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b="1" i="1" dirty="0">
                <a:solidFill>
                  <a:schemeClr val="tx1"/>
                </a:solidFill>
                <a:latin typeface="Times New Roman" panose="02020603050405020304" pitchFamily="18" charset="0"/>
                <a:cs typeface="Times New Roman" panose="02020603050405020304" pitchFamily="18" charset="0"/>
              </a:rPr>
              <a:t>Conduta: </a:t>
            </a:r>
            <a:r>
              <a:rPr lang="pt-PT" sz="2400" dirty="0">
                <a:solidFill>
                  <a:schemeClr val="tx1"/>
                </a:solidFill>
                <a:latin typeface="Times New Roman" panose="02020603050405020304" pitchFamily="18" charset="0"/>
                <a:cs typeface="Times New Roman" panose="02020603050405020304" pitchFamily="18" charset="0"/>
              </a:rPr>
              <a:t>tratar a doença de base, reposição de líquidos e electrólitos com base no grau de desidratação.</a:t>
            </a:r>
            <a:r>
              <a:rPr lang="en-US" sz="2400" dirty="0">
                <a:solidFill>
                  <a:schemeClr val="tx1"/>
                </a:solidFill>
              </a:rPr>
              <a:t/>
            </a:r>
            <a:br>
              <a:rPr lang="en-US" sz="2400" dirty="0">
                <a:solidFill>
                  <a:schemeClr val="tx1"/>
                </a:solidFill>
              </a:rPr>
            </a:br>
            <a:endParaRPr lang="en-US" sz="3600" dirty="0">
              <a:solidFill>
                <a:schemeClr val="tx1"/>
              </a:solidFill>
            </a:endParaRPr>
          </a:p>
        </p:txBody>
      </p:sp>
    </p:spTree>
    <p:extLst>
      <p:ext uri="{BB962C8B-B14F-4D97-AF65-F5344CB8AC3E}">
        <p14:creationId xmlns:p14="http://schemas.microsoft.com/office/powerpoint/2010/main" val="3624001378"/>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5904489"/>
          </a:xfrm>
        </p:spPr>
        <p:txBody>
          <a:bodyPr>
            <a:noAutofit/>
          </a:bodyPr>
          <a:lstStyle/>
          <a:p>
            <a:pPr lvl="0"/>
            <a:r>
              <a:rPr lang="pt-PT" sz="3200" b="1" dirty="0" smtClean="0"/>
              <a:t> </a:t>
            </a:r>
            <a:r>
              <a:rPr lang="pt-PT" sz="2400" b="1" dirty="0">
                <a:solidFill>
                  <a:srgbClr val="FF0000"/>
                </a:solidFill>
                <a:latin typeface="Times New Roman" panose="02020603050405020304" pitchFamily="18" charset="0"/>
                <a:cs typeface="Times New Roman" panose="02020603050405020304" pitchFamily="18" charset="0"/>
              </a:rPr>
              <a:t>Educação Sanitária </a:t>
            </a:r>
            <a:r>
              <a:rPr lang="pt-PT" sz="2400" b="1" dirty="0" smtClean="0">
                <a:solidFill>
                  <a:srgbClr val="FF0000"/>
                </a:solidFill>
                <a:latin typeface="Times New Roman" panose="02020603050405020304" pitchFamily="18" charset="0"/>
                <a:cs typeface="Times New Roman" panose="02020603050405020304" pitchFamily="18" charset="0"/>
              </a:rPr>
              <a:t>Preventiva</a:t>
            </a:r>
            <a:r>
              <a:rPr lang="pt-PT" sz="2400" b="1" dirty="0" smtClean="0">
                <a:latin typeface="Times New Roman" panose="02020603050405020304" pitchFamily="18" charset="0"/>
                <a:cs typeface="Times New Roman" panose="02020603050405020304" pitchFamily="18" charset="0"/>
              </a:rPr>
              <a:t/>
            </a:r>
            <a:br>
              <a:rPr lang="pt-PT" sz="2400" b="1" dirty="0" smtClean="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Depois de fazer o tratamento, deve-se fazer uma educação sanitária para diminuir o risco de recidivas e de ocorrências na família e comunidade em </a:t>
            </a:r>
            <a:r>
              <a:rPr lang="pt-PT" sz="2400" dirty="0" smtClean="0">
                <a:solidFill>
                  <a:schemeClr val="tx1"/>
                </a:solidFill>
                <a:latin typeface="Times New Roman" panose="02020603050405020304" pitchFamily="18" charset="0"/>
                <a:cs typeface="Times New Roman" panose="02020603050405020304" pitchFamily="18" charset="0"/>
              </a:rPr>
              <a:t>geral</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Consiste basicamente no reforço das medidas de higiene individual e comunitária</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Lavar as mãos antes de se alimentar e depois de usar a casa de banho</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Clorar a água ou beber água fervida; </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
            </a:r>
            <a:br>
              <a:rPr lang="en-US"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Controlar </a:t>
            </a:r>
            <a:r>
              <a:rPr lang="pt-PT" sz="2400" dirty="0">
                <a:solidFill>
                  <a:schemeClr val="tx1"/>
                </a:solidFill>
                <a:latin typeface="Times New Roman" panose="02020603050405020304" pitchFamily="18" charset="0"/>
                <a:cs typeface="Times New Roman" panose="02020603050405020304" pitchFamily="18" charset="0"/>
              </a:rPr>
              <a:t>o armazenamento de água e alimentos;</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Manejo adequado de excretas (uso adequado de latrinas </a:t>
            </a:r>
            <a:r>
              <a:rPr lang="pt-PT" sz="2400" dirty="0" smtClean="0">
                <a:solidFill>
                  <a:schemeClr val="tx1"/>
                </a:solidFill>
                <a:latin typeface="Times New Roman" panose="02020603050405020304" pitchFamily="18" charset="0"/>
                <a:cs typeface="Times New Roman" panose="02020603050405020304" pitchFamily="18" charset="0"/>
              </a:rPr>
              <a:t>;</a:t>
            </a: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pt-PT" sz="2400" dirty="0">
                <a:solidFill>
                  <a:schemeClr val="tx1"/>
                </a:solidFill>
                <a:latin typeface="Times New Roman" panose="02020603050405020304" pitchFamily="18" charset="0"/>
                <a:cs typeface="Times New Roman" panose="02020603050405020304" pitchFamily="18" charset="0"/>
              </a:rPr>
              <a:t>Cozer e lavar bem os </a:t>
            </a:r>
            <a:r>
              <a:rPr lang="pt-PT" sz="2400" dirty="0" smtClean="0">
                <a:solidFill>
                  <a:schemeClr val="tx1"/>
                </a:solidFill>
                <a:latin typeface="Times New Roman" panose="02020603050405020304" pitchFamily="18" charset="0"/>
                <a:cs typeface="Times New Roman" panose="02020603050405020304" pitchFamily="18" charset="0"/>
              </a:rPr>
              <a:t>alimentos</a:t>
            </a:r>
            <a:br>
              <a:rPr lang="pt-PT" sz="2400" dirty="0" smtClean="0">
                <a:solidFill>
                  <a:schemeClr val="tx1"/>
                </a:solidFill>
                <a:latin typeface="Times New Roman" panose="02020603050405020304" pitchFamily="18" charset="0"/>
                <a:cs typeface="Times New Roman" panose="02020603050405020304" pitchFamily="18" charset="0"/>
              </a:rPr>
            </a:br>
            <a:r>
              <a:rPr lang="pt-PT" sz="2000" dirty="0" smtClean="0"/>
              <a:t/>
            </a:r>
            <a:br>
              <a:rPr lang="pt-PT" sz="2000" dirty="0" smtClean="0"/>
            </a:br>
            <a:endParaRPr lang="en-US" sz="2000" dirty="0"/>
          </a:p>
        </p:txBody>
      </p:sp>
    </p:spTree>
    <p:extLst>
      <p:ext uri="{BB962C8B-B14F-4D97-AF65-F5344CB8AC3E}">
        <p14:creationId xmlns:p14="http://schemas.microsoft.com/office/powerpoint/2010/main" val="4269927362"/>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381000"/>
            <a:ext cx="7696200" cy="5257800"/>
          </a:xfrm>
        </p:spPr>
        <p:txBody>
          <a:bodyPr>
            <a:normAutofit fontScale="90000"/>
          </a:bodyPr>
          <a:lstStyle/>
          <a:p>
            <a:r>
              <a:rPr lang="pt-PT" sz="3600" dirty="0" smtClean="0"/>
              <a:t/>
            </a:r>
            <a:br>
              <a:rPr lang="pt-PT" sz="3600" dirty="0" smtClean="0"/>
            </a:br>
            <a:r>
              <a:rPr lang="pt-PT" sz="3600" dirty="0" smtClean="0"/>
              <a:t> </a:t>
            </a:r>
            <a:br>
              <a:rPr lang="pt-PT" sz="3600" dirty="0" smtClean="0"/>
            </a:br>
            <a:r>
              <a:rPr lang="pt-PT" sz="4000" i="1" dirty="0" smtClean="0"/>
              <a:t> </a:t>
            </a:r>
            <a:r>
              <a:rPr lang="pt-PT" sz="2700" i="1" dirty="0" smtClean="0">
                <a:solidFill>
                  <a:schemeClr val="tx1"/>
                </a:solidFill>
                <a:latin typeface="Times New Roman" panose="02020603050405020304" pitchFamily="18" charset="0"/>
                <a:cs typeface="Times New Roman" panose="02020603050405020304" pitchFamily="18" charset="0"/>
              </a:rPr>
              <a:t>Definições gerais</a:t>
            </a:r>
            <a:br>
              <a:rPr lang="pt-PT" sz="2700" i="1" dirty="0" smtClean="0">
                <a:solidFill>
                  <a:schemeClr val="tx1"/>
                </a:solidFill>
                <a:latin typeface="Times New Roman" panose="02020603050405020304" pitchFamily="18" charset="0"/>
                <a:cs typeface="Times New Roman" panose="02020603050405020304" pitchFamily="18" charset="0"/>
              </a:rPr>
            </a:br>
            <a:r>
              <a:rPr lang="pt-PT" sz="2700" i="1" dirty="0" smtClean="0">
                <a:solidFill>
                  <a:schemeClr val="tx1"/>
                </a:solidFill>
                <a:latin typeface="Times New Roman" panose="02020603050405020304" pitchFamily="18" charset="0"/>
                <a:cs typeface="Times New Roman" panose="02020603050405020304" pitchFamily="18" charset="0"/>
              </a:rPr>
              <a:t>A </a:t>
            </a:r>
            <a:r>
              <a:rPr lang="pt-PT" sz="2700" b="1" i="1" dirty="0" smtClean="0">
                <a:solidFill>
                  <a:schemeClr val="tx1"/>
                </a:solidFill>
                <a:latin typeface="Times New Roman" panose="02020603050405020304" pitchFamily="18" charset="0"/>
                <a:cs typeface="Times New Roman" panose="02020603050405020304" pitchFamily="18" charset="0"/>
              </a:rPr>
              <a:t>GE</a:t>
            </a:r>
            <a:r>
              <a:rPr lang="pt-PT" sz="2700" i="1" dirty="0" smtClean="0">
                <a:solidFill>
                  <a:schemeClr val="tx1"/>
                </a:solidFill>
                <a:latin typeface="Times New Roman" panose="02020603050405020304" pitchFamily="18" charset="0"/>
                <a:cs typeface="Times New Roman" panose="02020603050405020304" pitchFamily="18" charset="0"/>
              </a:rPr>
              <a:t> </a:t>
            </a:r>
            <a:r>
              <a:rPr lang="pt-PT" sz="2700" dirty="0" smtClean="0">
                <a:solidFill>
                  <a:schemeClr val="tx1"/>
                </a:solidFill>
                <a:latin typeface="Times New Roman" panose="02020603050405020304" pitchFamily="18" charset="0"/>
                <a:cs typeface="Times New Roman" panose="02020603050405020304" pitchFamily="18" charset="0"/>
              </a:rPr>
              <a:t>é uma síndrome aguda associada a diarreia, náuseas, vómitos e desconforto abdominal, podendo ser causada por afecções intestinais (infecções, alergias alimentares) ou extra-intestinais (doenças e infecções sistémicas).</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A </a:t>
            </a:r>
            <a:r>
              <a:rPr lang="pt-PT" sz="2700" b="1" dirty="0" smtClean="0">
                <a:solidFill>
                  <a:schemeClr val="tx1"/>
                </a:solidFill>
                <a:latin typeface="Times New Roman" panose="02020603050405020304" pitchFamily="18" charset="0"/>
                <a:cs typeface="Times New Roman" panose="02020603050405020304" pitchFamily="18" charset="0"/>
              </a:rPr>
              <a:t>diarreia</a:t>
            </a:r>
            <a:r>
              <a:rPr lang="pt-PT" sz="2700" dirty="0" smtClean="0">
                <a:solidFill>
                  <a:schemeClr val="tx1"/>
                </a:solidFill>
                <a:latin typeface="Times New Roman" panose="02020603050405020304" pitchFamily="18" charset="0"/>
                <a:cs typeface="Times New Roman" panose="02020603050405020304" pitchFamily="18" charset="0"/>
              </a:rPr>
              <a:t> consiste na eliminação de fezes com consistência diminuída, (pastosas, semi-líquidas ou líquidas) associada ao aumento do número de evacuações (3 vezes no mínimo) num intervalo de 24 horas, por mais de 2 dias.</a:t>
            </a:r>
            <a:r>
              <a:rPr lang="pt-PT" sz="4900" dirty="0" smtClean="0">
                <a:solidFill>
                  <a:schemeClr val="tx1"/>
                </a:solidFill>
                <a:latin typeface="Times New Roman" panose="02020603050405020304" pitchFamily="18" charset="0"/>
                <a:cs typeface="Times New Roman" panose="02020603050405020304" pitchFamily="18" charset="0"/>
              </a:rPr>
              <a:t/>
            </a:r>
            <a:br>
              <a:rPr lang="pt-PT" sz="4900" dirty="0" smtClean="0">
                <a:solidFill>
                  <a:schemeClr val="tx1"/>
                </a:solidFill>
                <a:latin typeface="Times New Roman" panose="02020603050405020304" pitchFamily="18" charset="0"/>
                <a:cs typeface="Times New Roman" panose="02020603050405020304" pitchFamily="18" charset="0"/>
              </a:rPr>
            </a:br>
            <a:endParaRPr lang="pt-PT" sz="44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611560" y="889844"/>
            <a:ext cx="7704856" cy="3785652"/>
          </a:xfrm>
          <a:prstGeom prst="rect">
            <a:avLst/>
          </a:prstGeom>
        </p:spPr>
        <p:txBody>
          <a:bodyPr wrap="square">
            <a:spAutoFit/>
          </a:bodyPr>
          <a:lstStyle/>
          <a:p>
            <a:pPr algn="just">
              <a:lnSpc>
                <a:spcPct val="150000"/>
              </a:lnSpc>
            </a:pPr>
            <a:r>
              <a:rPr lang="pt-PT" sz="2000" b="1" dirty="0" smtClean="0">
                <a:solidFill>
                  <a:srgbClr val="000000"/>
                </a:solidFill>
                <a:latin typeface="Times New Roman" panose="02020603050405020304" pitchFamily="18" charset="0"/>
                <a:cs typeface="Times New Roman" panose="02020603050405020304" pitchFamily="18" charset="0"/>
              </a:rPr>
              <a:t>Cólera</a:t>
            </a:r>
            <a:endParaRPr lang="pt-PT" sz="2000" b="1" dirty="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pt-PT" sz="2000" b="1" dirty="0" smtClean="0">
                <a:solidFill>
                  <a:srgbClr val="000000"/>
                </a:solidFill>
                <a:latin typeface="Times New Roman" panose="02020603050405020304" pitchFamily="18" charset="0"/>
                <a:cs typeface="Times New Roman" panose="02020603050405020304" pitchFamily="18" charset="0"/>
              </a:rPr>
              <a:t>Descrição </a:t>
            </a:r>
            <a:r>
              <a:rPr lang="pt-PT" sz="2000" dirty="0">
                <a:solidFill>
                  <a:srgbClr val="000000"/>
                </a:solidFill>
                <a:latin typeface="Times New Roman" panose="02020603050405020304" pitchFamily="18" charset="0"/>
                <a:cs typeface="Times New Roman" panose="02020603050405020304" pitchFamily="18" charset="0"/>
              </a:rPr>
              <a:t>- </a:t>
            </a:r>
            <a:r>
              <a:rPr lang="pt-PT" sz="2000" dirty="0" smtClean="0">
                <a:solidFill>
                  <a:srgbClr val="000000"/>
                </a:solidFill>
                <a:latin typeface="Times New Roman" panose="02020603050405020304" pitchFamily="18" charset="0"/>
                <a:cs typeface="Times New Roman" panose="02020603050405020304" pitchFamily="18" charset="0"/>
              </a:rPr>
              <a:t>Infecção </a:t>
            </a:r>
            <a:r>
              <a:rPr lang="pt-PT" sz="2000" dirty="0">
                <a:solidFill>
                  <a:srgbClr val="000000"/>
                </a:solidFill>
                <a:latin typeface="Times New Roman" panose="02020603050405020304" pitchFamily="18" charset="0"/>
                <a:cs typeface="Times New Roman" panose="02020603050405020304" pitchFamily="18" charset="0"/>
              </a:rPr>
              <a:t>intestinal aguda, causada pela enterotoxina do</a:t>
            </a:r>
          </a:p>
          <a:p>
            <a:pPr algn="just">
              <a:lnSpc>
                <a:spcPct val="150000"/>
              </a:lnSpc>
            </a:pPr>
            <a:r>
              <a:rPr lang="pt-PT" sz="2000" dirty="0">
                <a:solidFill>
                  <a:srgbClr val="000000"/>
                </a:solidFill>
                <a:latin typeface="Times New Roman" panose="02020603050405020304" pitchFamily="18" charset="0"/>
                <a:cs typeface="Times New Roman" panose="02020603050405020304" pitchFamily="18" charset="0"/>
              </a:rPr>
              <a:t>bacilo da </a:t>
            </a:r>
            <a:r>
              <a:rPr lang="pt-PT" sz="2000" dirty="0" smtClean="0">
                <a:solidFill>
                  <a:srgbClr val="000000"/>
                </a:solidFill>
                <a:latin typeface="Times New Roman" panose="02020603050405020304" pitchFamily="18" charset="0"/>
                <a:cs typeface="Times New Roman" panose="02020603050405020304" pitchFamily="18" charset="0"/>
              </a:rPr>
              <a:t>Cólera </a:t>
            </a:r>
            <a:r>
              <a:rPr lang="pt-PT" sz="2000" i="1" dirty="0" err="1">
                <a:solidFill>
                  <a:srgbClr val="000000"/>
                </a:solidFill>
                <a:latin typeface="Times New Roman" panose="02020603050405020304" pitchFamily="18" charset="0"/>
                <a:cs typeface="Times New Roman" panose="02020603050405020304" pitchFamily="18" charset="0"/>
              </a:rPr>
              <a:t>Vibrio</a:t>
            </a:r>
            <a:r>
              <a:rPr lang="pt-PT" sz="2000" i="1" dirty="0">
                <a:solidFill>
                  <a:srgbClr val="000000"/>
                </a:solidFill>
                <a:latin typeface="Times New Roman" panose="02020603050405020304" pitchFamily="18" charset="0"/>
                <a:cs typeface="Times New Roman" panose="02020603050405020304" pitchFamily="18" charset="0"/>
              </a:rPr>
              <a:t> </a:t>
            </a:r>
            <a:r>
              <a:rPr lang="pt-PT" sz="2000" i="1" dirty="0" err="1">
                <a:solidFill>
                  <a:srgbClr val="000000"/>
                </a:solidFill>
                <a:latin typeface="Times New Roman" panose="02020603050405020304" pitchFamily="18" charset="0"/>
                <a:cs typeface="Times New Roman" panose="02020603050405020304" pitchFamily="18" charset="0"/>
              </a:rPr>
              <a:t>cholerae</a:t>
            </a:r>
            <a:r>
              <a:rPr lang="pt-PT" sz="2000" dirty="0">
                <a:solidFill>
                  <a:srgbClr val="000000"/>
                </a:solidFill>
                <a:latin typeface="Times New Roman" panose="02020603050405020304" pitchFamily="18" charset="0"/>
                <a:cs typeface="Times New Roman" panose="02020603050405020304" pitchFamily="18" charset="0"/>
              </a:rPr>
              <a:t>, frequentemente </a:t>
            </a:r>
            <a:r>
              <a:rPr lang="pt-PT" sz="2000" dirty="0" smtClean="0">
                <a:solidFill>
                  <a:srgbClr val="000000"/>
                </a:solidFill>
                <a:latin typeface="Times New Roman" panose="02020603050405020304" pitchFamily="18" charset="0"/>
                <a:cs typeface="Times New Roman" panose="02020603050405020304" pitchFamily="18" charset="0"/>
              </a:rPr>
              <a:t>assintomática </a:t>
            </a:r>
            <a:r>
              <a:rPr lang="pt-PT" sz="2000" dirty="0">
                <a:solidFill>
                  <a:srgbClr val="000000"/>
                </a:solidFill>
                <a:latin typeface="Times New Roman" panose="02020603050405020304" pitchFamily="18" charset="0"/>
                <a:cs typeface="Times New Roman" panose="02020603050405020304" pitchFamily="18" charset="0"/>
              </a:rPr>
              <a:t>ou </a:t>
            </a:r>
            <a:r>
              <a:rPr lang="pt-PT" sz="2000" dirty="0" smtClean="0">
                <a:solidFill>
                  <a:srgbClr val="000000"/>
                </a:solidFill>
                <a:latin typeface="Times New Roman" panose="02020603050405020304" pitchFamily="18" charset="0"/>
                <a:cs typeface="Times New Roman" panose="02020603050405020304" pitchFamily="18" charset="0"/>
              </a:rPr>
              <a:t>oligossintomatica, com </a:t>
            </a:r>
            <a:r>
              <a:rPr lang="pt-PT" sz="2000" dirty="0">
                <a:solidFill>
                  <a:srgbClr val="000000"/>
                </a:solidFill>
                <a:latin typeface="Times New Roman" panose="02020603050405020304" pitchFamily="18" charset="0"/>
                <a:cs typeface="Times New Roman" panose="02020603050405020304" pitchFamily="18" charset="0"/>
              </a:rPr>
              <a:t>diarreia leve. Pode se apresentar de forma grave,</a:t>
            </a:r>
          </a:p>
          <a:p>
            <a:pPr algn="just">
              <a:lnSpc>
                <a:spcPct val="150000"/>
              </a:lnSpc>
            </a:pPr>
            <a:r>
              <a:rPr lang="pt-PT" sz="2000" dirty="0">
                <a:solidFill>
                  <a:srgbClr val="000000"/>
                </a:solidFill>
                <a:latin typeface="Times New Roman" panose="02020603050405020304" pitchFamily="18" charset="0"/>
                <a:cs typeface="Times New Roman" panose="02020603050405020304" pitchFamily="18" charset="0"/>
              </a:rPr>
              <a:t>com diarreia aquosa e profusa, com ou sem </a:t>
            </a:r>
            <a:r>
              <a:rPr lang="pt-PT" sz="2000" dirty="0" smtClean="0">
                <a:solidFill>
                  <a:srgbClr val="000000"/>
                </a:solidFill>
                <a:latin typeface="Times New Roman" panose="02020603050405020304" pitchFamily="18" charset="0"/>
                <a:cs typeface="Times New Roman" panose="02020603050405020304" pitchFamily="18" charset="0"/>
              </a:rPr>
              <a:t>vómitos, </a:t>
            </a:r>
            <a:r>
              <a:rPr lang="pt-PT" sz="2000" dirty="0">
                <a:solidFill>
                  <a:srgbClr val="000000"/>
                </a:solidFill>
                <a:latin typeface="Times New Roman" panose="02020603050405020304" pitchFamily="18" charset="0"/>
                <a:cs typeface="Times New Roman" panose="02020603050405020304" pitchFamily="18" charset="0"/>
              </a:rPr>
              <a:t>dor abdominal e</a:t>
            </a:r>
          </a:p>
          <a:p>
            <a:pPr algn="just">
              <a:lnSpc>
                <a:spcPct val="150000"/>
              </a:lnSpc>
            </a:pPr>
            <a:r>
              <a:rPr lang="pt-PT" sz="2000" dirty="0" smtClean="0">
                <a:solidFill>
                  <a:srgbClr val="000000"/>
                </a:solidFill>
                <a:latin typeface="Times New Roman" panose="02020603050405020304" pitchFamily="18" charset="0"/>
                <a:cs typeface="Times New Roman" panose="02020603050405020304" pitchFamily="18" charset="0"/>
              </a:rPr>
              <a:t>cãibras. </a:t>
            </a:r>
            <a:r>
              <a:rPr lang="pt-PT" sz="2000" dirty="0">
                <a:solidFill>
                  <a:srgbClr val="000000"/>
                </a:solidFill>
                <a:latin typeface="Times New Roman" panose="02020603050405020304" pitchFamily="18" charset="0"/>
                <a:cs typeface="Times New Roman" panose="02020603050405020304" pitchFamily="18" charset="0"/>
              </a:rPr>
              <a:t>Esse quadro, quando </a:t>
            </a:r>
            <a:r>
              <a:rPr lang="pt-PT" sz="2000" dirty="0" smtClean="0">
                <a:solidFill>
                  <a:srgbClr val="000000"/>
                </a:solidFill>
                <a:latin typeface="Times New Roman" panose="02020603050405020304" pitchFamily="18" charset="0"/>
                <a:cs typeface="Times New Roman" panose="02020603050405020304" pitchFamily="18" charset="0"/>
              </a:rPr>
              <a:t>não </a:t>
            </a:r>
            <a:r>
              <a:rPr lang="pt-PT" sz="2000" dirty="0">
                <a:solidFill>
                  <a:srgbClr val="000000"/>
                </a:solidFill>
                <a:latin typeface="Times New Roman" panose="02020603050405020304" pitchFamily="18" charset="0"/>
                <a:cs typeface="Times New Roman" panose="02020603050405020304" pitchFamily="18" charset="0"/>
              </a:rPr>
              <a:t>tratado prontamente, pode evoluir</a:t>
            </a:r>
          </a:p>
          <a:p>
            <a:pPr algn="just">
              <a:lnSpc>
                <a:spcPct val="150000"/>
              </a:lnSpc>
            </a:pPr>
            <a:r>
              <a:rPr lang="pt-PT" sz="2000" dirty="0">
                <a:solidFill>
                  <a:srgbClr val="000000"/>
                </a:solidFill>
                <a:latin typeface="Times New Roman" panose="02020603050405020304" pitchFamily="18" charset="0"/>
                <a:cs typeface="Times New Roman" panose="02020603050405020304" pitchFamily="18" charset="0"/>
              </a:rPr>
              <a:t>para </a:t>
            </a:r>
            <a:r>
              <a:rPr lang="pt-PT" sz="2000" dirty="0" smtClean="0">
                <a:solidFill>
                  <a:srgbClr val="000000"/>
                </a:solidFill>
                <a:latin typeface="Times New Roman" panose="02020603050405020304" pitchFamily="18" charset="0"/>
                <a:cs typeface="Times New Roman" panose="02020603050405020304" pitchFamily="18" charset="0"/>
              </a:rPr>
              <a:t>desidratação, </a:t>
            </a:r>
            <a:r>
              <a:rPr lang="pt-PT" sz="2000" dirty="0">
                <a:solidFill>
                  <a:srgbClr val="000000"/>
                </a:solidFill>
                <a:latin typeface="Times New Roman" panose="02020603050405020304" pitchFamily="18" charset="0"/>
                <a:cs typeface="Times New Roman" panose="02020603050405020304" pitchFamily="18" charset="0"/>
              </a:rPr>
              <a:t>acidose, colapso </a:t>
            </a:r>
            <a:r>
              <a:rPr lang="pt-PT" sz="2000" dirty="0" smtClean="0">
                <a:solidFill>
                  <a:srgbClr val="000000"/>
                </a:solidFill>
                <a:latin typeface="Times New Roman" panose="02020603050405020304" pitchFamily="18" charset="0"/>
                <a:cs typeface="Times New Roman" panose="02020603050405020304" pitchFamily="18" charset="0"/>
              </a:rPr>
              <a:t>circulatório</a:t>
            </a:r>
            <a:r>
              <a:rPr lang="pt-PT" sz="2000" dirty="0" smtClean="0">
                <a:latin typeface="Times New Roman" panose="02020603050405020304" pitchFamily="18" charset="0"/>
                <a:cs typeface="Times New Roman" panose="02020603050405020304" pitchFamily="18" charset="0"/>
              </a:rPr>
              <a:t>, </a:t>
            </a:r>
            <a:r>
              <a:rPr lang="pt-PT" sz="2000" dirty="0">
                <a:latin typeface="Times New Roman" panose="02020603050405020304" pitchFamily="18" charset="0"/>
                <a:cs typeface="Times New Roman" panose="02020603050405020304" pitchFamily="18" charset="0"/>
              </a:rPr>
              <a:t>com choque </a:t>
            </a:r>
            <a:r>
              <a:rPr lang="pt-PT" sz="2000" dirty="0" err="1" smtClean="0">
                <a:latin typeface="Times New Roman" panose="02020603050405020304" pitchFamily="18" charset="0"/>
                <a:cs typeface="Times New Roman" panose="02020603050405020304" pitchFamily="18" charset="0"/>
              </a:rPr>
              <a:t>hipovolémico</a:t>
            </a:r>
            <a:r>
              <a:rPr lang="pt-PT" sz="2000" dirty="0" smtClean="0">
                <a:latin typeface="Times New Roman" panose="02020603050405020304" pitchFamily="18" charset="0"/>
                <a:cs typeface="Times New Roman" panose="02020603050405020304" pitchFamily="18" charset="0"/>
              </a:rPr>
              <a:t> e insuficiência </a:t>
            </a:r>
            <a:r>
              <a:rPr lang="pt-PT" sz="2000" dirty="0">
                <a:latin typeface="Times New Roman" panose="02020603050405020304" pitchFamily="18" charset="0"/>
                <a:cs typeface="Times New Roman" panose="02020603050405020304" pitchFamily="18" charset="0"/>
              </a:rPr>
              <a:t>renal a </a:t>
            </a:r>
            <a:r>
              <a:rPr lang="pt-PT" sz="2000" dirty="0" smtClean="0">
                <a:latin typeface="Times New Roman" panose="02020603050405020304" pitchFamily="18" charset="0"/>
                <a:cs typeface="Times New Roman" panose="02020603050405020304" pitchFamily="18" charset="0"/>
              </a:rPr>
              <a:t>infecção.</a:t>
            </a:r>
            <a:endParaRPr lang="pt-PT"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2773280"/>
      </p:ext>
    </p:extLst>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539552" y="1720840"/>
            <a:ext cx="7776864" cy="3000821"/>
          </a:xfrm>
          <a:prstGeom prst="rect">
            <a:avLst/>
          </a:prstGeom>
        </p:spPr>
        <p:txBody>
          <a:bodyPr wrap="square">
            <a:spAutoFit/>
          </a:bodyPr>
          <a:lstStyle/>
          <a:p>
            <a:pPr algn="just">
              <a:lnSpc>
                <a:spcPct val="150000"/>
              </a:lnSpc>
            </a:pPr>
            <a:r>
              <a:rPr lang="pt-PT" b="1" dirty="0">
                <a:latin typeface="Humanist777BT-BoldB"/>
              </a:rPr>
              <a:t>Agente etiológico </a:t>
            </a:r>
            <a:r>
              <a:rPr lang="pt-PT" dirty="0">
                <a:latin typeface="MinionPro-Regular"/>
              </a:rPr>
              <a:t>- </a:t>
            </a:r>
            <a:r>
              <a:rPr lang="pt-PT" i="1" dirty="0" err="1">
                <a:latin typeface="MinionPro-It"/>
              </a:rPr>
              <a:t>Vibrio</a:t>
            </a:r>
            <a:r>
              <a:rPr lang="pt-PT" i="1" dirty="0">
                <a:latin typeface="MinionPro-It"/>
              </a:rPr>
              <a:t> </a:t>
            </a:r>
            <a:r>
              <a:rPr lang="pt-PT" i="1" dirty="0" err="1">
                <a:latin typeface="MinionPro-It"/>
              </a:rPr>
              <a:t>cholerae</a:t>
            </a:r>
            <a:r>
              <a:rPr lang="pt-PT" i="1" dirty="0">
                <a:latin typeface="MinionPro-It"/>
              </a:rPr>
              <a:t> </a:t>
            </a:r>
            <a:r>
              <a:rPr lang="pt-PT" dirty="0">
                <a:latin typeface="MinionPro-Regular"/>
              </a:rPr>
              <a:t>O1, </a:t>
            </a:r>
            <a:r>
              <a:rPr lang="pt-PT" dirty="0" smtClean="0">
                <a:latin typeface="MinionPro-Regular"/>
              </a:rPr>
              <a:t>biótipo clássico </a:t>
            </a:r>
            <a:r>
              <a:rPr lang="pt-PT" dirty="0">
                <a:latin typeface="MinionPro-Regular"/>
              </a:rPr>
              <a:t>ou El </a:t>
            </a:r>
            <a:r>
              <a:rPr lang="pt-PT" dirty="0" smtClean="0">
                <a:latin typeface="MinionPro-Regular"/>
              </a:rPr>
              <a:t>Tor (sorotipos </a:t>
            </a:r>
            <a:r>
              <a:rPr lang="pt-PT" dirty="0" err="1">
                <a:latin typeface="MinionPro-Regular"/>
              </a:rPr>
              <a:t>Inaba</a:t>
            </a:r>
            <a:r>
              <a:rPr lang="pt-PT" dirty="0">
                <a:latin typeface="MinionPro-Regular"/>
              </a:rPr>
              <a:t>, </a:t>
            </a:r>
            <a:r>
              <a:rPr lang="pt-PT" dirty="0" err="1">
                <a:latin typeface="MinionPro-Regular"/>
              </a:rPr>
              <a:t>Ogawa</a:t>
            </a:r>
            <a:r>
              <a:rPr lang="pt-PT" dirty="0">
                <a:latin typeface="MinionPro-Regular"/>
              </a:rPr>
              <a:t> ou </a:t>
            </a:r>
            <a:r>
              <a:rPr lang="pt-PT" dirty="0" err="1">
                <a:latin typeface="MinionPro-Regular"/>
              </a:rPr>
              <a:t>Hikogima</a:t>
            </a:r>
            <a:r>
              <a:rPr lang="pt-PT" dirty="0">
                <a:latin typeface="MinionPro-Regular"/>
              </a:rPr>
              <a:t>), </a:t>
            </a:r>
            <a:r>
              <a:rPr lang="pt-PT" dirty="0" smtClean="0">
                <a:latin typeface="MinionPro-Regular"/>
              </a:rPr>
              <a:t>toxicémico, </a:t>
            </a:r>
            <a:r>
              <a:rPr lang="pt-PT" dirty="0">
                <a:latin typeface="MinionPro-Regular"/>
              </a:rPr>
              <a:t>e, </a:t>
            </a:r>
            <a:r>
              <a:rPr lang="pt-PT" dirty="0" smtClean="0">
                <a:latin typeface="MinionPro-Regular"/>
              </a:rPr>
              <a:t>também, </a:t>
            </a:r>
            <a:r>
              <a:rPr lang="pt-PT" dirty="0">
                <a:latin typeface="MinionPro-Regular"/>
              </a:rPr>
              <a:t>o</a:t>
            </a:r>
          </a:p>
          <a:p>
            <a:pPr algn="just">
              <a:lnSpc>
                <a:spcPct val="150000"/>
              </a:lnSpc>
            </a:pPr>
            <a:r>
              <a:rPr lang="pt-PT" dirty="0">
                <a:latin typeface="MinionPro-Regular"/>
              </a:rPr>
              <a:t>O139. Bacilo gram-negativo, com flagelo polar, </a:t>
            </a:r>
            <a:r>
              <a:rPr lang="pt-PT" dirty="0" smtClean="0">
                <a:latin typeface="MinionPro-Regular"/>
              </a:rPr>
              <a:t>aeróbico </a:t>
            </a:r>
            <a:r>
              <a:rPr lang="pt-PT" dirty="0">
                <a:latin typeface="MinionPro-Regular"/>
              </a:rPr>
              <a:t>ou </a:t>
            </a:r>
            <a:r>
              <a:rPr lang="pt-PT" dirty="0" smtClean="0">
                <a:latin typeface="MinionPro-Regular"/>
              </a:rPr>
              <a:t>anaeróbico facultativo</a:t>
            </a:r>
            <a:r>
              <a:rPr lang="pt-PT" dirty="0">
                <a:latin typeface="MinionPro-Regular"/>
              </a:rPr>
              <a:t>, produtor de endotoxina.</a:t>
            </a:r>
          </a:p>
          <a:p>
            <a:pPr algn="just">
              <a:lnSpc>
                <a:spcPct val="150000"/>
              </a:lnSpc>
            </a:pPr>
            <a:r>
              <a:rPr lang="pt-PT" b="1" dirty="0">
                <a:latin typeface="Humanist777BT-BoldB"/>
              </a:rPr>
              <a:t>Reservatório </a:t>
            </a:r>
            <a:r>
              <a:rPr lang="pt-PT" dirty="0">
                <a:latin typeface="MinionPro-Regular"/>
              </a:rPr>
              <a:t>- O principal e o homem. Estudos recentes sugerem a</a:t>
            </a:r>
          </a:p>
          <a:p>
            <a:pPr algn="just">
              <a:lnSpc>
                <a:spcPct val="150000"/>
              </a:lnSpc>
            </a:pPr>
            <a:r>
              <a:rPr lang="pt-PT" dirty="0" smtClean="0">
                <a:latin typeface="MinionPro-Regular"/>
              </a:rPr>
              <a:t>existência </a:t>
            </a:r>
            <a:r>
              <a:rPr lang="pt-PT" dirty="0">
                <a:latin typeface="MinionPro-Regular"/>
              </a:rPr>
              <a:t>de </a:t>
            </a:r>
            <a:r>
              <a:rPr lang="pt-PT" dirty="0" smtClean="0">
                <a:latin typeface="MinionPro-Regular"/>
              </a:rPr>
              <a:t>reservatórios </a:t>
            </a:r>
            <a:r>
              <a:rPr lang="pt-PT" dirty="0">
                <a:latin typeface="MinionPro-Regular"/>
              </a:rPr>
              <a:t>ambientais como plantas </a:t>
            </a:r>
            <a:r>
              <a:rPr lang="pt-PT" dirty="0" smtClean="0">
                <a:latin typeface="MinionPro-Regular"/>
              </a:rPr>
              <a:t>aquáticas </a:t>
            </a:r>
            <a:r>
              <a:rPr lang="pt-PT" dirty="0">
                <a:latin typeface="MinionPro-Regular"/>
              </a:rPr>
              <a:t>e frutos</a:t>
            </a:r>
          </a:p>
          <a:p>
            <a:pPr algn="just">
              <a:lnSpc>
                <a:spcPct val="150000"/>
              </a:lnSpc>
            </a:pPr>
            <a:r>
              <a:rPr lang="pt-PT" dirty="0">
                <a:latin typeface="MinionPro-Regular"/>
              </a:rPr>
              <a:t>do mar.</a:t>
            </a:r>
            <a:endParaRPr lang="pt-PT" dirty="0"/>
          </a:p>
        </p:txBody>
      </p:sp>
    </p:spTree>
    <p:extLst>
      <p:ext uri="{BB962C8B-B14F-4D97-AF65-F5344CB8AC3E}">
        <p14:creationId xmlns:p14="http://schemas.microsoft.com/office/powerpoint/2010/main" val="1309985990"/>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539552" y="404664"/>
            <a:ext cx="7992888" cy="6038641"/>
          </a:xfrm>
          <a:prstGeom prst="rect">
            <a:avLst/>
          </a:prstGeom>
        </p:spPr>
        <p:txBody>
          <a:bodyPr wrap="square">
            <a:spAutoFit/>
          </a:bodyPr>
          <a:lstStyle/>
          <a:p>
            <a:pPr algn="just">
              <a:lnSpc>
                <a:spcPct val="150000"/>
              </a:lnSpc>
            </a:pPr>
            <a:r>
              <a:rPr lang="pt-PT" sz="2000" b="1" dirty="0">
                <a:latin typeface="Times New Roman" panose="02020603050405020304" pitchFamily="18" charset="0"/>
                <a:cs typeface="Times New Roman" panose="02020603050405020304" pitchFamily="18" charset="0"/>
              </a:rPr>
              <a:t>Modo de transmissão </a:t>
            </a:r>
            <a:r>
              <a:rPr lang="pt-PT" sz="2000" dirty="0">
                <a:latin typeface="Times New Roman" panose="02020603050405020304" pitchFamily="18" charset="0"/>
                <a:cs typeface="Times New Roman" panose="02020603050405020304" pitchFamily="18" charset="0"/>
              </a:rPr>
              <a:t>- </a:t>
            </a:r>
            <a:r>
              <a:rPr lang="pt-PT" sz="2000" dirty="0" smtClean="0">
                <a:latin typeface="Times New Roman" panose="02020603050405020304" pitchFamily="18" charset="0"/>
                <a:cs typeface="Times New Roman" panose="02020603050405020304" pitchFamily="18" charset="0"/>
              </a:rPr>
              <a:t>Ingestão </a:t>
            </a:r>
            <a:r>
              <a:rPr lang="pt-PT" sz="2000" dirty="0">
                <a:latin typeface="Times New Roman" panose="02020603050405020304" pitchFamily="18" charset="0"/>
                <a:cs typeface="Times New Roman" panose="02020603050405020304" pitchFamily="18" charset="0"/>
              </a:rPr>
              <a:t>de agua ou alimentos contaminados</a:t>
            </a:r>
          </a:p>
          <a:p>
            <a:pPr algn="just">
              <a:lnSpc>
                <a:spcPct val="150000"/>
              </a:lnSpc>
            </a:pPr>
            <a:r>
              <a:rPr lang="pt-PT" sz="2000" dirty="0">
                <a:latin typeface="Times New Roman" panose="02020603050405020304" pitchFamily="18" charset="0"/>
                <a:cs typeface="Times New Roman" panose="02020603050405020304" pitchFamily="18" charset="0"/>
              </a:rPr>
              <a:t>por fezes ou </a:t>
            </a:r>
            <a:r>
              <a:rPr lang="pt-PT" sz="2000" dirty="0" smtClean="0">
                <a:latin typeface="Times New Roman" panose="02020603050405020304" pitchFamily="18" charset="0"/>
                <a:cs typeface="Times New Roman" panose="02020603050405020304" pitchFamily="18" charset="0"/>
              </a:rPr>
              <a:t>vómitos </a:t>
            </a:r>
            <a:r>
              <a:rPr lang="pt-PT" sz="2000" dirty="0">
                <a:latin typeface="Times New Roman" panose="02020603050405020304" pitchFamily="18" charset="0"/>
                <a:cs typeface="Times New Roman" panose="02020603050405020304" pitchFamily="18" charset="0"/>
              </a:rPr>
              <a:t>de doente ou portador. A </a:t>
            </a:r>
            <a:r>
              <a:rPr lang="pt-PT" sz="2000" dirty="0" smtClean="0">
                <a:latin typeface="Times New Roman" panose="02020603050405020304" pitchFamily="18" charset="0"/>
                <a:cs typeface="Times New Roman" panose="02020603050405020304" pitchFamily="18" charset="0"/>
              </a:rPr>
              <a:t>contaminação pessoa </a:t>
            </a:r>
            <a:r>
              <a:rPr lang="pt-PT" sz="2000" dirty="0">
                <a:latin typeface="Times New Roman" panose="02020603050405020304" pitchFamily="18" charset="0"/>
                <a:cs typeface="Times New Roman" panose="02020603050405020304" pitchFamily="18" charset="0"/>
              </a:rPr>
              <a:t>a pessoa e menos importante na cadeia </a:t>
            </a:r>
            <a:r>
              <a:rPr lang="pt-PT" sz="2000" dirty="0" smtClean="0">
                <a:latin typeface="Times New Roman" panose="02020603050405020304" pitchFamily="18" charset="0"/>
                <a:cs typeface="Times New Roman" panose="02020603050405020304" pitchFamily="18" charset="0"/>
              </a:rPr>
              <a:t>epidemiológica. </a:t>
            </a:r>
            <a:r>
              <a:rPr lang="pt-PT" sz="2000" dirty="0">
                <a:latin typeface="Times New Roman" panose="02020603050405020304" pitchFamily="18" charset="0"/>
                <a:cs typeface="Times New Roman" panose="02020603050405020304" pitchFamily="18" charset="0"/>
              </a:rPr>
              <a:t>A </a:t>
            </a:r>
            <a:r>
              <a:rPr lang="pt-PT" sz="2000" dirty="0" smtClean="0">
                <a:latin typeface="Times New Roman" panose="02020603050405020304" pitchFamily="18" charset="0"/>
                <a:cs typeface="Times New Roman" panose="02020603050405020304" pitchFamily="18" charset="0"/>
              </a:rPr>
              <a:t>variedade El </a:t>
            </a:r>
            <a:r>
              <a:rPr lang="pt-PT" sz="2000" dirty="0">
                <a:latin typeface="Times New Roman" panose="02020603050405020304" pitchFamily="18" charset="0"/>
                <a:cs typeface="Times New Roman" panose="02020603050405020304" pitchFamily="18" charset="0"/>
              </a:rPr>
              <a:t>Tor persiste na agua por muito tempo, o que aumenta a </a:t>
            </a:r>
            <a:r>
              <a:rPr lang="pt-PT" sz="2000" dirty="0" smtClean="0">
                <a:latin typeface="Times New Roman" panose="02020603050405020304" pitchFamily="18" charset="0"/>
                <a:cs typeface="Times New Roman" panose="02020603050405020304" pitchFamily="18" charset="0"/>
              </a:rPr>
              <a:t>probabilidade de </a:t>
            </a:r>
            <a:r>
              <a:rPr lang="pt-PT" sz="2000" dirty="0">
                <a:latin typeface="Times New Roman" panose="02020603050405020304" pitchFamily="18" charset="0"/>
                <a:cs typeface="Times New Roman" panose="02020603050405020304" pitchFamily="18" charset="0"/>
              </a:rPr>
              <a:t>manter sua </a:t>
            </a:r>
            <a:r>
              <a:rPr lang="pt-PT" sz="2000" dirty="0" smtClean="0">
                <a:latin typeface="Times New Roman" panose="02020603050405020304" pitchFamily="18" charset="0"/>
                <a:cs typeface="Times New Roman" panose="02020603050405020304" pitchFamily="18" charset="0"/>
              </a:rPr>
              <a:t>transmissão </a:t>
            </a:r>
            <a:r>
              <a:rPr lang="pt-PT" sz="2000" dirty="0">
                <a:latin typeface="Times New Roman" panose="02020603050405020304" pitchFamily="18" charset="0"/>
                <a:cs typeface="Times New Roman" panose="02020603050405020304" pitchFamily="18" charset="0"/>
              </a:rPr>
              <a:t>e </a:t>
            </a:r>
            <a:r>
              <a:rPr lang="pt-PT" sz="2000" dirty="0" smtClean="0">
                <a:latin typeface="Times New Roman" panose="02020603050405020304" pitchFamily="18" charset="0"/>
                <a:cs typeface="Times New Roman" panose="02020603050405020304" pitchFamily="18" charset="0"/>
              </a:rPr>
              <a:t>circulação.</a:t>
            </a:r>
            <a:endParaRPr lang="pt-PT" sz="2000" dirty="0">
              <a:latin typeface="Times New Roman" panose="02020603050405020304" pitchFamily="18" charset="0"/>
              <a:cs typeface="Times New Roman" panose="02020603050405020304" pitchFamily="18" charset="0"/>
            </a:endParaRPr>
          </a:p>
          <a:p>
            <a:pPr algn="just">
              <a:lnSpc>
                <a:spcPct val="150000"/>
              </a:lnSpc>
            </a:pPr>
            <a:r>
              <a:rPr lang="pt-PT" sz="2000" b="1" dirty="0">
                <a:latin typeface="Times New Roman" panose="02020603050405020304" pitchFamily="18" charset="0"/>
                <a:cs typeface="Times New Roman" panose="02020603050405020304" pitchFamily="18" charset="0"/>
              </a:rPr>
              <a:t>Período de incubação </a:t>
            </a:r>
            <a:r>
              <a:rPr lang="pt-PT" sz="2000" dirty="0">
                <a:latin typeface="Times New Roman" panose="02020603050405020304" pitchFamily="18" charset="0"/>
                <a:cs typeface="Times New Roman" panose="02020603050405020304" pitchFamily="18" charset="0"/>
              </a:rPr>
              <a:t>- De algumas horas a 5 dias. Na maioria dos</a:t>
            </a:r>
          </a:p>
          <a:p>
            <a:pPr algn="just">
              <a:lnSpc>
                <a:spcPct val="150000"/>
              </a:lnSpc>
            </a:pPr>
            <a:r>
              <a:rPr lang="pt-PT" sz="2000" dirty="0">
                <a:latin typeface="Times New Roman" panose="02020603050405020304" pitchFamily="18" charset="0"/>
                <a:cs typeface="Times New Roman" panose="02020603050405020304" pitchFamily="18" charset="0"/>
              </a:rPr>
              <a:t>casos, de 2 a 3 dias.</a:t>
            </a:r>
          </a:p>
          <a:p>
            <a:pPr algn="just">
              <a:lnSpc>
                <a:spcPct val="150000"/>
              </a:lnSpc>
            </a:pPr>
            <a:r>
              <a:rPr lang="pt-PT" sz="2000" dirty="0">
                <a:latin typeface="Times New Roman" panose="02020603050405020304" pitchFamily="18" charset="0"/>
                <a:cs typeface="Times New Roman" panose="02020603050405020304" pitchFamily="18" charset="0"/>
              </a:rPr>
              <a:t>P</a:t>
            </a:r>
            <a:r>
              <a:rPr lang="pt-PT" sz="2000" b="1" dirty="0">
                <a:latin typeface="Times New Roman" panose="02020603050405020304" pitchFamily="18" charset="0"/>
                <a:cs typeface="Times New Roman" panose="02020603050405020304" pitchFamily="18" charset="0"/>
              </a:rPr>
              <a:t>eríodo de transmissibilidade </a:t>
            </a:r>
            <a:r>
              <a:rPr lang="pt-PT" sz="2000" dirty="0">
                <a:latin typeface="Times New Roman" panose="02020603050405020304" pitchFamily="18" charset="0"/>
                <a:cs typeface="Times New Roman" panose="02020603050405020304" pitchFamily="18" charset="0"/>
              </a:rPr>
              <a:t>- Dura enquanto houver </a:t>
            </a:r>
            <a:r>
              <a:rPr lang="pt-PT" sz="2000" dirty="0" smtClean="0">
                <a:latin typeface="Times New Roman" panose="02020603050405020304" pitchFamily="18" charset="0"/>
                <a:cs typeface="Times New Roman" panose="02020603050405020304" pitchFamily="18" charset="0"/>
              </a:rPr>
              <a:t>eliminação do </a:t>
            </a:r>
            <a:r>
              <a:rPr lang="pt-PT" sz="2000" i="1" dirty="0" smtClean="0">
                <a:latin typeface="Times New Roman" panose="02020603050405020304" pitchFamily="18" charset="0"/>
                <a:cs typeface="Times New Roman" panose="02020603050405020304" pitchFamily="18" charset="0"/>
              </a:rPr>
              <a:t>V. </a:t>
            </a:r>
            <a:r>
              <a:rPr lang="pt-PT" sz="2000" i="1" dirty="0" err="1" smtClean="0">
                <a:latin typeface="Times New Roman" panose="02020603050405020304" pitchFamily="18" charset="0"/>
                <a:cs typeface="Times New Roman" panose="02020603050405020304" pitchFamily="18" charset="0"/>
              </a:rPr>
              <a:t>cholerae</a:t>
            </a:r>
            <a:r>
              <a:rPr lang="pt-PT" sz="2000" i="1" dirty="0" smtClean="0">
                <a:latin typeface="Times New Roman" panose="02020603050405020304" pitchFamily="18" charset="0"/>
                <a:cs typeface="Times New Roman" panose="02020603050405020304" pitchFamily="18" charset="0"/>
              </a:rPr>
              <a:t> </a:t>
            </a:r>
            <a:r>
              <a:rPr lang="pt-PT" sz="2000" dirty="0">
                <a:latin typeface="Times New Roman" panose="02020603050405020304" pitchFamily="18" charset="0"/>
                <a:cs typeface="Times New Roman" panose="02020603050405020304" pitchFamily="18" charset="0"/>
              </a:rPr>
              <a:t>nas fezes, o que ocorre, geralmente, ate poucos </a:t>
            </a:r>
            <a:r>
              <a:rPr lang="pt-PT" sz="2000" dirty="0" smtClean="0">
                <a:latin typeface="Times New Roman" panose="02020603050405020304" pitchFamily="18" charset="0"/>
                <a:cs typeface="Times New Roman" panose="02020603050405020304" pitchFamily="18" charset="0"/>
              </a:rPr>
              <a:t>dias apos </a:t>
            </a:r>
            <a:r>
              <a:rPr lang="pt-PT" sz="2000" dirty="0">
                <a:latin typeface="Times New Roman" panose="02020603050405020304" pitchFamily="18" charset="0"/>
                <a:cs typeface="Times New Roman" panose="02020603050405020304" pitchFamily="18" charset="0"/>
              </a:rPr>
              <a:t>a cura. Para fins de </a:t>
            </a:r>
            <a:r>
              <a:rPr lang="pt-PT" sz="2000" dirty="0" smtClean="0">
                <a:latin typeface="Times New Roman" panose="02020603050405020304" pitchFamily="18" charset="0"/>
                <a:cs typeface="Times New Roman" panose="02020603050405020304" pitchFamily="18" charset="0"/>
              </a:rPr>
              <a:t>vigilância, </a:t>
            </a:r>
            <a:r>
              <a:rPr lang="pt-PT" sz="2000" dirty="0">
                <a:latin typeface="Times New Roman" panose="02020603050405020304" pitchFamily="18" charset="0"/>
                <a:cs typeface="Times New Roman" panose="02020603050405020304" pitchFamily="18" charset="0"/>
              </a:rPr>
              <a:t>o </a:t>
            </a:r>
            <a:r>
              <a:rPr lang="pt-PT" sz="2000" dirty="0" smtClean="0">
                <a:latin typeface="Times New Roman" panose="02020603050405020304" pitchFamily="18" charset="0"/>
                <a:cs typeface="Times New Roman" panose="02020603050405020304" pitchFamily="18" charset="0"/>
              </a:rPr>
              <a:t>padrão </a:t>
            </a:r>
            <a:r>
              <a:rPr lang="pt-PT" sz="2000" dirty="0">
                <a:latin typeface="Times New Roman" panose="02020603050405020304" pitchFamily="18" charset="0"/>
                <a:cs typeface="Times New Roman" panose="02020603050405020304" pitchFamily="18" charset="0"/>
              </a:rPr>
              <a:t>aceito e de 20 dias. </a:t>
            </a:r>
            <a:r>
              <a:rPr lang="pt-PT" sz="2000" dirty="0" smtClean="0">
                <a:latin typeface="Times New Roman" panose="02020603050405020304" pitchFamily="18" charset="0"/>
                <a:cs typeface="Times New Roman" panose="02020603050405020304" pitchFamily="18" charset="0"/>
              </a:rPr>
              <a:t>Alguns indivíduos </a:t>
            </a:r>
            <a:r>
              <a:rPr lang="pt-PT" sz="2000" dirty="0">
                <a:latin typeface="Times New Roman" panose="02020603050405020304" pitchFamily="18" charset="0"/>
                <a:cs typeface="Times New Roman" panose="02020603050405020304" pitchFamily="18" charset="0"/>
              </a:rPr>
              <a:t>podem permanecer portadores sadios por meses </a:t>
            </a:r>
            <a:r>
              <a:rPr lang="pt-PT" sz="2000" dirty="0" smtClean="0">
                <a:latin typeface="Times New Roman" panose="02020603050405020304" pitchFamily="18" charset="0"/>
                <a:cs typeface="Times New Roman" panose="02020603050405020304" pitchFamily="18" charset="0"/>
              </a:rPr>
              <a:t>ou até </a:t>
            </a:r>
            <a:r>
              <a:rPr lang="pt-PT" sz="2000" dirty="0">
                <a:latin typeface="Times New Roman" panose="02020603050405020304" pitchFamily="18" charset="0"/>
                <a:cs typeface="Times New Roman" panose="02020603050405020304" pitchFamily="18" charset="0"/>
              </a:rPr>
              <a:t>anos, </a:t>
            </a:r>
            <a:r>
              <a:rPr lang="pt-PT" sz="2000" dirty="0" smtClean="0">
                <a:latin typeface="Times New Roman" panose="02020603050405020304" pitchFamily="18" charset="0"/>
                <a:cs typeface="Times New Roman" panose="02020603050405020304" pitchFamily="18" charset="0"/>
              </a:rPr>
              <a:t>situação </a:t>
            </a:r>
            <a:r>
              <a:rPr lang="pt-PT" sz="2000" dirty="0">
                <a:latin typeface="Times New Roman" panose="02020603050405020304" pitchFamily="18" charset="0"/>
                <a:cs typeface="Times New Roman" panose="02020603050405020304" pitchFamily="18" charset="0"/>
              </a:rPr>
              <a:t>de particular </a:t>
            </a:r>
            <a:r>
              <a:rPr lang="pt-PT" sz="2000" dirty="0" smtClean="0">
                <a:latin typeface="Times New Roman" panose="02020603050405020304" pitchFamily="18" charset="0"/>
                <a:cs typeface="Times New Roman" panose="02020603050405020304" pitchFamily="18" charset="0"/>
              </a:rPr>
              <a:t>importância, </a:t>
            </a:r>
            <a:r>
              <a:rPr lang="pt-PT" sz="2000" dirty="0" err="1">
                <a:latin typeface="Times New Roman" panose="02020603050405020304" pitchFamily="18" charset="0"/>
                <a:cs typeface="Times New Roman" panose="02020603050405020304" pitchFamily="18" charset="0"/>
              </a:rPr>
              <a:t>ja</a:t>
            </a:r>
            <a:r>
              <a:rPr lang="pt-PT" sz="2000" dirty="0">
                <a:latin typeface="Times New Roman" panose="02020603050405020304" pitchFamily="18" charset="0"/>
                <a:cs typeface="Times New Roman" panose="02020603050405020304" pitchFamily="18" charset="0"/>
              </a:rPr>
              <a:t> que podem se </a:t>
            </a:r>
            <a:r>
              <a:rPr lang="pt-PT" sz="2000" dirty="0" smtClean="0">
                <a:latin typeface="Times New Roman" panose="02020603050405020304" pitchFamily="18" charset="0"/>
                <a:cs typeface="Times New Roman" panose="02020603050405020304" pitchFamily="18" charset="0"/>
              </a:rPr>
              <a:t>tornar responsáveis </a:t>
            </a:r>
            <a:r>
              <a:rPr lang="pt-PT" sz="2000" dirty="0">
                <a:latin typeface="Times New Roman" panose="02020603050405020304" pitchFamily="18" charset="0"/>
                <a:cs typeface="Times New Roman" panose="02020603050405020304" pitchFamily="18" charset="0"/>
              </a:rPr>
              <a:t>pela </a:t>
            </a:r>
            <a:r>
              <a:rPr lang="pt-PT" sz="2000" dirty="0" smtClean="0">
                <a:latin typeface="Times New Roman" panose="02020603050405020304" pitchFamily="18" charset="0"/>
                <a:cs typeface="Times New Roman" panose="02020603050405020304" pitchFamily="18" charset="0"/>
              </a:rPr>
              <a:t>introdução </a:t>
            </a:r>
            <a:r>
              <a:rPr lang="pt-PT" sz="2000" dirty="0">
                <a:latin typeface="Times New Roman" panose="02020603050405020304" pitchFamily="18" charset="0"/>
                <a:cs typeface="Times New Roman" panose="02020603050405020304" pitchFamily="18" charset="0"/>
              </a:rPr>
              <a:t>da </a:t>
            </a:r>
            <a:r>
              <a:rPr lang="pt-PT" sz="2000" dirty="0" smtClean="0">
                <a:latin typeface="Times New Roman" panose="02020603050405020304" pitchFamily="18" charset="0"/>
                <a:cs typeface="Times New Roman" panose="02020603050405020304" pitchFamily="18" charset="0"/>
              </a:rPr>
              <a:t>doença </a:t>
            </a:r>
            <a:r>
              <a:rPr lang="pt-PT" sz="2000" dirty="0">
                <a:latin typeface="Times New Roman" panose="02020603050405020304" pitchFamily="18" charset="0"/>
                <a:cs typeface="Times New Roman" panose="02020603050405020304" pitchFamily="18" charset="0"/>
              </a:rPr>
              <a:t>em </a:t>
            </a:r>
            <a:r>
              <a:rPr lang="pt-PT" sz="2000" dirty="0" smtClean="0">
                <a:latin typeface="Times New Roman" panose="02020603050405020304" pitchFamily="18" charset="0"/>
                <a:cs typeface="Times New Roman" panose="02020603050405020304" pitchFamily="18" charset="0"/>
              </a:rPr>
              <a:t>área </a:t>
            </a:r>
            <a:r>
              <a:rPr lang="pt-PT" sz="2000" dirty="0" err="1">
                <a:latin typeface="Times New Roman" panose="02020603050405020304" pitchFamily="18" charset="0"/>
                <a:cs typeface="Times New Roman" panose="02020603050405020304" pitchFamily="18" charset="0"/>
              </a:rPr>
              <a:t>indene</a:t>
            </a:r>
            <a:r>
              <a:rPr lang="pt-PT" dirty="0">
                <a:latin typeface="MinionPro-Regular"/>
              </a:rPr>
              <a:t>.</a:t>
            </a:r>
            <a:endParaRPr lang="pt-PT" dirty="0"/>
          </a:p>
        </p:txBody>
      </p:sp>
    </p:spTree>
    <p:extLst>
      <p:ext uri="{BB962C8B-B14F-4D97-AF65-F5344CB8AC3E}">
        <p14:creationId xmlns:p14="http://schemas.microsoft.com/office/powerpoint/2010/main" val="1533481019"/>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251520" y="0"/>
            <a:ext cx="8964488" cy="5909310"/>
          </a:xfrm>
          <a:prstGeom prst="rect">
            <a:avLst/>
          </a:prstGeom>
        </p:spPr>
        <p:txBody>
          <a:bodyPr wrap="square">
            <a:spAutoFit/>
          </a:bodyPr>
          <a:lstStyle/>
          <a:p>
            <a:pPr algn="just">
              <a:lnSpc>
                <a:spcPct val="150000"/>
              </a:lnSpc>
            </a:pPr>
            <a:r>
              <a:rPr lang="pt-PT" b="1" dirty="0" smtClean="0">
                <a:latin typeface="Humanist777BT-BoldB"/>
              </a:rPr>
              <a:t>Diagnóstico</a:t>
            </a:r>
          </a:p>
          <a:p>
            <a:pPr algn="just">
              <a:lnSpc>
                <a:spcPct val="150000"/>
              </a:lnSpc>
            </a:pPr>
            <a:r>
              <a:rPr lang="pt-PT" b="1" dirty="0" smtClean="0">
                <a:latin typeface="Humanist777BT-BoldB"/>
              </a:rPr>
              <a:t>Laboratorial</a:t>
            </a:r>
            <a:r>
              <a:rPr lang="pt-PT" dirty="0" smtClean="0">
                <a:latin typeface="MinionPro-Regular"/>
              </a:rPr>
              <a:t>- </a:t>
            </a:r>
            <a:r>
              <a:rPr lang="pt-PT" dirty="0">
                <a:latin typeface="MinionPro-Regular"/>
              </a:rPr>
              <a:t>O </a:t>
            </a:r>
            <a:r>
              <a:rPr lang="pt-PT" i="1" dirty="0">
                <a:latin typeface="MinionPro-It"/>
              </a:rPr>
              <a:t>V. </a:t>
            </a:r>
            <a:r>
              <a:rPr lang="pt-PT" i="1" dirty="0" err="1">
                <a:latin typeface="MinionPro-It"/>
              </a:rPr>
              <a:t>cholerae</a:t>
            </a:r>
            <a:r>
              <a:rPr lang="pt-PT" i="1" dirty="0">
                <a:latin typeface="MinionPro-It"/>
              </a:rPr>
              <a:t> </a:t>
            </a:r>
            <a:r>
              <a:rPr lang="pt-PT" dirty="0">
                <a:latin typeface="MinionPro-Regular"/>
              </a:rPr>
              <a:t>pode ser isolado a partir da cultura </a:t>
            </a:r>
            <a:r>
              <a:rPr lang="pt-PT" dirty="0" smtClean="0">
                <a:latin typeface="MinionPro-Regular"/>
              </a:rPr>
              <a:t>de amostras </a:t>
            </a:r>
            <a:r>
              <a:rPr lang="pt-PT" dirty="0">
                <a:latin typeface="MinionPro-Regular"/>
              </a:rPr>
              <a:t>de fezes de doentes ou portadores </a:t>
            </a:r>
            <a:r>
              <a:rPr lang="pt-PT" dirty="0" smtClean="0">
                <a:latin typeface="MinionPro-Regular"/>
              </a:rPr>
              <a:t>assintomáticos. </a:t>
            </a:r>
            <a:r>
              <a:rPr lang="pt-PT" dirty="0">
                <a:latin typeface="MinionPro-Regular"/>
              </a:rPr>
              <a:t>A </a:t>
            </a:r>
            <a:r>
              <a:rPr lang="pt-PT" dirty="0" smtClean="0">
                <a:latin typeface="MinionPro-Regular"/>
              </a:rPr>
              <a:t>colecta do </a:t>
            </a:r>
            <a:r>
              <a:rPr lang="pt-PT" dirty="0">
                <a:latin typeface="MinionPro-Regular"/>
              </a:rPr>
              <a:t>material pode ser feita por </a:t>
            </a:r>
            <a:r>
              <a:rPr lang="pt-PT" dirty="0" err="1">
                <a:latin typeface="MinionPro-Regular"/>
              </a:rPr>
              <a:t>swab</a:t>
            </a:r>
            <a:r>
              <a:rPr lang="pt-PT" dirty="0">
                <a:latin typeface="MinionPro-Regular"/>
              </a:rPr>
              <a:t> </a:t>
            </a:r>
            <a:r>
              <a:rPr lang="pt-PT" dirty="0" err="1">
                <a:latin typeface="MinionPro-Regular"/>
              </a:rPr>
              <a:t>retal</a:t>
            </a:r>
            <a:r>
              <a:rPr lang="pt-PT" dirty="0">
                <a:latin typeface="MinionPro-Regular"/>
              </a:rPr>
              <a:t> ou fecal, fezes </a:t>
            </a:r>
            <a:r>
              <a:rPr lang="pt-PT" i="1" dirty="0">
                <a:latin typeface="MinionPro-It"/>
              </a:rPr>
              <a:t>in natura </a:t>
            </a:r>
            <a:r>
              <a:rPr lang="pt-PT" dirty="0" smtClean="0">
                <a:latin typeface="MinionPro-Regular"/>
              </a:rPr>
              <a:t>ou em </a:t>
            </a:r>
            <a:r>
              <a:rPr lang="pt-PT" dirty="0">
                <a:latin typeface="MinionPro-Regular"/>
              </a:rPr>
              <a:t>papel de filtro</a:t>
            </a:r>
            <a:r>
              <a:rPr lang="pt-PT" i="1" dirty="0">
                <a:latin typeface="MinionPro-It"/>
              </a:rPr>
              <a:t>.</a:t>
            </a:r>
          </a:p>
          <a:p>
            <a:pPr algn="just">
              <a:lnSpc>
                <a:spcPct val="150000"/>
              </a:lnSpc>
            </a:pPr>
            <a:r>
              <a:rPr lang="pt-PT" b="1" dirty="0" smtClean="0">
                <a:latin typeface="MinionPro-Regular"/>
              </a:rPr>
              <a:t>Clínico epidemiológico- </a:t>
            </a:r>
            <a:r>
              <a:rPr lang="pt-PT" dirty="0">
                <a:latin typeface="MinionPro-Regular"/>
              </a:rPr>
              <a:t>Casos de diarreia nos quais </a:t>
            </a:r>
            <a:r>
              <a:rPr lang="pt-PT" dirty="0" smtClean="0">
                <a:latin typeface="MinionPro-Regular"/>
              </a:rPr>
              <a:t>são relacionadas variáveis </a:t>
            </a:r>
            <a:r>
              <a:rPr lang="pt-PT" dirty="0">
                <a:latin typeface="MinionPro-Regular"/>
              </a:rPr>
              <a:t>com </a:t>
            </a:r>
            <a:r>
              <a:rPr lang="pt-PT" dirty="0" smtClean="0">
                <a:latin typeface="MinionPro-Regular"/>
              </a:rPr>
              <a:t>manifestações </a:t>
            </a:r>
            <a:r>
              <a:rPr lang="pt-PT" dirty="0">
                <a:latin typeface="MinionPro-Regular"/>
              </a:rPr>
              <a:t>clinicas e </a:t>
            </a:r>
            <a:r>
              <a:rPr lang="pt-PT" dirty="0" smtClean="0">
                <a:latin typeface="MinionPro-Regular"/>
              </a:rPr>
              <a:t>epidemiológicas capazes de </a:t>
            </a:r>
            <a:r>
              <a:rPr lang="pt-PT" dirty="0">
                <a:latin typeface="MinionPro-Regular"/>
              </a:rPr>
              <a:t>definir o diagnostico, sem </a:t>
            </a:r>
            <a:r>
              <a:rPr lang="pt-PT" dirty="0" smtClean="0">
                <a:latin typeface="MinionPro-Regular"/>
              </a:rPr>
              <a:t>investigação </a:t>
            </a:r>
            <a:r>
              <a:rPr lang="pt-PT" dirty="0">
                <a:latin typeface="MinionPro-Regular"/>
              </a:rPr>
              <a:t>laboratorial.</a:t>
            </a:r>
          </a:p>
          <a:p>
            <a:pPr algn="just">
              <a:lnSpc>
                <a:spcPct val="150000"/>
              </a:lnSpc>
            </a:pPr>
            <a:r>
              <a:rPr lang="pt-PT" b="1" dirty="0">
                <a:latin typeface="Humanist777BT-BoldB"/>
              </a:rPr>
              <a:t>Diagnóstico diferencial </a:t>
            </a:r>
            <a:r>
              <a:rPr lang="pt-PT" dirty="0">
                <a:latin typeface="MinionPro-Regular"/>
              </a:rPr>
              <a:t>- Com todas as diarreias agudas.</a:t>
            </a:r>
          </a:p>
          <a:p>
            <a:pPr algn="just">
              <a:lnSpc>
                <a:spcPct val="150000"/>
              </a:lnSpc>
            </a:pPr>
            <a:r>
              <a:rPr lang="pt-PT" b="1" dirty="0">
                <a:latin typeface="Humanist777BT-BoldB"/>
              </a:rPr>
              <a:t>Tratamento </a:t>
            </a:r>
            <a:r>
              <a:rPr lang="pt-PT" dirty="0">
                <a:latin typeface="MinionPro-Regular"/>
              </a:rPr>
              <a:t>- Formas leves e moderadas, com soro de </a:t>
            </a:r>
            <a:r>
              <a:rPr lang="pt-PT" dirty="0" smtClean="0">
                <a:latin typeface="MinionPro-Regular"/>
              </a:rPr>
              <a:t>reidratação oral </a:t>
            </a:r>
            <a:r>
              <a:rPr lang="pt-PT" dirty="0">
                <a:latin typeface="MinionPro-Regular"/>
              </a:rPr>
              <a:t>(SRO). Formas graves, com </a:t>
            </a:r>
            <a:r>
              <a:rPr lang="pt-PT" dirty="0" smtClean="0">
                <a:latin typeface="MinionPro-Regular"/>
              </a:rPr>
              <a:t>hidratação </a:t>
            </a:r>
            <a:r>
              <a:rPr lang="pt-PT" dirty="0">
                <a:latin typeface="MinionPro-Regular"/>
              </a:rPr>
              <a:t>venosa e </a:t>
            </a:r>
            <a:r>
              <a:rPr lang="pt-PT" dirty="0" err="1">
                <a:latin typeface="MinionPro-Regular"/>
              </a:rPr>
              <a:t>antibiotico</a:t>
            </a:r>
            <a:r>
              <a:rPr lang="pt-PT" dirty="0">
                <a:latin typeface="MinionPro-Regular"/>
              </a:rPr>
              <a:t>: </a:t>
            </a:r>
            <a:r>
              <a:rPr lang="pt-PT" dirty="0" smtClean="0">
                <a:latin typeface="MinionPro-Regular"/>
              </a:rPr>
              <a:t>para menores </a:t>
            </a:r>
            <a:r>
              <a:rPr lang="pt-PT" dirty="0">
                <a:latin typeface="MinionPro-Regular"/>
              </a:rPr>
              <a:t>de 8 anos, recomenda-se </a:t>
            </a:r>
            <a:r>
              <a:rPr lang="pt-PT" dirty="0" err="1">
                <a:latin typeface="MinionPro-Regular"/>
              </a:rPr>
              <a:t>Sulfametoxazol</a:t>
            </a:r>
            <a:r>
              <a:rPr lang="pt-PT" dirty="0">
                <a:latin typeface="MinionPro-Regular"/>
              </a:rPr>
              <a:t> (50mg/kg/dia) </a:t>
            </a:r>
            <a:r>
              <a:rPr lang="pt-PT" dirty="0" smtClean="0">
                <a:latin typeface="MinionPro-Regular"/>
              </a:rPr>
              <a:t>+ </a:t>
            </a:r>
            <a:r>
              <a:rPr lang="pt-PT" dirty="0" err="1" smtClean="0">
                <a:latin typeface="MinionPro-Regular"/>
              </a:rPr>
              <a:t>Trimetoprim</a:t>
            </a:r>
            <a:r>
              <a:rPr lang="pt-PT" dirty="0" smtClean="0">
                <a:latin typeface="MinionPro-Regular"/>
              </a:rPr>
              <a:t> </a:t>
            </a:r>
            <a:r>
              <a:rPr lang="pt-PT" dirty="0">
                <a:latin typeface="MinionPro-Regular"/>
              </a:rPr>
              <a:t>(10mg/kg/dia), via oral, de 12/12 horas, por 3 dias; </a:t>
            </a:r>
            <a:r>
              <a:rPr lang="pt-PT" dirty="0" smtClean="0">
                <a:latin typeface="MinionPro-Regular"/>
              </a:rPr>
              <a:t>para maiores </a:t>
            </a:r>
            <a:r>
              <a:rPr lang="pt-PT" dirty="0">
                <a:latin typeface="MinionPro-Regular"/>
              </a:rPr>
              <a:t>de 8 anos, Tetraciclina, 500mg, via oral, de 6/6 horas, por </a:t>
            </a:r>
            <a:r>
              <a:rPr lang="pt-PT" dirty="0" smtClean="0">
                <a:latin typeface="MinionPro-Regular"/>
              </a:rPr>
              <a:t>3 dias</a:t>
            </a:r>
            <a:r>
              <a:rPr lang="pt-PT" dirty="0">
                <a:latin typeface="MinionPro-Regular"/>
              </a:rPr>
              <a:t>; para gestantes e nutrizes, Ampicilina, 500mg, VO, de 6/6 horas,</a:t>
            </a:r>
          </a:p>
          <a:p>
            <a:pPr algn="just">
              <a:lnSpc>
                <a:spcPct val="150000"/>
              </a:lnSpc>
            </a:pPr>
            <a:r>
              <a:rPr lang="pt-PT" dirty="0">
                <a:latin typeface="MinionPro-Regular"/>
              </a:rPr>
              <a:t>por 3 </a:t>
            </a:r>
            <a:r>
              <a:rPr lang="pt-PT" dirty="0" smtClean="0">
                <a:latin typeface="MinionPro-Regular"/>
              </a:rPr>
              <a:t>dias.</a:t>
            </a:r>
            <a:endParaRPr lang="pt-PT" dirty="0"/>
          </a:p>
        </p:txBody>
      </p:sp>
    </p:spTree>
    <p:extLst>
      <p:ext uri="{BB962C8B-B14F-4D97-AF65-F5344CB8AC3E}">
        <p14:creationId xmlns:p14="http://schemas.microsoft.com/office/powerpoint/2010/main" val="3022030145"/>
      </p:ext>
    </p:extLst>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8752061">
            <a:off x="737630" y="1483962"/>
            <a:ext cx="8526151" cy="2234661"/>
          </a:xfrm>
        </p:spPr>
        <p:txBody>
          <a:bodyPr/>
          <a:lstStyle/>
          <a:p>
            <a:r>
              <a:rPr lang="pt-PT" b="1" dirty="0" smtClean="0">
                <a:solidFill>
                  <a:srgbClr val="00B050"/>
                </a:solidFill>
              </a:rPr>
              <a:t>                </a:t>
            </a:r>
            <a:r>
              <a:rPr lang="pt-PT" sz="4400" b="1" dirty="0" smtClean="0">
                <a:solidFill>
                  <a:srgbClr val="00B050"/>
                </a:solidFill>
              </a:rPr>
              <a:t>O</a:t>
            </a:r>
            <a:r>
              <a:rPr lang="pt-PT" sz="4400" b="1" dirty="0" smtClean="0">
                <a:solidFill>
                  <a:srgbClr val="00B050"/>
                </a:solidFill>
                <a:latin typeface="Times New Roman" panose="02020603050405020304" pitchFamily="18" charset="0"/>
                <a:cs typeface="Times New Roman" panose="02020603050405020304" pitchFamily="18" charset="0"/>
              </a:rPr>
              <a:t>BRIGADO</a:t>
            </a:r>
            <a:r>
              <a:rPr lang="pt-PT" b="1" dirty="0" smtClean="0">
                <a:solidFill>
                  <a:srgbClr val="00B050"/>
                </a:solidFill>
                <a:latin typeface="Times New Roman" panose="02020603050405020304" pitchFamily="18" charset="0"/>
                <a:cs typeface="Times New Roman" panose="02020603050405020304" pitchFamily="18" charset="0"/>
              </a:rPr>
              <a:t/>
            </a:r>
            <a:br>
              <a:rPr lang="pt-PT" b="1" dirty="0" smtClean="0">
                <a:solidFill>
                  <a:srgbClr val="00B050"/>
                </a:solidFill>
                <a:latin typeface="Times New Roman" panose="02020603050405020304" pitchFamily="18" charset="0"/>
                <a:cs typeface="Times New Roman" panose="02020603050405020304" pitchFamily="18" charset="0"/>
              </a:rPr>
            </a:br>
            <a:r>
              <a:rPr lang="pt-PT" b="1" dirty="0" smtClean="0">
                <a:solidFill>
                  <a:srgbClr val="00B050"/>
                </a:solidFill>
                <a:latin typeface="Times New Roman" panose="02020603050405020304" pitchFamily="18" charset="0"/>
                <a:cs typeface="Times New Roman" panose="02020603050405020304" pitchFamily="18" charset="0"/>
              </a:rPr>
              <a:t>              </a:t>
            </a:r>
            <a:r>
              <a:rPr lang="pt-PT" sz="4400" b="1" dirty="0" smtClean="0">
                <a:solidFill>
                  <a:srgbClr val="00B050"/>
                </a:solidFill>
                <a:latin typeface="Times New Roman" panose="02020603050405020304" pitchFamily="18" charset="0"/>
                <a:cs typeface="Times New Roman" panose="02020603050405020304" pitchFamily="18" charset="0"/>
              </a:rPr>
              <a:t>PELA ATENÇAO</a:t>
            </a:r>
            <a:r>
              <a:rPr lang="pt-PT" b="1" dirty="0" smtClean="0">
                <a:solidFill>
                  <a:srgbClr val="00B050"/>
                </a:solidFill>
              </a:rPr>
              <a:t/>
            </a:r>
            <a:br>
              <a:rPr lang="pt-PT" b="1" dirty="0" smtClean="0">
                <a:solidFill>
                  <a:srgbClr val="00B050"/>
                </a:solidFill>
              </a:rPr>
            </a:br>
            <a:r>
              <a:rPr lang="pt-PT" b="1" dirty="0" smtClean="0">
                <a:solidFill>
                  <a:schemeClr val="tx1"/>
                </a:solidFill>
              </a:rPr>
              <a:t>O Nosso Maior Valor é a Vida!</a:t>
            </a:r>
            <a:endParaRPr lang="pt-PT"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ripple/>
        <p:sndAc>
          <p:stSnd>
            <p:snd r:embed="rId2" name="applause.wav"/>
          </p:stSnd>
        </p:sndAc>
      </p:transition>
    </mc:Choice>
    <mc:Fallback xmlns="">
      <p:transition spd="slow">
        <p:fade/>
        <p:sndAc>
          <p:stSnd>
            <p:snd r:embed="rId3" name="applaus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427038"/>
            <a:ext cx="7162800" cy="5287962"/>
          </a:xfrm>
        </p:spPr>
        <p:txBody>
          <a:bodyPr>
            <a:noAutofit/>
          </a:bodyPr>
          <a:lstStyle/>
          <a:p>
            <a:r>
              <a:rPr lang="pt-PT" sz="3200" b="1" dirty="0">
                <a:solidFill>
                  <a:schemeClr val="tx1"/>
                </a:solidFill>
              </a:rPr>
              <a:t>Classificação das diarreias em relação a evolução </a:t>
            </a:r>
            <a:r>
              <a:rPr lang="pt-PT" sz="3200" b="1" dirty="0" smtClean="0">
                <a:solidFill>
                  <a:schemeClr val="tx1"/>
                </a:solidFill>
              </a:rPr>
              <a:t>temporal</a:t>
            </a:r>
            <a:r>
              <a:rPr lang="pt-PT" sz="2000" b="1" dirty="0" smtClean="0">
                <a:solidFill>
                  <a:schemeClr val="tx1"/>
                </a:solidFill>
              </a:rPr>
              <a:t/>
            </a:r>
            <a:br>
              <a:rPr lang="pt-PT" sz="2000" b="1" dirty="0" smtClean="0">
                <a:solidFill>
                  <a:schemeClr val="tx1"/>
                </a:solidFill>
              </a:rPr>
            </a:br>
            <a:r>
              <a:rPr lang="pt-PT" sz="2000" b="1" dirty="0" smtClean="0">
                <a:solidFill>
                  <a:schemeClr val="tx1"/>
                </a:solidFill>
              </a:rPr>
              <a:t/>
            </a:r>
            <a:br>
              <a:rPr lang="pt-PT" sz="2000" b="1" dirty="0" smtClean="0">
                <a:solidFill>
                  <a:schemeClr val="tx1"/>
                </a:solidFill>
              </a:rPr>
            </a:br>
            <a:r>
              <a:rPr lang="pt-PT" sz="2400" b="1" i="1" dirty="0" smtClean="0">
                <a:solidFill>
                  <a:schemeClr val="tx1"/>
                </a:solidFill>
                <a:latin typeface="Times New Roman" panose="02020603050405020304" pitchFamily="18" charset="0"/>
                <a:cs typeface="Times New Roman" panose="02020603050405020304" pitchFamily="18" charset="0"/>
              </a:rPr>
              <a:t>Aguda</a:t>
            </a:r>
            <a:r>
              <a:rPr lang="pt-PT" sz="2400" i="1" dirty="0" smtClean="0">
                <a:solidFill>
                  <a:schemeClr val="tx1"/>
                </a:solidFill>
                <a:latin typeface="Times New Roman" panose="02020603050405020304" pitchFamily="18" charset="0"/>
                <a:cs typeface="Times New Roman" panose="02020603050405020304" pitchFamily="18" charset="0"/>
              </a:rPr>
              <a:t> </a:t>
            </a:r>
            <a:r>
              <a:rPr lang="pt-PT" sz="2400" i="1" dirty="0">
                <a:solidFill>
                  <a:schemeClr val="tx1"/>
                </a:solidFill>
                <a:latin typeface="Times New Roman" panose="02020603050405020304" pitchFamily="18" charset="0"/>
                <a:cs typeface="Times New Roman" panose="02020603050405020304" pitchFamily="18" charset="0"/>
              </a:rPr>
              <a:t>–</a:t>
            </a:r>
            <a:r>
              <a:rPr lang="pt-PT" sz="2400" b="1" dirty="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quando dura até 14 dias (2 semanas</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i="1" dirty="0" smtClean="0">
                <a:solidFill>
                  <a:schemeClr val="tx1"/>
                </a:solidFill>
                <a:latin typeface="Times New Roman" panose="02020603050405020304" pitchFamily="18" charset="0"/>
                <a:cs typeface="Times New Roman" panose="02020603050405020304" pitchFamily="18" charset="0"/>
              </a:rPr>
              <a:t>Persistente</a:t>
            </a:r>
            <a:r>
              <a:rPr lang="pt-PT" sz="2400" i="1" dirty="0" smtClean="0">
                <a:solidFill>
                  <a:schemeClr val="tx1"/>
                </a:solidFill>
                <a:latin typeface="Times New Roman" panose="02020603050405020304" pitchFamily="18" charset="0"/>
                <a:cs typeface="Times New Roman" panose="02020603050405020304" pitchFamily="18" charset="0"/>
              </a:rPr>
              <a:t> </a:t>
            </a:r>
            <a:r>
              <a:rPr lang="pt-PT" sz="2400" i="1" dirty="0">
                <a:solidFill>
                  <a:schemeClr val="tx1"/>
                </a:solidFill>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quando dura além dos 14 </a:t>
            </a:r>
            <a:r>
              <a:rPr lang="pt-PT" sz="2400" dirty="0" smtClean="0">
                <a:solidFill>
                  <a:schemeClr val="tx1"/>
                </a:solidFill>
                <a:latin typeface="Times New Roman" panose="02020603050405020304" pitchFamily="18" charset="0"/>
                <a:cs typeface="Times New Roman" panose="02020603050405020304" pitchFamily="18" charset="0"/>
              </a:rPr>
              <a:t>dias</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b="1" i="1" dirty="0" smtClean="0">
                <a:solidFill>
                  <a:schemeClr val="tx1"/>
                </a:solidFill>
                <a:effectLst/>
                <a:latin typeface="Times New Roman" panose="02020603050405020304" pitchFamily="18" charset="0"/>
                <a:cs typeface="Times New Roman" panose="02020603050405020304" pitchFamily="18" charset="0"/>
              </a:rPr>
              <a:t>Crónica</a:t>
            </a:r>
            <a:r>
              <a:rPr lang="pt-PT" sz="2400" i="1" dirty="0" smtClean="0">
                <a:solidFill>
                  <a:schemeClr val="tx1"/>
                </a:solidFill>
                <a:effectLst/>
                <a:latin typeface="Times New Roman" panose="02020603050405020304" pitchFamily="18" charset="0"/>
                <a:cs typeface="Times New Roman" panose="02020603050405020304" pitchFamily="18" charset="0"/>
              </a:rPr>
              <a:t> </a:t>
            </a:r>
            <a:r>
              <a:rPr lang="pt-PT" sz="2400" i="1" dirty="0">
                <a:solidFill>
                  <a:schemeClr val="tx1"/>
                </a:solidFill>
                <a:effectLst/>
                <a:latin typeface="Times New Roman" panose="02020603050405020304" pitchFamily="18" charset="0"/>
                <a:cs typeface="Times New Roman" panose="02020603050405020304" pitchFamily="18" charset="0"/>
              </a:rPr>
              <a:t>– </a:t>
            </a:r>
            <a:r>
              <a:rPr lang="pt-PT" sz="2400" dirty="0">
                <a:solidFill>
                  <a:schemeClr val="tx1"/>
                </a:solidFill>
                <a:latin typeface="Times New Roman" panose="02020603050405020304" pitchFamily="18" charset="0"/>
                <a:cs typeface="Times New Roman" panose="02020603050405020304" pitchFamily="18" charset="0"/>
              </a:rPr>
              <a:t>quando dura mais de 30 dias (4 semanas</a:t>
            </a:r>
            <a:r>
              <a:rPr lang="pt-PT" sz="2400" dirty="0" smtClean="0">
                <a:solidFill>
                  <a:schemeClr val="tx1"/>
                </a:solidFill>
                <a:latin typeface="Times New Roman" panose="02020603050405020304" pitchFamily="18" charset="0"/>
                <a:cs typeface="Times New Roman" panose="02020603050405020304" pitchFamily="18" charset="0"/>
              </a:rPr>
              <a:t>).</a:t>
            </a:r>
            <a:r>
              <a:rPr lang="pt-PT" sz="2800" dirty="0" smtClean="0">
                <a:solidFill>
                  <a:schemeClr val="tx1"/>
                </a:solidFill>
              </a:rPr>
              <a:t/>
            </a:r>
            <a:br>
              <a:rPr lang="pt-PT" sz="2800" dirty="0" smtClean="0">
                <a:solidFill>
                  <a:schemeClr val="tx1"/>
                </a:solidFill>
              </a:rPr>
            </a:br>
            <a:endParaRPr lang="en-US" sz="2800" dirty="0">
              <a:solidFill>
                <a:schemeClr val="tx1"/>
              </a:solidFill>
            </a:endParaRPr>
          </a:p>
        </p:txBody>
      </p:sp>
    </p:spTree>
    <p:extLst>
      <p:ext uri="{BB962C8B-B14F-4D97-AF65-F5344CB8AC3E}">
        <p14:creationId xmlns:p14="http://schemas.microsoft.com/office/powerpoint/2010/main" val="1670626087"/>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365760"/>
            <a:ext cx="8016240" cy="5577840"/>
          </a:xfrm>
        </p:spPr>
        <p:txBody>
          <a:bodyPr>
            <a:normAutofit fontScale="90000"/>
          </a:bodyPr>
          <a:lstStyle/>
          <a:p>
            <a:r>
              <a:rPr lang="pt-PT" b="1" u="sng" dirty="0" smtClean="0"/>
              <a:t/>
            </a:r>
            <a:br>
              <a:rPr lang="pt-PT" b="1" u="sng" dirty="0" smtClean="0"/>
            </a:br>
            <a:r>
              <a:rPr lang="pt-PT" b="1" u="sng" dirty="0" smtClean="0"/>
              <a:t/>
            </a:r>
            <a:br>
              <a:rPr lang="pt-PT" b="1" u="sng" dirty="0" smtClean="0"/>
            </a:br>
            <a:r>
              <a:rPr lang="pt-PT" sz="3600" b="1" i="1" dirty="0" smtClean="0">
                <a:solidFill>
                  <a:schemeClr val="tx1"/>
                </a:solidFill>
              </a:rPr>
              <a:t>Epidemiologia</a:t>
            </a:r>
            <a:r>
              <a:rPr lang="pt-PT" b="1" u="sng" dirty="0" smtClean="0"/>
              <a:t/>
            </a:r>
            <a:br>
              <a:rPr lang="pt-PT" b="1" u="sng" dirty="0" smtClean="0"/>
            </a:br>
            <a:r>
              <a:rPr lang="pt-PT" b="1" u="sng" dirty="0" smtClean="0"/>
              <a:t/>
            </a:r>
            <a:br>
              <a:rPr lang="pt-PT" b="1" u="sng" dirty="0" smtClean="0"/>
            </a:br>
            <a:r>
              <a:rPr lang="pt-PT" sz="2700" dirty="0" smtClean="0">
                <a:solidFill>
                  <a:schemeClr val="tx1"/>
                </a:solidFill>
                <a:effectLst/>
                <a:latin typeface="Times New Roman" panose="02020603050405020304" pitchFamily="18" charset="0"/>
                <a:cs typeface="Times New Roman" panose="02020603050405020304" pitchFamily="18" charset="0"/>
              </a:rPr>
              <a:t>As </a:t>
            </a:r>
            <a:r>
              <a:rPr lang="pt-PT" sz="2700" dirty="0" smtClean="0">
                <a:solidFill>
                  <a:schemeClr val="tx1"/>
                </a:solidFill>
                <a:latin typeface="Times New Roman" panose="02020603050405020304" pitchFamily="18" charset="0"/>
                <a:cs typeface="Times New Roman" panose="02020603050405020304" pitchFamily="18" charset="0"/>
              </a:rPr>
              <a:t>gastroenterites constituem uma das afecções mais comuns em todo o mundo, e afectam principalmente os países do terceiro mundo, devido a natureza precária das condições socioeconómicas, educacionais, e outras associadas ao subdesenvolvimento. Estão entre as 5 principais causas de mortalidade infantil em Moçambique.</a:t>
            </a:r>
            <a:r>
              <a:rPr lang="pt-PT" sz="2700" dirty="0" smtClean="0">
                <a:solidFill>
                  <a:schemeClr val="tx1"/>
                </a:solidFill>
              </a:rPr>
              <a:t/>
            </a:r>
            <a:br>
              <a:rPr lang="pt-PT" sz="2700" dirty="0" smtClean="0">
                <a:solidFill>
                  <a:schemeClr val="tx1"/>
                </a:solidFill>
              </a:rPr>
            </a:br>
            <a:r>
              <a:rPr lang="pt-PT" sz="2700" dirty="0" smtClean="0">
                <a:solidFill>
                  <a:schemeClr val="tx1"/>
                </a:solidFill>
              </a:rPr>
              <a:t> </a:t>
            </a:r>
            <a:r>
              <a:rPr lang="en-US" dirty="0" smtClean="0">
                <a:solidFill>
                  <a:schemeClr val="tx1"/>
                </a:solidFill>
              </a:rPr>
              <a:t/>
            </a:r>
            <a:br>
              <a:rPr lang="en-US" dirty="0" smtClean="0">
                <a:solidFill>
                  <a:schemeClr val="tx1"/>
                </a:solidFill>
              </a:rPr>
            </a:br>
            <a:endParaRPr lang="en-ZW" dirty="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54762"/>
          </a:xfrm>
        </p:spPr>
        <p:txBody>
          <a:bodyPr>
            <a:normAutofit/>
          </a:bodyPr>
          <a:lstStyle/>
          <a:p>
            <a:pPr lvl="0"/>
            <a:r>
              <a:rPr lang="pt-PT" sz="3200" b="1" dirty="0" smtClean="0">
                <a:solidFill>
                  <a:schemeClr val="tx1"/>
                </a:solidFill>
                <a:latin typeface="Times New Roman" panose="02020603050405020304" pitchFamily="18" charset="0"/>
                <a:cs typeface="Times New Roman" panose="02020603050405020304" pitchFamily="18" charset="0"/>
              </a:rPr>
              <a:t>Gastroenterite Aguda/Diarreia Aguda</a:t>
            </a:r>
            <a:br>
              <a:rPr lang="pt-PT" sz="3200" b="1" dirty="0" smtClean="0">
                <a:solidFill>
                  <a:schemeClr val="tx1"/>
                </a:solidFill>
                <a:latin typeface="Times New Roman" panose="02020603050405020304" pitchFamily="18" charset="0"/>
                <a:cs typeface="Times New Roman" panose="02020603050405020304" pitchFamily="18" charset="0"/>
              </a:rPr>
            </a:br>
            <a:r>
              <a:rPr lang="pt-PT" sz="3200" b="1" dirty="0" smtClean="0">
                <a:solidFill>
                  <a:schemeClr val="tx1"/>
                </a:solidFill>
                <a:latin typeface="Times New Roman" panose="02020603050405020304" pitchFamily="18" charset="0"/>
                <a:cs typeface="Times New Roman" panose="02020603050405020304" pitchFamily="18" charset="0"/>
              </a:rPr>
              <a:t/>
            </a:r>
            <a:br>
              <a:rPr lang="pt-PT" sz="3200" b="1" dirty="0" smtClean="0">
                <a:solidFill>
                  <a:schemeClr val="tx1"/>
                </a:solidFill>
                <a:latin typeface="Times New Roman" panose="02020603050405020304" pitchFamily="18" charset="0"/>
                <a:cs typeface="Times New Roman" panose="02020603050405020304" pitchFamily="18" charset="0"/>
              </a:rPr>
            </a:br>
            <a:r>
              <a:rPr lang="pt-PT" sz="2800" dirty="0" smtClean="0">
                <a:solidFill>
                  <a:schemeClr val="tx1"/>
                </a:solidFill>
                <a:latin typeface="Times New Roman" panose="02020603050405020304" pitchFamily="18" charset="0"/>
                <a:cs typeface="Times New Roman" panose="02020603050405020304" pitchFamily="18" charset="0"/>
              </a:rPr>
              <a:t> </a:t>
            </a:r>
            <a:r>
              <a:rPr lang="pt-PT" sz="2400" dirty="0" smtClean="0">
                <a:solidFill>
                  <a:schemeClr val="tx1"/>
                </a:solidFill>
                <a:latin typeface="Times New Roman" panose="02020603050405020304" pitchFamily="18" charset="0"/>
                <a:cs typeface="Times New Roman" panose="02020603050405020304" pitchFamily="18" charset="0"/>
              </a:rPr>
              <a:t>É</a:t>
            </a:r>
            <a:r>
              <a:rPr lang="pt-BR" sz="2400" dirty="0">
                <a:solidFill>
                  <a:schemeClr val="tx1"/>
                </a:solidFill>
                <a:effectLst/>
                <a:latin typeface="Times New Roman" panose="02020603050405020304" pitchFamily="18" charset="0"/>
                <a:cs typeface="Times New Roman" panose="02020603050405020304" pitchFamily="18" charset="0"/>
              </a:rPr>
              <a:t> o aumento súbito do número de </a:t>
            </a:r>
            <a:r>
              <a:rPr lang="pt-BR" sz="2400" dirty="0" smtClean="0">
                <a:solidFill>
                  <a:schemeClr val="tx1"/>
                </a:solidFill>
                <a:effectLst/>
                <a:latin typeface="Times New Roman" panose="02020603050405020304" pitchFamily="18" charset="0"/>
                <a:cs typeface="Times New Roman" panose="02020603050405020304" pitchFamily="18" charset="0"/>
              </a:rPr>
              <a:t>evacuações, </a:t>
            </a:r>
            <a:r>
              <a:rPr lang="pt-BR" sz="2400" dirty="0">
                <a:solidFill>
                  <a:schemeClr val="tx1"/>
                </a:solidFill>
                <a:effectLst/>
                <a:latin typeface="Times New Roman" panose="02020603050405020304" pitchFamily="18" charset="0"/>
                <a:cs typeface="Times New Roman" panose="02020603050405020304" pitchFamily="18" charset="0"/>
              </a:rPr>
              <a:t>com duração de até 14 dias, normalmente sendo sanado entre três a cinco dias.</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Representa </a:t>
            </a:r>
            <a:r>
              <a:rPr lang="pt-PT" sz="2400" dirty="0">
                <a:solidFill>
                  <a:schemeClr val="tx1"/>
                </a:solidFill>
                <a:latin typeface="Times New Roman" panose="02020603050405020304" pitchFamily="18" charset="0"/>
                <a:cs typeface="Times New Roman" panose="02020603050405020304" pitchFamily="18" charset="0"/>
              </a:rPr>
              <a:t>uma resposta aguda inespecífica do intestino a diversas agressões como infecções, infestações parasitárias, auto-imunidade, isquémica, reacções a drogas, cirurgias e neoplasias</a:t>
            </a:r>
            <a:r>
              <a:rPr lang="pt-PT" sz="2400" dirty="0" smtClean="0">
                <a:solidFill>
                  <a:schemeClr val="tx1"/>
                </a:solidFill>
                <a:latin typeface="Times New Roman" panose="02020603050405020304" pitchFamily="18" charset="0"/>
                <a:cs typeface="Times New Roman" panose="02020603050405020304" pitchFamily="18" charset="0"/>
              </a:rPr>
              <a:t>.</a:t>
            </a:r>
            <a:br>
              <a:rPr lang="pt-PT" sz="2400" dirty="0" smtClean="0">
                <a:solidFill>
                  <a:schemeClr val="tx1"/>
                </a:solidFill>
                <a:latin typeface="Times New Roman" panose="02020603050405020304" pitchFamily="18" charset="0"/>
                <a:cs typeface="Times New Roman" panose="02020603050405020304" pitchFamily="18" charset="0"/>
              </a:rPr>
            </a:br>
            <a:r>
              <a:rPr lang="pt-PT" sz="24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rPr>
              <a:t/>
            </a:r>
            <a:br>
              <a:rPr lang="en-US" sz="2800" dirty="0">
                <a:solidFill>
                  <a:schemeClr val="tx1"/>
                </a:solidFill>
              </a:rPr>
            </a:br>
            <a:r>
              <a:rPr lang="pt-PT" sz="1800" dirty="0" smtClean="0"/>
              <a:t/>
            </a:r>
            <a:br>
              <a:rPr lang="pt-PT" sz="1800" dirty="0" smtClean="0"/>
            </a:br>
            <a:r>
              <a:rPr lang="en-US" sz="1800" dirty="0"/>
              <a:t/>
            </a:r>
            <a:br>
              <a:rPr lang="en-US" sz="1800" dirty="0"/>
            </a:br>
            <a:endParaRPr lang="en-US" sz="1800" dirty="0"/>
          </a:p>
        </p:txBody>
      </p:sp>
    </p:spTree>
    <p:extLst>
      <p:ext uri="{BB962C8B-B14F-4D97-AF65-F5344CB8AC3E}">
        <p14:creationId xmlns:p14="http://schemas.microsoft.com/office/powerpoint/2010/main" val="14954428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381000"/>
            <a:ext cx="7174992" cy="533400"/>
          </a:xfrm>
        </p:spPr>
        <p:txBody>
          <a:bodyPr>
            <a:normAutofit fontScale="90000"/>
          </a:bodyPr>
          <a:lstStyle/>
          <a:p>
            <a:r>
              <a:rPr lang="pt-PT" dirty="0" smtClean="0">
                <a:solidFill>
                  <a:schemeClr val="tx1"/>
                </a:solidFill>
                <a:latin typeface="Times New Roman" panose="02020603050405020304" pitchFamily="18" charset="0"/>
                <a:cs typeface="Times New Roman" panose="02020603050405020304" pitchFamily="18" charset="0"/>
              </a:rPr>
              <a:t>Causas</a:t>
            </a:r>
            <a:br>
              <a:rPr lang="pt-PT" dirty="0" smtClean="0">
                <a:solidFill>
                  <a:schemeClr val="tx1"/>
                </a:solidFill>
                <a:latin typeface="Times New Roman" panose="02020603050405020304" pitchFamily="18" charset="0"/>
                <a:cs typeface="Times New Roman" panose="02020603050405020304" pitchFamily="18" charset="0"/>
              </a:rPr>
            </a:br>
            <a:r>
              <a:rPr lang="pt-BR" sz="2700" dirty="0">
                <a:solidFill>
                  <a:schemeClr val="tx1"/>
                </a:solidFill>
                <a:effectLst/>
                <a:latin typeface="Times New Roman" panose="02020603050405020304" pitchFamily="18" charset="0"/>
                <a:cs typeface="Times New Roman" panose="02020603050405020304" pitchFamily="18" charset="0"/>
              </a:rPr>
              <a:t>Normalmente é causada por </a:t>
            </a:r>
            <a:r>
              <a:rPr lang="pt-BR" sz="2700" dirty="0" smtClean="0">
                <a:solidFill>
                  <a:schemeClr val="tx1"/>
                </a:solidFill>
                <a:effectLst/>
                <a:latin typeface="Times New Roman" panose="02020603050405020304" pitchFamily="18" charset="0"/>
                <a:cs typeface="Times New Roman" panose="02020603050405020304" pitchFamily="18" charset="0"/>
              </a:rPr>
              <a:t>presença de:</a:t>
            </a:r>
            <a:br>
              <a:rPr lang="pt-BR" sz="2700" dirty="0" smtClean="0">
                <a:solidFill>
                  <a:schemeClr val="tx1"/>
                </a:solidFill>
                <a:effectLst/>
                <a:latin typeface="Times New Roman" panose="02020603050405020304" pitchFamily="18" charset="0"/>
                <a:cs typeface="Times New Roman" panose="02020603050405020304" pitchFamily="18" charset="0"/>
              </a:rPr>
            </a:br>
            <a:r>
              <a:rPr lang="pt-BR" sz="2700" dirty="0" smtClean="0">
                <a:solidFill>
                  <a:schemeClr val="tx1"/>
                </a:solidFill>
                <a:effectLst/>
                <a:latin typeface="Times New Roman" panose="02020603050405020304" pitchFamily="18" charset="0"/>
                <a:cs typeface="Times New Roman" panose="02020603050405020304" pitchFamily="18" charset="0"/>
              </a:rPr>
              <a:t/>
            </a:r>
            <a:br>
              <a:rPr lang="pt-BR" sz="2700" dirty="0" smtClean="0">
                <a:solidFill>
                  <a:schemeClr val="tx1"/>
                </a:solidFill>
                <a:effectLst/>
                <a:latin typeface="Times New Roman" panose="02020603050405020304" pitchFamily="18" charset="0"/>
                <a:cs typeface="Times New Roman" panose="02020603050405020304" pitchFamily="18" charset="0"/>
              </a:rPr>
            </a:br>
            <a:r>
              <a:rPr lang="pt-BR" sz="2700" b="1" dirty="0">
                <a:solidFill>
                  <a:schemeClr val="tx1"/>
                </a:solidFill>
                <a:effectLst/>
                <a:latin typeface="Times New Roman" panose="02020603050405020304" pitchFamily="18" charset="0"/>
                <a:cs typeface="Times New Roman" panose="02020603050405020304" pitchFamily="18" charset="0"/>
              </a:rPr>
              <a:t>Parasitas:</a:t>
            </a:r>
            <a:r>
              <a:rPr lang="pt-BR" sz="2700" dirty="0">
                <a:solidFill>
                  <a:schemeClr val="tx1"/>
                </a:solidFill>
                <a:effectLst/>
                <a:latin typeface="Times New Roman" panose="02020603050405020304" pitchFamily="18" charset="0"/>
                <a:cs typeface="Times New Roman" panose="02020603050405020304" pitchFamily="18" charset="0"/>
              </a:rPr>
              <a:t> Os parasitas podem entrar em seu corpo através de alimentos ou água e se instalar no seu aparelho digestivo. Os parasitas que causam o problema incluem enterite por </a:t>
            </a:r>
            <a:r>
              <a:rPr lang="pt-BR" sz="2700" dirty="0" err="1">
                <a:solidFill>
                  <a:schemeClr val="tx1"/>
                </a:solidFill>
                <a:effectLst/>
                <a:latin typeface="Times New Roman" panose="02020603050405020304" pitchFamily="18" charset="0"/>
                <a:cs typeface="Times New Roman" panose="02020603050405020304" pitchFamily="18" charset="0"/>
              </a:rPr>
              <a:t>Cryptosporidium</a:t>
            </a:r>
            <a:r>
              <a:rPr lang="pt-BR" sz="2700" dirty="0">
                <a:solidFill>
                  <a:schemeClr val="tx1"/>
                </a:solidFill>
                <a:effectLst/>
                <a:latin typeface="Times New Roman" panose="02020603050405020304" pitchFamily="18" charset="0"/>
                <a:cs typeface="Times New Roman" panose="02020603050405020304" pitchFamily="18" charset="0"/>
              </a:rPr>
              <a:t>, </a:t>
            </a:r>
            <a:r>
              <a:rPr lang="pt-BR" sz="2700" dirty="0" err="1">
                <a:solidFill>
                  <a:schemeClr val="tx1"/>
                </a:solidFill>
                <a:effectLst/>
                <a:latin typeface="Times New Roman" panose="02020603050405020304" pitchFamily="18" charset="0"/>
                <a:cs typeface="Times New Roman" panose="02020603050405020304" pitchFamily="18" charset="0"/>
              </a:rPr>
              <a:t>Entamoeba</a:t>
            </a:r>
            <a:r>
              <a:rPr lang="pt-BR" sz="2700" dirty="0">
                <a:solidFill>
                  <a:schemeClr val="tx1"/>
                </a:solidFill>
                <a:effectLst/>
                <a:latin typeface="Times New Roman" panose="02020603050405020304" pitchFamily="18" charset="0"/>
                <a:cs typeface="Times New Roman" panose="02020603050405020304" pitchFamily="18" charset="0"/>
              </a:rPr>
              <a:t> </a:t>
            </a:r>
            <a:r>
              <a:rPr lang="pt-BR" sz="2700" dirty="0" err="1">
                <a:solidFill>
                  <a:schemeClr val="tx1"/>
                </a:solidFill>
                <a:effectLst/>
                <a:latin typeface="Times New Roman" panose="02020603050405020304" pitchFamily="18" charset="0"/>
                <a:cs typeface="Times New Roman" panose="02020603050405020304" pitchFamily="18" charset="0"/>
              </a:rPr>
              <a:t>histolytica</a:t>
            </a:r>
            <a:r>
              <a:rPr lang="pt-BR" sz="2700" dirty="0">
                <a:solidFill>
                  <a:schemeClr val="tx1"/>
                </a:solidFill>
                <a:effectLst/>
                <a:latin typeface="Times New Roman" panose="02020603050405020304" pitchFamily="18" charset="0"/>
                <a:cs typeface="Times New Roman" panose="02020603050405020304" pitchFamily="18" charset="0"/>
              </a:rPr>
              <a:t> e </a:t>
            </a:r>
            <a:r>
              <a:rPr lang="pt-BR" sz="2700" dirty="0" err="1">
                <a:solidFill>
                  <a:schemeClr val="tx1"/>
                </a:solidFill>
                <a:effectLst/>
                <a:latin typeface="Times New Roman" panose="02020603050405020304" pitchFamily="18" charset="0"/>
                <a:cs typeface="Times New Roman" panose="02020603050405020304" pitchFamily="18" charset="0"/>
              </a:rPr>
              <a:t>Giardia</a:t>
            </a:r>
            <a:r>
              <a:rPr lang="pt-BR" sz="2700" dirty="0">
                <a:solidFill>
                  <a:schemeClr val="tx1"/>
                </a:solidFill>
                <a:effectLst/>
                <a:latin typeface="Times New Roman" panose="02020603050405020304" pitchFamily="18" charset="0"/>
                <a:cs typeface="Times New Roman" panose="02020603050405020304" pitchFamily="18" charset="0"/>
              </a:rPr>
              <a:t> </a:t>
            </a:r>
            <a:r>
              <a:rPr lang="pt-BR" sz="2700" dirty="0" err="1">
                <a:solidFill>
                  <a:schemeClr val="tx1"/>
                </a:solidFill>
                <a:effectLst/>
                <a:latin typeface="Times New Roman" panose="02020603050405020304" pitchFamily="18" charset="0"/>
                <a:cs typeface="Times New Roman" panose="02020603050405020304" pitchFamily="18" charset="0"/>
              </a:rPr>
              <a:t>lamblia</a:t>
            </a:r>
            <a:r>
              <a:rPr lang="pt-BR" sz="2700" dirty="0">
                <a:solidFill>
                  <a:schemeClr val="tx1"/>
                </a:solidFill>
                <a:effectLst/>
                <a:latin typeface="Times New Roman" panose="02020603050405020304" pitchFamily="18" charset="0"/>
                <a:cs typeface="Times New Roman" panose="02020603050405020304" pitchFamily="18" charset="0"/>
              </a:rPr>
              <a:t>.</a:t>
            </a:r>
            <a:r>
              <a:rPr lang="pt-BR" sz="27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pt-BR" sz="27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pt-BR" sz="27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pt-BR" sz="270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pt-BR" sz="2700" b="1" dirty="0" smtClean="0">
                <a:solidFill>
                  <a:schemeClr val="tx1"/>
                </a:solidFill>
                <a:effectLst/>
                <a:latin typeface="Times New Roman" panose="02020603050405020304" pitchFamily="18" charset="0"/>
                <a:cs typeface="Times New Roman" panose="02020603050405020304" pitchFamily="18" charset="0"/>
              </a:rPr>
              <a:t>Vírus:</a:t>
            </a:r>
            <a:r>
              <a:rPr lang="pt-BR" sz="2700" dirty="0">
                <a:solidFill>
                  <a:schemeClr val="tx1"/>
                </a:solidFill>
                <a:effectLst/>
                <a:latin typeface="Times New Roman" panose="02020603050405020304" pitchFamily="18" charset="0"/>
                <a:cs typeface="Times New Roman" panose="02020603050405020304" pitchFamily="18" charset="0"/>
              </a:rPr>
              <a:t> Muitos vírus causam diarreia, incluindo </a:t>
            </a:r>
            <a:r>
              <a:rPr lang="pt-BR" sz="2700" dirty="0" err="1">
                <a:solidFill>
                  <a:schemeClr val="tx1"/>
                </a:solidFill>
                <a:effectLst/>
                <a:latin typeface="Times New Roman" panose="02020603050405020304" pitchFamily="18" charset="0"/>
                <a:cs typeface="Times New Roman" panose="02020603050405020304" pitchFamily="18" charset="0"/>
              </a:rPr>
              <a:t>n</a:t>
            </a:r>
            <a:r>
              <a:rPr lang="pt-BR" sz="2700" dirty="0" err="1" smtClean="0">
                <a:solidFill>
                  <a:schemeClr val="tx1"/>
                </a:solidFill>
                <a:effectLst/>
                <a:latin typeface="Times New Roman" panose="02020603050405020304" pitchFamily="18" charset="0"/>
                <a:cs typeface="Times New Roman" panose="02020603050405020304" pitchFamily="18" charset="0"/>
              </a:rPr>
              <a:t>orovírus</a:t>
            </a:r>
            <a:r>
              <a:rPr lang="pt-BR" sz="2700" dirty="0" smtClean="0">
                <a:solidFill>
                  <a:schemeClr val="tx1"/>
                </a:solidFill>
                <a:effectLst/>
                <a:latin typeface="Times New Roman" panose="02020603050405020304" pitchFamily="18" charset="0"/>
                <a:cs typeface="Times New Roman" panose="02020603050405020304" pitchFamily="18" charset="0"/>
              </a:rPr>
              <a:t> </a:t>
            </a:r>
            <a:r>
              <a:rPr lang="pt-BR" sz="2700" dirty="0">
                <a:solidFill>
                  <a:schemeClr val="tx1"/>
                </a:solidFill>
                <a:effectLst/>
                <a:latin typeface="Times New Roman" panose="02020603050405020304" pitchFamily="18" charset="0"/>
                <a:cs typeface="Times New Roman" panose="02020603050405020304" pitchFamily="18" charset="0"/>
              </a:rPr>
              <a:t>e </a:t>
            </a:r>
            <a:r>
              <a:rPr lang="pt-BR" sz="2700" dirty="0" err="1">
                <a:solidFill>
                  <a:schemeClr val="tx1"/>
                </a:solidFill>
                <a:effectLst/>
                <a:latin typeface="Times New Roman" panose="02020603050405020304" pitchFamily="18" charset="0"/>
                <a:cs typeface="Times New Roman" panose="02020603050405020304" pitchFamily="18" charset="0"/>
              </a:rPr>
              <a:t>rotavírus</a:t>
            </a:r>
            <a:r>
              <a:rPr lang="pt-BR" sz="2700" dirty="0" smtClean="0">
                <a:solidFill>
                  <a:schemeClr val="tx1"/>
                </a:solidFill>
                <a:effectLst/>
                <a:latin typeface="Times New Roman" panose="02020603050405020304" pitchFamily="18" charset="0"/>
                <a:cs typeface="Times New Roman" panose="02020603050405020304" pitchFamily="18" charset="0"/>
              </a:rPr>
              <a:t>.</a:t>
            </a:r>
            <a:r>
              <a:rPr lang="pt-BR" sz="2700" dirty="0">
                <a:solidFill>
                  <a:schemeClr val="tx1"/>
                </a:solidFill>
                <a:effectLst/>
                <a:latin typeface="Times New Roman" panose="02020603050405020304" pitchFamily="18" charset="0"/>
                <a:cs typeface="Times New Roman" panose="02020603050405020304" pitchFamily="18" charset="0"/>
              </a:rPr>
              <a:t/>
            </a:r>
            <a:br>
              <a:rPr lang="pt-BR" sz="2700" dirty="0">
                <a:solidFill>
                  <a:schemeClr val="tx1"/>
                </a:solidFill>
                <a:effectLst/>
                <a:latin typeface="Times New Roman" panose="02020603050405020304" pitchFamily="18" charset="0"/>
                <a:cs typeface="Times New Roman" panose="02020603050405020304" pitchFamily="18" charset="0"/>
              </a:rPr>
            </a:br>
            <a:r>
              <a:rPr lang="pt-BR" sz="2700" dirty="0" smtClean="0">
                <a:solidFill>
                  <a:schemeClr val="tx1"/>
                </a:solidFill>
                <a:effectLst/>
                <a:latin typeface="Times New Roman" panose="02020603050405020304" pitchFamily="18" charset="0"/>
                <a:cs typeface="Times New Roman" panose="02020603050405020304" pitchFamily="18" charset="0"/>
              </a:rPr>
              <a:t/>
            </a:r>
            <a:br>
              <a:rPr lang="pt-BR" sz="2700" dirty="0" smtClean="0">
                <a:solidFill>
                  <a:schemeClr val="tx1"/>
                </a:solidFill>
                <a:effectLst/>
                <a:latin typeface="Times New Roman" panose="02020603050405020304" pitchFamily="18" charset="0"/>
                <a:cs typeface="Times New Roman" panose="02020603050405020304" pitchFamily="18" charset="0"/>
              </a:rPr>
            </a:br>
            <a:r>
              <a:rPr lang="pt-BR" sz="2700" b="1" dirty="0" smtClean="0">
                <a:solidFill>
                  <a:schemeClr val="tx1"/>
                </a:solidFill>
                <a:effectLst/>
                <a:latin typeface="Times New Roman" panose="02020603050405020304" pitchFamily="18" charset="0"/>
                <a:cs typeface="Times New Roman" panose="02020603050405020304" pitchFamily="18" charset="0"/>
              </a:rPr>
              <a:t>Bactérias:</a:t>
            </a:r>
            <a:r>
              <a:rPr lang="pt-BR" sz="2700" dirty="0">
                <a:solidFill>
                  <a:schemeClr val="tx1"/>
                </a:solidFill>
                <a:effectLst/>
                <a:latin typeface="Times New Roman" panose="02020603050405020304" pitchFamily="18" charset="0"/>
                <a:cs typeface="Times New Roman" panose="02020603050405020304" pitchFamily="18" charset="0"/>
              </a:rPr>
              <a:t> Vários tipos de bactérias podem entrar em seu corpo através de alimentos contaminados ou água e causar diarreia</a:t>
            </a:r>
            <a:r>
              <a:rPr lang="pt-BR" sz="2700" dirty="0" smtClean="0">
                <a:solidFill>
                  <a:schemeClr val="tx1"/>
                </a:solidFill>
                <a:effectLst/>
                <a:latin typeface="Times New Roman" panose="02020603050405020304" pitchFamily="18" charset="0"/>
                <a:cs typeface="Times New Roman" panose="02020603050405020304" pitchFamily="18" charset="0"/>
              </a:rPr>
              <a:t>.</a:t>
            </a:r>
            <a:br>
              <a:rPr lang="pt-BR" sz="2700" dirty="0" smtClean="0">
                <a:solidFill>
                  <a:schemeClr val="tx1"/>
                </a:solidFill>
                <a:effectLst/>
                <a:latin typeface="Times New Roman" panose="02020603050405020304" pitchFamily="18" charset="0"/>
                <a:cs typeface="Times New Roman" panose="02020603050405020304" pitchFamily="18" charset="0"/>
              </a:rPr>
            </a:br>
            <a:r>
              <a:rPr lang="pt-BR" sz="2700" dirty="0">
                <a:solidFill>
                  <a:schemeClr val="tx1"/>
                </a:solidFill>
                <a:effectLst/>
                <a:latin typeface="Times New Roman" panose="02020603050405020304" pitchFamily="18" charset="0"/>
                <a:cs typeface="Times New Roman" panose="02020603050405020304" pitchFamily="18" charset="0"/>
              </a:rPr>
              <a:t/>
            </a:r>
            <a:br>
              <a:rPr lang="pt-BR" sz="2700" dirty="0">
                <a:solidFill>
                  <a:schemeClr val="tx1"/>
                </a:solidFill>
                <a:effectLst/>
                <a:latin typeface="Times New Roman" panose="02020603050405020304" pitchFamily="18" charset="0"/>
                <a:cs typeface="Times New Roman" panose="02020603050405020304" pitchFamily="18" charset="0"/>
              </a:rPr>
            </a:br>
            <a:r>
              <a:rPr lang="pt-BR" sz="2700" b="1" dirty="0" smtClean="0">
                <a:solidFill>
                  <a:schemeClr val="tx1"/>
                </a:solidFill>
                <a:effectLst/>
                <a:latin typeface="Times New Roman" panose="02020603050405020304" pitchFamily="18" charset="0"/>
                <a:cs typeface="Times New Roman" panose="02020603050405020304" pitchFamily="18" charset="0"/>
              </a:rPr>
              <a:t>Fungos.</a:t>
            </a:r>
            <a:r>
              <a:rPr lang="pt-BR" sz="2700" dirty="0">
                <a:effectLst/>
              </a:rPr>
              <a:t/>
            </a:r>
            <a:br>
              <a:rPr lang="pt-BR" sz="2700" dirty="0">
                <a:effectLst/>
              </a:rPr>
            </a:br>
            <a:r>
              <a:rPr lang="pt-BR" sz="2800" dirty="0">
                <a:effectLst/>
              </a:rPr>
              <a:t/>
            </a:r>
            <a:br>
              <a:rPr lang="pt-BR" sz="2800" dirty="0">
                <a:effectLst/>
              </a:rPr>
            </a:br>
            <a:endParaRPr lang="en-GB" sz="27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23360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365760"/>
            <a:ext cx="7391400" cy="5730240"/>
          </a:xfrm>
        </p:spPr>
        <p:txBody>
          <a:bodyPr>
            <a:normAutofit fontScale="90000"/>
          </a:bodyPr>
          <a:lstStyle/>
          <a:p>
            <a:r>
              <a:rPr lang="pt-PT" dirty="0" smtClean="0"/>
              <a:t/>
            </a:r>
            <a:br>
              <a:rPr lang="pt-PT" dirty="0" smtClean="0"/>
            </a:br>
            <a:r>
              <a:rPr lang="pt-PT" sz="3600" b="1" dirty="0" smtClean="0">
                <a:solidFill>
                  <a:schemeClr val="tx1"/>
                </a:solidFill>
                <a:latin typeface="Times New Roman" panose="02020603050405020304" pitchFamily="18" charset="0"/>
                <a:cs typeface="Times New Roman" panose="02020603050405020304" pitchFamily="18" charset="0"/>
              </a:rPr>
              <a:t>Classificação quanto a:</a:t>
            </a:r>
            <a:r>
              <a:rPr lang="pt-PT" sz="3200" b="1" dirty="0" smtClean="0">
                <a:solidFill>
                  <a:srgbClr val="0070C0"/>
                </a:solidFill>
                <a:latin typeface="Times New Roman" panose="02020603050405020304" pitchFamily="18" charset="0"/>
                <a:cs typeface="Times New Roman" panose="02020603050405020304" pitchFamily="18" charset="0"/>
              </a:rPr>
              <a:t/>
            </a:r>
            <a:br>
              <a:rPr lang="pt-PT" sz="3200" b="1" dirty="0" smtClean="0">
                <a:solidFill>
                  <a:srgbClr val="0070C0"/>
                </a:solidFill>
                <a:latin typeface="Times New Roman" panose="02020603050405020304" pitchFamily="18" charset="0"/>
                <a:cs typeface="Times New Roman" panose="02020603050405020304" pitchFamily="18" charset="0"/>
              </a:rPr>
            </a:br>
            <a:r>
              <a:rPr lang="pt-PT" sz="3100" b="1" dirty="0" smtClean="0">
                <a:solidFill>
                  <a:srgbClr val="848D33"/>
                </a:solidFill>
                <a:latin typeface="Times New Roman" panose="02020603050405020304" pitchFamily="18" charset="0"/>
                <a:cs typeface="Times New Roman" panose="02020603050405020304" pitchFamily="18" charset="0"/>
              </a:rPr>
              <a:t>Etiologia;</a:t>
            </a:r>
            <a:r>
              <a:rPr lang="pt-PT" dirty="0" smtClean="0">
                <a:latin typeface="Times New Roman" panose="02020603050405020304" pitchFamily="18" charset="0"/>
                <a:cs typeface="Times New Roman" panose="02020603050405020304" pitchFamily="18" charset="0"/>
              </a:rPr>
              <a:t/>
            </a:r>
            <a:br>
              <a:rPr lang="pt-PT" dirty="0" smtClean="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
            </a:r>
            <a:br>
              <a:rPr lang="en-US" sz="2700" dirty="0" smtClean="0">
                <a:latin typeface="Times New Roman" panose="02020603050405020304" pitchFamily="18" charset="0"/>
                <a:cs typeface="Times New Roman" panose="02020603050405020304" pitchFamily="18" charset="0"/>
              </a:rPr>
            </a:br>
            <a:r>
              <a:rPr lang="pt-PT" sz="2700" b="1" i="1" dirty="0" smtClean="0">
                <a:solidFill>
                  <a:schemeClr val="tx1"/>
                </a:solidFill>
                <a:latin typeface="Times New Roman" panose="02020603050405020304" pitchFamily="18" charset="0"/>
                <a:cs typeface="Times New Roman" panose="02020603050405020304" pitchFamily="18" charset="0"/>
              </a:rPr>
              <a:t>Primária ou intestinal -</a:t>
            </a:r>
            <a:r>
              <a:rPr lang="pt-PT" sz="2700" dirty="0" smtClean="0">
                <a:solidFill>
                  <a:schemeClr val="tx1"/>
                </a:solidFill>
                <a:latin typeface="Times New Roman" panose="02020603050405020304" pitchFamily="18" charset="0"/>
                <a:cs typeface="Times New Roman" panose="02020603050405020304" pitchFamily="18" charset="0"/>
              </a:rPr>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effectLst/>
                <a:latin typeface="Times New Roman" panose="02020603050405020304" pitchFamily="18" charset="0"/>
                <a:cs typeface="Times New Roman" panose="02020603050405020304" pitchFamily="18" charset="0"/>
              </a:rPr>
              <a:t>quando</a:t>
            </a:r>
            <a:r>
              <a:rPr lang="pt-PT" sz="2700" dirty="0" smtClean="0">
                <a:solidFill>
                  <a:schemeClr val="tx1"/>
                </a:solidFill>
                <a:latin typeface="Times New Roman" panose="02020603050405020304" pitchFamily="18" charset="0"/>
                <a:cs typeface="Times New Roman" panose="02020603050405020304" pitchFamily="18" charset="0"/>
              </a:rPr>
              <a:t> resulta de afecções intestinais, de natureza não infecciosa, ou infecciosa (bacteriana, viral, protozoários).</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b="1" i="1" dirty="0" smtClean="0">
                <a:solidFill>
                  <a:schemeClr val="tx1"/>
                </a:solidFill>
                <a:latin typeface="Times New Roman" panose="02020603050405020304" pitchFamily="18" charset="0"/>
                <a:cs typeface="Times New Roman" panose="02020603050405020304" pitchFamily="18" charset="0"/>
              </a:rPr>
              <a:t>Secundária ou extra intestinal -</a:t>
            </a:r>
            <a:r>
              <a:rPr lang="pt-PT" sz="2700" dirty="0" smtClean="0">
                <a:solidFill>
                  <a:schemeClr val="tx1"/>
                </a:solidFill>
                <a:latin typeface="Times New Roman" panose="02020603050405020304" pitchFamily="18" charset="0"/>
                <a:cs typeface="Times New Roman" panose="02020603050405020304" pitchFamily="18" charset="0"/>
              </a:rPr>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quando a diarreia não resulta de afecções intestinais directas, podendo ser causada por doenças sistémicas como diabetes, infecções como malária, infecções das vias respiratórias superiores, cancros, stress.</a:t>
            </a:r>
            <a:r>
              <a:rPr lang="en-US" dirty="0" smtClean="0">
                <a:solidFill>
                  <a:schemeClr val="tx1"/>
                </a:solidFill>
                <a:latin typeface="Times New Roman" panose="02020603050405020304" pitchFamily="18" charset="0"/>
                <a:cs typeface="Times New Roman" panose="02020603050405020304" pitchFamily="18" charset="0"/>
              </a:rPr>
              <a:t/>
            </a:r>
            <a:br>
              <a:rPr lang="en-US" dirty="0" smtClean="0">
                <a:solidFill>
                  <a:schemeClr val="tx1"/>
                </a:solidFill>
                <a:latin typeface="Times New Roman" panose="02020603050405020304" pitchFamily="18" charset="0"/>
                <a:cs typeface="Times New Roman" panose="02020603050405020304" pitchFamily="18" charset="0"/>
              </a:rPr>
            </a:br>
            <a:endParaRPr lang="en-ZW"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78562"/>
          </a:xfrm>
        </p:spPr>
        <p:txBody>
          <a:bodyPr>
            <a:normAutofit fontScale="90000"/>
          </a:bodyPr>
          <a:lstStyle/>
          <a:p>
            <a:pPr lvl="0"/>
            <a:r>
              <a:rPr lang="pt-PT" sz="3100" b="1" dirty="0" smtClean="0">
                <a:solidFill>
                  <a:srgbClr val="848D33"/>
                </a:solidFill>
                <a:latin typeface="Times New Roman" panose="02020603050405020304" pitchFamily="18" charset="0"/>
                <a:cs typeface="Times New Roman" panose="02020603050405020304" pitchFamily="18" charset="0"/>
              </a:rPr>
              <a:t>Quanto a </a:t>
            </a:r>
            <a:r>
              <a:rPr lang="pt-PT" sz="3100" b="1" dirty="0" err="1" smtClean="0">
                <a:solidFill>
                  <a:srgbClr val="848D33"/>
                </a:solidFill>
                <a:latin typeface="Times New Roman" panose="02020603050405020304" pitchFamily="18" charset="0"/>
                <a:cs typeface="Times New Roman" panose="02020603050405020304" pitchFamily="18" charset="0"/>
              </a:rPr>
              <a:t>fisiopatologia</a:t>
            </a:r>
            <a:r>
              <a:rPr lang="pt-PT" sz="3100" b="1" dirty="0" smtClean="0">
                <a:solidFill>
                  <a:srgbClr val="848D33"/>
                </a:solidFill>
                <a:latin typeface="Times New Roman" panose="02020603050405020304" pitchFamily="18" charset="0"/>
                <a:cs typeface="Times New Roman" panose="02020603050405020304" pitchFamily="18" charset="0"/>
              </a:rPr>
              <a:t>:</a:t>
            </a:r>
            <a:r>
              <a:rPr lang="pt-PT" sz="3600" b="1" dirty="0" smtClean="0">
                <a:latin typeface="Times New Roman" panose="02020603050405020304" pitchFamily="18" charset="0"/>
                <a:cs typeface="Times New Roman" panose="02020603050405020304" pitchFamily="18" charset="0"/>
              </a:rPr>
              <a:t/>
            </a:r>
            <a:br>
              <a:rPr lang="pt-PT" sz="3600" b="1" dirty="0" smtClean="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
            </a:r>
            <a:br>
              <a:rPr lang="en-US" sz="3600" dirty="0">
                <a:latin typeface="Times New Roman" panose="02020603050405020304" pitchFamily="18" charset="0"/>
                <a:cs typeface="Times New Roman" panose="02020603050405020304" pitchFamily="18" charset="0"/>
              </a:rPr>
            </a:br>
            <a:r>
              <a:rPr lang="pt-PT" sz="2700" dirty="0">
                <a:solidFill>
                  <a:schemeClr val="tx1"/>
                </a:solidFill>
                <a:latin typeface="Times New Roman" panose="02020603050405020304" pitchFamily="18" charset="0"/>
                <a:cs typeface="Times New Roman" panose="02020603050405020304" pitchFamily="18" charset="0"/>
              </a:rPr>
              <a:t>Para que ocorra a diarreia, é necessária a ocorrência de uma série de eventos, desde a irritação dos intestinos, até a hipersecreção. </a:t>
            </a:r>
            <a:r>
              <a:rPr lang="pt-PT" sz="2400" dirty="0" smtClean="0">
                <a:solidFill>
                  <a:schemeClr val="tx1"/>
                </a:solidFill>
                <a:latin typeface="Times New Roman" panose="02020603050405020304" pitchFamily="18" charset="0"/>
                <a:cs typeface="Times New Roman" panose="02020603050405020304" pitchFamily="18" charset="0"/>
              </a:rPr>
              <a:t/>
            </a:r>
            <a:br>
              <a:rPr lang="pt-PT" sz="2400" dirty="0" smtClean="0">
                <a:solidFill>
                  <a:schemeClr val="tx1"/>
                </a:solidFill>
                <a:latin typeface="Times New Roman" panose="02020603050405020304" pitchFamily="18" charset="0"/>
                <a:cs typeface="Times New Roman" panose="02020603050405020304" pitchFamily="18" charset="0"/>
              </a:rPr>
            </a:br>
            <a:r>
              <a:rPr lang="pt-PT" sz="3600" dirty="0" smtClean="0">
                <a:solidFill>
                  <a:schemeClr val="tx1"/>
                </a:solidFill>
                <a:latin typeface="Times New Roman" panose="02020603050405020304" pitchFamily="18" charset="0"/>
                <a:cs typeface="Times New Roman" panose="02020603050405020304" pitchFamily="18" charset="0"/>
              </a:rPr>
              <a:t/>
            </a:r>
            <a:br>
              <a:rPr lang="pt-PT" sz="3600" dirty="0" smtClean="0">
                <a:solidFill>
                  <a:schemeClr val="tx1"/>
                </a:solidFill>
                <a:latin typeface="Times New Roman" panose="02020603050405020304" pitchFamily="18" charset="0"/>
                <a:cs typeface="Times New Roman" panose="02020603050405020304" pitchFamily="18" charset="0"/>
              </a:rPr>
            </a:br>
            <a:r>
              <a:rPr lang="pt-PT" sz="3100" b="1" dirty="0" err="1" smtClean="0">
                <a:solidFill>
                  <a:srgbClr val="002060"/>
                </a:solidFill>
                <a:latin typeface="Times New Roman" panose="02020603050405020304" pitchFamily="18" charset="0"/>
                <a:cs typeface="Times New Roman" panose="02020603050405020304" pitchFamily="18" charset="0"/>
              </a:rPr>
              <a:t>Osmótica</a:t>
            </a:r>
            <a:r>
              <a:rPr lang="pt-PT" sz="3100" b="1" dirty="0" smtClean="0">
                <a:solidFill>
                  <a:srgbClr val="002060"/>
                </a:solidFill>
                <a:latin typeface="Times New Roman" panose="02020603050405020304" pitchFamily="18" charset="0"/>
                <a:cs typeface="Times New Roman" panose="02020603050405020304" pitchFamily="18" charset="0"/>
              </a:rPr>
              <a:t>:</a:t>
            </a:r>
            <a:r>
              <a:rPr lang="pt-PT" sz="4800" b="1" dirty="0" smtClean="0">
                <a:latin typeface="Times New Roman" panose="02020603050405020304" pitchFamily="18" charset="0"/>
                <a:cs typeface="Times New Roman" panose="02020603050405020304" pitchFamily="18" charset="0"/>
              </a:rPr>
              <a:t/>
            </a:r>
            <a:br>
              <a:rPr lang="pt-PT" sz="4800" b="1" dirty="0" smtClean="0">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Ocorre quando certas substâncias que não podem ser absorvidas permanecem no intestino.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Estas substâncias fazem com que uma quantidade excessiva de água permaneça nas fezes, provocando uma diarreia. </a:t>
            </a:r>
            <a:br>
              <a:rPr lang="pt-PT" sz="2700" dirty="0" smtClean="0">
                <a:solidFill>
                  <a:schemeClr val="tx1"/>
                </a:solidFill>
                <a:latin typeface="Times New Roman" panose="02020603050405020304" pitchFamily="18" charset="0"/>
                <a:cs typeface="Times New Roman" panose="02020603050405020304" pitchFamily="18" charset="0"/>
              </a:rPr>
            </a:br>
            <a:r>
              <a:rPr lang="pt-PT" sz="2700" dirty="0" smtClean="0">
                <a:solidFill>
                  <a:schemeClr val="tx1"/>
                </a:solidFill>
                <a:latin typeface="Times New Roman" panose="02020603050405020304" pitchFamily="18" charset="0"/>
                <a:cs typeface="Times New Roman" panose="02020603050405020304" pitchFamily="18" charset="0"/>
              </a:rPr>
              <a:t>Certos alimentos (como algumas frutas, os feijões, doces e pastilha elástica) podem provocar diarreia </a:t>
            </a:r>
            <a:r>
              <a:rPr lang="pt-PT" sz="2700" dirty="0" err="1" smtClean="0">
                <a:solidFill>
                  <a:schemeClr val="tx1"/>
                </a:solidFill>
                <a:latin typeface="Times New Roman" panose="02020603050405020304" pitchFamily="18" charset="0"/>
                <a:cs typeface="Times New Roman" panose="02020603050405020304" pitchFamily="18" charset="0"/>
              </a:rPr>
              <a:t>osmótica</a:t>
            </a:r>
            <a:r>
              <a:rPr lang="pt-PT" sz="2700" dirty="0" smtClean="0">
                <a:solidFill>
                  <a:schemeClr val="tx1"/>
                </a:solidFill>
                <a:latin typeface="Times New Roman" panose="02020603050405020304" pitchFamily="18" charset="0"/>
                <a:cs typeface="Times New Roman" panose="02020603050405020304" pitchFamily="18" charset="0"/>
              </a:rPr>
              <a:t>. </a:t>
            </a:r>
            <a:br>
              <a:rPr lang="pt-PT" sz="2700" dirty="0" smtClean="0">
                <a:solidFill>
                  <a:schemeClr val="tx1"/>
                </a:solidFill>
                <a:latin typeface="Times New Roman" panose="02020603050405020304" pitchFamily="18" charset="0"/>
                <a:cs typeface="Times New Roman" panose="02020603050405020304" pitchFamily="18" charset="0"/>
              </a:rPr>
            </a:br>
            <a:r>
              <a:rPr lang="pt-PT" sz="2200" dirty="0" smtClean="0">
                <a:solidFill>
                  <a:schemeClr val="tx1"/>
                </a:solidFill>
                <a:latin typeface="Times New Roman" panose="02020603050405020304" pitchFamily="18" charset="0"/>
                <a:cs typeface="Times New Roman" panose="02020603050405020304" pitchFamily="18" charset="0"/>
              </a:rPr>
              <a:t/>
            </a:r>
            <a:br>
              <a:rPr lang="pt-PT" sz="2200" dirty="0" smtClean="0">
                <a:solidFill>
                  <a:schemeClr val="tx1"/>
                </a:solidFill>
                <a:latin typeface="Times New Roman" panose="02020603050405020304" pitchFamily="18" charset="0"/>
                <a:cs typeface="Times New Roman" panose="02020603050405020304" pitchFamily="18" charset="0"/>
              </a:rPr>
            </a:br>
            <a:r>
              <a:rPr lang="pt-PT" sz="2200" dirty="0" smtClean="0">
                <a:solidFill>
                  <a:srgbClr val="C00000"/>
                </a:solidFill>
                <a:latin typeface="Times New Roman" panose="02020603050405020304" pitchFamily="18" charset="0"/>
                <a:cs typeface="Times New Roman" panose="02020603050405020304" pitchFamily="18" charset="0"/>
              </a:rPr>
              <a:t>PORQUÊ CERTAS substâncias não são absorvidas no intestino???</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2604661"/>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Facetado">
  <a:themeElements>
    <a:clrScheme name="Facetado">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do">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d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625</TotalTime>
  <Words>718</Words>
  <Application>Microsoft Office PowerPoint</Application>
  <PresentationFormat>Apresentação no Ecrã (4:3)</PresentationFormat>
  <Paragraphs>65</Paragraphs>
  <Slides>34</Slides>
  <Notes>2</Notes>
  <HiddenSlides>0</HiddenSlides>
  <MMClips>0</MMClips>
  <ScaleCrop>false</ScaleCrop>
  <HeadingPairs>
    <vt:vector size="4" baseType="variant">
      <vt:variant>
        <vt:lpstr>Tema</vt:lpstr>
      </vt:variant>
      <vt:variant>
        <vt:i4>1</vt:i4>
      </vt:variant>
      <vt:variant>
        <vt:lpstr>Títulos dos diapositivos</vt:lpstr>
      </vt:variant>
      <vt:variant>
        <vt:i4>34</vt:i4>
      </vt:variant>
    </vt:vector>
  </HeadingPairs>
  <TitlesOfParts>
    <vt:vector size="35" baseType="lpstr">
      <vt:lpstr>Facetado</vt:lpstr>
      <vt:lpstr> Enfermagem Geral  </vt:lpstr>
      <vt:lpstr>GASTROENTERITES AGUDAS (GEA) E DIARREIA AGUDA    </vt:lpstr>
      <vt:lpstr>    Definições gerais A GE é uma síndrome aguda associada a diarreia, náuseas, vómitos e desconforto abdominal, podendo ser causada por afecções intestinais (infecções, alergias alimentares) ou extra-intestinais (doenças e infecções sistémicas).  A diarreia consiste na eliminação de fezes com consistência diminuída, (pastosas, semi-líquidas ou líquidas) associada ao aumento do número de evacuações (3 vezes no mínimo) num intervalo de 24 horas, por mais de 2 dias. </vt:lpstr>
      <vt:lpstr>Classificação das diarreias em relação a evolução temporal  Aguda – quando dura até 14 dias (2 semanas) Persistente – quando dura além dos 14 dias Crónica – quando dura mais de 30 dias (4 semanas). </vt:lpstr>
      <vt:lpstr>  Epidemiologia  As gastroenterites constituem uma das afecções mais comuns em todo o mundo, e afectam principalmente os países do terceiro mundo, devido a natureza precária das condições socioeconómicas, educacionais, e outras associadas ao subdesenvolvimento. Estão entre as 5 principais causas de mortalidade infantil em Moçambique.   </vt:lpstr>
      <vt:lpstr>Gastroenterite Aguda/Diarreia Aguda   É o aumento súbito do número de evacuações, com duração de até 14 dias, normalmente sendo sanado entre três a cinco dias.  Representa uma resposta aguda inespecífica do intestino a diversas agressões como infecções, infestações parasitárias, auto-imunidade, isquémica, reacções a drogas, cirurgias e neoplasias.     </vt:lpstr>
      <vt:lpstr>Causas Normalmente é causada por presença de:  Parasitas: Os parasitas podem entrar em seu corpo através de alimentos ou água e se instalar no seu aparelho digestivo. Os parasitas que causam o problema incluem enterite por Cryptosporidium, Entamoeba histolytica e Giardia lamblia.  Vírus: Muitos vírus causam diarreia, incluindo norovírus e rotavírus.  Bactérias: Vários tipos de bactérias podem entrar em seu corpo através de alimentos contaminados ou água e causar diarreia.  Fungos.  </vt:lpstr>
      <vt:lpstr> Classificação quanto a: Etiologia;  Primária ou intestinal - quando resulta de afecções intestinais, de natureza não infecciosa, ou infecciosa (bacteriana, viral, protozoários).  Secundária ou extra intestinal - quando a diarreia não resulta de afecções intestinais directas, podendo ser causada por doenças sistémicas como diabetes, infecções como malária, infecções das vias respiratórias superiores, cancros, stress. </vt:lpstr>
      <vt:lpstr>Quanto a fisiopatologia:  Para que ocorra a diarreia, é necessária a ocorrência de uma série de eventos, desde a irritação dos intestinos, até a hipersecreção.   Osmótica: Ocorre quando certas substâncias que não podem ser absorvidas permanecem no intestino.  Estas substâncias fazem com que uma quantidade excessiva de água permaneça nas fezes, provocando uma diarreia.  Certos alimentos (como algumas frutas, os feijões, doces e pastilha elástica) podem provocar diarreia osmótica.   PORQUÊ CERTAS substâncias não são absorvidas no intestino???</vt:lpstr>
      <vt:lpstr>Exsudativa:</vt:lpstr>
      <vt:lpstr>Secretora:</vt:lpstr>
      <vt:lpstr>Motora:</vt:lpstr>
      <vt:lpstr>Transmissão</vt:lpstr>
      <vt:lpstr>Quadro Clínico</vt:lpstr>
      <vt:lpstr>DIAGNÓSTICO  E EXAMES AUXILIARES  A anamnese e exame físico   E os exames auxiliares podem mostrar:  Hemograma:   Leucocitose - numa diarreia infecciosa bacteriana exudativa. Anemia- numa diarreia exudativa ou secundária a malária.  Trombocitopénia- numa diarreia secundária a malária . O hemograma mostra geralmente leucopénia, com ou sem eosinopénia, embora no início da doença possa aparecer discreta leucocitose. Em caso de complicação (peritonite, perfuração intestinal) a leucopénia é substituída por leucocitose com neutrofilia. </vt:lpstr>
      <vt:lpstr>Hematozoário: pesquisar plasmódium falciparum para excluir causa secundária. Pesquisar outros hematozoários: tripanossomas, borrelias. Bioquímica: ureia e creatinina elevadas se houver desidratação (insuficiência renal aguda). Hiperglicemia ou hipoglicemia na diabetes. Exame das fezes:  Macroscópico; sangue e/ou muco Microscópico; pode mostrar protozoários ou helmintos intestinais ou leucócitos (shigelose) Cultura das fezes; vibrião colérico, shiguela.</vt:lpstr>
      <vt:lpstr>Complicações nos Doentes com GEA/Diarreia Aguda  Desidratação: resultante da perda de líquidos nas fezes e vómitos.  Hipoglicémia: resultante da dificuldade em se alimentar (ora por causa das náuseas, ora por causa dos vómitos), e da redução da absorção.  Acidose  metabólica:perda de bases nas fezes;   Alcalose metabólica por perda de ácido pelos vómitos.   Ílio paralítico: desequilíbrio electrolítico (altos níveis de cálcio e baixos de potássio) e a infecção no próprio intestino levam ao ílio paralítico na GEA/diarreia aguda. </vt:lpstr>
      <vt:lpstr>IRA (insuficiência renal aguda):  consequente de uma desidratação severa.  SHU (síndrome hemolítico urémico): síndrome composta por IRA, anemia hemolítica e trombocitopenia.   Também pode ter sinais neurológicos variáveis. Muito comum em crianças depois de uma GEA/diarreia aguda por E.coli, Shigella ou Salmonella.   Broncopneumonias: por bronco aspiração, associada aos vómitos.  Septicemia: por disseminação sistémica bacteriana.   </vt:lpstr>
      <vt:lpstr>Plano terapêutico muda dependendo do tipo de desidratação    Consiste nas seguintes etapas:  1ª Etapa:  Hidratação inicial e reavaliação periódica. 2ª Etapa:  Manutenção - substituição das perdas de líquidos que vão continuando até que a diarreia pare. 3ª Etapa:  Alimentação do doente</vt:lpstr>
      <vt:lpstr>1ª Etapa: Hidratação Inicial e Reavaliação Periódica  O regime de hidratação é baseado na classificação da desidratação  Grupo A Tratamento em ambulatório com sais de reidratação oral (SRO) e líquidos disponíveis: água de coco, sucos de frutas, água de arroz ou soro caseiro, evitar refrigerantes (pode causar diarreia osmótica).  Manter a alimentação habitual. Transferir ou internar casos graves ou os com sintomas que pioram.</vt:lpstr>
      <vt:lpstr>Grupo B Pelo menos dois sinais ou mais de desidratação (sede, mucosas secas, olhos encovados).  Pesar o paciente e mantê-lo por 3h no hospital, em uso de SRO, 1.000 ml/h adultos.  Se tiver boa tolerância aos líquidos, alta após estabilização com SRO e alimentação.  Se tiver má tolerância: manter SRO, iniciar solução salina 0.9% via endovenosa, reavaliar após 2h.  Boa tolerância: alta, SRO e alimentação.  Agravamento clínico internar para tratamento dos pacientes graves.</vt:lpstr>
      <vt:lpstr>Grupo C Líquidos endovenosos imediatamente: Ringer lactato, ou se não estiver disponível soro fisiológico.  Dar 100ml/Kg EV em 3 horas: Primeiros 30min- 30ml/Kg Mais rápido quanto possível.   As 2 horas e meia seguintes: 70ml/kg.  Monitorizar os sinais vitais:  Não estáveis: continuar com líquidos EV.  Estáveis: dar SRO- 5ml/Kg/h + líquidos EV.  Sem sinais de desidratação, continuar com a etapa 2. </vt:lpstr>
      <vt:lpstr>2ª Etapa: Manutenção - Substituição das Perdas SRO depois de cada dejecção: tanto quanto quiser.  3ª Etapa: Alimentação do Doente Recomeçar a alimentação com uma dieta normal quando os vómitos tiverem parado.</vt:lpstr>
      <vt:lpstr>Diarreia não infecciosa:  reacção adversa medicamentosa (antibióticos), Laxantes, Alergias   Diagnóstico: anamnese.  Conduta terapêutica: suspensão dos antibióticos, laxantes e do factor alérgico. Reposição hídrica e electrolítica com base no nível de desidratação. </vt:lpstr>
      <vt:lpstr>Diarreia Viral:  Diagnóstico:  Comum nas crianças com menos de 5 anos, geralmente manifesta-se com vómitos logo no início e evolui com diarreia aquosa sem muco e sem sangue que varia de leve a moderada, mas que também pode ser severa com quadros de desidratação importante. A febre é comum. O hemograma pode ilustrar linfocitose, e os exames de fezes são negativos.  Conduta:  Reposição hídrica e electrolítica com base no nível de desidratação. A diarreia viral é autolimitada (aproximadamente 1 semana), e não requer tratamento antibiótico, a menos que haja sobreposição de uma infecção bacteriana.</vt:lpstr>
      <vt:lpstr>Diarreia Bacteriana:  Diagnóstico:  Doente vem com história de início brusco de vómitos, diarreia (que pode ser acompanhada de sangue e/ou muco), perda de apetite, dor abdominal tipo cólica.  Dependendo da etiologia, pode apresentar-se com febre. O hemograma pode indicar leucocitose e neutrofilia, e o diagnóstico etiológico é feito pela cultura de fezes  Conduta:  Hidratação oral ou parenteral dependendo do grau de desidratação. Os antibióticos estão desencorajados.</vt:lpstr>
      <vt:lpstr>     Protozoários:    Diagnóstico:  A apresentação da diarreia é variável e depende do agente etiológico e do estado de saúde  do paciente, podendo ser assintomática, aguda ou  intermitente. Pode apresentar-se com fezes moles e fétidas com muco e/ou sangue, cólicas,  flatulência e sintomas gerais como mioartralgias e fadiga.  Peça um exame parasitológico de fezes.  Conduta:  Desparasitação (Albendazol ou Mebendazol) e reposição hídrica com base no grau de desidratação.   No geral,  Albendazol 400 mg dose única, ou Mebendazol 100 mg de 12 em 12 horas durante 3 dias.  </vt:lpstr>
      <vt:lpstr>Extra-intestinal: Infecções sistémicas  Diagnóstico: anamnese, exame físico e meios auxiliares diagnósticos para despiste de doenças e infecções sistémicas possivelmente associadas.   Conduta: tratar a doença de base, reposição de líquidos e electrólitos com base no grau de desidratação. </vt:lpstr>
      <vt:lpstr> Educação Sanitária Preventiva  Depois de fazer o tratamento, deve-se fazer uma educação sanitária para diminuir o risco de recidivas e de ocorrências na família e comunidade em geral   Consiste basicamente no reforço das medidas de higiene individual e comunitária:  Lavar as mãos antes de se alimentar e depois de usar a casa de banho;  Clorar a água ou beber água fervida;   Controlar o armazenamento de água e alimentos; Manejo adequado de excretas (uso adequado de latrinas ; Cozer e lavar bem os alimentos  </vt:lpstr>
      <vt:lpstr>Apresentação do PowerPoint</vt:lpstr>
      <vt:lpstr>Apresentação do PowerPoint</vt:lpstr>
      <vt:lpstr>Apresentação do PowerPoint</vt:lpstr>
      <vt:lpstr>Apresentação do PowerPoint</vt:lpstr>
      <vt:lpstr>                OBRIGADO               PELA ATENÇAO O Nosso Maior Valor é a Vida!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GASTROENTERITES AGUDAS (GEA) E DIARREIA AGUDA   As gastroenterites constituem uma das afecções mais comuns em todo o mundo, e afectam principalmente os países do terceiro mundo, devido a natureza precária das condições socioeconómicas, educacionais, e outras associadas ao subdesenvolvimento.   As gastroenterites agudas estão entre as 5 principais causas de mortalidade infantil em Moçambique.   A GE é uma síndrome aguda associada a diarreia, náuseas, vómitos e desconforto abdominal, podendo ser causada por afecções intestinais (infecções, alergias alimentares) ou extra-intestinais (doenças e infecções sistémicas).</dc:title>
  <dc:creator>Mazuze</dc:creator>
  <cp:lastModifiedBy>user</cp:lastModifiedBy>
  <cp:revision>70</cp:revision>
  <dcterms:created xsi:type="dcterms:W3CDTF">2013-08-14T08:01:04Z</dcterms:created>
  <dcterms:modified xsi:type="dcterms:W3CDTF">2020-11-28T15:18:57Z</dcterms:modified>
</cp:coreProperties>
</file>