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42" d="100"/>
          <a:sy n="42" d="100"/>
        </p:scale>
        <p:origin x="948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715E5-DB12-4366-85A3-C3F19034A67E}" type="datetimeFigureOut">
              <a:rPr lang="pt-PT" smtClean="0"/>
              <a:pPr/>
              <a:t>15/10/2020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06CD9-8606-4E21-B960-45553DCCD128}" type="slidenum">
              <a:rPr lang="pt-PT" smtClean="0"/>
              <a:pPr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915038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715E5-DB12-4366-85A3-C3F19034A67E}" type="datetimeFigureOut">
              <a:rPr lang="pt-PT" smtClean="0"/>
              <a:pPr/>
              <a:t>15/10/2020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06CD9-8606-4E21-B960-45553DCCD128}" type="slidenum">
              <a:rPr lang="pt-PT" smtClean="0"/>
              <a:pPr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24956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715E5-DB12-4366-85A3-C3F19034A67E}" type="datetimeFigureOut">
              <a:rPr lang="pt-PT" smtClean="0"/>
              <a:pPr/>
              <a:t>15/10/2020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06CD9-8606-4E21-B960-45553DCCD128}" type="slidenum">
              <a:rPr lang="pt-PT" smtClean="0"/>
              <a:pPr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03456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715E5-DB12-4366-85A3-C3F19034A67E}" type="datetimeFigureOut">
              <a:rPr lang="pt-PT" smtClean="0"/>
              <a:pPr/>
              <a:t>15/10/2020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06CD9-8606-4E21-B960-45553DCCD128}" type="slidenum">
              <a:rPr lang="pt-PT" smtClean="0"/>
              <a:pPr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396705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715E5-DB12-4366-85A3-C3F19034A67E}" type="datetimeFigureOut">
              <a:rPr lang="pt-PT" smtClean="0"/>
              <a:pPr/>
              <a:t>15/10/2020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06CD9-8606-4E21-B960-45553DCCD128}" type="slidenum">
              <a:rPr lang="pt-PT" smtClean="0"/>
              <a:pPr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613781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715E5-DB12-4366-85A3-C3F19034A67E}" type="datetimeFigureOut">
              <a:rPr lang="pt-PT" smtClean="0"/>
              <a:pPr/>
              <a:t>15/10/2020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06CD9-8606-4E21-B960-45553DCCD128}" type="slidenum">
              <a:rPr lang="pt-PT" smtClean="0"/>
              <a:pPr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33053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715E5-DB12-4366-85A3-C3F19034A67E}" type="datetimeFigureOut">
              <a:rPr lang="pt-PT" smtClean="0"/>
              <a:pPr/>
              <a:t>15/10/2020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06CD9-8606-4E21-B960-45553DCCD128}" type="slidenum">
              <a:rPr lang="pt-PT" smtClean="0"/>
              <a:pPr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627723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715E5-DB12-4366-85A3-C3F19034A67E}" type="datetimeFigureOut">
              <a:rPr lang="pt-PT" smtClean="0"/>
              <a:pPr/>
              <a:t>15/10/2020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06CD9-8606-4E21-B960-45553DCCD128}" type="slidenum">
              <a:rPr lang="pt-PT" smtClean="0"/>
              <a:pPr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262404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715E5-DB12-4366-85A3-C3F19034A67E}" type="datetimeFigureOut">
              <a:rPr lang="pt-PT" smtClean="0"/>
              <a:pPr/>
              <a:t>15/10/2020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06CD9-8606-4E21-B960-45553DCCD128}" type="slidenum">
              <a:rPr lang="pt-PT" smtClean="0"/>
              <a:pPr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365082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715E5-DB12-4366-85A3-C3F19034A67E}" type="datetimeFigureOut">
              <a:rPr lang="pt-PT" smtClean="0"/>
              <a:pPr/>
              <a:t>15/10/2020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06CD9-8606-4E21-B960-45553DCCD128}" type="slidenum">
              <a:rPr lang="pt-PT" smtClean="0"/>
              <a:pPr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10932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715E5-DB12-4366-85A3-C3F19034A67E}" type="datetimeFigureOut">
              <a:rPr lang="pt-PT" smtClean="0"/>
              <a:pPr/>
              <a:t>15/10/2020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06CD9-8606-4E21-B960-45553DCCD128}" type="slidenum">
              <a:rPr lang="pt-PT" smtClean="0"/>
              <a:pPr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54171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1715E5-DB12-4366-85A3-C3F19034A67E}" type="datetimeFigureOut">
              <a:rPr lang="pt-PT" smtClean="0"/>
              <a:pPr/>
              <a:t>15/10/2020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F06CD9-8606-4E21-B960-45553DCCD128}" type="slidenum">
              <a:rPr lang="pt-PT" smtClean="0"/>
              <a:pPr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99074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PT" dirty="0" smtClean="0">
                <a:solidFill>
                  <a:srgbClr val="FF0000"/>
                </a:solidFill>
              </a:rPr>
              <a:t>ATENÇÃO BÁSICA DE SAÚDE</a:t>
            </a:r>
            <a:endParaRPr lang="pt-PT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 dirty="0" smtClean="0"/>
          </a:p>
          <a:p>
            <a:r>
              <a:rPr lang="pt-BR" smtClean="0"/>
              <a:t>CEFOSAMA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0356205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1304" y="1825624"/>
            <a:ext cx="11410122" cy="4720949"/>
          </a:xfrm>
        </p:spPr>
        <p:txBody>
          <a:bodyPr>
            <a:normAutofit/>
          </a:bodyPr>
          <a:lstStyle/>
          <a:p>
            <a:r>
              <a:rPr lang="pt-BR" b="1" dirty="0" smtClean="0"/>
              <a:t>Crónico </a:t>
            </a:r>
            <a:r>
              <a:rPr lang="pt-BR" dirty="0" smtClean="0"/>
              <a:t>– paciente com baciloscopia positiva no final do regime de retratamento </a:t>
            </a:r>
          </a:p>
          <a:p>
            <a:r>
              <a:rPr lang="pt-BR" dirty="0" smtClean="0"/>
              <a:t>TB </a:t>
            </a:r>
            <a:r>
              <a:rPr lang="pt-BR" b="1" dirty="0" smtClean="0"/>
              <a:t>Multidroga-resistente (TB MDR) </a:t>
            </a:r>
            <a:r>
              <a:rPr lang="pt-BR" dirty="0" smtClean="0"/>
              <a:t>– paciente com bacilos resistentes a pelo menos isoniazida (H) e rifampicina (R)  </a:t>
            </a:r>
          </a:p>
          <a:p>
            <a:r>
              <a:rPr lang="pt-BR" dirty="0" smtClean="0"/>
              <a:t> TB </a:t>
            </a:r>
            <a:r>
              <a:rPr lang="pt-BR" b="1" dirty="0" smtClean="0"/>
              <a:t>Extremamente resistente (TB XDR) </a:t>
            </a:r>
            <a:r>
              <a:rPr lang="pt-BR" dirty="0" smtClean="0"/>
              <a:t>– paciente com bacilos resistentes a pelo menos isoniazida e rifampicina, associado a resistência a pelo menos um dos injectáveis (kanamicina, amikacina ou capreomicina) e a uma das fluoroquinolonas (ofloxacina, ciprofloxacina ou levofloxacina) </a:t>
            </a:r>
          </a:p>
          <a:p>
            <a:r>
              <a:rPr lang="pt-BR" b="1" dirty="0" smtClean="0"/>
              <a:t>Transferido</a:t>
            </a:r>
            <a:r>
              <a:rPr lang="pt-BR" dirty="0" smtClean="0"/>
              <a:t> – paciente que foi transferido de um distrito (onde foi notificado) para outro distrito para continuar o tratamento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7597970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Quadro Clinico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 A mnemónica </a:t>
            </a:r>
            <a:r>
              <a:rPr lang="pt-BR" b="1" dirty="0" smtClean="0"/>
              <a:t>FESTA </a:t>
            </a:r>
            <a:r>
              <a:rPr lang="pt-BR" dirty="0" smtClean="0"/>
              <a:t>é característica desta forma de TBP – </a:t>
            </a:r>
            <a:r>
              <a:rPr lang="pt-BR" b="1" dirty="0" smtClean="0"/>
              <a:t>F</a:t>
            </a:r>
            <a:r>
              <a:rPr lang="pt-BR" dirty="0" smtClean="0"/>
              <a:t>ebre, </a:t>
            </a:r>
            <a:r>
              <a:rPr lang="pt-BR" b="1" dirty="0" smtClean="0"/>
              <a:t>E</a:t>
            </a:r>
            <a:r>
              <a:rPr lang="pt-BR" dirty="0" smtClean="0"/>
              <a:t>magrecimento, </a:t>
            </a:r>
            <a:r>
              <a:rPr lang="pt-BR" b="1" dirty="0" smtClean="0"/>
              <a:t>S</a:t>
            </a:r>
            <a:r>
              <a:rPr lang="pt-BR" dirty="0" smtClean="0"/>
              <a:t>udorese, </a:t>
            </a:r>
            <a:r>
              <a:rPr lang="pt-BR" b="1" dirty="0" smtClean="0"/>
              <a:t>T</a:t>
            </a:r>
            <a:r>
              <a:rPr lang="pt-BR" dirty="0" smtClean="0"/>
              <a:t>osse produtiva há mais de 2 semanas e </a:t>
            </a:r>
            <a:r>
              <a:rPr lang="pt-BR" b="1" dirty="0" smtClean="0"/>
              <a:t>A</a:t>
            </a:r>
            <a:r>
              <a:rPr lang="pt-BR" dirty="0" smtClean="0"/>
              <a:t>stenia. </a:t>
            </a:r>
            <a:endParaRPr lang="pt-PT" dirty="0"/>
          </a:p>
          <a:p>
            <a:r>
              <a:rPr lang="pt-PT" b="1" dirty="0" smtClean="0"/>
              <a:t>Exames auxiliares e diagnóstico</a:t>
            </a:r>
          </a:p>
          <a:p>
            <a:pPr marL="0" indent="0">
              <a:buNone/>
            </a:pPr>
            <a:r>
              <a:rPr lang="pt-PT" dirty="0" smtClean="0"/>
              <a:t> RX do tórax ,Baciloscopia</a:t>
            </a:r>
          </a:p>
          <a:p>
            <a:pPr marL="0" indent="0">
              <a:buNone/>
            </a:pPr>
            <a:r>
              <a:rPr lang="pt-PT" dirty="0" smtClean="0"/>
              <a:t>Cultura , Teste de HIV </a:t>
            </a:r>
          </a:p>
          <a:p>
            <a:pPr marL="0" indent="0">
              <a:buNone/>
            </a:pPr>
            <a:r>
              <a:rPr lang="pt-PT" dirty="0" smtClean="0"/>
              <a:t>Mantoux.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311559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Diagnostico diferencial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Pneumonias (bacteriana, viral, fúngica) e abcesso pulmonar</a:t>
            </a:r>
          </a:p>
          <a:p>
            <a:r>
              <a:rPr lang="pt-PT" dirty="0" smtClean="0"/>
              <a:t>Pneumonia por Pneumocistis jiroveci (PPC)</a:t>
            </a:r>
          </a:p>
          <a:p>
            <a:r>
              <a:rPr lang="pt-PT" dirty="0" smtClean="0"/>
              <a:t>Sarcoma de Kaposi pulmonar</a:t>
            </a:r>
          </a:p>
          <a:p>
            <a:r>
              <a:rPr lang="pt-BR" dirty="0" smtClean="0"/>
              <a:t>Neoplasias (carcinoma do pulmão, carcinoma brônquico)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6606774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 </a:t>
            </a:r>
            <a:r>
              <a:rPr lang="pt-BR" b="1" dirty="0" smtClean="0"/>
              <a:t>Objectivos do Tratamento da Tuberculose </a:t>
            </a:r>
          </a:p>
          <a:p>
            <a:pPr marL="0" indent="0">
              <a:buNone/>
            </a:pPr>
            <a:r>
              <a:rPr lang="pt-BR" dirty="0" smtClean="0"/>
              <a:t> Curar o paciente com TB, evitando a morte e transmissão da doença Prevenir as recaídas ou doença recorrente </a:t>
            </a:r>
          </a:p>
          <a:p>
            <a:pPr marL="0" indent="0">
              <a:buNone/>
            </a:pPr>
            <a:r>
              <a:rPr lang="pt-BR" dirty="0" smtClean="0"/>
              <a:t>Prevenir o surgimento de resistência 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1797200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Tratamento 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t-PT" dirty="0"/>
              <a:t>M</a:t>
            </a:r>
            <a:r>
              <a:rPr lang="pt-BR" dirty="0" smtClean="0"/>
              <a:t>edicamentos, existem 4 tipos de DFC disponíveis </a:t>
            </a:r>
            <a:endParaRPr lang="pt-PT" dirty="0" smtClean="0"/>
          </a:p>
          <a:p>
            <a:endParaRPr lang="pt-PT" dirty="0" smtClean="0"/>
          </a:p>
          <a:p>
            <a:r>
              <a:rPr lang="pt-PT" dirty="0" smtClean="0"/>
              <a:t>2 DFC – isoniazida e rifampicina (HR) </a:t>
            </a:r>
          </a:p>
          <a:p>
            <a:r>
              <a:rPr lang="pt-PT" dirty="0" smtClean="0"/>
              <a:t>3 DFC pediátrico – isoniazida, rifampicina e pirazinamida (HRZ) </a:t>
            </a:r>
          </a:p>
          <a:p>
            <a:r>
              <a:rPr lang="pt-PT" dirty="0" smtClean="0"/>
              <a:t> 3 DFC – isoniazida, rifampicina e etambutol (HRE) </a:t>
            </a:r>
          </a:p>
          <a:p>
            <a:r>
              <a:rPr lang="pt-PT" dirty="0" smtClean="0"/>
              <a:t>4 DFC – isoniazida, rifampicina, etambutol e pirazinamida (HREZ) 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1420338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t-BR" b="1" dirty="0" smtClean="0"/>
              <a:t>Caso novo com TB Pulmonar (aplicado também para a TB Extra-pulmonar com a excepção da TB do Sistema nervoso central).</a:t>
            </a:r>
          </a:p>
          <a:p>
            <a:r>
              <a:rPr lang="pt-BR" dirty="0" smtClean="0">
                <a:solidFill>
                  <a:srgbClr val="FF0000"/>
                </a:solidFill>
              </a:rPr>
              <a:t>Fase Intensiva</a:t>
            </a:r>
            <a:endParaRPr lang="pt-BR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pt-BR" dirty="0" smtClean="0"/>
              <a:t>2HRZE: dois (2) meses de 4DFC (Isoniazida, Rifampicina, Pirazinamida e Etambutol). A toma é diária. </a:t>
            </a:r>
          </a:p>
          <a:p>
            <a:r>
              <a:rPr lang="pt-BR" dirty="0" smtClean="0">
                <a:solidFill>
                  <a:srgbClr val="FF0000"/>
                </a:solidFill>
              </a:rPr>
              <a:t>Fase de Manutenção</a:t>
            </a:r>
            <a:r>
              <a:rPr lang="pt-BR" dirty="0" smtClean="0"/>
              <a:t>: 4HR: quatro (4) meses de 2DFC (Isoniazida e Rifampicina). Toma diária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4275403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Todo paciente com tosse há mais de 2 semanas deve ser rastreado para tuberculose </a:t>
            </a:r>
            <a:endParaRPr lang="pt-P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dirty="0" smtClean="0"/>
              <a:t>FIM!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5186078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b="1" dirty="0" smtClean="0"/>
              <a:t>A tuberculose pulmonar </a:t>
            </a:r>
            <a:r>
              <a:rPr lang="pt-BR" dirty="0" smtClean="0"/>
              <a:t>é uma doença infecciosa de evolução crónica, causada pela Micobacterium tuberculosis (bacilo de Koch). </a:t>
            </a:r>
          </a:p>
          <a:p>
            <a:endParaRPr lang="pt-BR" dirty="0"/>
          </a:p>
          <a:p>
            <a:pPr marL="0" indent="0">
              <a:buNone/>
            </a:pPr>
            <a:r>
              <a:rPr lang="pt-BR" b="1" dirty="0" smtClean="0"/>
              <a:t>Etiologia</a:t>
            </a:r>
          </a:p>
          <a:p>
            <a:pPr marL="0" indent="0">
              <a:buNone/>
            </a:pPr>
            <a:r>
              <a:rPr lang="pt-BR" dirty="0" smtClean="0"/>
              <a:t> A principal causa de tuberculose no ser humano é o </a:t>
            </a:r>
            <a:r>
              <a:rPr lang="pt-BR" b="1" dirty="0" smtClean="0"/>
              <a:t>Mycobacterium tuberculosis</a:t>
            </a:r>
            <a:r>
              <a:rPr lang="pt-BR" dirty="0" smtClean="0"/>
              <a:t>, que é um bacilo aeróbico, imóvel, com 2-4 µm de comprimento e 0.3-0.5 µm de diâmetro, crescimento lento (a cada 12 – 18 horas</a:t>
            </a:r>
            <a:r>
              <a:rPr lang="pt-BR" dirty="0" smtClean="0"/>
              <a:t>).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4636720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Transmissão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A principal via de transmissão da TB é </a:t>
            </a:r>
            <a:r>
              <a:rPr lang="pt-BR" b="1" dirty="0" smtClean="0"/>
              <a:t>a via aérea</a:t>
            </a:r>
            <a:r>
              <a:rPr lang="pt-BR" dirty="0" smtClean="0"/>
              <a:t>, através de gotículas de aerossóis contendo o bacilo de Koch (tosse, espirro ou fala). </a:t>
            </a:r>
          </a:p>
          <a:p>
            <a:r>
              <a:rPr lang="pt-BR" dirty="0" smtClean="0"/>
              <a:t>A outra via é a ingestão de leite contaminado e não tratado (fervido ou pasteurizado) ou carne contaminada pelo M. bovis. </a:t>
            </a:r>
          </a:p>
          <a:p>
            <a:r>
              <a:rPr lang="pt-BR" dirty="0" smtClean="0"/>
              <a:t>Uma rara via, é a inoculação através de cortes ou abrasões na pele. 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5462197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809" y="159027"/>
            <a:ext cx="11595652" cy="1531662"/>
          </a:xfrm>
        </p:spPr>
        <p:txBody>
          <a:bodyPr>
            <a:normAutofit fontScale="90000"/>
          </a:bodyPr>
          <a:lstStyle/>
          <a:p>
            <a:r>
              <a:rPr lang="pt-PT" dirty="0" smtClean="0"/>
              <a:t>Factores de risco </a:t>
            </a:r>
            <a:r>
              <a:rPr lang="pt-PT" dirty="0"/>
              <a:t/>
            </a:r>
            <a:br>
              <a:rPr lang="pt-PT" dirty="0"/>
            </a:br>
            <a:r>
              <a:rPr lang="pt-BR" dirty="0" smtClean="0"/>
              <a:t>Podemos dividir em factores de risco exógenos e endógenos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574" y="1825624"/>
            <a:ext cx="11251096" cy="4760705"/>
          </a:xfrm>
        </p:spPr>
        <p:txBody>
          <a:bodyPr/>
          <a:lstStyle/>
          <a:p>
            <a:endParaRPr lang="pt-BR" dirty="0" smtClean="0"/>
          </a:p>
          <a:p>
            <a:r>
              <a:rPr lang="pt-BR" dirty="0" smtClean="0"/>
              <a:t>Factores de risco exógenos o Distância e duração do contacto: as gotículas menores (&lt;5 a 10 μm de diâmetro), podem permanecer suspensas no ar durante várias horas até serem inaladas por outro indivíduo susceptível. </a:t>
            </a:r>
          </a:p>
          <a:p>
            <a:r>
              <a:rPr lang="pt-BR" dirty="0" smtClean="0"/>
              <a:t>O sol, através dos seus raios ultra violetas, mata o bacilo em 5 minutos o Ambiente compartilhado: aglomeração em casas/salas com pouca ventilação, tais como quartéis, cadeias, enfermarias. </a:t>
            </a:r>
          </a:p>
          <a:p>
            <a:r>
              <a:rPr lang="pt-BR" dirty="0" smtClean="0"/>
              <a:t>Aspectos sócio-económicos como a pobreza, baixa alfabetização, entre outros. Contudo casas/cadeias/enfermarias bem ventiladas reduzem o risco de transmissão da TB. 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1485250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61" y="1825625"/>
            <a:ext cx="11582399" cy="4813714"/>
          </a:xfrm>
        </p:spPr>
        <p:txBody>
          <a:bodyPr/>
          <a:lstStyle/>
          <a:p>
            <a:r>
              <a:rPr lang="pt-BR" b="1" dirty="0" smtClean="0"/>
              <a:t>Factores </a:t>
            </a:r>
            <a:r>
              <a:rPr lang="pt-BR" b="1" dirty="0" smtClean="0"/>
              <a:t>de risco endógenos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t-BR" dirty="0" smtClean="0"/>
              <a:t> Destaca-se a imunodepressão (HIV/SIDA, desnutrição, diabetes, neoplasias malignas, alcoolismo, corticoterapia prolongada, crianças menores de 5 anos, grávidas, idosos, entre outras. 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6073312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Patogénese/Fisiopatologia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BR" dirty="0" smtClean="0"/>
              <a:t>Quando um indivíduo susceptível inala as partículas do ambiente contendo o Bacilo de koch, uma parte destes (&lt; 10%) alojam-se  nas vias respiratórias terminais, onde se activa a resposta imunitária.  </a:t>
            </a:r>
          </a:p>
          <a:p>
            <a:r>
              <a:rPr lang="pt-BR" dirty="0" smtClean="0"/>
              <a:t>Os macrófagos fagocitam os bacilos impedindo o seu desenvolvimento, ou os bacilos multiplicam-se e matam o macrófago. Mais macrófagos aparecem e formam o granuloma – lesão primária de Ghon (contendo linfócitos, macrófagos que evoluem para células epitelióides e células gigantes do tipo Langhans), que neutralizam os bacilos, formando na parte central da lesão, a necrose caseosa. O complexo de Ghon é uma nóculo calcificado com um gânglio linfático associado no pulmão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8302401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61" y="1825625"/>
            <a:ext cx="11317356" cy="4681192"/>
          </a:xfrm>
        </p:spPr>
        <p:txBody>
          <a:bodyPr/>
          <a:lstStyle/>
          <a:p>
            <a:endParaRPr lang="pt-BR" dirty="0" smtClean="0"/>
          </a:p>
          <a:p>
            <a:r>
              <a:rPr lang="pt-BR" dirty="0" smtClean="0"/>
              <a:t>No entanto, na minoria dos casos em que os macrófagos não funcionam, a reacção de hipersensibilidade do tipo tardio ocasiona lesão tecidual, formando-se cavidades.</a:t>
            </a:r>
          </a:p>
          <a:p>
            <a:r>
              <a:rPr lang="pt-BR" dirty="0" smtClean="0"/>
              <a:t> Nos estágios iniciais da infecção os bacilos são transportados no interior dos macrófagos até aos linfónodos regionais, tendo acesso a corrente sanguínea e disseminação para todo o corpo. 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1391105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583" y="1825625"/>
            <a:ext cx="11383617" cy="4667940"/>
          </a:xfrm>
        </p:spPr>
        <p:txBody>
          <a:bodyPr/>
          <a:lstStyle/>
          <a:p>
            <a:endParaRPr lang="pt-BR" dirty="0" smtClean="0"/>
          </a:p>
          <a:p>
            <a:r>
              <a:rPr lang="pt-BR" dirty="0" smtClean="0"/>
              <a:t>Na maioria dos indivíduos a imunidade faz a contenção do foco infeccioso. Nestes casos fala-se de TB latente. A infecção pode permanecer controlada pelo sistema imune de forma indefinida (é o que chamamos foco latente). </a:t>
            </a:r>
          </a:p>
          <a:p>
            <a:r>
              <a:rPr lang="pt-BR" dirty="0" smtClean="0"/>
              <a:t> Uma parte dos indivíduos pode produzir a reactivação do foco latente após um período variável (meses até muitos anos) levando à aparição de TB secundária ou pós-primária. </a:t>
            </a:r>
          </a:p>
          <a:p>
            <a:r>
              <a:rPr lang="pt-BR" dirty="0" smtClean="0"/>
              <a:t> Alguns indivíduos, e particularmente crianças &lt;5 anos e imunodeprimidos podem desenvolver a tuberculose activa a partir duma infecção recente. Esta forma chama-se TB primária. 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1707925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Classificação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565" y="1825625"/>
            <a:ext cx="11343861" cy="4681192"/>
          </a:xfrm>
        </p:spPr>
        <p:txBody>
          <a:bodyPr>
            <a:normAutofit lnSpcReduction="10000"/>
          </a:bodyPr>
          <a:lstStyle/>
          <a:p>
            <a:r>
              <a:rPr lang="pt-BR" b="1" dirty="0" smtClean="0"/>
              <a:t>Caso novo </a:t>
            </a:r>
            <a:r>
              <a:rPr lang="pt-BR" dirty="0" smtClean="0"/>
              <a:t>– paciente que nunca fez o tratamento para TB ou que fez o tratamento por menos de 1 mês </a:t>
            </a:r>
          </a:p>
          <a:p>
            <a:r>
              <a:rPr lang="pt-BR" dirty="0" smtClean="0"/>
              <a:t> </a:t>
            </a:r>
            <a:r>
              <a:rPr lang="pt-BR" b="1" dirty="0" smtClean="0"/>
              <a:t>Recaída</a:t>
            </a:r>
            <a:r>
              <a:rPr lang="pt-BR" dirty="0" smtClean="0"/>
              <a:t> – paciente que fez o tratamento anterior completo e volta a ter baciloscopia ou cultura positiva </a:t>
            </a:r>
          </a:p>
          <a:p>
            <a:r>
              <a:rPr lang="pt-BR" dirty="0" smtClean="0"/>
              <a:t> </a:t>
            </a:r>
            <a:r>
              <a:rPr lang="pt-BR" b="1" dirty="0" smtClean="0"/>
              <a:t>Falência</a:t>
            </a:r>
            <a:r>
              <a:rPr lang="pt-BR" dirty="0" smtClean="0"/>
              <a:t> – paciente caso novo com baciloscopia positiva ao 5º ou 6º mês de tratamento antituberculose </a:t>
            </a:r>
          </a:p>
          <a:p>
            <a:r>
              <a:rPr lang="pt-BR" dirty="0" smtClean="0"/>
              <a:t> </a:t>
            </a:r>
            <a:r>
              <a:rPr lang="pt-BR" b="1" dirty="0" smtClean="0"/>
              <a:t>Retratamento após abandono </a:t>
            </a:r>
            <a:r>
              <a:rPr lang="pt-BR" dirty="0" smtClean="0"/>
              <a:t>– paciente que interrompeu o tratamento por 2 meses e inicia regime de retratamento </a:t>
            </a:r>
          </a:p>
          <a:p>
            <a:r>
              <a:rPr lang="pt-BR" dirty="0" smtClean="0"/>
              <a:t> </a:t>
            </a:r>
            <a:r>
              <a:rPr lang="pt-BR" b="1" dirty="0" smtClean="0"/>
              <a:t>Recorrente</a:t>
            </a:r>
            <a:r>
              <a:rPr lang="pt-BR" dirty="0" smtClean="0"/>
              <a:t> – paciente que teve tratamento anterior completo. A baciloscopia e cultura são negativas, mas apresenta quadro clínico muito sugestivo de TB activa 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3787172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1001</Words>
  <Application>Microsoft Office PowerPoint</Application>
  <PresentationFormat>Widescreen</PresentationFormat>
  <Paragraphs>65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Wingdings</vt:lpstr>
      <vt:lpstr>Office Theme</vt:lpstr>
      <vt:lpstr>ATENÇÃO BÁSICA DE SAÚDE</vt:lpstr>
      <vt:lpstr>PowerPoint Presentation</vt:lpstr>
      <vt:lpstr>Transmissão</vt:lpstr>
      <vt:lpstr>Factores de risco  Podemos dividir em factores de risco exógenos e endógenos</vt:lpstr>
      <vt:lpstr>PowerPoint Presentation</vt:lpstr>
      <vt:lpstr>Patogénese/Fisiopatologia</vt:lpstr>
      <vt:lpstr>PowerPoint Presentation</vt:lpstr>
      <vt:lpstr>PowerPoint Presentation</vt:lpstr>
      <vt:lpstr>Classificação</vt:lpstr>
      <vt:lpstr>PowerPoint Presentation</vt:lpstr>
      <vt:lpstr>Quadro Clinico</vt:lpstr>
      <vt:lpstr>Diagnostico diferencial</vt:lpstr>
      <vt:lpstr>PowerPoint Presentation</vt:lpstr>
      <vt:lpstr>Tratamento </vt:lpstr>
      <vt:lpstr>PowerPoint Presentation</vt:lpstr>
      <vt:lpstr>Todo paciente com tosse há mais de 2 semanas deve ser rastreado para tuberculose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Student</dc:creator>
  <cp:lastModifiedBy>VERCHANDE</cp:lastModifiedBy>
  <cp:revision>9</cp:revision>
  <dcterms:created xsi:type="dcterms:W3CDTF">2018-05-29T14:53:04Z</dcterms:created>
  <dcterms:modified xsi:type="dcterms:W3CDTF">2020-10-15T07:14:38Z</dcterms:modified>
</cp:coreProperties>
</file>