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3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A3B5C-270C-4152-909B-D9D97FD5C7DC}" type="datetimeFigureOut">
              <a:rPr lang="en-US" smtClean="0"/>
              <a:t>23-Jun-20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E87A427-C9B5-4BAB-9A1B-EB99E774B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666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A3B5C-270C-4152-909B-D9D97FD5C7DC}" type="datetimeFigureOut">
              <a:rPr lang="en-US" smtClean="0"/>
              <a:t>23-Jun-20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E87A427-C9B5-4BAB-9A1B-EB99E774B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844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A3B5C-270C-4152-909B-D9D97FD5C7DC}" type="datetimeFigureOut">
              <a:rPr lang="en-US" smtClean="0"/>
              <a:t>23-Jun-20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E87A427-C9B5-4BAB-9A1B-EB99E774B24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683184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A3B5C-270C-4152-909B-D9D97FD5C7DC}" type="datetimeFigureOut">
              <a:rPr lang="en-US" smtClean="0"/>
              <a:t>23-Jun-20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E87A427-C9B5-4BAB-9A1B-EB99E774B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2594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A3B5C-270C-4152-909B-D9D97FD5C7DC}" type="datetimeFigureOut">
              <a:rPr lang="en-US" smtClean="0"/>
              <a:t>23-Jun-20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E87A427-C9B5-4BAB-9A1B-EB99E774B249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597814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A3B5C-270C-4152-909B-D9D97FD5C7DC}" type="datetimeFigureOut">
              <a:rPr lang="en-US" smtClean="0"/>
              <a:t>23-Jun-20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E87A427-C9B5-4BAB-9A1B-EB99E774B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828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A3B5C-270C-4152-909B-D9D97FD5C7DC}" type="datetimeFigureOut">
              <a:rPr lang="en-US" smtClean="0"/>
              <a:t>23-Jun-20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A427-C9B5-4BAB-9A1B-EB99E774B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1252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A3B5C-270C-4152-909B-D9D97FD5C7DC}" type="datetimeFigureOut">
              <a:rPr lang="en-US" smtClean="0"/>
              <a:t>23-Jun-20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A427-C9B5-4BAB-9A1B-EB99E774B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540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A3B5C-270C-4152-909B-D9D97FD5C7DC}" type="datetimeFigureOut">
              <a:rPr lang="en-US" smtClean="0"/>
              <a:t>23-Jun-20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A427-C9B5-4BAB-9A1B-EB99E774B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80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A3B5C-270C-4152-909B-D9D97FD5C7DC}" type="datetimeFigureOut">
              <a:rPr lang="en-US" smtClean="0"/>
              <a:t>23-Jun-20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E87A427-C9B5-4BAB-9A1B-EB99E774B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699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A3B5C-270C-4152-909B-D9D97FD5C7DC}" type="datetimeFigureOut">
              <a:rPr lang="en-US" smtClean="0"/>
              <a:t>23-Jun-20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E87A427-C9B5-4BAB-9A1B-EB99E774B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992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A3B5C-270C-4152-909B-D9D97FD5C7DC}" type="datetimeFigureOut">
              <a:rPr lang="en-US" smtClean="0"/>
              <a:t>23-Jun-20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E87A427-C9B5-4BAB-9A1B-EB99E774B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462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A3B5C-270C-4152-909B-D9D97FD5C7DC}" type="datetimeFigureOut">
              <a:rPr lang="en-US" smtClean="0"/>
              <a:t>23-Jun-20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A427-C9B5-4BAB-9A1B-EB99E774B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134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A3B5C-270C-4152-909B-D9D97FD5C7DC}" type="datetimeFigureOut">
              <a:rPr lang="en-US" smtClean="0"/>
              <a:t>23-Jun-20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A427-C9B5-4BAB-9A1B-EB99E774B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762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A3B5C-270C-4152-909B-D9D97FD5C7DC}" type="datetimeFigureOut">
              <a:rPr lang="en-US" smtClean="0"/>
              <a:t>23-Jun-20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A427-C9B5-4BAB-9A1B-EB99E774B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807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A3B5C-270C-4152-909B-D9D97FD5C7DC}" type="datetimeFigureOut">
              <a:rPr lang="en-US" smtClean="0"/>
              <a:t>23-Jun-20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E87A427-C9B5-4BAB-9A1B-EB99E774B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110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5A3B5C-270C-4152-909B-D9D97FD5C7DC}" type="datetimeFigureOut">
              <a:rPr lang="en-US" smtClean="0"/>
              <a:t>23-Jun-20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E87A427-C9B5-4BAB-9A1B-EB99E774B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558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45619"/>
            <a:ext cx="9144000" cy="748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Disciplina: </a:t>
            </a:r>
            <a:r>
              <a:rPr lang="en-US" dirty="0" err="1" smtClean="0"/>
              <a:t>Patologia</a:t>
            </a:r>
            <a:r>
              <a:rPr lang="en-US" dirty="0" smtClean="0"/>
              <a:t> </a:t>
            </a:r>
            <a:r>
              <a:rPr lang="en-US" dirty="0" err="1" smtClean="0"/>
              <a:t>Geral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7691" y="976745"/>
            <a:ext cx="9400309" cy="563187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653058" y="4380499"/>
            <a:ext cx="681859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            &amp;</a:t>
            </a:r>
          </a:p>
          <a:p>
            <a:pPr algn="ctr"/>
            <a:r>
              <a:rPr lang="en-US" sz="5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Saude Materno Infantil</a:t>
            </a:r>
            <a:endParaRPr 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587837" y="1148926"/>
            <a:ext cx="3397828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en-US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H.Zoster, 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en-US" sz="2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Sarampo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en-US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Sarna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en-US" sz="2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Larva migrans</a:t>
            </a:r>
            <a:endParaRPr lang="en-US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19979" y="5968352"/>
            <a:ext cx="425167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Docente</a:t>
            </a:r>
            <a:r>
              <a:rPr lang="en-US" sz="32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: Sergio Ernesto</a:t>
            </a:r>
            <a:endParaRPr lang="en-US" sz="3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48400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48245" y="347946"/>
            <a:ext cx="8593282" cy="6291846"/>
            <a:chOff x="1219200" y="381000"/>
            <a:chExt cx="7008941" cy="7637621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2"/>
            <a:srcRect l="26667" t="27913" r="28333" b="8889"/>
            <a:stretch>
              <a:fillRect/>
            </a:stretch>
          </p:blipFill>
          <p:spPr bwMode="auto">
            <a:xfrm>
              <a:off x="1219200" y="381000"/>
              <a:ext cx="3124200" cy="3290711"/>
            </a:xfrm>
            <a:prstGeom prst="rect">
              <a:avLst/>
            </a:prstGeom>
            <a:noFill/>
            <a:ln w="9525">
              <a:solidFill>
                <a:sysClr val="windowText" lastClr="000000"/>
              </a:solidFill>
              <a:miter lim="800000"/>
              <a:headEnd/>
              <a:tailEnd/>
            </a:ln>
          </p:spPr>
        </p:pic>
        <p:pic>
          <p:nvPicPr>
            <p:cNvPr id="6" name="Picture 5"/>
            <p:cNvPicPr>
              <a:picLocks noChangeAspect="1" noChangeArrowheads="1"/>
            </p:cNvPicPr>
            <p:nvPr/>
          </p:nvPicPr>
          <p:blipFill>
            <a:blip r:embed="rId3"/>
            <a:srcRect l="16667" t="13333" r="16667" b="20000"/>
            <a:stretch>
              <a:fillRect/>
            </a:stretch>
          </p:blipFill>
          <p:spPr bwMode="auto">
            <a:xfrm>
              <a:off x="4495800" y="5105400"/>
              <a:ext cx="3556000" cy="2667000"/>
            </a:xfrm>
            <a:prstGeom prst="rect">
              <a:avLst/>
            </a:prstGeom>
            <a:noFill/>
            <a:ln w="9525">
              <a:solidFill>
                <a:sysClr val="windowText" lastClr="000000"/>
              </a:solidFill>
              <a:miter lim="800000"/>
              <a:headEnd/>
              <a:tailEnd/>
            </a:ln>
          </p:spPr>
        </p:pic>
        <p:pic>
          <p:nvPicPr>
            <p:cNvPr id="7" name="Picture 6"/>
            <p:cNvPicPr>
              <a:picLocks noChangeAspect="1" noChangeArrowheads="1"/>
            </p:cNvPicPr>
            <p:nvPr/>
          </p:nvPicPr>
          <p:blipFill>
            <a:blip r:embed="rId4"/>
            <a:srcRect l="16667" t="13148" r="16667" b="20185"/>
            <a:stretch>
              <a:fillRect/>
            </a:stretch>
          </p:blipFill>
          <p:spPr bwMode="auto">
            <a:xfrm>
              <a:off x="4724400" y="2656116"/>
              <a:ext cx="3048000" cy="2286000"/>
            </a:xfrm>
            <a:prstGeom prst="rect">
              <a:avLst/>
            </a:prstGeom>
            <a:noFill/>
            <a:ln w="9525">
              <a:solidFill>
                <a:sysClr val="windowText" lastClr="000000"/>
              </a:solidFill>
              <a:miter lim="800000"/>
              <a:headEnd/>
              <a:tailEnd/>
            </a:ln>
          </p:spPr>
        </p:pic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5"/>
            <a:srcRect l="16667" t="20000" r="8333" b="17778"/>
            <a:stretch>
              <a:fillRect/>
            </a:stretch>
          </p:blipFill>
          <p:spPr bwMode="auto">
            <a:xfrm>
              <a:off x="4495800" y="381000"/>
              <a:ext cx="3429000" cy="2133600"/>
            </a:xfrm>
            <a:prstGeom prst="rect">
              <a:avLst/>
            </a:prstGeom>
            <a:noFill/>
            <a:ln w="9525">
              <a:solidFill>
                <a:sysClr val="windowText" lastClr="000000"/>
              </a:solidFill>
              <a:miter lim="800000"/>
              <a:headEnd/>
              <a:tailEnd/>
            </a:ln>
          </p:spPr>
        </p:pic>
        <p:pic>
          <p:nvPicPr>
            <p:cNvPr id="9" name="Picture 8"/>
            <p:cNvPicPr>
              <a:picLocks noChangeAspect="1" noChangeArrowheads="1"/>
            </p:cNvPicPr>
            <p:nvPr/>
          </p:nvPicPr>
          <p:blipFill>
            <a:blip r:embed="rId6"/>
            <a:srcRect l="26667" t="8889" r="26667" b="8889"/>
            <a:stretch>
              <a:fillRect/>
            </a:stretch>
          </p:blipFill>
          <p:spPr bwMode="auto">
            <a:xfrm>
              <a:off x="1404258" y="3857172"/>
              <a:ext cx="2802924" cy="3703864"/>
            </a:xfrm>
            <a:prstGeom prst="rect">
              <a:avLst/>
            </a:prstGeom>
            <a:noFill/>
            <a:ln w="9525">
              <a:solidFill>
                <a:sysClr val="windowText" lastClr="000000"/>
              </a:solidFill>
              <a:miter lim="800000"/>
              <a:headEnd/>
              <a:tailEnd/>
            </a:ln>
          </p:spPr>
        </p:pic>
        <p:sp>
          <p:nvSpPr>
            <p:cNvPr id="10" name="TextBox 6"/>
            <p:cNvSpPr txBox="1"/>
            <p:nvPr/>
          </p:nvSpPr>
          <p:spPr>
            <a:xfrm>
              <a:off x="4800600" y="7772400"/>
              <a:ext cx="342754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1" u="none" strike="noStrike" kern="1200" cap="none" spc="0" normalizeH="0" baseline="0" noProof="0" dirty="0" err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</a:rPr>
                <a:t>Fonte</a:t>
              </a:r>
              <a:r>
                <a:rPr kumimoji="0" lang="en-US" sz="1000" b="0" i="1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</a:rPr>
                <a:t>: </a:t>
              </a:r>
              <a:r>
                <a:rPr kumimoji="0" lang="pt-PT" sz="1000" b="0" i="1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</a:rPr>
                <a:t>Serviço de Dermatologia do Hospital Central de Maputo</a:t>
              </a:r>
              <a:endParaRPr kumimoji="0" lang="en-US" sz="1000" b="0" i="1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188027" y="6397348"/>
            <a:ext cx="6096000" cy="6101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t-PT" sz="16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Sarna em diferentes áreas do corpo</a:t>
            </a:r>
            <a:r>
              <a:rPr lang="pt-PT" sz="10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1100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marR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pt-PT" sz="11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US" sz="11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49123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7362" y="287336"/>
            <a:ext cx="10733809" cy="6092681"/>
          </a:xfrm>
        </p:spPr>
        <p:txBody>
          <a:bodyPr>
            <a:normAutofit/>
          </a:bodyPr>
          <a:lstStyle/>
          <a:p>
            <a:pPr marL="742950" marR="0" lvl="1" indent="-28575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pt-PT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Tratamento</a:t>
            </a:r>
            <a:endParaRPr lang="en-US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pt-PT" sz="20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Sarna clássica</a:t>
            </a:r>
            <a:endParaRPr lang="en-US" sz="20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sz="2000" dirty="0" smtClean="0">
                <a:effectLst/>
                <a:latin typeface="Arial" panose="020B0604020202020204" pitchFamily="34" charset="0"/>
                <a:ea typeface="ArialNarrow-Bold"/>
                <a:cs typeface="Arial" panose="020B0604020202020204" pitchFamily="34" charset="0"/>
              </a:rPr>
              <a:t>Higiene: banho com água e sabão, lavar a roupa pessoal e da cama, </a:t>
            </a:r>
            <a:r>
              <a:rPr lang="pt-PT" sz="20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toalhas</a:t>
            </a:r>
            <a:r>
              <a:rPr lang="pt-PT" sz="2000" dirty="0" smtClean="0">
                <a:effectLst/>
                <a:latin typeface="Arial" panose="020B0604020202020204" pitchFamily="34" charset="0"/>
                <a:ea typeface="ArialNarrow-Bold"/>
                <a:cs typeface="Arial" panose="020B0604020202020204" pitchFamily="34" charset="0"/>
              </a:rPr>
              <a:t> com água quente e sabão</a:t>
            </a:r>
            <a:r>
              <a:rPr lang="pt-PT" sz="20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e expor a luz do sol</a:t>
            </a:r>
            <a:r>
              <a:rPr lang="pt-PT" sz="2000" dirty="0" smtClean="0">
                <a:effectLst/>
                <a:latin typeface="Arial" panose="020B0604020202020204" pitchFamily="34" charset="0"/>
                <a:ea typeface="ArialNarrow-Bold"/>
                <a:cs typeface="Arial" panose="020B0604020202020204" pitchFamily="34" charset="0"/>
              </a:rPr>
              <a:t>.</a:t>
            </a:r>
          </a:p>
          <a:p>
            <a:pPr marR="0" lvl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18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sz="2000" dirty="0" smtClean="0">
                <a:effectLst/>
                <a:latin typeface="Arial" panose="020B0604020202020204" pitchFamily="34" charset="0"/>
                <a:ea typeface="ArialNarrow-Bold"/>
                <a:cs typeface="Arial" panose="020B0604020202020204" pitchFamily="34" charset="0"/>
              </a:rPr>
              <a:t>Hexacloreto de benzeno: aplicar à noite, depois de um banho com água quente e sabão, do queixo à planta dos pés insistindo onde há lesões ou prurido. Deixar na pele durante 24 horas. Tomar novo banho e mudar de roupa do corpo e da cama, esta roupa deve ser muito bem lavada e passada a ferro. </a:t>
            </a:r>
          </a:p>
          <a:p>
            <a:pPr marR="0" lvl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18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PT" sz="2000" dirty="0" smtClean="0">
                <a:effectLst/>
                <a:latin typeface="Arial" panose="020B0604020202020204" pitchFamily="34" charset="0"/>
                <a:ea typeface="ArialNarrow-Bold"/>
              </a:rPr>
              <a:t>Benzoato de benzil a 20% a 30%: diluir 1/10 (uma parte de medicamento em 10 partes de água fervida) se a criança tem menos de 1 ano de idade e 1/5 (uma parte de medicamento em 5 partes de agua) se a criança tem mais de 1 ano e aplicar 2 noites consecutivas depois do banho em toda a superfície da pele a partir do pescoço até os pés, incluindo a cabeça caso esteja afectada.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602358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91" y="578283"/>
            <a:ext cx="11409218" cy="5905644"/>
          </a:xfrm>
        </p:spPr>
        <p:txBody>
          <a:bodyPr>
            <a:norm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tabLst>
                <a:tab pos="810260" algn="l"/>
                <a:tab pos="5429250" algn="r"/>
              </a:tabLst>
            </a:pPr>
            <a:r>
              <a:rPr lang="pt-PT" sz="2800" b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LARVA MIGRANS</a:t>
            </a:r>
            <a:endParaRPr lang="en-US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pt-PT" sz="20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Definição e etiologia</a:t>
            </a:r>
            <a:r>
              <a:rPr lang="pt-PT" sz="20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endParaRPr lang="en-US" sz="20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PT" sz="20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 Larva Migrans</a:t>
            </a:r>
            <a:r>
              <a:rPr lang="pt-PT" sz="2000" b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pt-PT" sz="20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é uma doença causada por parasitas helmintos  </a:t>
            </a:r>
            <a:r>
              <a:rPr lang="pt-PT" sz="2000" i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Ancylostoma brasiliense e Ancylostoma caninum</a:t>
            </a:r>
            <a:r>
              <a:rPr lang="pt-PT" sz="20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que é um verme parasita do cão ou do gato.</a:t>
            </a:r>
          </a:p>
          <a:p>
            <a:pPr algn="just"/>
            <a:endParaRPr lang="pt-PT" sz="1200" dirty="0" smtClean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R="0" lvl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pt-PT" sz="20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Transmissão</a:t>
            </a:r>
            <a:r>
              <a:rPr lang="pt-PT" sz="20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contacto directo com a larva e a pele.</a:t>
            </a:r>
          </a:p>
          <a:p>
            <a:pPr marR="0" lvl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pt-PT" sz="20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 lvl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pt-PT" sz="20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Quadro Clínico</a:t>
            </a:r>
            <a:r>
              <a:rPr lang="pt-PT" sz="20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endParaRPr lang="en-US" sz="20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</a:pPr>
            <a:r>
              <a:rPr lang="pt-PT" sz="20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Na pele, o parasita escava uma galeria tortuosa que pode ser visível na pele como linhas hipercrómicas tortuosas (daí o nome de dermatite serpinginosa). Está presente prurido intenso e o coçar determina o desenvolvimento de dermatite e sobreinfecção bacteriana.</a:t>
            </a:r>
            <a:endParaRPr lang="en-US" sz="2000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0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en-US" sz="2000" dirty="0"/>
          </a:p>
        </p:txBody>
      </p:sp>
      <p:pic>
        <p:nvPicPr>
          <p:cNvPr id="4" name="Picture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9264" y="5039591"/>
            <a:ext cx="3491344" cy="1818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377340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3291" y="401638"/>
            <a:ext cx="11378045" cy="5884862"/>
          </a:xfrm>
        </p:spPr>
        <p:txBody>
          <a:bodyPr>
            <a:normAutofit/>
          </a:bodyPr>
          <a:lstStyle/>
          <a:p>
            <a:pPr marR="0" lvl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tabLst>
                <a:tab pos="285750" algn="l"/>
              </a:tabLst>
            </a:pPr>
            <a:r>
              <a:rPr lang="pt-PT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Exames auxiliares e Diagnóstico</a:t>
            </a:r>
            <a:r>
              <a:rPr lang="pt-PT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</a:p>
          <a:p>
            <a:pPr marR="0" lvl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tabLst>
                <a:tab pos="285750" algn="l"/>
              </a:tabLst>
            </a:pPr>
            <a:r>
              <a:rPr lang="pt-PT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 </a:t>
            </a:r>
            <a:r>
              <a:rPr lang="pt-PT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diagnóstico é fundamentalmente clínico, através da morfologia característica das lesões (dermatite serpinginosa). O hemograma pode revelar eosinofilia.</a:t>
            </a:r>
          </a:p>
          <a:p>
            <a:pPr marR="0" lvl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tabLst>
                <a:tab pos="285750" algn="l"/>
              </a:tabLst>
            </a:pPr>
            <a:endParaRPr lang="en-US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pt-PT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Tratamento:</a:t>
            </a:r>
            <a:endParaRPr lang="en-US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Albendazol, na dose de 400 mg/dia, durante 3 dias consecutivos.</a:t>
            </a:r>
            <a:endParaRPr lang="en-US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marR="0" lvl="1" indent="-28575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pt-PT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 albendazol está contra-indicado na gravidez. Nos casos de gravidez, não usar o albendazol e pode ser usado o spray de cloreto de etilo, aplicando sobre as lesões, que mata a larva pela baixa temperatura.</a:t>
            </a:r>
            <a:endParaRPr lang="en-US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Tiabendazol tópico, pomada de 30 g: aplicar com fricção suave sobre os trajectos da larva e um centímetro à volta, 4 vezes por dia, até cessar o avanço da larva e mais dois dias. </a:t>
            </a:r>
            <a:endParaRPr lang="en-US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21287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455" y="391246"/>
            <a:ext cx="11076709" cy="6175809"/>
          </a:xfrm>
        </p:spPr>
        <p:txBody>
          <a:bodyPr>
            <a:normAutofit/>
          </a:bodyPr>
          <a:lstStyle/>
          <a:p>
            <a:pPr marL="742950" marR="0" lvl="1" indent="-28575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pt-PT" b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Tinha dos Pés </a:t>
            </a:r>
            <a:endParaRPr lang="en-US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pt-PT" b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Definição:</a:t>
            </a:r>
            <a:r>
              <a:rPr lang="pt-PT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é a infecção fúngica na planta dos pés.</a:t>
            </a:r>
            <a:endParaRPr lang="en-US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pt-PT" b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Etiologia</a:t>
            </a:r>
            <a:r>
              <a:rPr lang="pt-PT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dermatófitos antropófilos.</a:t>
            </a:r>
            <a:endParaRPr lang="en-US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pt-PT" b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Epidemiologia</a:t>
            </a:r>
            <a:endParaRPr lang="en-US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marR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pt-PT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É mais rara na infância, e normalmente afecta mais homens que mulheres. A sua contaminação pode ser directa através do chão de balneários, piscinas e ginásios, ou indirecta através de partilha de calçado, toalhas ou por auto-inoculação de um foco preexistente, por exemplo, nas virilhas.</a:t>
            </a:r>
          </a:p>
          <a:p>
            <a:pPr marL="285750" marR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pt-PT" b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Quadro clínico</a:t>
            </a:r>
            <a:endParaRPr lang="en-US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marR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pt-PT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Afecta principalmente espaços interdigitais, planta e bordo do pé (raramente o dorso). Existem 3 variedades:</a:t>
            </a:r>
            <a:endParaRPr lang="en-US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685800" algn="l"/>
              </a:tabLst>
            </a:pPr>
            <a:r>
              <a:rPr lang="pt-PT" b="1" i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Tinha interdigital</a:t>
            </a:r>
            <a:r>
              <a:rPr lang="pt-PT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– caracterizada pelo aparecimento de descamação húmida entre os dedos dos pés, habitualmente começando entre o 4º e o 5˚ dedos e passando posteriormente para os restantes. Pode manter-se assintomática por muito tempo mas por vezes manifestar-se por prurido que se estende para os bordos e planta dos pés.</a:t>
            </a:r>
            <a:endParaRPr lang="en-US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685800" algn="l"/>
              </a:tabLst>
            </a:pPr>
            <a:r>
              <a:rPr lang="pt-PT" b="1" i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Tinha disidrótica</a:t>
            </a:r>
            <a:r>
              <a:rPr lang="pt-PT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- aparecimento de vesículas e pústulas, que posteriormente rompem, secam, descamam e evoluem para lesões descamativas e fissuras.</a:t>
            </a:r>
            <a:endParaRPr lang="en-US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67523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9545" y="360074"/>
            <a:ext cx="11180619" cy="6134244"/>
          </a:xfrm>
        </p:spPr>
        <p:txBody>
          <a:bodyPr>
            <a:normAutofit/>
          </a:bodyPr>
          <a:lstStyle/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pt-PT" b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Tratamento</a:t>
            </a:r>
            <a:endParaRPr lang="en-US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685800" algn="l"/>
              </a:tabLst>
            </a:pPr>
            <a:r>
              <a:rPr lang="pt-PT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Higiene geral e manter as pregas interdigitais secas;</a:t>
            </a:r>
            <a:endParaRPr lang="en-US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685800" algn="l"/>
              </a:tabLst>
            </a:pPr>
            <a:r>
              <a:rPr lang="pt-PT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Na forma de vesículas e pústulas: pedilúvios com soluto de permanganato de potássio 1: 10.000: preparar a solução diluindo 1 comprimido ou meia colherzinha de chá de pó ou granulado de permanganato de potássio e mergulhar os pés nesta solução durante 20 a 30 minutos; fazer o banho 1 ou 2 vezes ao dia antes de aplicar os antifúngicos locais.</a:t>
            </a:r>
            <a:endParaRPr lang="en-US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PT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Aplicação de antifúngicos, preferencialmente na forma de solutos, pôs ou creme: Miconazol, Clotrimazol, ou ketoconazol, 2 - 3 vezes ao dia durante 2 a 3 semanas</a:t>
            </a:r>
          </a:p>
          <a:p>
            <a:pPr algn="just"/>
            <a:r>
              <a:rPr lang="pt-PT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Aplicação de antifúngicos, preferencialmente na forma de solutos, pó ou creme e  tratamento por via oral com Griseofulvina comprimidos de 500mg na dose de 500 a 1000 mg/dia durante 4 semanas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30835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0882" y="463983"/>
            <a:ext cx="10931236" cy="5905644"/>
          </a:xfrm>
        </p:spPr>
        <p:txBody>
          <a:bodyPr>
            <a:norm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tabLst>
                <a:tab pos="810260" algn="l"/>
                <a:tab pos="5429250" algn="r"/>
              </a:tabLst>
            </a:pPr>
            <a:r>
              <a:rPr lang="pt-PT" b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PITIRÍASE VERSICOLOR</a:t>
            </a:r>
            <a:endParaRPr lang="en-US" sz="2000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</a:pPr>
            <a:r>
              <a:rPr lang="pt-PT" sz="19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É uma infecção fúngica (micose) superficial caracterizada por alteração na pigmentação da cutânea, que varia de branco a castanho, justificando o atributo “versicolor”. </a:t>
            </a:r>
          </a:p>
          <a:p>
            <a:pPr algn="just">
              <a:lnSpc>
                <a:spcPct val="115000"/>
              </a:lnSpc>
              <a:spcBef>
                <a:spcPts val="600"/>
              </a:spcBef>
            </a:pPr>
            <a:r>
              <a:rPr lang="pt-PT" sz="19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É a micose superficial mais comum nos países tropicais. É habitualmente assintomática, muitos doentes não procuram tratamento médico e muitas vezes é diagnosticada em doentes que procuram médico por outros motivos.</a:t>
            </a:r>
          </a:p>
          <a:p>
            <a:pPr marR="0" lvl="1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19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1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pt-PT" sz="1900" b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Etiologia</a:t>
            </a:r>
            <a:endParaRPr lang="en-US" sz="1900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</a:pPr>
            <a:r>
              <a:rPr lang="pt-PT" sz="19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Fungo lipofílico (gosta de gordura) conhecido como Malassezia furfur, em que a fase de levedura apresenta duas formas (dimórfica) morfologicamente distintas: uma ovóide (</a:t>
            </a:r>
            <a:r>
              <a:rPr lang="pt-PT" sz="1900" i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pityrosporum ovale) </a:t>
            </a:r>
            <a:r>
              <a:rPr lang="pt-PT" sz="19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 outra esférica (</a:t>
            </a:r>
            <a:r>
              <a:rPr lang="pt-PT" sz="1900" i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pityrosporum orbiculare). </a:t>
            </a:r>
            <a:endParaRPr lang="en-US" sz="1900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PT" sz="19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Comensal da pele, normalmente presente na parte superior do corpo couro cabeludo, face, tórax, canal auditivo externo e sob determinadas condições torna-se patogénica originando lesões cutâneas.</a:t>
            </a:r>
            <a:endParaRPr lang="en-US" sz="1900" dirty="0"/>
          </a:p>
        </p:txBody>
      </p:sp>
    </p:spTree>
    <p:extLst>
      <p:ext uri="{BB962C8B-B14F-4D97-AF65-F5344CB8AC3E}">
        <p14:creationId xmlns:p14="http://schemas.microsoft.com/office/powerpoint/2010/main" val="30592649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89709" y="474373"/>
            <a:ext cx="10931236" cy="6103071"/>
          </a:xfrm>
        </p:spPr>
        <p:txBody>
          <a:bodyPr>
            <a:normAutofit fontScale="92500" lnSpcReduction="10000"/>
          </a:bodyPr>
          <a:lstStyle/>
          <a:p>
            <a:pPr marR="0" lvl="1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pt-PT" b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Factores Predisponentes:</a:t>
            </a:r>
            <a:endParaRPr lang="en-US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sz="20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Clima quente e húmido;</a:t>
            </a:r>
            <a:endParaRPr lang="en-US" sz="20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sz="20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Pessoas que transpiram muito;</a:t>
            </a:r>
            <a:endParaRPr lang="en-US" sz="20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sz="20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Pessoas com pele muito oleosa ou que aplicam produtos muito gordurosos sobre a pele;</a:t>
            </a:r>
            <a:endParaRPr lang="en-US" sz="20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sz="20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Gravidez;</a:t>
            </a:r>
            <a:endParaRPr lang="en-US" sz="20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sz="20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Tratamentos prolongados com corticosteróides.</a:t>
            </a:r>
          </a:p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en-US" sz="20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marR="0" lvl="1" indent="-28575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pt-PT" b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Quadro Clínico</a:t>
            </a:r>
            <a:r>
              <a:rPr lang="pt-PT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endParaRPr lang="en-US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Pequenas manchas irregulares, levemente descamativas (escama evidenciada por raspagem da lesão com as unhas) que podem confluir formando manchas maiores acastanhadas ou hipopigmentadas.</a:t>
            </a:r>
            <a:endParaRPr lang="en-US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Localização preferencial: face, pescoço, nuca, região superior do tronco, raiz dos membros superiores; no couro cabeludo manifesta-se com descamação fina, vulgarmente chamada de caspa e sem sinais de inflamação.</a:t>
            </a:r>
            <a:endParaRPr lang="en-US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Normalmente o prurido está ausente, senão em casos de excessiva transpiração.</a:t>
            </a:r>
            <a:endParaRPr lang="en-US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Evolução crónica.</a:t>
            </a:r>
            <a:endParaRPr lang="en-US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As recidivas são comuns.</a:t>
            </a:r>
            <a:endParaRPr lang="en-US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 despigmentação pode persistir por meses.</a:t>
            </a:r>
            <a:endParaRPr lang="en-US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46017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7755" y="3602037"/>
            <a:ext cx="11201400" cy="3255963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pt-BR" dirty="0" smtClean="0"/>
              <a:t>	Tratamento:</a:t>
            </a:r>
          </a:p>
          <a:p>
            <a:pPr algn="just"/>
            <a:r>
              <a:rPr lang="pt-BR" dirty="0" smtClean="0"/>
              <a:t>•	Aplicação de tópicos imidazóis: clotrimazol, ketoconozol, 2 vezes/dia durante 3 a 4 semanas ou até as lesões desaparecerem e mais 1 ou 2 semanas depois das lesões desaparecerem.</a:t>
            </a:r>
          </a:p>
          <a:p>
            <a:pPr algn="just"/>
            <a:r>
              <a:rPr lang="pt-BR" dirty="0" smtClean="0"/>
              <a:t>•	Correcção se possível, de factores predisponentes. </a:t>
            </a:r>
          </a:p>
          <a:p>
            <a:pPr algn="just"/>
            <a:r>
              <a:rPr lang="pt-BR" dirty="0" smtClean="0"/>
              <a:t>•	Se resistência ao tratamento local:</a:t>
            </a:r>
          </a:p>
          <a:p>
            <a:pPr algn="just"/>
            <a:r>
              <a:rPr lang="pt-BR" dirty="0" smtClean="0"/>
              <a:t>o	Ketoconazol (200mg): 1 cp/dia oral durante 1 semana. ou 1 vez/semana por 4 semanas </a:t>
            </a:r>
          </a:p>
          <a:p>
            <a:pPr algn="just"/>
            <a:r>
              <a:rPr lang="pt-BR" dirty="0" smtClean="0"/>
              <a:t>                                                               ou</a:t>
            </a:r>
          </a:p>
          <a:p>
            <a:pPr algn="just"/>
            <a:r>
              <a:rPr lang="pt-BR" dirty="0" smtClean="0"/>
              <a:t>o	Fluconazol (150 mg): 1 cp 1 vez/semana por 4 semanas</a:t>
            </a:r>
          </a:p>
          <a:p>
            <a:r>
              <a:rPr lang="pt-BR" dirty="0" smtClean="0"/>
              <a:t> </a:t>
            </a:r>
          </a:p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3470563" y="170583"/>
            <a:ext cx="3782291" cy="3196072"/>
            <a:chOff x="5220072" y="1844824"/>
            <a:chExt cx="1809750" cy="2609850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2"/>
            <a:srcRect l="21294" r="26723"/>
            <a:stretch>
              <a:fillRect/>
            </a:stretch>
          </p:blipFill>
          <p:spPr bwMode="auto">
            <a:xfrm>
              <a:off x="5220072" y="1844824"/>
              <a:ext cx="1809750" cy="2609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5436096" y="2564904"/>
              <a:ext cx="1440160" cy="369332"/>
            </a:xfrm>
            <a:prstGeom prst="rect">
              <a:avLst/>
            </a:prstGeom>
            <a:solidFill>
              <a:sysClr val="windowText" lastClr="000000"/>
            </a:solidFill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cs typeface="Arial" charset="0"/>
              </a:endParaRPr>
            </a:p>
          </p:txBody>
        </p:sp>
      </p:grp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/>
        </p:nvSpPr>
        <p:spPr bwMode="auto">
          <a:xfrm>
            <a:off x="0" y="457200"/>
            <a:ext cx="9144000" cy="238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0691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297728"/>
            <a:ext cx="11045536" cy="6466753"/>
          </a:xfrm>
        </p:spPr>
        <p:txBody>
          <a:bodyPr>
            <a:normAutofit/>
          </a:bodyPr>
          <a:lstStyle/>
          <a:p>
            <a:pPr marR="0" lvl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pt-PT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Herpes Zóster ou “queimadura da noite”</a:t>
            </a:r>
            <a:endParaRPr lang="en-US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pt-PT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Definição e Etiologia</a:t>
            </a:r>
            <a:endParaRPr lang="en-US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PT" sz="20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 Herpes Zóster, também chamado de cobreiro ou zona, representa a reactivação da fase latente do vírus VZV e é caracterizado por uma infecção aguda do Sistema Nervoso Central.</a:t>
            </a:r>
          </a:p>
          <a:p>
            <a:pPr algn="just"/>
            <a:r>
              <a:rPr lang="pt-PT" sz="20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É caracterizada por uma erupção vesicular e dor nas áreas da pele que são inervadas pelos nervos sensitivos periféricos que originam dos gânglios das raízes infectadas.</a:t>
            </a:r>
          </a:p>
          <a:p>
            <a:pPr algn="just"/>
            <a:endParaRPr lang="en-US" sz="1100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pt-PT" sz="20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Factores predisponentes</a:t>
            </a:r>
            <a:endParaRPr lang="en-US" sz="20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pt-PT" sz="20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Imunodepressão (HIV/SIDA principalmente), doenças sistémicas, idade avançada.</a:t>
            </a:r>
          </a:p>
          <a:p>
            <a:pPr marR="0" lvl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pt-PT" sz="2000" dirty="0" smtClean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pt-PT" sz="18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Quadro Clínico </a:t>
            </a:r>
            <a:endParaRPr lang="en-US" sz="18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marR="0" lvl="1" indent="-28575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sz="1800" b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Pródromos</a:t>
            </a:r>
            <a:r>
              <a:rPr lang="pt-PT" sz="18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dor na área do epitélio inervado pelo nervo sensitivo afectado (dermátomo), febre, mal-estar geral ou distúrbios gastrointestinais que podem aparecer 3-4 dias antes das manifestações cutâneas.</a:t>
            </a:r>
            <a:endParaRPr lang="en-US" sz="1800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PT" sz="1800" b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Características da lesão e sua evolução</a:t>
            </a:r>
            <a:r>
              <a:rPr lang="pt-PT" sz="18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: vesículas agrupadas em “cachos de uva” sobre uma pele avermelhada (pouco visível na pele de paciente de raça negra), que aparecem na área de distribuição de um nervo sensitivo.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1563716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5636" y="214601"/>
            <a:ext cx="11003973" cy="6269326"/>
          </a:xfrm>
        </p:spPr>
        <p:txBody>
          <a:bodyPr>
            <a:normAutofit/>
          </a:bodyPr>
          <a:lstStyle/>
          <a:p>
            <a:pPr marL="742950" marR="0" lvl="1" indent="-28575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As lesões tornam-se pustulares e ulceram e começam a secar e a descolar-se após o 5º dia do seu surgimento. A maior parte dos pacientes têm cura sem sequelas, ou uma cicatriz na região onde ocorreu a lesão. A cicatriz é mais evidente em pacientes imunodeprimidos. </a:t>
            </a:r>
          </a:p>
          <a:p>
            <a:pPr marL="742950" marR="0" lvl="1" indent="-28575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sz="1600" b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Sinais e sintomas associados: </a:t>
            </a:r>
            <a:r>
              <a:rPr lang="pt-PT" sz="16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as lesões são sempre acompanhadas por dor tipo de queimadura, que normalmente é muito intenso.</a:t>
            </a:r>
            <a:endParaRPr lang="en-US" sz="1200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1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1600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9696" y="2134496"/>
            <a:ext cx="3171825" cy="2208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706581" y="4704514"/>
            <a:ext cx="10713027" cy="2004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pt-PT" sz="16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Exames auxiliares e Diagnóstico</a:t>
            </a:r>
            <a:endParaRPr lang="en-US" sz="16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marR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pt-PT" sz="16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 diagnóstico é fundamentalmente clínico, observando as características das lesões e sua distribuição (dermátomo).</a:t>
            </a:r>
          </a:p>
          <a:p>
            <a:pPr marL="285750" marR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pt-PT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Diagnostico diferencial: </a:t>
            </a:r>
            <a:r>
              <a:rPr lang="pt-PT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varicela zóster e herpes simples (com a diferença que esse último é caracterizado por várias recorrências).</a:t>
            </a:r>
            <a:endParaRPr lang="en-US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marR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11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26086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8373" y="193819"/>
            <a:ext cx="11346873" cy="6425189"/>
          </a:xfrm>
        </p:spPr>
        <p:txBody>
          <a:bodyPr>
            <a:normAutofit/>
          </a:bodyPr>
          <a:lstStyle/>
          <a:p>
            <a:pPr lvl="0" algn="just">
              <a:lnSpc>
                <a:spcPct val="115000"/>
              </a:lnSpc>
              <a:spcBef>
                <a:spcPts val="600"/>
              </a:spcBef>
            </a:pPr>
            <a:r>
              <a:rPr lang="pt-PT" sz="1900" b="1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Conduta</a:t>
            </a:r>
            <a:r>
              <a:rPr lang="pt-PT" sz="1900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endParaRPr lang="en-US" sz="1900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algn="just">
              <a:lnSpc>
                <a:spcPct val="115000"/>
              </a:lnSpc>
              <a:spcBef>
                <a:spcPts val="600"/>
              </a:spcBef>
            </a:pPr>
            <a:r>
              <a:rPr lang="pt-PT" sz="190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Em pacientes imunocompetentes, com localização no tórax: </a:t>
            </a:r>
            <a:endParaRPr lang="en-US" sz="1900" dirty="0">
              <a:solidFill>
                <a:prstClr val="black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15000"/>
              </a:lnSpc>
              <a:spcBef>
                <a:spcPts val="600"/>
              </a:spcBef>
              <a:buFont typeface="Symbol" panose="05050102010706020507" pitchFamily="18" charset="2"/>
              <a:buChar char=""/>
            </a:pPr>
            <a:r>
              <a:rPr lang="pt-PT" sz="19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Banhos húmidos na área com lesões.</a:t>
            </a:r>
            <a:endParaRPr lang="en-US" sz="1900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15000"/>
              </a:lnSpc>
              <a:spcBef>
                <a:spcPts val="600"/>
              </a:spcBef>
              <a:buFont typeface="Symbol" panose="05050102010706020507" pitchFamily="18" charset="2"/>
              <a:buChar char=""/>
            </a:pPr>
            <a:r>
              <a:rPr lang="pt-PT" sz="1900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Paracetamol cpr</a:t>
            </a:r>
            <a:r>
              <a:rPr lang="pt-PT" sz="19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500-1000mg de 6 em 6 horas; ou Ibuprofeno 400 mg de 8 em 8 horas ou </a:t>
            </a:r>
            <a:r>
              <a:rPr lang="pt-PT" sz="1900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acido acetilsalicílico </a:t>
            </a:r>
            <a:r>
              <a:rPr lang="pt-PT" sz="19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cpr 500mg  de 8 em 8 horas, para a dor.</a:t>
            </a:r>
            <a:endParaRPr lang="en-US" sz="1900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15000"/>
              </a:lnSpc>
              <a:spcBef>
                <a:spcPts val="600"/>
              </a:spcBef>
              <a:buFont typeface="Symbol" panose="05050102010706020507" pitchFamily="18" charset="2"/>
              <a:buChar char=""/>
            </a:pPr>
            <a:r>
              <a:rPr lang="pt-PT" sz="1900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Amitriptilina cpr oral </a:t>
            </a:r>
            <a:r>
              <a:rPr lang="pt-PT" sz="19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(nível 3): para a dor se os medicamentos acima descritos não foram eficazes, começar com 10mg/dia à noite e aumentar até 25mg (max 100mg/dia) durante 10 dias.</a:t>
            </a:r>
            <a:endParaRPr lang="en-US" sz="1900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marR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pt-PT" sz="19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Em pacientes imunodeprimidos, com qualquer localização:</a:t>
            </a:r>
            <a:endParaRPr lang="en-US" sz="1900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0" marR="0" lvl="2" indent="-22860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sz="19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Em adultos</a:t>
            </a:r>
            <a:r>
              <a:rPr lang="pt-PT" sz="19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Aciclovir 800mg </a:t>
            </a:r>
            <a:r>
              <a:rPr lang="pt-PT" sz="19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VO, 5x/dia durante 7 dias, iniciado possivelmente nas primeiras 24 - 72 horas após o aparecimento das lesões da pele.</a:t>
            </a:r>
            <a:endParaRPr lang="en-US" sz="19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marR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pt-PT" sz="19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Em caso de envolvimento oftálmico, em todos os pacientes: </a:t>
            </a:r>
            <a:endParaRPr lang="en-US" sz="1900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0" marR="0" lvl="2" indent="-22860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sz="19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Aciclovi</a:t>
            </a:r>
            <a:r>
              <a:rPr lang="pt-PT" sz="19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r: 800mg 5x/dia por 10 dias e referência para o oftalmologista ou médico. </a:t>
            </a:r>
            <a:endParaRPr lang="en-US" sz="19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marR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pt-PT" sz="19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Em caso de Neuralgia pós-herpética</a:t>
            </a:r>
            <a:endParaRPr lang="en-US" sz="1900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0" marR="0" lvl="2" indent="-22860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sz="19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Amitriptilina comprimidos oral</a:t>
            </a:r>
            <a:r>
              <a:rPr lang="pt-PT" sz="19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começar com 10mg/dia e aumentar até 25mg (máx 100mg/dia) durante 10 dias.</a:t>
            </a:r>
            <a:endParaRPr lang="en-US" sz="19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00010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12029"/>
            <a:ext cx="11076709" cy="5957598"/>
          </a:xfrm>
        </p:spPr>
        <p:txBody>
          <a:bodyPr/>
          <a:lstStyle/>
          <a:p>
            <a:pPr marR="0" lvl="1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pt-PT" sz="24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Sarampo</a:t>
            </a:r>
            <a:endParaRPr lang="en-US" sz="24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PT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Definição</a:t>
            </a:r>
          </a:p>
          <a:p>
            <a:pPr algn="just"/>
            <a:r>
              <a:rPr lang="pt-PT" dirty="0">
                <a:latin typeface="Arial" panose="020B0604020202020204" pitchFamily="34" charset="0"/>
                <a:ea typeface="Times New Roman" panose="02020603050405020304" pitchFamily="18" charset="0"/>
              </a:rPr>
              <a:t>S</a:t>
            </a:r>
            <a:r>
              <a:rPr lang="pt-PT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arampo- doença infecciosa e contagiosa aguda, de natureza viral, estritamente humana. É típica da infância, embora possa aparecer em adultos.</a:t>
            </a:r>
          </a:p>
          <a:p>
            <a:pPr algn="just"/>
            <a:endParaRPr lang="pt-PT" sz="1800" dirty="0" smtClean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R="0" lvl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pt-PT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Agente etiológico</a:t>
            </a:r>
            <a:r>
              <a:rPr lang="pt-PT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Vírus do Sarampo.</a:t>
            </a:r>
          </a:p>
          <a:p>
            <a:pPr marR="0" lvl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18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pt-PT" sz="20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Transmissão</a:t>
            </a:r>
            <a:endParaRPr lang="en-US" sz="20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PT" sz="20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Directa, por via respiratória, de pessoa a pessoa, por meio de gotículas de secreções nasofaríngeas. O vírus penetra na orofaringe, replica-se no epitélio respiratório e nos gânglios linfáticos regionais e dissemina-se pelo organismo. A transmissão do vírus ocorre 2 a 4 dias antes do aparecimento do rash e vai até 4 dias depois do aparecimento do mesmo.</a:t>
            </a:r>
          </a:p>
          <a:p>
            <a:pPr algn="just"/>
            <a:r>
              <a:rPr lang="pt-PT" sz="2000" b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Período de incubação</a:t>
            </a:r>
            <a:r>
              <a:rPr lang="pt-PT" sz="20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: de 7 a 18 dias, sendo em média, entre 10 a 12 dias</a:t>
            </a:r>
          </a:p>
          <a:p>
            <a:pPr algn="just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4406103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3845" y="349682"/>
            <a:ext cx="11222182" cy="6123853"/>
          </a:xfrm>
        </p:spPr>
        <p:txBody>
          <a:bodyPr>
            <a:normAutofit/>
          </a:bodyPr>
          <a:lstStyle/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pt-PT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Quadro Clínico</a:t>
            </a:r>
            <a:r>
              <a:rPr lang="pt-PT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  <a:endParaRPr lang="en-US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marR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pt-PT" sz="20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Após um período prodrómico de 2 a 3 dias, com febre 38-39ºC, tosse, coriza (inflamação da mucosa nasal acompanhada de espirros, secreção e obstrução nasal) e conjuntivite, surge enantema na mucosa da boca e faringe caracterizado por umas pequenas manchas características esbranquiçadas sobre base avermelhada, que surgem na mucosa jugal, na zona dos dentes pré-molares, chamadas de </a:t>
            </a:r>
            <a:r>
              <a:rPr lang="pt-PT" sz="2000" i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manchas de Koplik.</a:t>
            </a:r>
          </a:p>
          <a:p>
            <a:pPr marL="285750" marR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pt-PT" sz="20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Aparece então depois o exantema, a erupção na pele de manchas e pápulas eritematosas que coincide com o desaparecimento das manchas de Koplik, facto que por vezes dificulta o diagnóstico.</a:t>
            </a:r>
            <a:endParaRPr lang="en-US" sz="2000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marR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pt-PT" sz="20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Esta erupção tem início na região frontal, progredindo depois para a face inteira, pescoço e disseminando-se de forma difusa por todo o corpo (evolução centrípeta).</a:t>
            </a:r>
            <a:endParaRPr lang="en-US" sz="2000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marR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pt-PT" sz="20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Podem associar-se outros sintomas e sinais: náuseas, vómitos, diarreia, linfadenopatias generalizadas e esplenomegalia.</a:t>
            </a:r>
            <a:endParaRPr lang="en-US" sz="2000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marR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pt-PT" sz="20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Os sinais gerais persistem durante toda a fase de erupção e vão se atenuando a medida que esta vai regredindo.</a:t>
            </a:r>
            <a:endParaRPr lang="en-US" sz="2000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marR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000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49238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8764" y="588674"/>
            <a:ext cx="10900063" cy="5718607"/>
          </a:xfrm>
        </p:spPr>
        <p:txBody>
          <a:bodyPr>
            <a:normAutofit/>
          </a:bodyPr>
          <a:lstStyle/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pt-PT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Complicações</a:t>
            </a:r>
            <a:endParaRPr lang="en-US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Otite média aguda viral ou bacteriana: é a mais frequente;</a:t>
            </a:r>
            <a:endParaRPr lang="en-US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Pneumonia;</a:t>
            </a:r>
            <a:endParaRPr lang="en-US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Sinusite </a:t>
            </a:r>
            <a:endParaRPr lang="en-US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Laringite;</a:t>
            </a:r>
            <a:r>
              <a:rPr lang="pt-PT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Encefalite</a:t>
            </a:r>
          </a:p>
          <a:p>
            <a:pPr marR="0" lvl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pt-PT" dirty="0" smtClean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pt-PT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Conduta</a:t>
            </a:r>
            <a:endParaRPr lang="en-US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tabLst>
                <a:tab pos="685800" algn="l"/>
              </a:tabLst>
            </a:pPr>
            <a:r>
              <a:rPr lang="pt-PT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Cuidados de suporte: hidratação (líquidos), arrefecimento corporal (para baixar a febre)</a:t>
            </a:r>
            <a:endParaRPr lang="en-US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tabLst>
                <a:tab pos="685800" algn="l"/>
              </a:tabLst>
            </a:pPr>
            <a:r>
              <a:rPr lang="pt-PT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Repouso;</a:t>
            </a:r>
            <a:endParaRPr lang="en-US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tabLst>
                <a:tab pos="685800" algn="l"/>
              </a:tabLst>
            </a:pPr>
            <a:r>
              <a:rPr lang="pt-PT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Antipiréticos: Paracetamol.</a:t>
            </a:r>
            <a:endParaRPr lang="en-US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tabLst>
                <a:tab pos="685800" algn="l"/>
              </a:tabLst>
            </a:pPr>
            <a:r>
              <a:rPr lang="pt-PT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Associar antibióticos para complicações bacterianas como a otite ou a pneumonia: Penicilina ou Eritromicina.</a:t>
            </a:r>
            <a:endParaRPr lang="en-US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14496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91" y="349683"/>
            <a:ext cx="11305309" cy="6113461"/>
          </a:xfrm>
        </p:spPr>
        <p:txBody>
          <a:bodyPr>
            <a:norm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tabLst>
                <a:tab pos="810260" algn="l"/>
                <a:tab pos="5429250" algn="r"/>
              </a:tabLst>
            </a:pPr>
            <a:r>
              <a:rPr lang="pt-PT" b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BLOCO 3: ESCABIOSE (Sarna)</a:t>
            </a:r>
            <a:endParaRPr lang="en-US" sz="2000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marR="0" lvl="1" indent="-28575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pt-PT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Definição e Etiologia</a:t>
            </a:r>
            <a:r>
              <a:rPr lang="pt-PT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endParaRPr lang="en-US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</a:pPr>
            <a:r>
              <a:rPr lang="pt-PT" sz="20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 escabiose ou sarna é uma parasitose da pele (ou infestação) muito contagiosa, caracterizada por prurido intenso e presença de lesões vesiculo-papulares superficiais com tendência a sobreinfecção bacteriana.</a:t>
            </a:r>
            <a:endParaRPr lang="en-US" sz="2000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</a:pPr>
            <a:r>
              <a:rPr lang="pt-PT" sz="2000" b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Etiologia: é causada pelo </a:t>
            </a:r>
            <a:r>
              <a:rPr lang="pt-PT" sz="2000" b="1" i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Sarcoptes scabiei</a:t>
            </a:r>
            <a:r>
              <a:rPr lang="pt-PT" sz="2000" b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</a:p>
          <a:p>
            <a:pPr algn="just">
              <a:lnSpc>
                <a:spcPct val="115000"/>
              </a:lnSpc>
              <a:spcBef>
                <a:spcPts val="600"/>
              </a:spcBef>
            </a:pPr>
            <a:endParaRPr lang="pt-PT" sz="2000" b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marR="0" lvl="1" indent="-28575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pt-PT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Transmissão</a:t>
            </a:r>
            <a:r>
              <a:rPr lang="pt-PT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endParaRPr lang="en-US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</a:pPr>
            <a:r>
              <a:rPr lang="pt-PT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Por contacto directo com as lesões dos pacientes infestados ou através das roupas do indivíduo infectado (mais raro). </a:t>
            </a:r>
            <a:endParaRPr lang="en-US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marR="0" lvl="1" indent="-28575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pt-PT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Factores predisponentes/agravantes</a:t>
            </a:r>
            <a:r>
              <a:rPr lang="pt-PT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  <a:endParaRPr lang="en-US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Imunodepressão, HIV;</a:t>
            </a:r>
            <a:endParaRPr lang="en-US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Má higiene;</a:t>
            </a:r>
            <a:endParaRPr lang="en-US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Dermatite preexistente da pele.</a:t>
            </a:r>
            <a:endParaRPr lang="en-US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</a:pPr>
            <a:endParaRPr lang="en-US" sz="2000" b="1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53984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6191" y="152256"/>
            <a:ext cx="10837718" cy="6061507"/>
          </a:xfrm>
        </p:spPr>
        <p:txBody>
          <a:bodyPr>
            <a:normAutofit/>
          </a:bodyPr>
          <a:lstStyle/>
          <a:p>
            <a:pPr marL="742950" marR="0" lvl="1" indent="-28575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pt-PT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Período de incubação</a:t>
            </a:r>
            <a:r>
              <a:rPr lang="pt-PT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4-6 semanas.</a:t>
            </a:r>
            <a:endParaRPr lang="en-US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marR="0" lvl="1" indent="-28575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pt-PT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Quadro Clínico</a:t>
            </a:r>
            <a:endParaRPr lang="en-US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pt-PT" sz="20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Característica da lesão e sua evolução</a:t>
            </a:r>
            <a:endParaRPr lang="en-US" sz="20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marR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pt-PT" sz="20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 lesão inicial é uma galeria tortuosa, de comprimento variável de poucos mm a uns cm, com uma pápula na sua extremidade. Essa lesão inicial muitas vezes não é visível pelo clínico quando o paciente chega a consulta com as lesões já evoluídas em le</a:t>
            </a:r>
            <a:r>
              <a:rPr lang="pt-PT" sz="2000" dirty="0" smtClean="0">
                <a:effectLst/>
                <a:latin typeface="Arial" panose="020B0604020202020204" pitchFamily="34" charset="0"/>
                <a:ea typeface="ArialNarrow-Bold"/>
                <a:cs typeface="Arial" panose="020B0604020202020204" pitchFamily="34" charset="0"/>
              </a:rPr>
              <a:t>sões vesiculopapulosas, escoriativas, crostas e lesões secundárias por coceira  devido ao prurido intenso.</a:t>
            </a:r>
            <a:endParaRPr lang="en-US" sz="20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pt-PT" sz="20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Local de aparecimento</a:t>
            </a:r>
            <a:endParaRPr lang="en-US" sz="20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sz="2000" dirty="0" smtClean="0">
                <a:effectLst/>
                <a:latin typeface="Arial" panose="020B0604020202020204" pitchFamily="34" charset="0"/>
                <a:ea typeface="ArialNarrow-Bold"/>
                <a:cs typeface="Arial" panose="020B0604020202020204" pitchFamily="34" charset="0"/>
              </a:rPr>
              <a:t>Em adultos e adolescentes: axilas, área periumbilical, pregas interdigitais, do pulso, punhos, nádegas, pregas genitais, ao redor da aréolas nas mulheres, no pénis e na área ao redor do umbigo; pode difundirem-se no tronco e membros.</a:t>
            </a:r>
            <a:endParaRPr lang="en-US" sz="20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pt-PT" sz="2000" dirty="0" smtClean="0">
                <a:effectLst/>
                <a:latin typeface="Arial" panose="020B0604020202020204" pitchFamily="34" charset="0"/>
                <a:ea typeface="ArialNarrow-Bold"/>
                <a:cs typeface="Arial" panose="020B0604020202020204" pitchFamily="34" charset="0"/>
              </a:rPr>
              <a:t>Em crianças e especialmente em menores de 2 anos: palmas das mãos e plantas dos pés; em lactentes na face e couro cabeludo, e pescoço. </a:t>
            </a:r>
            <a:r>
              <a:rPr lang="pt-PT" sz="20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Sinais e sintomas associados: </a:t>
            </a:r>
            <a:endParaRPr lang="en-US" sz="20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PT" sz="20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Prurido intenso que aumenta a noite; lesões devida a coceira</a:t>
            </a:r>
            <a:endParaRPr lang="en-US" sz="20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5941939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86</TotalTime>
  <Words>2062</Words>
  <Application>Microsoft Office PowerPoint</Application>
  <PresentationFormat>Widescreen</PresentationFormat>
  <Paragraphs>149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8" baseType="lpstr">
      <vt:lpstr>Arial</vt:lpstr>
      <vt:lpstr>ArialNarrow-Bold</vt:lpstr>
      <vt:lpstr>Calibri</vt:lpstr>
      <vt:lpstr>Century Gothic</vt:lpstr>
      <vt:lpstr>Courier New</vt:lpstr>
      <vt:lpstr>Symbol</vt:lpstr>
      <vt:lpstr>Times New Roman</vt:lpstr>
      <vt:lpstr>Wingdings</vt:lpstr>
      <vt:lpstr>Wingdings 3</vt:lpstr>
      <vt:lpstr>Wisp</vt:lpstr>
      <vt:lpstr>Disciplina: Patologia Geral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Hewlett-Packard Company</dc:creator>
  <cp:lastModifiedBy>Hewlett-Packard Company</cp:lastModifiedBy>
  <cp:revision>12</cp:revision>
  <dcterms:created xsi:type="dcterms:W3CDTF">2020-04-10T19:50:27Z</dcterms:created>
  <dcterms:modified xsi:type="dcterms:W3CDTF">2020-06-23T12:33:31Z</dcterms:modified>
</cp:coreProperties>
</file>