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1086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63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027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8470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163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837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0651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98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396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1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15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245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E5BF8-0EE9-4350-9FD9-6E1265B9FF3B}" type="datetimeFigureOut">
              <a:rPr lang="pt-PT" smtClean="0"/>
              <a:pPr/>
              <a:t>15/10/2020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182CD-D8BE-4A1E-B141-D5989053ECF5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591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10817"/>
            <a:ext cx="10827026" cy="3008244"/>
          </a:xfrm>
        </p:spPr>
        <p:txBody>
          <a:bodyPr/>
          <a:lstStyle/>
          <a:p>
            <a:r>
              <a:rPr lang="pt-PT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ATENÇÃO BÁSICA DE SAÚDE</a:t>
            </a:r>
            <a:endParaRPr lang="pt-PT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557" y="4757529"/>
            <a:ext cx="10323443" cy="1895061"/>
          </a:xfrm>
        </p:spPr>
        <p:txBody>
          <a:bodyPr>
            <a:normAutofit/>
          </a:bodyPr>
          <a:lstStyle/>
          <a:p>
            <a:endParaRPr lang="pt-BR" dirty="0"/>
          </a:p>
          <a:p>
            <a:r>
              <a:rPr lang="pt-BR" dirty="0" smtClean="0"/>
              <a:t>CEFOSAMA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7419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Cont 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Pneumonia Hospitalar ou Nosocomial </a:t>
            </a:r>
            <a:r>
              <a:rPr lang="pt-BR" dirty="0" smtClean="0"/>
              <a:t>– sintomatologia semelhante a pneumonia típica ou atípica que se desenvolvem em pacientes internados após 48 hora ou mais depois da admissão. </a:t>
            </a:r>
            <a:endParaRPr lang="pt-BR" dirty="0"/>
          </a:p>
          <a:p>
            <a:r>
              <a:rPr lang="pt-BR" dirty="0" smtClean="0"/>
              <a:t> </a:t>
            </a:r>
            <a:r>
              <a:rPr lang="pt-BR" b="1" dirty="0" smtClean="0"/>
              <a:t>Pneumonia em pacientes imunocomprometidos </a:t>
            </a:r>
            <a:r>
              <a:rPr lang="pt-BR" dirty="0" smtClean="0"/>
              <a:t>– sintomatologia atípica com comprovação de imunocompressão. </a:t>
            </a:r>
          </a:p>
          <a:p>
            <a:r>
              <a:rPr lang="pt-BR" b="1" dirty="0" smtClean="0"/>
              <a:t>A pneumonia por Pneumocystis jirovecci </a:t>
            </a:r>
            <a:r>
              <a:rPr lang="pt-BR" dirty="0" smtClean="0"/>
              <a:t>faz parte desta pneumonia e se caracteriza por febre, dispneia, taquipneia e tosse seca. </a:t>
            </a:r>
          </a:p>
          <a:p>
            <a:pPr marL="0" indent="0">
              <a:buNone/>
            </a:pPr>
            <a:r>
              <a:rPr lang="pt-BR" dirty="0" smtClean="0"/>
              <a:t>Ao exame físico há uma desproporção entre a auscultação (poucos sinais auscultatórios) e severidade da apresentação clínica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97283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Complicações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Derrame pleural e empiema </a:t>
            </a:r>
          </a:p>
          <a:p>
            <a:r>
              <a:rPr lang="pt-BR" dirty="0" smtClean="0"/>
              <a:t> Atlectasia (colapso de parte ou de todo o pulmão) </a:t>
            </a:r>
          </a:p>
          <a:p>
            <a:r>
              <a:rPr lang="pt-BR" dirty="0" smtClean="0"/>
              <a:t> Pneumotórax </a:t>
            </a:r>
          </a:p>
          <a:p>
            <a:r>
              <a:rPr lang="pt-BR" dirty="0" smtClean="0"/>
              <a:t> Abcesso pulmonar </a:t>
            </a:r>
          </a:p>
          <a:p>
            <a:r>
              <a:rPr lang="pt-BR" dirty="0" smtClean="0"/>
              <a:t>Insuficiência respiratória </a:t>
            </a:r>
          </a:p>
          <a:p>
            <a:r>
              <a:rPr lang="pt-BR" dirty="0" smtClean="0"/>
              <a:t>Bacteriémia e originar focos de infecção a distância (meningite, artrite, endocardite, entre outras) </a:t>
            </a:r>
          </a:p>
          <a:p>
            <a:r>
              <a:rPr lang="pt-BR" dirty="0" smtClean="0"/>
              <a:t>Sépsis e morte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83806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</a:t>
            </a:r>
            <a:r>
              <a:rPr lang="pt-PT" dirty="0" smtClean="0"/>
              <a:t>iagnóstico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61" y="1825625"/>
            <a:ext cx="11529391" cy="4840218"/>
          </a:xfrm>
        </p:spPr>
        <p:txBody>
          <a:bodyPr/>
          <a:lstStyle/>
          <a:p>
            <a:r>
              <a:rPr lang="pt-BR" b="1" dirty="0" smtClean="0"/>
              <a:t>O diagnóstico </a:t>
            </a:r>
            <a:r>
              <a:rPr lang="pt-BR" dirty="0" smtClean="0"/>
              <a:t>é suspeitado fundamentalmente pela clínica e exames auxiliares (principalmente hemograma e radiologia).</a:t>
            </a:r>
          </a:p>
          <a:p>
            <a:pPr marL="0" indent="0">
              <a:buNone/>
            </a:pPr>
            <a:r>
              <a:rPr lang="pt-BR" dirty="0" smtClean="0"/>
              <a:t> O diagnóstico definitivo se faz pelo isolamento do(s) agente(s) etiológico(s). </a:t>
            </a:r>
          </a:p>
          <a:p>
            <a:pPr marL="0" indent="0">
              <a:buNone/>
            </a:pPr>
            <a:r>
              <a:rPr lang="pt-PT" dirty="0" smtClean="0"/>
              <a:t> Diagnóstico diferencial </a:t>
            </a:r>
          </a:p>
          <a:p>
            <a:pPr marL="0" indent="0">
              <a:buNone/>
            </a:pPr>
            <a:r>
              <a:rPr lang="pt-PT" dirty="0" smtClean="0"/>
              <a:t>Abcesso pulmonar</a:t>
            </a:r>
          </a:p>
          <a:p>
            <a:pPr marL="0" indent="0">
              <a:buNone/>
            </a:pPr>
            <a:r>
              <a:rPr lang="pt-PT" dirty="0" smtClean="0"/>
              <a:t>Asma</a:t>
            </a:r>
          </a:p>
          <a:p>
            <a:pPr marL="0" indent="0">
              <a:buNone/>
            </a:pPr>
            <a:r>
              <a:rPr lang="pt-PT" dirty="0" smtClean="0"/>
              <a:t>Edema pulmona</a:t>
            </a:r>
          </a:p>
          <a:p>
            <a:pPr marL="0" indent="0">
              <a:buNone/>
            </a:pPr>
            <a:r>
              <a:rPr lang="pt-PT" dirty="0" smtClean="0"/>
              <a:t>Tuberculose pulmonar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98885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Conduta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5" y="1825625"/>
            <a:ext cx="11410122" cy="482696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Tratamento </a:t>
            </a:r>
            <a:r>
              <a:rPr lang="pt-BR" b="1" dirty="0" smtClean="0"/>
              <a:t>não </a:t>
            </a:r>
            <a:r>
              <a:rPr lang="pt-BR" b="1" dirty="0" smtClean="0"/>
              <a:t>farmacológico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Repouso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Hidratação </a:t>
            </a:r>
            <a:r>
              <a:rPr lang="pt-BR" dirty="0" smtClean="0"/>
              <a:t>(consumo de muitos líquidos – 2 – 3 </a:t>
            </a:r>
            <a:r>
              <a:rPr lang="pt-BR" dirty="0" smtClean="0"/>
              <a:t>litros/dia)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dirty="0" smtClean="0"/>
              <a:t>Fisioterapia </a:t>
            </a:r>
            <a:r>
              <a:rPr lang="pt-BR" dirty="0" smtClean="0"/>
              <a:t>respiratória - é útil para aumentar a eliminação de secreções, evitando ou diminuindo o seu acúmulo nas vias aéreas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82038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Tratamento farmacológico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PT" dirty="0" smtClean="0"/>
              <a:t>Analgésicos e anti-inflamatórios para controlo da dor, febre e inflamação: diclofenac ou ibuprofeno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 smtClean="0"/>
              <a:t>Oxigénio – 2-4 litros se dispneia com cianose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 smtClean="0"/>
              <a:t>Hidratação EV se desidratado (Lactato de ringer ou soro fisiológico) Broncodilatadores – se sinais e sintomas de broncoespasmo (vide aula sobre asma)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 smtClean="0"/>
              <a:t>Antibioticoterapia oral ou parenteral (EV/IM)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9276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8545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219200"/>
            <a:ext cx="11569148" cy="5353878"/>
          </a:xfrm>
        </p:spPr>
        <p:txBody>
          <a:bodyPr>
            <a:normAutofit fontScale="92500" lnSpcReduction="10000"/>
          </a:bodyPr>
          <a:lstStyle/>
          <a:p>
            <a:r>
              <a:rPr lang="pt-BR" b="1" dirty="0" smtClean="0"/>
              <a:t>PAC - Casos ligeiros </a:t>
            </a:r>
            <a:r>
              <a:rPr lang="pt-BR" dirty="0" smtClean="0"/>
              <a:t>(não complicados): 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lnSpc>
                <a:spcPct val="150000"/>
              </a:lnSpc>
              <a:buNone/>
            </a:pPr>
            <a:r>
              <a:rPr lang="pt-BR" dirty="0" smtClean="0"/>
              <a:t>Amoxicilina 250 mg e ácido clavulâmico 125 mg: 500 a 1000 mg (de amoxicilina) de 8 em 8 horas durante 7 a 14 dias (geralmente 10 dias) </a:t>
            </a:r>
            <a:r>
              <a:rPr lang="pt-BR" b="1" dirty="0" smtClean="0"/>
              <a:t>ou </a:t>
            </a:r>
            <a:r>
              <a:rPr lang="pt-BR" dirty="0" smtClean="0"/>
              <a:t>Eritromicina: 500 mg de 6 em 6 horas durante 7 a 14 dias </a:t>
            </a:r>
            <a:r>
              <a:rPr lang="pt-BR" b="1" dirty="0" smtClean="0"/>
              <a:t>ou  </a:t>
            </a:r>
            <a:r>
              <a:rPr lang="pt-BR" dirty="0" smtClean="0"/>
              <a:t>Penicilina Procaína IM: 600.000 – 1.200.000 UI/dia ou de 12 em 12 horas durante 7 a 14 dias </a:t>
            </a:r>
            <a:r>
              <a:rPr lang="pt-BR" b="1" dirty="0" smtClean="0"/>
              <a:t>ou</a:t>
            </a:r>
            <a:r>
              <a:rPr lang="pt-BR" dirty="0" smtClean="0"/>
              <a:t>  Cotrimoxazol: 400 mg de sulfametoxazol e 80 mg de trimpetropim – 800 mg de sulfametoxazol (2 comprimidos) de 12 em 12 horas durante 7 a 14 dias </a:t>
            </a:r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b="1" dirty="0" smtClean="0"/>
              <a:t>PAC – casos moderado/graves </a:t>
            </a:r>
            <a:r>
              <a:rPr lang="pt-BR" dirty="0" smtClean="0"/>
              <a:t>(que requeira hospitalização ou incapacidade de administração por via oral)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97650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40904"/>
          </a:xfrm>
        </p:spPr>
        <p:txBody>
          <a:bodyPr>
            <a:normAutofit/>
          </a:bodyPr>
          <a:lstStyle/>
          <a:p>
            <a:r>
              <a:rPr lang="pt-PT" dirty="0" smtClean="0"/>
              <a:t>Cont.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1" y="1046922"/>
            <a:ext cx="11569148" cy="557916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pt-BR" dirty="0" smtClean="0"/>
              <a:t>Penicilina Cristalizada EV: 500.000 UI de 6 em 6 horas (geralmente 1.000.000 UI, mas pode se usar doses de 2.000.000 ou 3.000.000 UI) </a:t>
            </a:r>
            <a:r>
              <a:rPr lang="pt-BR" b="1" dirty="0" smtClean="0"/>
              <a:t>ou</a:t>
            </a:r>
            <a:r>
              <a:rPr lang="pt-BR" dirty="0" smtClean="0"/>
              <a:t> Ampicilina EV: 2 a 12 gramas/dia divididos em 4 tomas (geralmente 1 grama EV de 6 em 6 horas, mas pode se usar doses de 2 ou 3 gramas EV de 6 em 6 horas) </a:t>
            </a:r>
            <a:r>
              <a:rPr lang="pt-BR" b="1" dirty="0" smtClean="0"/>
              <a:t>+ </a:t>
            </a:r>
            <a:r>
              <a:rPr lang="pt-BR" dirty="0" smtClean="0"/>
              <a:t>Gentamicina EV/IM: 80 mg de 8 em 8 horas ou 160/240 mg EV 1 vez por dia  </a:t>
            </a:r>
            <a:r>
              <a:rPr lang="pt-BR" b="1" dirty="0" smtClean="0"/>
              <a:t>Pneumonia hospitalar </a:t>
            </a:r>
            <a:r>
              <a:rPr lang="pt-BR" dirty="0" smtClean="0"/>
              <a:t>– geralmente associado a resistência antibiótica. Iniciar com o esquema das PAC. </a:t>
            </a:r>
            <a:endParaRPr lang="pt-BR" dirty="0"/>
          </a:p>
          <a:p>
            <a:pPr marL="0" indent="0">
              <a:buNone/>
            </a:pPr>
            <a:r>
              <a:rPr lang="pt-BR" dirty="0" smtClean="0"/>
              <a:t> </a:t>
            </a:r>
            <a:r>
              <a:rPr lang="pt-BR" b="1" dirty="0" smtClean="0"/>
              <a:t>Pneumonia em pacientes imunocomprometidos </a:t>
            </a:r>
            <a:r>
              <a:rPr lang="pt-BR" dirty="0" smtClean="0"/>
              <a:t>– depende do agente etiológico suspeito, pelo que em caso de fungos (anti-fúngicos – fluconazol) ou Pneumocystis jirovecci – cotrimoxazol em altas doses 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46346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Critérios de referência/transferência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A </a:t>
            </a:r>
            <a:r>
              <a:rPr lang="pt-BR" dirty="0" smtClean="0"/>
              <a:t>decisão do internamento ou de referência para unidades sanitárias com internamento é uma medida que pode salvar a vida de pacientes graves, pelo que os clínicos/tecnicos de saude devem conhecer os sinais de gravidade que alertam para a necessidade de aumentar o nível de prestação de cuidados ao paciente.  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64447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Critérios de referência/transferência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825625"/>
            <a:ext cx="11595100" cy="47783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Pacientes </a:t>
            </a:r>
            <a:r>
              <a:rPr lang="pt-BR" dirty="0" smtClean="0"/>
              <a:t>graves, com sinais de instabilidade como ansiedade, cianose, febre alta de difícil controlo, taquipneia, hipotensão e hipoxemia. </a:t>
            </a:r>
          </a:p>
          <a:p>
            <a:r>
              <a:rPr lang="pt-BR" dirty="0" smtClean="0"/>
              <a:t> Afecção extensa do parênquima pulmonar. </a:t>
            </a:r>
          </a:p>
          <a:p>
            <a:r>
              <a:rPr lang="pt-BR" dirty="0" smtClean="0"/>
              <a:t> Depressão do nível de consciência e outras alterações do sistema nervoso central como confusão mental. </a:t>
            </a:r>
          </a:p>
          <a:p>
            <a:r>
              <a:rPr lang="pt-BR" dirty="0" smtClean="0"/>
              <a:t> Pacientes idosos (mais de 65 anos de idade). </a:t>
            </a:r>
            <a:endParaRPr lang="pt-BR" dirty="0"/>
          </a:p>
          <a:p>
            <a:r>
              <a:rPr lang="pt-BR" dirty="0" smtClean="0"/>
              <a:t>Pacientes que não melhoram com a antibioticoterapia instituída após 48-72h. </a:t>
            </a:r>
          </a:p>
          <a:p>
            <a:r>
              <a:rPr lang="pt-BR" dirty="0" smtClean="0"/>
              <a:t> Choque circulatório/séptico.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96376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026" y="1825624"/>
            <a:ext cx="11887200" cy="4853471"/>
          </a:xfrm>
        </p:spPr>
        <p:txBody>
          <a:bodyPr>
            <a:normAutofit/>
          </a:bodyPr>
          <a:lstStyle/>
          <a:p>
            <a:r>
              <a:rPr lang="pt-BR" dirty="0" smtClean="0"/>
              <a:t>Pneumonia é definida como uma infecção respiratória aguda, com afecção segmentar, lobar, ou multilobar do parênquima pulmonar.</a:t>
            </a:r>
          </a:p>
          <a:p>
            <a:r>
              <a:rPr lang="pt-BR" dirty="0" smtClean="0"/>
              <a:t> A sua etiologia infecciosa pode ser </a:t>
            </a:r>
            <a:r>
              <a:rPr lang="pt-BR" dirty="0" smtClean="0">
                <a:solidFill>
                  <a:srgbClr val="FF0000"/>
                </a:solidFill>
              </a:rPr>
              <a:t>bacteriana, viral, fúngica ou parasitária. 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Epidemiologia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pneumonia é uma das principais causas de morte em todo o mundo. Afecta todas as idades, mas é mais frequente em crianças, idosos e em pacientes imunocomprometidos.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No nosso meio, as pneumonias estão entre as 5 principais causas de consulta, internamento e de mortalidade. O número de casos em adultos vem aumentando gradualmente, em associação ao HIV.</a:t>
            </a:r>
            <a:endParaRPr lang="pt-P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Classificação e Etiologia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035" y="1825624"/>
            <a:ext cx="11781182" cy="4879975"/>
          </a:xfrm>
        </p:spPr>
        <p:txBody>
          <a:bodyPr>
            <a:normAutofit lnSpcReduction="10000"/>
          </a:bodyPr>
          <a:lstStyle/>
          <a:p>
            <a:r>
              <a:rPr lang="pt-PT" dirty="0" smtClean="0"/>
              <a:t>As pneumonias podem ser classificadas em: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dirty="0" smtClean="0"/>
              <a:t> Pneumonias adquiridas na comunidade (PAC) que se subdivide em: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 dirty="0" smtClean="0"/>
              <a:t>Típica: </a:t>
            </a:r>
            <a:r>
              <a:rPr lang="pt-PT" dirty="0" smtClean="0"/>
              <a:t>Streptococcus pneumoniae, Haemophilus influenzae, Moraxella catarrhalis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 dirty="0" smtClean="0"/>
              <a:t> Atípica</a:t>
            </a:r>
            <a:r>
              <a:rPr lang="pt-PT" dirty="0" smtClean="0"/>
              <a:t>: Mycoplasma pneumoniae, Legionella spp, Chlamydea pneumoniae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dirty="0" smtClean="0"/>
              <a:t> </a:t>
            </a:r>
            <a:r>
              <a:rPr lang="pt-PT" b="1" dirty="0" smtClean="0"/>
              <a:t>Pneumonia hospitalar</a:t>
            </a:r>
            <a:r>
              <a:rPr lang="pt-PT" dirty="0" smtClean="0"/>
              <a:t>: Staphylococcus aureus, Bacilos entéricos Gram negativos ou Pseudomonas aeruginosa, flora mista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dirty="0" smtClean="0"/>
              <a:t> </a:t>
            </a:r>
            <a:r>
              <a:rPr lang="pt-PT" b="1" dirty="0" smtClean="0"/>
              <a:t>Pneumonia em pacientes imunocomprometidos </a:t>
            </a:r>
            <a:r>
              <a:rPr lang="pt-PT" dirty="0" smtClean="0"/>
              <a:t>(incluindo em pacientes com HIV/SIDA): fungos como Pneumocystis jirovecci, Candida albicans, Histoplasma capsulatum, Cryptococcus neoformans e alguns vírus como o Citomegalovírus, e o Herpes vírus HHV-8 (responsável pelo Sarcoma de kaposi) 2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711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Factores de risco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instalação ou não da pneumonia e respectivo quadro clínico é determinada pela interacção entre o agente patogénico e os mecanismos naturais de defesa do indivíduo. </a:t>
            </a:r>
          </a:p>
          <a:p>
            <a:r>
              <a:rPr lang="pt-BR" dirty="0" smtClean="0"/>
              <a:t>Alguns factores relacionados ao indivíduo, ao microrganismo e ao meio ambiente diminuem a capacidade de defesa, tornando-o mais susceptível à infecção pulmonar.</a:t>
            </a:r>
          </a:p>
          <a:p>
            <a:r>
              <a:rPr lang="pt-BR" dirty="0" smtClean="0"/>
              <a:t> Abaixo, estão listados alguns dos factores de risco que predispõe à pneumonia: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02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Factores Relacionados com o hospedeiro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069" y="1825625"/>
            <a:ext cx="11555895" cy="4773958"/>
          </a:xfrm>
        </p:spPr>
        <p:txBody>
          <a:bodyPr>
            <a:normAutofit/>
          </a:bodyPr>
          <a:lstStyle/>
          <a:p>
            <a:r>
              <a:rPr lang="pt-BR" dirty="0" smtClean="0"/>
              <a:t>Idade avançada  </a:t>
            </a:r>
          </a:p>
          <a:p>
            <a:r>
              <a:rPr lang="pt-BR" dirty="0" smtClean="0"/>
              <a:t>Desnutrição  </a:t>
            </a:r>
          </a:p>
          <a:p>
            <a:r>
              <a:rPr lang="pt-BR" dirty="0" smtClean="0"/>
              <a:t>SIDA e outras síndromes de imunodepressão </a:t>
            </a:r>
          </a:p>
          <a:p>
            <a:r>
              <a:rPr lang="pt-BR" dirty="0" smtClean="0"/>
              <a:t>Infecções do trato respiratório superior ou infecção pulmonar pré- existente </a:t>
            </a:r>
          </a:p>
          <a:p>
            <a:r>
              <a:rPr lang="pt-BR" dirty="0" smtClean="0"/>
              <a:t> Consumo excessivo de álcool </a:t>
            </a:r>
          </a:p>
          <a:p>
            <a:r>
              <a:rPr lang="pt-BR" dirty="0" smtClean="0"/>
              <a:t>Acidente Vascular Cerebral (AVC) </a:t>
            </a:r>
          </a:p>
          <a:p>
            <a:r>
              <a:rPr lang="pt-BR" dirty="0" smtClean="0"/>
              <a:t>Convulsões   </a:t>
            </a:r>
          </a:p>
          <a:p>
            <a:r>
              <a:rPr lang="pt-BR" dirty="0" smtClean="0"/>
              <a:t>Tratamentos crónicos com corticoesteróides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161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Factores Relacionados com o meio ambiente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339" y="1825624"/>
            <a:ext cx="10810461" cy="476070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Fumo </a:t>
            </a:r>
            <a:r>
              <a:rPr lang="pt-BR" dirty="0" smtClean="0"/>
              <a:t>do tabaco </a:t>
            </a: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Poluição </a:t>
            </a:r>
            <a:r>
              <a:rPr lang="pt-BR" dirty="0" smtClean="0"/>
              <a:t>ambiental </a:t>
            </a: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Virulência </a:t>
            </a:r>
            <a:r>
              <a:rPr lang="pt-BR" dirty="0" smtClean="0"/>
              <a:t>do agente </a:t>
            </a:r>
            <a:r>
              <a:rPr lang="pt-BR" dirty="0" smtClean="0"/>
              <a:t>infeccioso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Intensidade </a:t>
            </a:r>
            <a:r>
              <a:rPr lang="pt-BR" dirty="0" smtClean="0"/>
              <a:t>da infecção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0723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Fisiopatologia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61" y="1484784"/>
            <a:ext cx="11569148" cy="51943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O </a:t>
            </a:r>
            <a:r>
              <a:rPr lang="pt-BR" dirty="0" smtClean="0"/>
              <a:t>mecanismo mais comum de aquisição da pneumonia é a aspiração de microrganismos da </a:t>
            </a:r>
            <a:r>
              <a:rPr lang="pt-BR" dirty="0" smtClean="0"/>
              <a:t>orofaringe.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Normalmente</a:t>
            </a:r>
            <a:r>
              <a:rPr lang="pt-BR" dirty="0" smtClean="0"/>
              <a:t>, 50% dos adultos aspiram durante o sono. </a:t>
            </a: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A </a:t>
            </a:r>
            <a:r>
              <a:rPr lang="pt-BR" dirty="0" smtClean="0"/>
              <a:t>aspiração aumenta com a depressão do nível de consciência (alcoólatras, usuários de drogas, pacientes com AVC ou convulsões, entre outros</a:t>
            </a:r>
            <a:r>
              <a:rPr lang="pt-BR" dirty="0" smtClean="0"/>
              <a:t>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Depois </a:t>
            </a:r>
            <a:r>
              <a:rPr lang="pt-BR" dirty="0" smtClean="0"/>
              <a:t>de vencer todas as barreiras (pelos, cílios e actividade mucociliar, factores antibacterianos locais, macrófagos) ocorre a inflamação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30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Cont .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052" y="1825624"/>
            <a:ext cx="11542644" cy="48799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</a:t>
            </a:r>
            <a:r>
              <a:rPr lang="pt-BR" dirty="0" smtClean="0"/>
              <a:t>Esta inflamação é responsável pela febre (via interleucinas, principalmente a interleucina 1 e factor de necrose tumoral), quimiotaxia (liberação de neutrófilos e sua atracção ao local causando leucocitose periférica), extravasamento alvéolo-capilar (líquido, eritrócitos responsáveis pela dispneia, hemoptise, fervores crepitantes e infiltrados radiográficos) e preenchimento do espaço alveolar (responsável pela dispneia, hipoxémia – acidose metabólica). </a:t>
            </a: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Adicionalmente</a:t>
            </a:r>
            <a:r>
              <a:rPr lang="pt-BR" dirty="0" smtClean="0"/>
              <a:t>, a síndrome de resposta inflamatória condiciona a estimulação do centro respiratório e consequente acidose/alcalose respiratória.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44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Quadro Clínico 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773" y="1825625"/>
            <a:ext cx="11781183" cy="48004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A </a:t>
            </a:r>
            <a:r>
              <a:rPr lang="pt-BR" b="1" dirty="0" smtClean="0"/>
              <a:t>pneumonia típica </a:t>
            </a:r>
            <a:r>
              <a:rPr lang="pt-BR" dirty="0" smtClean="0"/>
              <a:t>caracteriza-se por início súbito de febre, tosse produtiva com escarro purulento e dor torácica pleurítica (tipo “pontada” ou “facada” que se exarceba com os movimentos respiratórios). À auscultação pulmonar encontra-se fervores crepitantes, sopro tubário, broncofonia e pectorilóquia. </a:t>
            </a:r>
            <a:endParaRPr lang="pt-BR" dirty="0"/>
          </a:p>
          <a:p>
            <a:pPr>
              <a:buFont typeface="Wingdings" panose="05000000000000000000" pitchFamily="2" charset="2"/>
              <a:buChar char="§"/>
            </a:pPr>
            <a:r>
              <a:rPr lang="pt-BR" b="1" dirty="0" smtClean="0"/>
              <a:t>A </a:t>
            </a:r>
            <a:r>
              <a:rPr lang="pt-BR" b="1" dirty="0" smtClean="0"/>
              <a:t>pneumonia atípica </a:t>
            </a:r>
            <a:r>
              <a:rPr lang="pt-BR" dirty="0" smtClean="0"/>
              <a:t>caracteriza-se por início mais gradual, tosse seca e predomínio de sintomas extrapulmonares (cefaleia, mal-estar, mialgias, odinofagia orofaríngea, desconforto gastrointestinal) e sinais mínimos ao exame físico (além de fervores crepitantes)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43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1261</Words>
  <Application>Microsoft Office PowerPoint</Application>
  <PresentationFormat>Widescreen</PresentationFormat>
  <Paragraphs>91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Tema do Office</vt:lpstr>
      <vt:lpstr>ATENÇÃO BÁSICA DE SAÚDE</vt:lpstr>
      <vt:lpstr>PowerPoint Presentation</vt:lpstr>
      <vt:lpstr>Classificação e Etiologia </vt:lpstr>
      <vt:lpstr>Factores de risco </vt:lpstr>
      <vt:lpstr>Factores Relacionados com o hospedeiro</vt:lpstr>
      <vt:lpstr>Factores Relacionados com o meio ambiente</vt:lpstr>
      <vt:lpstr>Fisiopatologia</vt:lpstr>
      <vt:lpstr>Cont .</vt:lpstr>
      <vt:lpstr> Quadro Clínico </vt:lpstr>
      <vt:lpstr>Cont .</vt:lpstr>
      <vt:lpstr>Complicações</vt:lpstr>
      <vt:lpstr>Diagnóstico</vt:lpstr>
      <vt:lpstr> Conduta</vt:lpstr>
      <vt:lpstr>Tratamento farmacológico </vt:lpstr>
      <vt:lpstr>PowerPoint Presentation</vt:lpstr>
      <vt:lpstr>Cont. </vt:lpstr>
      <vt:lpstr>Critérios de referência/transferência </vt:lpstr>
      <vt:lpstr>Critérios de referência/transferência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ATENÇÃO BÁSICA DE SAÚDE</dc:title>
  <dc:creator>VILANKULO</dc:creator>
  <cp:lastModifiedBy>VERCHANDE</cp:lastModifiedBy>
  <cp:revision>2</cp:revision>
  <dcterms:modified xsi:type="dcterms:W3CDTF">2020-10-15T07:36:25Z</dcterms:modified>
</cp:coreProperties>
</file>