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81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73" r:id="rId15"/>
    <p:sldId id="269" r:id="rId16"/>
    <p:sldId id="274" r:id="rId17"/>
    <p:sldId id="271" r:id="rId18"/>
    <p:sldId id="275" r:id="rId19"/>
    <p:sldId id="276" r:id="rId20"/>
    <p:sldId id="277" r:id="rId21"/>
    <p:sldId id="278" r:id="rId22"/>
    <p:sldId id="279" r:id="rId23"/>
    <p:sldId id="280" r:id="rId24"/>
    <p:sldId id="272" r:id="rId25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16EE8C-0437-464F-BE12-2F4A558D7DBD}" type="datetimeFigureOut">
              <a:rPr lang="pt-PT" smtClean="0"/>
              <a:pPr/>
              <a:t>09/09/20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FB62F3-CBA4-43D0-860F-786A26DFBFE0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04184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B62F3-CBA4-43D0-860F-786A26DFBFE0}" type="slidenum">
              <a:rPr lang="pt-PT" smtClean="0"/>
              <a:pPr/>
              <a:t>9</a:t>
            </a:fld>
            <a:endParaRPr lang="pt-P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B62F3-CBA4-43D0-860F-786A26DFBFE0}" type="slidenum">
              <a:rPr lang="pt-PT" smtClean="0"/>
              <a:pPr/>
              <a:t>20</a:t>
            </a:fld>
            <a:endParaRPr lang="pt-P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C9BA1-F481-4B65-A320-E8B8A01A2195}" type="datetimeFigureOut">
              <a:rPr lang="pt-PT" smtClean="0"/>
              <a:pPr/>
              <a:t>09/09/20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6F6A0-0157-410C-8454-50B8554B4A14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C9BA1-F481-4B65-A320-E8B8A01A2195}" type="datetimeFigureOut">
              <a:rPr lang="pt-PT" smtClean="0"/>
              <a:pPr/>
              <a:t>09/09/20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6F6A0-0157-410C-8454-50B8554B4A14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C9BA1-F481-4B65-A320-E8B8A01A2195}" type="datetimeFigureOut">
              <a:rPr lang="pt-PT" smtClean="0"/>
              <a:pPr/>
              <a:t>09/09/20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6F6A0-0157-410C-8454-50B8554B4A14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C9BA1-F481-4B65-A320-E8B8A01A2195}" type="datetimeFigureOut">
              <a:rPr lang="pt-PT" smtClean="0"/>
              <a:pPr/>
              <a:t>09/09/20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6F6A0-0157-410C-8454-50B8554B4A14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C9BA1-F481-4B65-A320-E8B8A01A2195}" type="datetimeFigureOut">
              <a:rPr lang="pt-PT" smtClean="0"/>
              <a:pPr/>
              <a:t>09/09/20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6F6A0-0157-410C-8454-50B8554B4A14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C9BA1-F481-4B65-A320-E8B8A01A2195}" type="datetimeFigureOut">
              <a:rPr lang="pt-PT" smtClean="0"/>
              <a:pPr/>
              <a:t>09/09/20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6F6A0-0157-410C-8454-50B8554B4A14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C9BA1-F481-4B65-A320-E8B8A01A2195}" type="datetimeFigureOut">
              <a:rPr lang="pt-PT" smtClean="0"/>
              <a:pPr/>
              <a:t>09/09/20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6F6A0-0157-410C-8454-50B8554B4A14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C9BA1-F481-4B65-A320-E8B8A01A2195}" type="datetimeFigureOut">
              <a:rPr lang="pt-PT" smtClean="0"/>
              <a:pPr/>
              <a:t>09/09/20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6F6A0-0157-410C-8454-50B8554B4A14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C9BA1-F481-4B65-A320-E8B8A01A2195}" type="datetimeFigureOut">
              <a:rPr lang="pt-PT" smtClean="0"/>
              <a:pPr/>
              <a:t>09/09/20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6F6A0-0157-410C-8454-50B8554B4A14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C9BA1-F481-4B65-A320-E8B8A01A2195}" type="datetimeFigureOut">
              <a:rPr lang="pt-PT" smtClean="0"/>
              <a:pPr/>
              <a:t>09/09/20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6F6A0-0157-410C-8454-50B8554B4A14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C9BA1-F481-4B65-A320-E8B8A01A2195}" type="datetimeFigureOut">
              <a:rPr lang="pt-PT" smtClean="0"/>
              <a:pPr/>
              <a:t>09/09/20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6F6A0-0157-410C-8454-50B8554B4A14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AC9BA1-F481-4B65-A320-E8B8A01A2195}" type="datetimeFigureOut">
              <a:rPr lang="pt-PT" smtClean="0"/>
              <a:pPr/>
              <a:t>09/09/20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6F6A0-0157-410C-8454-50B8554B4A14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1214414" y="5929314"/>
            <a:ext cx="5500726" cy="7143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Docentes: </a:t>
            </a:r>
            <a:r>
              <a:rPr lang="pt-PT" b="1" i="1" smtClean="0">
                <a:latin typeface="Times New Roman" pitchFamily="18" charset="0"/>
                <a:ea typeface="+mj-ea"/>
                <a:cs typeface="Times New Roman" pitchFamily="18" charset="0"/>
              </a:rPr>
              <a:t>Gabriel</a:t>
            </a:r>
            <a:r>
              <a:rPr kumimoji="0" lang="pt-PT" b="1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pt-PT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3667" y="0"/>
            <a:ext cx="1730333" cy="1500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>
            <a:normAutofit/>
          </a:bodyPr>
          <a:lstStyle/>
          <a:p>
            <a:r>
              <a:rPr lang="pt-BR" altLang="af-ZA" sz="3200" dirty="0" smtClean="0">
                <a:latin typeface="Times New Roman" pitchFamily="18" charset="0"/>
                <a:cs typeface="Times New Roman" pitchFamily="18" charset="0"/>
              </a:rPr>
              <a:t>Equipamento de Proteção </a:t>
            </a:r>
            <a:r>
              <a:rPr lang="pt-BR" altLang="af-ZA" sz="32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pt-BR" altLang="af-ZA" sz="3200" dirty="0" smtClean="0">
                <a:latin typeface="Times New Roman" pitchFamily="18" charset="0"/>
                <a:cs typeface="Times New Roman" pitchFamily="18" charset="0"/>
              </a:rPr>
              <a:t>ndividual (EPIs)</a:t>
            </a:r>
            <a:endParaRPr lang="pt-PT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altLang="af-Z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altLang="af-ZA" sz="2400" b="1" dirty="0" smtClean="0">
                <a:latin typeface="Times New Roman" pitchFamily="18" charset="0"/>
                <a:cs typeface="Times New Roman" pitchFamily="18" charset="0"/>
              </a:rPr>
              <a:t>EPIs</a:t>
            </a:r>
            <a:r>
              <a:rPr lang="pt-BR" altLang="af-ZA" sz="2400" dirty="0" smtClean="0">
                <a:latin typeface="Times New Roman" pitchFamily="18" charset="0"/>
                <a:cs typeface="Times New Roman" pitchFamily="18" charset="0"/>
              </a:rPr>
              <a:t> - são equipamentos de proteção individual utilizados pelo profissional, pessoal auxiliar, paciente e equipamentos, a fim de evitar contaminação e acidentes (gorro, máscara, avental, luvas, óculos de proteção, botas...)</a:t>
            </a:r>
          </a:p>
          <a:p>
            <a:pPr algn="just">
              <a:lnSpc>
                <a:spcPct val="150000"/>
              </a:lnSpc>
              <a:buNone/>
            </a:pPr>
            <a:endParaRPr lang="pt-BR" altLang="af-Z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pt-PT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Nota: </a:t>
            </a:r>
            <a:r>
              <a:rPr lang="pt-PT" sz="2400" b="1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pt-PT" sz="2400" b="1" dirty="0">
                <a:latin typeface="Times New Roman" pitchFamily="18" charset="0"/>
                <a:cs typeface="Times New Roman" pitchFamily="18" charset="0"/>
              </a:rPr>
              <a:t>lavagem das </a:t>
            </a:r>
            <a:r>
              <a:rPr lang="pt-PT" sz="2400" b="1" dirty="0" smtClean="0">
                <a:latin typeface="Times New Roman" pitchFamily="18" charset="0"/>
                <a:cs typeface="Times New Roman" pitchFamily="18" charset="0"/>
              </a:rPr>
              <a:t>mãos e uso de EPIs </a:t>
            </a:r>
            <a:r>
              <a:rPr lang="pt-PT" sz="2400" b="1" dirty="0">
                <a:latin typeface="Times New Roman" pitchFamily="18" charset="0"/>
                <a:cs typeface="Times New Roman" pitchFamily="18" charset="0"/>
              </a:rPr>
              <a:t>são medidas de prevenção que jamais devem ser esquecidas</a:t>
            </a:r>
            <a:endParaRPr lang="pt-PT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372" y="5429288"/>
            <a:ext cx="2071628" cy="142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786874" cy="785818"/>
          </a:xfrm>
        </p:spPr>
        <p:txBody>
          <a:bodyPr>
            <a:normAutofit fontScale="90000"/>
          </a:bodyPr>
          <a:lstStyle/>
          <a:p>
            <a:r>
              <a:rPr lang="pt-PT" sz="3600" b="1" dirty="0">
                <a:latin typeface="Times New Roman" pitchFamily="18" charset="0"/>
                <a:cs typeface="Times New Roman" pitchFamily="18" charset="0"/>
              </a:rPr>
              <a:t>Unidade II. </a:t>
            </a:r>
            <a:r>
              <a:rPr lang="pt-PT" sz="3600" b="1" dirty="0" smtClean="0">
                <a:latin typeface="Times New Roman" pitchFamily="18" charset="0"/>
                <a:cs typeface="Times New Roman" pitchFamily="18" charset="0"/>
              </a:rPr>
              <a:t>Avaliação Inicial do Meio e da Vítima </a:t>
            </a:r>
            <a:r>
              <a:rPr lang="pt-PT" b="1" dirty="0" smtClean="0"/>
              <a:t/>
            </a:r>
            <a:br>
              <a:rPr lang="pt-PT" b="1" dirty="0" smtClean="0"/>
            </a:b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643602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PT" sz="24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pt-PT" sz="2400" b="1" dirty="0">
                <a:latin typeface="Times New Roman" pitchFamily="18" charset="0"/>
                <a:cs typeface="Times New Roman" pitchFamily="18" charset="0"/>
              </a:rPr>
              <a:t>. Avaliando o ambiente </a:t>
            </a:r>
          </a:p>
          <a:p>
            <a:pPr algn="just">
              <a:lnSpc>
                <a:spcPct val="150000"/>
              </a:lnSpc>
            </a:pPr>
            <a:r>
              <a:rPr lang="pt-PT" sz="2400" dirty="0">
                <a:latin typeface="Times New Roman" pitchFamily="18" charset="0"/>
                <a:cs typeface="Times New Roman" pitchFamily="18" charset="0"/>
              </a:rPr>
              <a:t>No geral, o socorrista deve: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t-PT" sz="2400" dirty="0">
                <a:latin typeface="Times New Roman" pitchFamily="18" charset="0"/>
                <a:cs typeface="Times New Roman" pitchFamily="18" charset="0"/>
              </a:rPr>
              <a:t>a) Avaliar os factores de risco para </a:t>
            </a: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a (</a:t>
            </a:r>
            <a:r>
              <a:rPr lang="pt-PT" sz="2400" dirty="0">
                <a:latin typeface="Times New Roman" pitchFamily="18" charset="0"/>
                <a:cs typeface="Times New Roman" pitchFamily="18" charset="0"/>
              </a:rPr>
              <a:t>s) </a:t>
            </a: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vítima (</a:t>
            </a:r>
            <a:r>
              <a:rPr lang="pt-PT" sz="2400" dirty="0">
                <a:latin typeface="Times New Roman" pitchFamily="18" charset="0"/>
                <a:cs typeface="Times New Roman" pitchFamily="18" charset="0"/>
              </a:rPr>
              <a:t>s) e para </a:t>
            </a: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o (</a:t>
            </a:r>
            <a:r>
              <a:rPr lang="pt-PT" sz="2400" dirty="0">
                <a:latin typeface="Times New Roman" pitchFamily="18" charset="0"/>
                <a:cs typeface="Times New Roman" pitchFamily="18" charset="0"/>
              </a:rPr>
              <a:t>s) </a:t>
            </a: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socorrista (</a:t>
            </a:r>
            <a:r>
              <a:rPr lang="pt-PT" sz="2400" dirty="0">
                <a:latin typeface="Times New Roman" pitchFamily="18" charset="0"/>
                <a:cs typeface="Times New Roman" pitchFamily="18" charset="0"/>
              </a:rPr>
              <a:t>s);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t-PT" sz="2400" dirty="0">
                <a:latin typeface="Times New Roman" pitchFamily="18" charset="0"/>
                <a:cs typeface="Times New Roman" pitchFamily="18" charset="0"/>
              </a:rPr>
              <a:t>b) Certificar-se de que são accionados os meios adequados para a situação em causa. </a:t>
            </a:r>
          </a:p>
          <a:p>
            <a:pPr algn="just">
              <a:lnSpc>
                <a:spcPct val="150000"/>
              </a:lnSpc>
              <a:buNone/>
            </a:pPr>
            <a:r>
              <a:rPr lang="pt-PT" sz="2400" dirty="0">
                <a:latin typeface="Times New Roman" pitchFamily="18" charset="0"/>
                <a:cs typeface="Times New Roman" pitchFamily="18" charset="0"/>
              </a:rPr>
              <a:t>Por exemplo, ao chegar ao local em que há um incêndio com vítima, deve solicitar os bombeiros e uma ambulância.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3667" y="5572140"/>
            <a:ext cx="1730333" cy="1285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428604"/>
          </a:xfrm>
        </p:spPr>
        <p:txBody>
          <a:bodyPr>
            <a:normAutofit fontScale="90000"/>
          </a:bodyPr>
          <a:lstStyle/>
          <a:p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715040"/>
          </a:xfrm>
          <a:noFill/>
          <a:ln>
            <a:solidFill>
              <a:schemeClr val="bg1"/>
            </a:solidFill>
          </a:ln>
        </p:spPr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t-PT" sz="2400" b="1" dirty="0" smtClean="0">
                <a:latin typeface="Times New Roman" pitchFamily="18" charset="0"/>
                <a:cs typeface="Times New Roman" pitchFamily="18" charset="0"/>
              </a:rPr>
              <a:t>Atenção</a:t>
            </a: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: suspeitar sempre de lesões de coluna quando se trata uma vítima de queda ou de acidente.</a:t>
            </a:r>
          </a:p>
          <a:p>
            <a:pPr>
              <a:lnSpc>
                <a:spcPct val="150000"/>
              </a:lnSpc>
              <a:buNone/>
            </a:pPr>
            <a:r>
              <a:rPr lang="pt-PT" sz="2400" b="1" dirty="0">
                <a:latin typeface="Times New Roman" pitchFamily="18" charset="0"/>
                <a:cs typeface="Times New Roman" pitchFamily="18" charset="0"/>
              </a:rPr>
              <a:t>2. No exame da vítima deve-se: </a:t>
            </a:r>
          </a:p>
          <a:p>
            <a:pPr>
              <a:lnSpc>
                <a:spcPct val="150000"/>
              </a:lnSpc>
              <a:buNone/>
            </a:pP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PT" sz="2400" dirty="0">
                <a:latin typeface="Times New Roman" pitchFamily="18" charset="0"/>
                <a:cs typeface="Times New Roman" pitchFamily="18" charset="0"/>
              </a:rPr>
              <a:t>Avaliar o estado de consciência; </a:t>
            </a:r>
          </a:p>
          <a:p>
            <a:pPr marL="457200" indent="-457200">
              <a:lnSpc>
                <a:spcPct val="150000"/>
              </a:lnSpc>
              <a:buAutoNum type="alphaLcParenR"/>
            </a:pP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Aplicar imediatamente o método </a:t>
            </a:r>
            <a:r>
              <a:rPr lang="pt-PT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ABCDE</a:t>
            </a: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 de emergência</a:t>
            </a:r>
            <a:r>
              <a:rPr lang="pt-PT" sz="24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pt-PT" sz="2400" dirty="0"/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pt-PT" sz="24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pt-PT" sz="2400" dirty="0">
                <a:latin typeface="Times New Roman" pitchFamily="18" charset="0"/>
                <a:cs typeface="Times New Roman" pitchFamily="18" charset="0"/>
              </a:rPr>
              <a:t>-Vias </a:t>
            </a: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Aéreas</a:t>
            </a:r>
            <a:r>
              <a:rPr lang="pt-PT" sz="2400" dirty="0">
                <a:latin typeface="Times New Roman" pitchFamily="18" charset="0"/>
                <a:cs typeface="Times New Roman" pitchFamily="18" charset="0"/>
              </a:rPr>
              <a:t>;</a:t>
            </a:r>
            <a:endParaRPr lang="pt-PT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pt-PT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PT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pt-PT" sz="2400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Respiração</a:t>
            </a:r>
            <a:r>
              <a:rPr lang="pt-PT" sz="2400" dirty="0">
                <a:latin typeface="Times New Roman" pitchFamily="18" charset="0"/>
                <a:cs typeface="Times New Roman" pitchFamily="18" charset="0"/>
              </a:rPr>
              <a:t>;</a:t>
            </a:r>
            <a:endParaRPr lang="pt-PT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pt-PT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PT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C-</a:t>
            </a:r>
            <a:r>
              <a:rPr lang="pt-PT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Circulação</a:t>
            </a:r>
            <a:r>
              <a:rPr lang="pt-PT" sz="2400" b="1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pt-PT" sz="2400" b="1" dirty="0" smtClean="0">
                <a:latin typeface="Times New Roman" pitchFamily="18" charset="0"/>
                <a:cs typeface="Times New Roman" pitchFamily="18" charset="0"/>
              </a:rPr>
              <a:t>D- </a:t>
            </a:r>
            <a:r>
              <a:rPr lang="pt-PT" sz="2400" dirty="0">
                <a:latin typeface="Times New Roman" pitchFamily="18" charset="0"/>
                <a:cs typeface="Times New Roman" pitchFamily="18" charset="0"/>
              </a:rPr>
              <a:t>Exame </a:t>
            </a: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Neurológico</a:t>
            </a:r>
            <a:r>
              <a:rPr lang="pt-PT" sz="2400" dirty="0">
                <a:latin typeface="Times New Roman" pitchFamily="18" charset="0"/>
                <a:cs typeface="Times New Roman" pitchFamily="18" charset="0"/>
              </a:rPr>
              <a:t>;</a:t>
            </a:r>
            <a:endParaRPr lang="pt-PT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pt-PT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PT" sz="2400" b="1" dirty="0">
                <a:latin typeface="Times New Roman" pitchFamily="18" charset="0"/>
                <a:cs typeface="Times New Roman" pitchFamily="18" charset="0"/>
              </a:rPr>
              <a:t>E- </a:t>
            </a:r>
            <a:r>
              <a:rPr lang="pt-PT" sz="2400" dirty="0">
                <a:latin typeface="Times New Roman" pitchFamily="18" charset="0"/>
                <a:cs typeface="Times New Roman" pitchFamily="18" charset="0"/>
              </a:rPr>
              <a:t>Exposição.</a:t>
            </a:r>
            <a:r>
              <a:rPr lang="pt-PT" sz="2400" b="1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68" y="5357826"/>
            <a:ext cx="2000232" cy="1500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0042"/>
          </a:xfrm>
        </p:spPr>
        <p:txBody>
          <a:bodyPr>
            <a:normAutofit fontScale="90000"/>
          </a:bodyPr>
          <a:lstStyle/>
          <a:p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pt-PT" b="1" dirty="0"/>
              <a:t>b</a:t>
            </a:r>
            <a:r>
              <a:rPr lang="pt-PT" sz="2400" dirty="0">
                <a:latin typeface="Times New Roman" pitchFamily="18" charset="0"/>
                <a:cs typeface="Times New Roman" pitchFamily="18" charset="0"/>
              </a:rPr>
              <a:t>) Verificar detalhadamente os Sinais Vitais (respiração, pulso, pressão </a:t>
            </a: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arterial, temperatura e dor). </a:t>
            </a:r>
          </a:p>
          <a:p>
            <a:pPr algn="just">
              <a:lnSpc>
                <a:spcPct val="150000"/>
              </a:lnSpc>
              <a:buNone/>
            </a:pPr>
            <a:endParaRPr lang="pt-PT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Os </a:t>
            </a:r>
            <a:r>
              <a:rPr lang="pt-PT" sz="2400" dirty="0">
                <a:latin typeface="Times New Roman" pitchFamily="18" charset="0"/>
                <a:cs typeface="Times New Roman" pitchFamily="18" charset="0"/>
              </a:rPr>
              <a:t>sinais vitais são os principais indicadores das funções vitais. É fundamental fazer uma avaliação desses sinais durante o socorro e ou na evacuação, quantas vezes forem necessárias: </a:t>
            </a:r>
            <a:endParaRPr lang="pt-PT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pt-PT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5206" y="5357826"/>
            <a:ext cx="1730333" cy="1500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pt-PT" sz="3200" dirty="0" smtClean="0">
                <a:latin typeface="Times New Roman" pitchFamily="18" charset="0"/>
                <a:cs typeface="Times New Roman" pitchFamily="18" charset="0"/>
              </a:rPr>
              <a:t>Sinais Vitais </a:t>
            </a:r>
            <a:endParaRPr lang="pt-PT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28596" y="928670"/>
            <a:ext cx="8229600" cy="4525963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São medidas que nos fornecem dados fisiológicos indicando as condições de saúde da pessoa.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Temperatura (t°c)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2. Respiração (FR)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3. Pulso</a:t>
            </a:r>
            <a:r>
              <a:rPr lang="pt-P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(FC) bpm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4. Pressão arterial</a:t>
            </a:r>
            <a:r>
              <a:rPr lang="pt-P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(PA)</a:t>
            </a:r>
            <a:r>
              <a:rPr lang="pt-P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mmHg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5. Dor</a:t>
            </a:r>
          </a:p>
          <a:p>
            <a:pPr algn="just">
              <a:lnSpc>
                <a:spcPct val="150000"/>
              </a:lnSpc>
              <a:buNone/>
            </a:pPr>
            <a:endParaRPr lang="pt-PT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None/>
            </a:pPr>
            <a:endParaRPr lang="pt-PT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372" y="5357827"/>
            <a:ext cx="1857346" cy="1500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pt-PT" b="1" dirty="0" smtClean="0"/>
              <a:t> </a:t>
            </a:r>
            <a:r>
              <a:rPr lang="pt-PT" sz="3600" b="1" dirty="0" smtClean="0">
                <a:latin typeface="Times New Roman" pitchFamily="18" charset="0"/>
                <a:cs typeface="Times New Roman" pitchFamily="18" charset="0"/>
              </a:rPr>
              <a:t>Respiração (Ventilação) </a:t>
            </a:r>
            <a:br>
              <a:rPr lang="pt-PT" sz="3600" b="1" dirty="0" smtClean="0">
                <a:latin typeface="Times New Roman" pitchFamily="18" charset="0"/>
                <a:cs typeface="Times New Roman" pitchFamily="18" charset="0"/>
              </a:rPr>
            </a:br>
            <a:endParaRPr lang="pt-PT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786478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50000"/>
              </a:lnSpc>
            </a:pP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É </a:t>
            </a:r>
            <a:r>
              <a:rPr lang="pt-PT" sz="2400" dirty="0" smtClean="0"/>
              <a:t> o acto de inspirar e expirar promovendo a troca de gases entre o organismo e o </a:t>
            </a:r>
            <a:r>
              <a:rPr lang="pt-PT" sz="2400" dirty="0"/>
              <a:t>ambiente</a:t>
            </a:r>
            <a:r>
              <a:rPr lang="pt-PT" sz="2400" dirty="0" smtClean="0"/>
              <a:t>.</a:t>
            </a:r>
          </a:p>
          <a:p>
            <a:pPr>
              <a:buNone/>
            </a:pPr>
            <a:r>
              <a:rPr lang="pt-PT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PT" sz="2400" u="sng" dirty="0">
                <a:solidFill>
                  <a:srgbClr val="00B050"/>
                </a:solidFill>
              </a:rPr>
              <a:t>Principais </a:t>
            </a:r>
            <a:r>
              <a:rPr lang="pt-PT" sz="2400" u="sng" dirty="0" smtClean="0">
                <a:solidFill>
                  <a:srgbClr val="00B050"/>
                </a:solidFill>
              </a:rPr>
              <a:t>características: </a:t>
            </a:r>
            <a:endParaRPr lang="pt-PT" sz="2400" u="sng" dirty="0">
              <a:solidFill>
                <a:srgbClr val="00B050"/>
              </a:solidFill>
            </a:endParaRPr>
          </a:p>
          <a:p>
            <a:pPr>
              <a:lnSpc>
                <a:spcPct val="150000"/>
              </a:lnSpc>
              <a:buNone/>
            </a:pPr>
            <a:r>
              <a:rPr lang="pt-PT" sz="2400" b="1" dirty="0" smtClean="0"/>
              <a:t>1.  </a:t>
            </a:r>
            <a:r>
              <a:rPr lang="pt-PT" sz="2400" b="1" dirty="0">
                <a:latin typeface="Times New Roman" pitchFamily="18" charset="0"/>
                <a:cs typeface="Times New Roman" pitchFamily="18" charset="0"/>
              </a:rPr>
              <a:t>Frequência </a:t>
            </a:r>
            <a:r>
              <a:rPr lang="pt-PT" sz="2400" dirty="0">
                <a:latin typeface="Times New Roman" pitchFamily="18" charset="0"/>
                <a:cs typeface="Times New Roman" pitchFamily="18" charset="0"/>
              </a:rPr>
              <a:t>– Contabiliza-se em número de ciclos </a:t>
            </a: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vinculatórios </a:t>
            </a:r>
            <a:r>
              <a:rPr lang="pt-PT" sz="2400" dirty="0">
                <a:latin typeface="Times New Roman" pitchFamily="18" charset="0"/>
                <a:cs typeface="Times New Roman" pitchFamily="18" charset="0"/>
              </a:rPr>
              <a:t>por minuto.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pt-PT" sz="2400" dirty="0">
                <a:latin typeface="Times New Roman" pitchFamily="18" charset="0"/>
                <a:cs typeface="Times New Roman" pitchFamily="18" charset="0"/>
              </a:rPr>
              <a:t>Consideram-se valores normais de referência entre 12 a 20 ciclos </a:t>
            </a: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ventilatórios </a:t>
            </a:r>
            <a:r>
              <a:rPr lang="pt-PT" sz="2400" dirty="0">
                <a:latin typeface="Times New Roman" pitchFamily="18" charset="0"/>
                <a:cs typeface="Times New Roman" pitchFamily="18" charset="0"/>
              </a:rPr>
              <a:t>em cada minuto nos adultos em repouso. </a:t>
            </a:r>
          </a:p>
          <a:p>
            <a:pPr>
              <a:lnSpc>
                <a:spcPct val="150000"/>
              </a:lnSpc>
              <a:buNone/>
            </a:pPr>
            <a:r>
              <a:rPr lang="pt-PT" sz="24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pt-PT" sz="2400" b="1" dirty="0">
                <a:latin typeface="Times New Roman" pitchFamily="18" charset="0"/>
                <a:cs typeface="Times New Roman" pitchFamily="18" charset="0"/>
              </a:rPr>
              <a:t>Amplitude </a:t>
            </a:r>
            <a:r>
              <a:rPr lang="pt-PT" sz="24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PT" sz="2400" dirty="0">
                <a:latin typeface="Times New Roman" pitchFamily="18" charset="0"/>
                <a:cs typeface="Times New Roman" pitchFamily="18" charset="0"/>
              </a:rPr>
              <a:t>Amplitude da ventilação pode ser Superficial, Normal ou Profunda (verifica-se no levantamento e abaixamento do tórax ou </a:t>
            </a: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abdómen). </a:t>
            </a:r>
            <a:endParaRPr lang="pt-PT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3.  </a:t>
            </a:r>
            <a:r>
              <a:rPr lang="pt-PT" sz="2400" b="1" dirty="0">
                <a:latin typeface="Times New Roman" pitchFamily="18" charset="0"/>
                <a:cs typeface="Times New Roman" pitchFamily="18" charset="0"/>
              </a:rPr>
              <a:t>Ritmo – </a:t>
            </a:r>
            <a:r>
              <a:rPr lang="pt-PT" sz="2400" dirty="0">
                <a:latin typeface="Times New Roman" pitchFamily="18" charset="0"/>
                <a:cs typeface="Times New Roman" pitchFamily="18" charset="0"/>
              </a:rPr>
              <a:t>O ritmo pode </a:t>
            </a: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ser </a:t>
            </a:r>
            <a:r>
              <a:rPr lang="pt-PT" sz="2400" dirty="0">
                <a:latin typeface="Times New Roman" pitchFamily="18" charset="0"/>
                <a:cs typeface="Times New Roman" pitchFamily="18" charset="0"/>
              </a:rPr>
              <a:t>Regular ou Irregular.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372" y="5357827"/>
            <a:ext cx="2071628" cy="1500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857232"/>
          </a:xfrm>
        </p:spPr>
        <p:txBody>
          <a:bodyPr>
            <a:noAutofit/>
          </a:bodyPr>
          <a:lstStyle/>
          <a:p>
            <a:r>
              <a:rPr lang="pt-PT" sz="3200" b="1" dirty="0" smtClean="0">
                <a:latin typeface="Times New Roman" pitchFamily="18" charset="0"/>
                <a:cs typeface="Times New Roman" pitchFamily="18" charset="0"/>
              </a:rPr>
              <a:t>Pulso </a:t>
            </a:r>
            <a:br>
              <a:rPr lang="pt-PT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pt-PT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O </a:t>
            </a:r>
            <a:r>
              <a:rPr lang="pt-PT" sz="2400" dirty="0">
                <a:latin typeface="Times New Roman" pitchFamily="18" charset="0"/>
                <a:cs typeface="Times New Roman" pitchFamily="18" charset="0"/>
              </a:rPr>
              <a:t>pulso é a onda de sangue que percorre as artérias cada vez que o coração contrai. </a:t>
            </a:r>
            <a:endParaRPr lang="pt-PT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endParaRPr lang="pt-PT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pt-PT" sz="2400" u="sng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Principais </a:t>
            </a:r>
            <a:r>
              <a:rPr lang="pt-PT" sz="2400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características: </a:t>
            </a:r>
            <a:endParaRPr lang="pt-PT" sz="2400" u="sng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lnSpc>
                <a:spcPct val="150000"/>
              </a:lnSpc>
              <a:buAutoNum type="arabicPeriod"/>
            </a:pPr>
            <a:r>
              <a:rPr lang="pt-PT" sz="2400" b="1" dirty="0" smtClean="0">
                <a:latin typeface="Times New Roman" pitchFamily="18" charset="0"/>
                <a:cs typeface="Times New Roman" pitchFamily="18" charset="0"/>
              </a:rPr>
              <a:t>Frequência </a:t>
            </a:r>
            <a:r>
              <a:rPr lang="pt-PT" sz="2400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pt-PT" sz="2400" dirty="0">
                <a:latin typeface="Times New Roman" pitchFamily="18" charset="0"/>
                <a:cs typeface="Times New Roman" pitchFamily="18" charset="0"/>
              </a:rPr>
              <a:t>número de vezes que se sente a onda num minuto. Considera-se frequência normal entre 60 a 100 por minuto no adulto; </a:t>
            </a:r>
            <a:endParaRPr lang="pt-PT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lnSpc>
                <a:spcPct val="150000"/>
              </a:lnSpc>
              <a:buAutoNum type="arabicPeriod"/>
            </a:pPr>
            <a:endParaRPr lang="pt-PT" sz="24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lnSpc>
                <a:spcPct val="150000"/>
              </a:lnSpc>
              <a:buAutoNum type="arabicPeriod" startAt="2"/>
            </a:pPr>
            <a:r>
              <a:rPr lang="pt-PT" sz="2400" b="1" dirty="0" smtClean="0">
                <a:latin typeface="Times New Roman" pitchFamily="18" charset="0"/>
                <a:cs typeface="Times New Roman" pitchFamily="18" charset="0"/>
              </a:rPr>
              <a:t>Amplitude </a:t>
            </a:r>
            <a:r>
              <a:rPr lang="pt-PT" sz="2400" b="1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pt-PT" sz="2400" dirty="0">
                <a:latin typeface="Times New Roman" pitchFamily="18" charset="0"/>
                <a:cs typeface="Times New Roman" pitchFamily="18" charset="0"/>
              </a:rPr>
              <a:t>A amplitude do pulso é Cheio ou Fraco; </a:t>
            </a:r>
            <a:endParaRPr lang="pt-PT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lnSpc>
                <a:spcPct val="150000"/>
              </a:lnSpc>
              <a:buAutoNum type="arabicPeriod" startAt="2"/>
            </a:pPr>
            <a:endParaRPr lang="pt-PT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60000"/>
              </a:lnSpc>
            </a:pPr>
            <a:r>
              <a:rPr lang="pt-PT" sz="2800" dirty="0" smtClean="0">
                <a:latin typeface="Times New Roman" pitchFamily="18" charset="0"/>
                <a:cs typeface="Times New Roman" pitchFamily="18" charset="0"/>
              </a:rPr>
              <a:t>3.  </a:t>
            </a:r>
            <a:r>
              <a:rPr lang="pt-PT" sz="2800" b="1" dirty="0">
                <a:latin typeface="Times New Roman" pitchFamily="18" charset="0"/>
                <a:cs typeface="Times New Roman" pitchFamily="18" charset="0"/>
              </a:rPr>
              <a:t>Ritmo – </a:t>
            </a:r>
            <a:r>
              <a:rPr lang="pt-PT" sz="2800" dirty="0">
                <a:latin typeface="Times New Roman" pitchFamily="18" charset="0"/>
                <a:cs typeface="Times New Roman" pitchFamily="18" charset="0"/>
              </a:rPr>
              <a:t>O ritmo pode ser </a:t>
            </a:r>
            <a:r>
              <a:rPr lang="pt-PT" sz="2800" dirty="0" smtClean="0">
                <a:latin typeface="Times New Roman" pitchFamily="18" charset="0"/>
                <a:cs typeface="Times New Roman" pitchFamily="18" charset="0"/>
              </a:rPr>
              <a:t>Regular (intervalos iguais) </a:t>
            </a:r>
            <a:r>
              <a:rPr lang="pt-PT" sz="2800" dirty="0">
                <a:latin typeface="Times New Roman" pitchFamily="18" charset="0"/>
                <a:cs typeface="Times New Roman" pitchFamily="18" charset="0"/>
              </a:rPr>
              <a:t>ou </a:t>
            </a:r>
            <a:r>
              <a:rPr lang="pt-PT" sz="2800" dirty="0" smtClean="0">
                <a:latin typeface="Times New Roman" pitchFamily="18" charset="0"/>
                <a:cs typeface="Times New Roman" pitchFamily="18" charset="0"/>
              </a:rPr>
              <a:t>Irregular (intervalos são ora longos ora mais curtos).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5206" y="5357826"/>
            <a:ext cx="1928794" cy="1500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85818"/>
          </a:xfrm>
        </p:spPr>
        <p:txBody>
          <a:bodyPr>
            <a:normAutofit/>
          </a:bodyPr>
          <a:lstStyle/>
          <a:p>
            <a:r>
              <a:rPr lang="pt-PT" sz="3200" dirty="0" smtClean="0">
                <a:latin typeface="Times New Roman" pitchFamily="18" charset="0"/>
                <a:cs typeface="Times New Roman" pitchFamily="18" charset="0"/>
              </a:rPr>
              <a:t>Locais de Avaliação do Pulso</a:t>
            </a:r>
            <a:endParaRPr lang="pt-PT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29190" y="1357298"/>
            <a:ext cx="4214810" cy="5500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357298"/>
            <a:ext cx="5000628" cy="5500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5214942" y="928670"/>
            <a:ext cx="3786214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0" y="1000108"/>
            <a:ext cx="4929190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2" name="Rectângulo 11"/>
          <p:cNvSpPr/>
          <p:nvPr/>
        </p:nvSpPr>
        <p:spPr>
          <a:xfrm>
            <a:off x="5214942" y="857232"/>
            <a:ext cx="37862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Carótida</a:t>
            </a:r>
            <a:endParaRPr lang="pt-PT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ângulo 12"/>
          <p:cNvSpPr/>
          <p:nvPr/>
        </p:nvSpPr>
        <p:spPr>
          <a:xfrm>
            <a:off x="785786" y="857232"/>
            <a:ext cx="39290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Radial</a:t>
            </a:r>
            <a:endParaRPr lang="pt-PT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3667" y="5357826"/>
            <a:ext cx="1730333" cy="1500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r>
              <a:rPr lang="pt-PT" sz="2800" dirty="0" smtClean="0">
                <a:latin typeface="Times New Roman" pitchFamily="18" charset="0"/>
                <a:cs typeface="Times New Roman" pitchFamily="18" charset="0"/>
              </a:rPr>
              <a:t>Femoral  </a:t>
            </a:r>
            <a:r>
              <a:rPr lang="pt-PT" dirty="0" smtClean="0"/>
              <a:t>                          </a:t>
            </a:r>
            <a:r>
              <a:rPr lang="pt-PT" sz="2800" dirty="0">
                <a:latin typeface="Times New Roman" pitchFamily="18" charset="0"/>
                <a:cs typeface="Times New Roman" pitchFamily="18" charset="0"/>
              </a:rPr>
              <a:t>Poplítea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00108"/>
            <a:ext cx="4786346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000108"/>
            <a:ext cx="4214842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5216" y="5357826"/>
            <a:ext cx="1928784" cy="1500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pt-PT" sz="3200" b="1" dirty="0" smtClean="0">
                <a:latin typeface="Times New Roman" pitchFamily="18" charset="0"/>
                <a:cs typeface="Times New Roman" pitchFamily="18" charset="0"/>
              </a:rPr>
              <a:t>Pressão Arterial </a:t>
            </a:r>
            <a:endParaRPr lang="pt-PT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86412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pt-PT" sz="2400" dirty="0">
                <a:latin typeface="Times New Roman" pitchFamily="18" charset="0"/>
                <a:cs typeface="Times New Roman" pitchFamily="18" charset="0"/>
              </a:rPr>
              <a:t>pressão arterial é a força que o sangue exerce contra a parede das artérias durante a </a:t>
            </a: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sístole </a:t>
            </a:r>
            <a:r>
              <a:rPr lang="pt-PT" sz="2400" dirty="0">
                <a:latin typeface="Times New Roman" pitchFamily="18" charset="0"/>
                <a:cs typeface="Times New Roman" pitchFamily="18" charset="0"/>
              </a:rPr>
              <a:t>e </a:t>
            </a: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diástole.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endParaRPr lang="pt-PT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t-PT" sz="2400" dirty="0">
                <a:latin typeface="Times New Roman" pitchFamily="18" charset="0"/>
                <a:cs typeface="Times New Roman" pitchFamily="18" charset="0"/>
              </a:rPr>
              <a:t>Avalia-se a máxima (sistólica) e a mínima (diastólica). </a:t>
            </a:r>
            <a:endParaRPr lang="pt-PT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endParaRPr lang="pt-PT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t-PT" sz="2400" dirty="0">
                <a:latin typeface="Times New Roman" pitchFamily="18" charset="0"/>
                <a:cs typeface="Times New Roman" pitchFamily="18" charset="0"/>
              </a:rPr>
              <a:t>Consideram-se valores normais de referência para a máxima entre os </a:t>
            </a: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90 </a:t>
            </a:r>
            <a:r>
              <a:rPr lang="pt-PT" sz="2400" dirty="0">
                <a:latin typeface="Times New Roman" pitchFamily="18" charset="0"/>
                <a:cs typeface="Times New Roman" pitchFamily="18" charset="0"/>
              </a:rPr>
              <a:t>e os 140 mm/</a:t>
            </a:r>
            <a:r>
              <a:rPr lang="pt-PT" sz="2400" dirty="0" err="1">
                <a:latin typeface="Times New Roman" pitchFamily="18" charset="0"/>
                <a:cs typeface="Times New Roman" pitchFamily="18" charset="0"/>
              </a:rPr>
              <a:t>Hg</a:t>
            </a:r>
            <a:r>
              <a:rPr lang="pt-PT" sz="2400" dirty="0">
                <a:latin typeface="Times New Roman" pitchFamily="18" charset="0"/>
                <a:cs typeface="Times New Roman" pitchFamily="18" charset="0"/>
              </a:rPr>
              <a:t>. Para a mínima entre os 60 e os 90 mm/</a:t>
            </a:r>
            <a:r>
              <a:rPr lang="pt-PT" sz="2400" dirty="0" err="1">
                <a:latin typeface="Times New Roman" pitchFamily="18" charset="0"/>
                <a:cs typeface="Times New Roman" pitchFamily="18" charset="0"/>
              </a:rPr>
              <a:t>Hg</a:t>
            </a:r>
            <a:r>
              <a:rPr lang="pt-PT" sz="2400" dirty="0">
                <a:latin typeface="Times New Roman" pitchFamily="18" charset="0"/>
                <a:cs typeface="Times New Roman" pitchFamily="18" charset="0"/>
              </a:rPr>
              <a:t> e adultos normais.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372" y="5357827"/>
            <a:ext cx="2071628" cy="1500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>
            <a:normAutofit/>
          </a:bodyPr>
          <a:lstStyle/>
          <a:p>
            <a:r>
              <a:rPr lang="pt-PT" sz="3200" dirty="0">
                <a:latin typeface="Times New Roman" pitchFamily="18" charset="0"/>
                <a:cs typeface="Times New Roman" pitchFamily="18" charset="0"/>
              </a:rPr>
              <a:t>Noções de </a:t>
            </a:r>
            <a:r>
              <a:rPr lang="pt-PT" sz="3200" dirty="0" smtClean="0">
                <a:latin typeface="Times New Roman" pitchFamily="18" charset="0"/>
                <a:cs typeface="Times New Roman" pitchFamily="18" charset="0"/>
              </a:rPr>
              <a:t>Biossegurança </a:t>
            </a:r>
            <a:r>
              <a:rPr lang="pt-PT" dirty="0"/>
              <a:t>	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715040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t-PT" sz="2400" dirty="0" smtClean="0"/>
              <a:t>As infecções adquiridas no ambiente hospitalar constituem um grave problema de saúde mundial;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endParaRPr lang="pt-PT" sz="2400" dirty="0" smtClean="0"/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t-PT" sz="2400" dirty="0" smtClean="0"/>
              <a:t> </a:t>
            </a:r>
            <a:r>
              <a:rPr lang="pt-PT" sz="2400" dirty="0"/>
              <a:t>O hospital deve ser considerado insalubre por vocação, pois concentra hospedeiros mais susceptíveis e microrganismos mais resistentes. </a:t>
            </a:r>
            <a:endParaRPr lang="pt-PT" sz="2400" dirty="0" smtClean="0"/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endParaRPr lang="pt-PT" sz="2400" dirty="0" smtClean="0"/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t-PT" sz="2400" dirty="0"/>
              <a:t>Os microrganismos contaminam artigos hospitalares, colonizam pacientes graves e podem provocar infecções mais difíceis de serem tratadas. </a:t>
            </a:r>
            <a:endParaRPr lang="pt-PT" sz="2400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644" y="5786454"/>
            <a:ext cx="1857356" cy="1071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472518" cy="654032"/>
          </a:xfrm>
        </p:spPr>
        <p:txBody>
          <a:bodyPr>
            <a:normAutofit/>
          </a:bodyPr>
          <a:lstStyle/>
          <a:p>
            <a:pPr algn="l"/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Modo de Avaliação                                              Aparelho</a:t>
            </a:r>
            <a:endParaRPr lang="pt-PT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4282" y="928670"/>
            <a:ext cx="4714908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928670"/>
            <a:ext cx="4572000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3667" y="5857892"/>
            <a:ext cx="1730333" cy="1000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857232"/>
          </a:xfrm>
        </p:spPr>
        <p:txBody>
          <a:bodyPr>
            <a:noAutofit/>
          </a:bodyPr>
          <a:lstStyle/>
          <a:p>
            <a:r>
              <a:rPr lang="pt-PT" sz="3200" b="1" dirty="0" smtClean="0">
                <a:latin typeface="Times New Roman" pitchFamily="18" charset="0"/>
                <a:cs typeface="Times New Roman" pitchFamily="18" charset="0"/>
              </a:rPr>
              <a:t>Temperatura</a:t>
            </a:r>
            <a:br>
              <a:rPr lang="pt-PT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pt-PT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t-PT" sz="2600" dirty="0">
                <a:latin typeface="Times New Roman" pitchFamily="18" charset="0"/>
                <a:cs typeface="Times New Roman" pitchFamily="18" charset="0"/>
              </a:rPr>
              <a:t>Temperatura corporal é a diferença entre </a:t>
            </a:r>
            <a:r>
              <a:rPr lang="pt-PT" sz="2600" dirty="0" smtClean="0">
                <a:latin typeface="Times New Roman" pitchFamily="18" charset="0"/>
                <a:cs typeface="Times New Roman" pitchFamily="18" charset="0"/>
              </a:rPr>
              <a:t>a quantidade </a:t>
            </a:r>
            <a:r>
              <a:rPr lang="pt-PT" sz="2600" dirty="0">
                <a:latin typeface="Times New Roman" pitchFamily="18" charset="0"/>
                <a:cs typeface="Times New Roman" pitchFamily="18" charset="0"/>
              </a:rPr>
              <a:t>de calor produzida pelos </a:t>
            </a:r>
            <a:r>
              <a:rPr lang="pt-PT" sz="2600" dirty="0" smtClean="0">
                <a:latin typeface="Times New Roman" pitchFamily="18" charset="0"/>
                <a:cs typeface="Times New Roman" pitchFamily="18" charset="0"/>
              </a:rPr>
              <a:t>processos corporais </a:t>
            </a:r>
            <a:r>
              <a:rPr lang="pt-PT" sz="2600" dirty="0">
                <a:latin typeface="Times New Roman" pitchFamily="18" charset="0"/>
                <a:cs typeface="Times New Roman" pitchFamily="18" charset="0"/>
              </a:rPr>
              <a:t>e a quantidade de calor perdida para </a:t>
            </a:r>
            <a:r>
              <a:rPr lang="pt-PT" sz="2600" dirty="0" smtClean="0">
                <a:latin typeface="Times New Roman" pitchFamily="18" charset="0"/>
                <a:cs typeface="Times New Roman" pitchFamily="18" charset="0"/>
              </a:rPr>
              <a:t> o ambiente </a:t>
            </a:r>
            <a:r>
              <a:rPr lang="pt-PT" sz="2600" dirty="0">
                <a:latin typeface="Times New Roman" pitchFamily="18" charset="0"/>
                <a:cs typeface="Times New Roman" pitchFamily="18" charset="0"/>
              </a:rPr>
              <a:t>externo</a:t>
            </a:r>
            <a:r>
              <a:rPr lang="pt-PT" sz="2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endParaRPr lang="pt-PT" sz="2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pt-PT" sz="2400" dirty="0">
                <a:latin typeface="Times New Roman" pitchFamily="18" charset="0"/>
                <a:cs typeface="Times New Roman" pitchFamily="18" charset="0"/>
              </a:rPr>
              <a:t>temperatura deve ser verificada, usando um </a:t>
            </a: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termómetro </a:t>
            </a:r>
            <a:r>
              <a:rPr lang="pt-PT" sz="2400" dirty="0">
                <a:latin typeface="Times New Roman" pitchFamily="18" charset="0"/>
                <a:cs typeface="Times New Roman" pitchFamily="18" charset="0"/>
              </a:rPr>
              <a:t>clínico ou utilizando o dorso da mão sendo a temperatura do socorrista a referência (socorrista que não está febril).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3667" y="5357826"/>
            <a:ext cx="1730333" cy="1500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3200" dirty="0" smtClean="0">
                <a:latin typeface="Times New Roman" pitchFamily="18" charset="0"/>
                <a:cs typeface="Times New Roman" pitchFamily="18" charset="0"/>
              </a:rPr>
              <a:t>Principais Características: </a:t>
            </a:r>
            <a:br>
              <a:rPr lang="pt-PT" sz="3200" dirty="0" smtClean="0">
                <a:latin typeface="Times New Roman" pitchFamily="18" charset="0"/>
                <a:cs typeface="Times New Roman" pitchFamily="18" charset="0"/>
              </a:rPr>
            </a:br>
            <a:endParaRPr lang="pt-PT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pt-PT" dirty="0" smtClean="0"/>
              <a:t> Normal </a:t>
            </a:r>
            <a:r>
              <a:rPr lang="pt-PT" dirty="0"/>
              <a:t>36ºC a 37,4ºC </a:t>
            </a:r>
          </a:p>
          <a:p>
            <a:pPr>
              <a:buFont typeface="Wingdings" pitchFamily="2" charset="2"/>
              <a:buChar char="Ø"/>
            </a:pPr>
            <a:r>
              <a:rPr lang="pt-PT" dirty="0" smtClean="0"/>
              <a:t>Hipertermia (&gt; 37,4°C) </a:t>
            </a:r>
          </a:p>
          <a:p>
            <a:pPr>
              <a:buFont typeface="Wingdings" pitchFamily="2" charset="2"/>
              <a:buChar char="Ø"/>
            </a:pPr>
            <a:r>
              <a:rPr lang="pt-PT" dirty="0" smtClean="0"/>
              <a:t>Hipotermia (&lt;36 °C). </a:t>
            </a:r>
          </a:p>
          <a:p>
            <a:endParaRPr lang="pt-PT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3667" y="5357826"/>
            <a:ext cx="1730333" cy="1500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868346"/>
          </a:xfrm>
        </p:spPr>
        <p:txBody>
          <a:bodyPr>
            <a:noAutofit/>
          </a:bodyPr>
          <a:lstStyle/>
          <a:p>
            <a:r>
              <a:rPr lang="pt-PT" sz="3200" dirty="0" smtClean="0">
                <a:latin typeface="Times New Roman" pitchFamily="18" charset="0"/>
                <a:cs typeface="Times New Roman" pitchFamily="18" charset="0"/>
              </a:rPr>
              <a:t>Local de Avaliação e Interpretação</a:t>
            </a:r>
            <a:endParaRPr lang="pt-PT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928670"/>
            <a:ext cx="4143372" cy="5219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1071546"/>
            <a:ext cx="5072066" cy="2717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3857628"/>
            <a:ext cx="5072098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3667" y="5357826"/>
            <a:ext cx="1730333" cy="1500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2400" b="1" dirty="0" smtClean="0">
                <a:latin typeface="Times New Roman" pitchFamily="18" charset="0"/>
                <a:cs typeface="Times New Roman" pitchFamily="18" charset="0"/>
              </a:rPr>
              <a:t>T.P.C</a:t>
            </a:r>
            <a:endParaRPr lang="pt-PT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Marcador de Posição de Conteúdo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t-PT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pt-PT" sz="24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pt-PT" sz="2400" dirty="0">
                <a:latin typeface="Times New Roman" pitchFamily="18" charset="0"/>
                <a:cs typeface="Times New Roman" pitchFamily="18" charset="0"/>
              </a:rPr>
              <a:t>A dor: </a:t>
            </a:r>
          </a:p>
          <a:p>
            <a:pPr>
              <a:lnSpc>
                <a:spcPct val="150000"/>
              </a:lnSpc>
              <a:buNone/>
            </a:pPr>
            <a:r>
              <a:rPr lang="pt-PT" sz="24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. Factores que podem alterar os sinais vitais </a:t>
            </a:r>
            <a:endParaRPr lang="pt-PT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3667" y="5357826"/>
            <a:ext cx="1730333" cy="1500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0042"/>
          </a:xfrm>
        </p:spPr>
        <p:txBody>
          <a:bodyPr>
            <a:normAutofit fontScale="90000"/>
          </a:bodyPr>
          <a:lstStyle/>
          <a:p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t-PT" sz="2400" dirty="0" smtClean="0"/>
              <a:t>O risco de contraí-las depende, no entanto, do número e da virulência dos microrganismos presentes e, acima de tudo, da resistência anti-infecciosa local, sistémica e imunológica do paciente e da consciência do pessoal médicos e paramédicos que actuam no estabelecimento.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endParaRPr lang="pt-PT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t-PT" sz="2400" dirty="0"/>
              <a:t>O acto de lavar as mãos, antes e após examinar pacientes, ainda não é um hábito corrente em nossos dias, século XXI, apesar da sua importância já ter sido demonstrada em 1847/8 em estudos de </a:t>
            </a:r>
            <a:r>
              <a:rPr lang="pt-PT" sz="2400" b="1" i="1" dirty="0"/>
              <a:t>Semmelweis em Viena. </a:t>
            </a:r>
            <a:endParaRPr lang="pt-PT" sz="2400" b="1" i="1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372" y="5429288"/>
            <a:ext cx="2071628" cy="142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572164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Na França, estudos demonstraram recentemente que 73% das pessoas saiam do banheiro com as mãos contaminadas (90% por Escherichia coli) e que, após duas horas 77% exibem o mesmo germe na boca!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endParaRPr lang="pt-PT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Cerca de 50% das pessoas saem do banheiro sem lavar as mãos, quando sozinhas, entretanto, se houver outra pessoa no banheiro só 9 % saem sem lavar as mãos, demonstrando que muitos conhecem os bons hábitos higiénicos, mas, não os cumprem. </a:t>
            </a:r>
          </a:p>
          <a:p>
            <a:endParaRPr lang="pt-PT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372" y="5643578"/>
            <a:ext cx="2071628" cy="1214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>
            <a:normAutofit/>
          </a:bodyPr>
          <a:lstStyle/>
          <a:p>
            <a:r>
              <a:rPr lang="pt-PT" sz="3200" b="1" dirty="0">
                <a:latin typeface="Times New Roman" pitchFamily="18" charset="0"/>
                <a:cs typeface="Times New Roman" pitchFamily="18" charset="0"/>
              </a:rPr>
              <a:t>Definições: </a:t>
            </a:r>
            <a:endParaRPr lang="pt-PT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785794"/>
            <a:ext cx="8472518" cy="6072206"/>
          </a:xfrm>
        </p:spPr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PT" sz="2600" b="1" dirty="0" smtClean="0">
                <a:latin typeface="Times New Roman" pitchFamily="18" charset="0"/>
                <a:cs typeface="Times New Roman" pitchFamily="18" charset="0"/>
              </a:rPr>
              <a:t>Biossegurança -</a:t>
            </a:r>
            <a:r>
              <a:rPr lang="pt-BR" altLang="af-ZA" sz="2600" dirty="0" smtClean="0">
                <a:latin typeface="Times New Roman" pitchFamily="18" charset="0"/>
                <a:cs typeface="Times New Roman" pitchFamily="18" charset="0"/>
              </a:rPr>
              <a:t> é um conjunto de procedimentos, ações, técnicas, metodologias, equipamentos e dispositivos capazes de eliminar ou minimizar riscos inerentes as actividades profissionais... que podem comprometer a saúde do homem, dos animais, do meio ambiente ou a qualidade dos trabalhos desenvolvidos.</a:t>
            </a:r>
          </a:p>
          <a:p>
            <a:pPr algn="just">
              <a:lnSpc>
                <a:spcPct val="150000"/>
              </a:lnSpc>
              <a:buNone/>
            </a:pPr>
            <a:endParaRPr lang="pt-BR" altLang="af-ZA" sz="2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pt-PT" sz="2600" b="1" dirty="0" smtClean="0">
                <a:latin typeface="Times New Roman" pitchFamily="18" charset="0"/>
                <a:cs typeface="Times New Roman" pitchFamily="18" charset="0"/>
              </a:rPr>
              <a:t>Assepsia: </a:t>
            </a:r>
            <a:r>
              <a:rPr lang="pt-PT" sz="2600" dirty="0" smtClean="0">
                <a:latin typeface="Times New Roman" pitchFamily="18" charset="0"/>
                <a:cs typeface="Times New Roman" pitchFamily="18" charset="0"/>
              </a:rPr>
              <a:t>é o conjunto de medidas que utilizamos para impedir a penetração de microorganismos num ambiente que logicamente não os tem, logo um ambiente asséptico é aquele que está livre de infecção (sem quaisquer micróbio).</a:t>
            </a:r>
          </a:p>
          <a:p>
            <a:pPr algn="just">
              <a:lnSpc>
                <a:spcPct val="150000"/>
              </a:lnSpc>
              <a:buNone/>
            </a:pPr>
            <a:endParaRPr lang="pt-BR" altLang="af-ZA" sz="2600" dirty="0" smtClean="0"/>
          </a:p>
          <a:p>
            <a:pPr>
              <a:lnSpc>
                <a:spcPct val="150000"/>
              </a:lnSpc>
            </a:pPr>
            <a:endParaRPr lang="pt-PT" sz="2600" dirty="0"/>
          </a:p>
          <a:p>
            <a:endParaRPr lang="pt-PT" b="1" dirty="0"/>
          </a:p>
          <a:p>
            <a:pPr algn="just">
              <a:lnSpc>
                <a:spcPct val="150000"/>
              </a:lnSpc>
              <a:buNone/>
            </a:pPr>
            <a:endParaRPr lang="pt-PT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372" y="5857892"/>
            <a:ext cx="2071628" cy="1000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28596" y="642918"/>
            <a:ext cx="8229600" cy="5483245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PT" sz="2400" b="1" dirty="0" smtClean="0">
                <a:latin typeface="Times New Roman" pitchFamily="18" charset="0"/>
                <a:cs typeface="Times New Roman" pitchFamily="18" charset="0"/>
              </a:rPr>
              <a:t> Anti-sepsia</a:t>
            </a:r>
            <a:r>
              <a:rPr lang="pt-PT" sz="2400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pt-PT" sz="2400" dirty="0">
                <a:latin typeface="Times New Roman" pitchFamily="18" charset="0"/>
                <a:cs typeface="Times New Roman" pitchFamily="18" charset="0"/>
              </a:rPr>
              <a:t>é o conjunto de medidas propostas para inibir o crescimento de microorganismos ou removê-los de um determinado ambiente, podendo ou não destruí-los e para </a:t>
            </a: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tal </a:t>
            </a:r>
            <a:r>
              <a:rPr lang="pt-PT" sz="2400" dirty="0">
                <a:latin typeface="Times New Roman" pitchFamily="18" charset="0"/>
                <a:cs typeface="Times New Roman" pitchFamily="18" charset="0"/>
              </a:rPr>
              <a:t>utilizamos antissépticos ou </a:t>
            </a: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desinfectantes.</a:t>
            </a:r>
          </a:p>
          <a:p>
            <a:pPr algn="just">
              <a:lnSpc>
                <a:spcPct val="150000"/>
              </a:lnSpc>
              <a:buNone/>
            </a:pPr>
            <a:endParaRPr lang="pt-PT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pt-PT" sz="2400" b="1" dirty="0" smtClean="0">
                <a:latin typeface="Times New Roman" pitchFamily="18" charset="0"/>
                <a:cs typeface="Times New Roman" pitchFamily="18" charset="0"/>
              </a:rPr>
              <a:t>Limpeza</a:t>
            </a: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: É o processo manual ou mecânico de remoção de sujidade, mediante o uso da água, sabão e detergente neutro ou detergente enzimático para manter em estado de asseio os artigos e superfícies reduzindo a população microbiana. </a:t>
            </a:r>
            <a:endParaRPr lang="pt-PT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3667" y="5715016"/>
            <a:ext cx="1730333" cy="1142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71504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A limpeza </a:t>
            </a:r>
            <a:r>
              <a:rPr lang="pt-PT" sz="2400" dirty="0">
                <a:latin typeface="Times New Roman" pitchFamily="18" charset="0"/>
                <a:cs typeface="Times New Roman" pitchFamily="18" charset="0"/>
              </a:rPr>
              <a:t>constitui ainda o primeiro passo nos procedimentos técnicos de desinfecção e esterilização, considerando que a presença de matéria orgânica protege os microrganismos do </a:t>
            </a: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contacto </a:t>
            </a:r>
            <a:r>
              <a:rPr lang="pt-PT" sz="2400" dirty="0">
                <a:latin typeface="Times New Roman" pitchFamily="18" charset="0"/>
                <a:cs typeface="Times New Roman" pitchFamily="18" charset="0"/>
              </a:rPr>
              <a:t>com agentes </a:t>
            </a: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desinfectantes </a:t>
            </a:r>
            <a:r>
              <a:rPr lang="pt-PT" sz="2400" dirty="0">
                <a:latin typeface="Times New Roman" pitchFamily="18" charset="0"/>
                <a:cs typeface="Times New Roman" pitchFamily="18" charset="0"/>
              </a:rPr>
              <a:t>e </a:t>
            </a: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esterilizantes.</a:t>
            </a:r>
          </a:p>
          <a:p>
            <a:pPr algn="just">
              <a:lnSpc>
                <a:spcPct val="150000"/>
              </a:lnSpc>
              <a:buNone/>
            </a:pP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lnSpc>
                <a:spcPct val="150000"/>
              </a:lnSpc>
              <a:buNone/>
            </a:pPr>
            <a:r>
              <a:rPr lang="pt-PT" sz="2400" b="1" dirty="0" smtClean="0">
                <a:latin typeface="Times New Roman" pitchFamily="18" charset="0"/>
                <a:cs typeface="Times New Roman" pitchFamily="18" charset="0"/>
              </a:rPr>
              <a:t>Desinfecção</a:t>
            </a:r>
            <a:r>
              <a:rPr lang="pt-PT" sz="2400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pt-PT" sz="2400" dirty="0">
                <a:latin typeface="Times New Roman" pitchFamily="18" charset="0"/>
                <a:cs typeface="Times New Roman" pitchFamily="18" charset="0"/>
              </a:rPr>
              <a:t>é o processo pelo qual se destroem particularmente os germes patogénicos e/ou se inactiva sua toxina ou se inibe o seu desenvolvimento, excluindo os seus </a:t>
            </a: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esporos</a:t>
            </a:r>
            <a:r>
              <a:rPr lang="pt-BR" altLang="af-ZA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buClr>
                <a:srgbClr val="31B6FD"/>
              </a:buClr>
              <a:buNone/>
            </a:pPr>
            <a:endParaRPr lang="pt-BR" altLang="af-ZA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spcBef>
                <a:spcPts val="600"/>
              </a:spcBef>
              <a:buClr>
                <a:srgbClr val="31B6FD"/>
              </a:buClr>
              <a:buNone/>
            </a:pPr>
            <a:endParaRPr lang="pt-BR" altLang="af-ZA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600"/>
              </a:spcBef>
              <a:buClr>
                <a:srgbClr val="31B6FD"/>
              </a:buClr>
              <a:buFont typeface="Symbol" pitchFamily="16" charset="2"/>
              <a:buChar char=""/>
            </a:pPr>
            <a:endParaRPr kumimoji="0" lang="en-US" altLang="af-ZA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endParaRPr lang="pt-PT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372" y="5357827"/>
            <a:ext cx="2071628" cy="1500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 fontScale="90000"/>
          </a:bodyPr>
          <a:lstStyle/>
          <a:p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spcBef>
                <a:spcPts val="600"/>
              </a:spcBef>
              <a:buClr>
                <a:srgbClr val="31B6FD"/>
              </a:buClr>
              <a:buNone/>
            </a:pPr>
            <a:r>
              <a:rPr lang="pt-PT" sz="2400" b="1" dirty="0" smtClean="0"/>
              <a:t>Esterilização</a:t>
            </a:r>
            <a:r>
              <a:rPr lang="pt-PT" sz="24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é processo de destruição de todas as formas de vida microbiana (bactérias nas formas vegetativas e esporuladas, fungos e vírus) mediante a aplicação de agentes físicos e ou químicos, Toda esterilização deve ser precedida de lavagem cuidadosa do artigo para remoção de detritos 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buClr>
                <a:srgbClr val="31B6FD"/>
              </a:buClr>
              <a:buNone/>
            </a:pPr>
            <a:endParaRPr kumimoji="0" lang="en-US" altLang="af-ZA" sz="2400" b="1" i="0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spcBef>
                <a:spcPts val="600"/>
              </a:spcBef>
              <a:buClr>
                <a:srgbClr val="31B6FD"/>
              </a:buClr>
              <a:buNone/>
            </a:pPr>
            <a:r>
              <a:rPr kumimoji="0" lang="en-US" altLang="af-ZA" sz="2400" b="1" i="0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Infecção:</a:t>
            </a:r>
            <a:r>
              <a:rPr lang="en-US" altLang="af-ZA" sz="2400" b="1" kern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PT" altLang="af-ZA" sz="2400" kern="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kumimoji="0" lang="pt-PT" altLang="af-ZA" sz="24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anos decorrentes da invasão, multiplicação e acção de produtos tóxicos de agentes infecciosos no hospedeiro, ocorrendo interacção imunológica.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644" y="5357826"/>
            <a:ext cx="1730333" cy="1500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4356"/>
          </a:xfrm>
        </p:spPr>
        <p:txBody>
          <a:bodyPr>
            <a:normAutofit/>
          </a:bodyPr>
          <a:lstStyle/>
          <a:p>
            <a:r>
              <a:rPr lang="pt-PT" sz="3200" b="1" dirty="0" smtClean="0">
                <a:latin typeface="Times New Roman" pitchFamily="18" charset="0"/>
                <a:cs typeface="Times New Roman" pitchFamily="18" charset="0"/>
              </a:rPr>
              <a:t>Técnicas de Esterilização </a:t>
            </a:r>
            <a:endParaRPr lang="pt-PT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pt-PT" i="1" dirty="0" smtClean="0"/>
              <a:t>a</a:t>
            </a:r>
            <a:r>
              <a:rPr lang="pt-PT" sz="2400" i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pt-PT" sz="2400" b="1" i="1" dirty="0">
                <a:latin typeface="Times New Roman" pitchFamily="18" charset="0"/>
                <a:cs typeface="Times New Roman" pitchFamily="18" charset="0"/>
              </a:rPr>
              <a:t>Meios de esterilização Físicos </a:t>
            </a:r>
          </a:p>
          <a:p>
            <a:pPr>
              <a:buFont typeface="Wingdings" pitchFamily="2" charset="2"/>
              <a:buChar char="Ø"/>
            </a:pP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PT" sz="2400" dirty="0">
                <a:latin typeface="Times New Roman" pitchFamily="18" charset="0"/>
                <a:cs typeface="Times New Roman" pitchFamily="18" charset="0"/>
              </a:rPr>
              <a:t>Calor seco (ex.: Estufa, </a:t>
            </a:r>
            <a:r>
              <a:rPr lang="pt-PT" sz="2400" dirty="0" err="1" smtClean="0">
                <a:latin typeface="Times New Roman" pitchFamily="18" charset="0"/>
                <a:cs typeface="Times New Roman" pitchFamily="18" charset="0"/>
              </a:rPr>
              <a:t>Flambagem</a:t>
            </a: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, Fulguração</a:t>
            </a:r>
            <a:r>
              <a:rPr lang="pt-PT" sz="2400" dirty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>
              <a:buFont typeface="Wingdings" pitchFamily="2" charset="2"/>
              <a:buChar char="Ø"/>
            </a:pP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Calor </a:t>
            </a:r>
            <a:r>
              <a:rPr lang="pt-PT" sz="2400" dirty="0">
                <a:latin typeface="Times New Roman" pitchFamily="18" charset="0"/>
                <a:cs typeface="Times New Roman" pitchFamily="18" charset="0"/>
              </a:rPr>
              <a:t>húmido (ex.: Fervura, </a:t>
            </a: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Autoclave) </a:t>
            </a:r>
            <a:endParaRPr lang="pt-PT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Radiações </a:t>
            </a:r>
            <a:r>
              <a:rPr lang="pt-PT" sz="2400" dirty="0">
                <a:latin typeface="Times New Roman" pitchFamily="18" charset="0"/>
                <a:cs typeface="Times New Roman" pitchFamily="18" charset="0"/>
              </a:rPr>
              <a:t>(ex.: Raios alfa, Raios gama, Raios x) </a:t>
            </a:r>
            <a:endParaRPr lang="pt-PT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pt-PT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pt-PT" sz="2400" b="1" i="1" dirty="0">
                <a:latin typeface="Times New Roman" pitchFamily="18" charset="0"/>
                <a:cs typeface="Times New Roman" pitchFamily="18" charset="0"/>
              </a:rPr>
              <a:t>b) Químico </a:t>
            </a:r>
            <a:endParaRPr lang="pt-PT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pt-PT" sz="2400" b="1" dirty="0" smtClean="0">
                <a:latin typeface="Times New Roman" pitchFamily="18" charset="0"/>
                <a:cs typeface="Times New Roman" pitchFamily="18" charset="0"/>
              </a:rPr>
              <a:t>Desinfectante </a:t>
            </a:r>
            <a:r>
              <a:rPr lang="pt-PT" sz="2400" b="1" dirty="0">
                <a:latin typeface="Times New Roman" pitchFamily="18" charset="0"/>
                <a:cs typeface="Times New Roman" pitchFamily="18" charset="0"/>
              </a:rPr>
              <a:t>de alto-nível: </a:t>
            </a:r>
            <a:r>
              <a:rPr lang="pt-PT" sz="24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Glutaraldeído a 2% por 30 min).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pt-PT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pt-PT" sz="2400" b="1" dirty="0" smtClean="0">
                <a:latin typeface="Times New Roman" pitchFamily="18" charset="0"/>
                <a:cs typeface="Times New Roman" pitchFamily="18" charset="0"/>
              </a:rPr>
              <a:t>Desinfectante </a:t>
            </a:r>
            <a:r>
              <a:rPr lang="pt-PT" sz="2400" b="1" dirty="0">
                <a:latin typeface="Times New Roman" pitchFamily="18" charset="0"/>
                <a:cs typeface="Times New Roman" pitchFamily="18" charset="0"/>
              </a:rPr>
              <a:t>de nível intermediário: </a:t>
            </a:r>
            <a:r>
              <a:rPr lang="pt-PT" sz="2400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Álcool </a:t>
            </a:r>
            <a:r>
              <a:rPr lang="pt-PT" sz="2400" dirty="0">
                <a:latin typeface="Times New Roman" pitchFamily="18" charset="0"/>
                <a:cs typeface="Times New Roman" pitchFamily="18" charset="0"/>
              </a:rPr>
              <a:t>etílico a 70</a:t>
            </a: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% e</a:t>
            </a:r>
          </a:p>
          <a:p>
            <a:pPr>
              <a:lnSpc>
                <a:spcPct val="150000"/>
              </a:lnSpc>
              <a:buNone/>
            </a:pPr>
            <a:r>
              <a:rPr lang="pt-PT" sz="2400" dirty="0">
                <a:latin typeface="Times New Roman" pitchFamily="18" charset="0"/>
                <a:cs typeface="Times New Roman" pitchFamily="18" charset="0"/>
              </a:rPr>
              <a:t>Hipoclorito de Sódio a 1</a:t>
            </a: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%)</a:t>
            </a:r>
            <a:endParaRPr lang="pt-PT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3667" y="5357826"/>
            <a:ext cx="1730333" cy="1500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550</TotalTime>
  <Words>1278</Words>
  <Application>Microsoft Office PowerPoint</Application>
  <PresentationFormat>Apresentação no Ecrã (4:3)</PresentationFormat>
  <Paragraphs>112</Paragraphs>
  <Slides>24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24</vt:i4>
      </vt:variant>
    </vt:vector>
  </HeadingPairs>
  <TitlesOfParts>
    <vt:vector size="25" baseType="lpstr">
      <vt:lpstr>Tema do Office</vt:lpstr>
      <vt:lpstr>Apresentação do PowerPoint</vt:lpstr>
      <vt:lpstr>Noções de Biossegurança  </vt:lpstr>
      <vt:lpstr>Apresentação do PowerPoint</vt:lpstr>
      <vt:lpstr>Apresentação do PowerPoint</vt:lpstr>
      <vt:lpstr>Definições: </vt:lpstr>
      <vt:lpstr>Apresentação do PowerPoint</vt:lpstr>
      <vt:lpstr>Apresentação do PowerPoint</vt:lpstr>
      <vt:lpstr>Apresentação do PowerPoint</vt:lpstr>
      <vt:lpstr>Técnicas de Esterilização </vt:lpstr>
      <vt:lpstr>Equipamento de Proteção Individual (EPIs)</vt:lpstr>
      <vt:lpstr>Unidade II. Avaliação Inicial do Meio e da Vítima  </vt:lpstr>
      <vt:lpstr>Apresentação do PowerPoint</vt:lpstr>
      <vt:lpstr>Apresentação do PowerPoint</vt:lpstr>
      <vt:lpstr>Sinais Vitais </vt:lpstr>
      <vt:lpstr> Respiração (Ventilação)  </vt:lpstr>
      <vt:lpstr>Pulso  </vt:lpstr>
      <vt:lpstr>Locais de Avaliação do Pulso</vt:lpstr>
      <vt:lpstr>Femoral                            Poplítea</vt:lpstr>
      <vt:lpstr>Pressão Arterial </vt:lpstr>
      <vt:lpstr>Modo de Avaliação                                              Aparelho</vt:lpstr>
      <vt:lpstr>Temperatura </vt:lpstr>
      <vt:lpstr>Principais Características:  </vt:lpstr>
      <vt:lpstr>Local de Avaliação e Interpretação</vt:lpstr>
      <vt:lpstr>T.P.C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Noções de biossegurança</dc:title>
  <dc:creator>FRANCISCO</dc:creator>
  <cp:lastModifiedBy>user</cp:lastModifiedBy>
  <cp:revision>41</cp:revision>
  <dcterms:created xsi:type="dcterms:W3CDTF">2019-02-24T14:02:05Z</dcterms:created>
  <dcterms:modified xsi:type="dcterms:W3CDTF">2020-09-10T08:45:54Z</dcterms:modified>
</cp:coreProperties>
</file>