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1" r:id="rId25"/>
    <p:sldId id="280" r:id="rId26"/>
    <p:sldId id="282" r:id="rId27"/>
    <p:sldId id="283" r:id="rId28"/>
    <p:sldId id="284" r:id="rId29"/>
    <p:sldId id="287" r:id="rId30"/>
    <p:sldId id="286" r:id="rId31"/>
    <p:sldId id="285" r:id="rId32"/>
    <p:sldId id="288" r:id="rId33"/>
    <p:sldId id="315" r:id="rId34"/>
    <p:sldId id="316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9" r:id="rId44"/>
    <p:sldId id="298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3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CA8F-C666-43F3-BD52-D7D493002F94}" type="datetimeFigureOut">
              <a:rPr lang="pt-PT" smtClean="0"/>
              <a:t>08/04/2023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AD763-1304-4E52-BBE1-03E7590EC2F6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45368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CA8F-C666-43F3-BD52-D7D493002F94}" type="datetimeFigureOut">
              <a:rPr lang="pt-PT" smtClean="0"/>
              <a:t>08/04/2023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AD763-1304-4E52-BBE1-03E7590EC2F6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04741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CA8F-C666-43F3-BD52-D7D493002F94}" type="datetimeFigureOut">
              <a:rPr lang="pt-PT" smtClean="0"/>
              <a:t>08/04/2023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AD763-1304-4E52-BBE1-03E7590EC2F6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49327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CA8F-C666-43F3-BD52-D7D493002F94}" type="datetimeFigureOut">
              <a:rPr lang="pt-PT" smtClean="0"/>
              <a:t>08/04/2023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AD763-1304-4E52-BBE1-03E7590EC2F6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42953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CA8F-C666-43F3-BD52-D7D493002F94}" type="datetimeFigureOut">
              <a:rPr lang="pt-PT" smtClean="0"/>
              <a:t>08/04/2023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AD763-1304-4E52-BBE1-03E7590EC2F6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64042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CA8F-C666-43F3-BD52-D7D493002F94}" type="datetimeFigureOut">
              <a:rPr lang="pt-PT" smtClean="0"/>
              <a:t>08/04/2023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AD763-1304-4E52-BBE1-03E7590EC2F6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77101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CA8F-C666-43F3-BD52-D7D493002F94}" type="datetimeFigureOut">
              <a:rPr lang="pt-PT" smtClean="0"/>
              <a:t>08/04/2023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AD763-1304-4E52-BBE1-03E7590EC2F6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33327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CA8F-C666-43F3-BD52-D7D493002F94}" type="datetimeFigureOut">
              <a:rPr lang="pt-PT" smtClean="0"/>
              <a:t>08/04/2023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AD763-1304-4E52-BBE1-03E7590EC2F6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94749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CA8F-C666-43F3-BD52-D7D493002F94}" type="datetimeFigureOut">
              <a:rPr lang="pt-PT" smtClean="0"/>
              <a:t>08/04/2023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AD763-1304-4E52-BBE1-03E7590EC2F6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28951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CA8F-C666-43F3-BD52-D7D493002F94}" type="datetimeFigureOut">
              <a:rPr lang="pt-PT" smtClean="0"/>
              <a:t>08/04/2023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AD763-1304-4E52-BBE1-03E7590EC2F6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30240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CA8F-C666-43F3-BD52-D7D493002F94}" type="datetimeFigureOut">
              <a:rPr lang="pt-PT" smtClean="0"/>
              <a:t>08/04/2023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AD763-1304-4E52-BBE1-03E7590EC2F6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98703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6CA8F-C666-43F3-BD52-D7D493002F94}" type="datetimeFigureOut">
              <a:rPr lang="pt-PT" smtClean="0"/>
              <a:t>08/04/2023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AD763-1304-4E52-BBE1-03E7590EC2F6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87632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 smtClean="0">
                <a:latin typeface="Tw Cen MT" panose="020B0602020104020603" pitchFamily="34" charset="0"/>
              </a:rPr>
              <a:t>CARBÚNCULO (Antraz Cutâneo)</a:t>
            </a:r>
            <a:endParaRPr lang="pt-PT" dirty="0">
              <a:latin typeface="Tw Cen MT" panose="020B0602020104020603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PT" dirty="0" smtClean="0"/>
              <a:t>D0CENTE OSVALDO INACIO MALUNGA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15387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20675"/>
          </a:xfrm>
        </p:spPr>
        <p:txBody>
          <a:bodyPr>
            <a:normAutofit fontScale="90000"/>
          </a:bodyPr>
          <a:lstStyle/>
          <a:p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7800" y="1257300"/>
            <a:ext cx="11836400" cy="5460999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/>
              <a:t>Critérios para a Referência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/>
              <a:t>Agravamento do quadro clínico com extensão de eritema, aparecimento de bolhas e edema severo;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/>
              <a:t>Ocorrência de febre alta e convulsões;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/>
              <a:t>Estado séptico</a:t>
            </a:r>
          </a:p>
          <a:p>
            <a:pPr marL="0" indent="0">
              <a:buNone/>
            </a:pPr>
            <a:endParaRPr lang="pt-BR" dirty="0"/>
          </a:p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>
                <a:latin typeface="Tw Cen MT" panose="020B0602020104020603" pitchFamily="34" charset="0"/>
              </a:rPr>
              <a:t>Medidas Preventivas: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/>
              <a:t>Controle da doença nos animais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/>
              <a:t>Desinfecção dos produtos dos animais, nomeadamente as suas carcaças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2832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 smtClean="0">
                <a:latin typeface="Tw Cen MT" panose="020B0602020104020603" pitchFamily="34" charset="0"/>
              </a:rPr>
              <a:t>ESCABIOSE/SARNA</a:t>
            </a:r>
            <a:endParaRPr lang="pt-PT" dirty="0">
              <a:latin typeface="Tw Cen MT" panose="020B0602020104020603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389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latin typeface="Tw Cen MT" panose="020B0602020104020603" pitchFamily="34" charset="0"/>
              </a:rPr>
              <a:t>Definição e Etiologia</a:t>
            </a:r>
            <a:endParaRPr lang="pt-PT" dirty="0">
              <a:latin typeface="Tw Cen MT" panose="020B06020201040206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8300" y="1690688"/>
            <a:ext cx="10985500" cy="4799011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>
                <a:latin typeface="Tw Cen MT" panose="020B0602020104020603" pitchFamily="34" charset="0"/>
              </a:rPr>
              <a:t>A escabiose ou sarna </a:t>
            </a:r>
            <a:r>
              <a:rPr lang="pt-BR" dirty="0" smtClean="0">
                <a:latin typeface="Tw Cen MT" panose="020B0602020104020603" pitchFamily="34" charset="0"/>
              </a:rPr>
              <a:t>é uma parasitose da pele (ou infestação) muito contagiosa, caracterizada por prurido intenso e presença de lesões vesiculo-papulares superficiais com tendência a sobreinfecção bacteriana.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>
                <a:latin typeface="Tw Cen MT" panose="020B0602020104020603" pitchFamily="34" charset="0"/>
              </a:rPr>
              <a:t>Etiologia:</a:t>
            </a:r>
            <a:r>
              <a:rPr lang="pt-BR" dirty="0" smtClean="0">
                <a:latin typeface="Tw Cen MT" panose="020B0602020104020603" pitchFamily="34" charset="0"/>
              </a:rPr>
              <a:t> é causada pelo Sarcoptes scabiei. </a:t>
            </a:r>
          </a:p>
          <a:p>
            <a:pPr>
              <a:buFont typeface="Wingdings" panose="05000000000000000000" pitchFamily="2" charset="2"/>
              <a:buChar char="§"/>
            </a:pPr>
            <a:endParaRPr lang="pt-BR" dirty="0">
              <a:latin typeface="Tw Cen MT" panose="020B0602020104020603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>
                <a:latin typeface="Tw Cen MT" panose="020B0602020104020603" pitchFamily="34" charset="0"/>
              </a:rPr>
              <a:t>Epidemiologia:</a:t>
            </a:r>
            <a:r>
              <a:rPr lang="pt-BR" dirty="0" smtClean="0">
                <a:latin typeface="Tw Cen MT" panose="020B0602020104020603" pitchFamily="34" charset="0"/>
              </a:rPr>
              <a:t>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A escabiose é endémica em países com clima tropical e em Moçambique</a:t>
            </a:r>
          </a:p>
          <a:p>
            <a:endParaRPr lang="pt-BR" dirty="0" smtClean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2396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825624"/>
            <a:ext cx="11493500" cy="4740275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>
                <a:latin typeface="Tw Cen MT" panose="020B0602020104020603" pitchFamily="34" charset="0"/>
              </a:rPr>
              <a:t>Transmissão: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Por contacto directo com as lesões dos pacientes infestados ou através das roupas do indivíduo infectado (mais raro). </a:t>
            </a:r>
          </a:p>
          <a:p>
            <a:pPr marL="0" indent="0">
              <a:buNone/>
            </a:pPr>
            <a:endParaRPr lang="pt-BR" dirty="0">
              <a:latin typeface="Tw Cen MT" panose="020B0602020104020603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>
                <a:latin typeface="Tw Cen MT" panose="020B0602020104020603" pitchFamily="34" charset="0"/>
              </a:rPr>
              <a:t>Factores predisponentes/agravantes: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Imunodepressão, HIV;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Má higiene;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Dermatite preexistente da pele.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b="1" dirty="0" smtClean="0">
                <a:latin typeface="Tw Cen MT" panose="020B0602020104020603" pitchFamily="34" charset="0"/>
              </a:rPr>
              <a:t>Período de incubação</a:t>
            </a:r>
            <a:r>
              <a:rPr lang="pt-BR" dirty="0" smtClean="0">
                <a:latin typeface="Tw Cen MT" panose="020B0602020104020603" pitchFamily="34" charset="0"/>
              </a:rPr>
              <a:t>: 4-6 semanas</a:t>
            </a:r>
            <a:endParaRPr lang="pt-BR" dirty="0"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724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latin typeface="Tw Cen MT" panose="020B0602020104020603" pitchFamily="34" charset="0"/>
              </a:rPr>
              <a:t>Quadro Clínico</a:t>
            </a:r>
            <a:r>
              <a:rPr lang="pt-PT" dirty="0"/>
              <a:t/>
            </a:r>
            <a:br>
              <a:rPr lang="pt-PT" dirty="0"/>
            </a:b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4000" y="1493950"/>
            <a:ext cx="11569700" cy="5110050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pt-BR" dirty="0" smtClean="0">
                <a:latin typeface="Tw Cen MT" panose="020B0602020104020603" pitchFamily="34" charset="0"/>
              </a:rPr>
              <a:t>Característica da lesão e sua evolução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A lesão inicial é uma galeria tortuosa, de comprimento variável de poucos mm a uns cm, com uma pápula na sua extremidade.</a:t>
            </a:r>
          </a:p>
          <a:p>
            <a:pPr>
              <a:buFont typeface="Wingdings" panose="05000000000000000000" pitchFamily="2" charset="2"/>
              <a:buChar char="ü"/>
            </a:pPr>
            <a:endParaRPr lang="pt-BR" dirty="0" smtClean="0">
              <a:latin typeface="Tw Cen MT" panose="020B0602020104020603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 Essa lesão inicial muitas vezes não é visível pelo clínico quando o paciente chega a consulta com as lesões já evoluídas em lesões vesiculopapulosas, escoriativas, crostas e lesões secundárias por coceira  devido ao prurido intenso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9696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latin typeface="Tw Cen MT" panose="020B0602020104020603" pitchFamily="34" charset="0"/>
              </a:rPr>
              <a:t>Quadro Clínico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825624"/>
            <a:ext cx="11671300" cy="4803775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>
                <a:latin typeface="Tw Cen MT" panose="020B0602020104020603" pitchFamily="34" charset="0"/>
              </a:rPr>
              <a:t>Local de aparecimento</a:t>
            </a:r>
          </a:p>
          <a:p>
            <a:pPr marL="0" indent="0">
              <a:buNone/>
            </a:pPr>
            <a:r>
              <a:rPr lang="pt-BR" dirty="0" smtClean="0">
                <a:latin typeface="Tw Cen MT" panose="020B0602020104020603" pitchFamily="34" charset="0"/>
              </a:rPr>
              <a:t>Em adultos e adolescentes: axilas, área periumbilical, pregas interdigitais, do pulso, punhos, nádegas, pregas genitais, ao redor da aréolas nas mulheres, no pénis e na área ao redor do umbigo; pode difundirem-se no tronco e membros.</a:t>
            </a:r>
          </a:p>
          <a:p>
            <a:pPr marL="0" indent="0">
              <a:buNone/>
            </a:pPr>
            <a:r>
              <a:rPr lang="pt-BR" dirty="0" smtClean="0">
                <a:latin typeface="Tw Cen MT" panose="020B0602020104020603" pitchFamily="34" charset="0"/>
              </a:rPr>
              <a:t>Em crianças e especialmente em menores de 2 anos: palmas das mãos e plantas dos pés; em lactentes na face e couro cabeludo, e pescoço.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>
                <a:latin typeface="Tw Cen MT" panose="020B0602020104020603" pitchFamily="34" charset="0"/>
              </a:rPr>
              <a:t>Sinais e sintomas associados: </a:t>
            </a:r>
          </a:p>
          <a:p>
            <a:pPr marL="0" indent="0">
              <a:buNone/>
            </a:pPr>
            <a:r>
              <a:rPr lang="pt-BR" dirty="0" smtClean="0">
                <a:latin typeface="Tw Cen MT" panose="020B0602020104020603" pitchFamily="34" charset="0"/>
              </a:rPr>
              <a:t>Prurido intenso que aumenta a noite; lesões devida a coceira.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23328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2100" y="266700"/>
            <a:ext cx="11734800" cy="648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69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825624"/>
            <a:ext cx="11658600" cy="4740275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>
                <a:latin typeface="Tw Cen MT" panose="020B0602020104020603" pitchFamily="34" charset="0"/>
              </a:rPr>
              <a:t>Sarna Norueguesa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Uma forma de Escabiose é a Sarna Norueguesa: caracterizada pela exacerbação das lesões papulosas, crostosas e escoriativas de uma forma generalizada sobretudo nas palmas das mãos e plantas dos pés,  e no couro cabeludo em crianças 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 Essa forma é frequente em pacientes imunodeprimidos com HIV. As lesões contem muitos parasitas; não há prurido associado.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75959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4"/>
            <a:ext cx="11125200" cy="628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08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8300" y="1825624"/>
            <a:ext cx="11544300" cy="4752975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>
                <a:latin typeface="Tw Cen MT" panose="020B0602020104020603" pitchFamily="34" charset="0"/>
              </a:rPr>
              <a:t>Complicações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Impetiginização (ou infecção bacteriana) das lesões; glomerulonefrite (inflamação dos rins) por estreptococo.</a:t>
            </a:r>
          </a:p>
          <a:p>
            <a:pPr marL="0" indent="0">
              <a:buNone/>
            </a:pPr>
            <a:endParaRPr lang="pt-BR" dirty="0" smtClean="0">
              <a:latin typeface="Tw Cen MT" panose="020B0602020104020603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>
                <a:latin typeface="Tw Cen MT" panose="020B0602020104020603" pitchFamily="34" charset="0"/>
              </a:rPr>
              <a:t>Exames auxiliares e Diagnóstico</a:t>
            </a:r>
            <a:r>
              <a:rPr lang="pt-BR" dirty="0" smtClean="0">
                <a:latin typeface="Tw Cen MT" panose="020B0602020104020603" pitchFamily="34" charset="0"/>
              </a:rPr>
              <a:t>: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Clínico: baseado na clínica, através da observação das lesões e baseado na história de  prurido e frequentemente existência </a:t>
            </a:r>
            <a:r>
              <a:rPr lang="pt-BR" dirty="0" smtClean="0"/>
              <a:t>de um outro membro da família com as mesmas lesões ou sintomas.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7825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latin typeface="Tw Cen MT" panose="020B0602020104020603" pitchFamily="34" charset="0"/>
              </a:rPr>
              <a:t>Definição e Epidemiologia</a:t>
            </a:r>
            <a:endParaRPr lang="pt-PT" dirty="0">
              <a:latin typeface="Tw Cen MT" panose="020B06020201040206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5624"/>
            <a:ext cx="11290300" cy="4752975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É uma zoonose, ou seja, é uma infecção que afecta primariamente animais (cabras, gado, ovelhas) e pode ser transmitida aos homens e afectar a pele, os pulmões, o sistema gastrintestinal até dar forma disseminadas.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 Em Moçambique não há dados epidemiológicos sobre a incidência e a apresentação mais frequente desta doença. 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4123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09575"/>
          </a:xfrm>
        </p:spPr>
        <p:txBody>
          <a:bodyPr>
            <a:normAutofit fontScale="90000"/>
          </a:bodyPr>
          <a:lstStyle/>
          <a:p>
            <a:r>
              <a:rPr lang="pt-PT" dirty="0" smtClean="0"/>
              <a:t>0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200" y="1130300"/>
            <a:ext cx="11785600" cy="5575299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>
                <a:latin typeface="Tw Cen MT" panose="020B0602020104020603" pitchFamily="34" charset="0"/>
              </a:rPr>
              <a:t>Diagnóstico diferencial: </a:t>
            </a:r>
            <a:r>
              <a:rPr lang="pt-BR" dirty="0" smtClean="0">
                <a:latin typeface="Tw Cen MT" panose="020B0602020104020603" pitchFamily="34" charset="0"/>
              </a:rPr>
              <a:t>Impetigo quando as lesões forem sobre-infectadas; eczema; urticária papular.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>
                <a:latin typeface="Tw Cen MT" panose="020B0602020104020603" pitchFamily="34" charset="0"/>
              </a:rPr>
              <a:t>Tratamento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Sarna clássica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Higiene: banho com água e sabão, lavar a roupa pessoal e da cama, toalhas com água quente e sabão e expor a luz do sol.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Hexacloreto de benzeno: aplicar à noite, depois de um banho com água quente e sabão, do queixo à planta dos pés insistindo onde há lesões ou prurido. Deixar na pele durante 24 horas.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Tomar novo banho e mudar de roupa do corpo e da cama, esta roupa deve ser muito bem lavada e passada a ferro. </a:t>
            </a:r>
            <a:endParaRPr lang="pt-BR" dirty="0"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09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200" y="1690688"/>
            <a:ext cx="11404600" cy="500221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Benzoato de benzil a 20% a 30%: diluir 1/10 (uma parte de medicamento em 10 partes de água fervida) se a criança tem menos de 1 ano de idade e 1/5 (uma parte de medicamento em 5 partes de agua) se a criança tem mais de 1 ano e aplicar 2 noites consecutivas depois do banho em toda a superfície da pele a partir do pescoço até os pés, incluindo a cabeça caso esteja afectada.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 É necessário que o medicamente esteja em contacto com a pele por pelo menos 24 horas. </a:t>
            </a:r>
            <a:endParaRPr lang="pt-BR" dirty="0"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209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Em caso de criança, se o cuidador não percebeu bem como diluir o medicamento, é melhor utilizar o hexacloreto de benzeno.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Antibióticos sistémicos em caso de impetigenização associada: amoxicilina com ácido clavulanico.</a:t>
            </a:r>
            <a:endParaRPr lang="pt-BR" dirty="0"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057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2100" y="1825624"/>
            <a:ext cx="11709400" cy="4803775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/>
              <a:t>Medidas de prevenção: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/>
              <a:t>Higiene pessoal rigorosa (banho diário e troca de roupa suja com a limpa, lavagem da roupa suja).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/>
              <a:t>Lavar roupa, toalhas e lençóis do paciente e expor a luz do sol.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/>
              <a:t>Controle e eventual tratamento dos familiares ou pessoas que vivem em contacto com o paciente.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03972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latin typeface="Tw Cen MT" panose="020B0602020104020603" pitchFamily="34" charset="0"/>
              </a:rPr>
              <a:t>TUNGUÍASE/TUNGA PENETRANS</a:t>
            </a:r>
            <a:endParaRPr lang="pt-PT" dirty="0">
              <a:latin typeface="Tw Cen MT" panose="020B0602020104020603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0246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latin typeface="Tw Cen MT" panose="020B0602020104020603" pitchFamily="34" charset="0"/>
              </a:rPr>
              <a:t>Definição e etiologia </a:t>
            </a:r>
            <a:endParaRPr lang="pt-PT" dirty="0">
              <a:latin typeface="Tw Cen MT" panose="020B06020201040206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700" y="1825624"/>
            <a:ext cx="11493500" cy="4702175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A tunguíase, conhecida como matequenha em Moçambique, é uma parasitose da pele causada pela Tunga Penetrans ou “pulga do pé”. </a:t>
            </a:r>
          </a:p>
          <a:p>
            <a:pPr>
              <a:buFont typeface="Wingdings" panose="05000000000000000000" pitchFamily="2" charset="2"/>
              <a:buChar char="§"/>
            </a:pPr>
            <a:endParaRPr lang="pt-BR" dirty="0" smtClean="0">
              <a:latin typeface="Tw Cen MT" panose="020B0602020104020603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>
                <a:latin typeface="Tw Cen MT" panose="020B0602020104020603" pitchFamily="34" charset="0"/>
              </a:rPr>
              <a:t>Epidemiologia: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É uma infestação muito frequente em regiões com solos arenosos e nas comunidades com baixas condições de saneamento e baixo nível sócio-económico, em que a população anda descalça.</a:t>
            </a:r>
            <a:endParaRPr lang="pt-BR" dirty="0"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592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latin typeface="Tw Cen MT" panose="020B0602020104020603" pitchFamily="34" charset="0"/>
              </a:rPr>
              <a:t>Quadro clínico</a:t>
            </a:r>
            <a:r>
              <a:rPr lang="pt-PT" dirty="0"/>
              <a:t/>
            </a:r>
            <a:br>
              <a:rPr lang="pt-PT" dirty="0"/>
            </a:b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700" y="1690688"/>
            <a:ext cx="11455400" cy="4887911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Após 8-12 dias da penetração da Tunga, a infecção começa a aparecer com sinais de inflamação e com pus no lugar da penetração e prurido.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 Em seguida aparecem as lesões de coceira, os ovos podem sair deixando uma úlcera circular que pode tornar-se infectada; a confluência de várias úlceras pode apresentar o aspecto de uma colmeia de abelhas. </a:t>
            </a:r>
            <a:endParaRPr lang="pt-BR" dirty="0"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895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8700" y="365125"/>
            <a:ext cx="10617200" cy="623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825624"/>
            <a:ext cx="11620500" cy="4778375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>
                <a:latin typeface="Tw Cen MT" panose="020B0602020104020603" pitchFamily="34" charset="0"/>
              </a:rPr>
              <a:t>Conduta: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Remoção da fêmea utilizando agulhas estéreis para tirar toda a cápsula em forma de “ervilha” que contém os ovos sem que se rompa.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Lavagem e desinfecção da úlcera e aplicação de antibióticos tópicos se sobreinfecção.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>
                <a:latin typeface="Tw Cen MT" panose="020B0602020104020603" pitchFamily="34" charset="0"/>
              </a:rPr>
              <a:t>Prevenção: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Queimar ou sanear (com substâncias químicas) as áreas, areias, jardins, infestadas pela Tunga.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 Usar sapatos para proteger os pés.</a:t>
            </a:r>
          </a:p>
          <a:p>
            <a:endParaRPr lang="pt-BR" dirty="0" smtClean="0"/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62553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 </a:t>
            </a:r>
            <a:r>
              <a:rPr lang="pt-PT" dirty="0" smtClean="0">
                <a:latin typeface="Tw Cen MT" panose="020B0602020104020603" pitchFamily="34" charset="0"/>
              </a:rPr>
              <a:t>LARVA MIGRANS</a:t>
            </a:r>
            <a:endParaRPr lang="pt-PT" dirty="0">
              <a:latin typeface="Tw Cen MT" panose="020B0602020104020603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6122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latin typeface="Tw Cen MT" panose="020B0602020104020603" pitchFamily="34" charset="0"/>
              </a:rPr>
              <a:t>Etiologia </a:t>
            </a:r>
            <a:r>
              <a:rPr lang="pt-PT" dirty="0">
                <a:latin typeface="Tw Cen MT" panose="020B0602020104020603" pitchFamily="34" charset="0"/>
              </a:rPr>
              <a:t>e Transmissão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9100" y="1825624"/>
            <a:ext cx="11493500" cy="4765675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O agente etiológico é o Bacillus anthracis, bacilo Gram +, que produz esporos, que infecta primariamente caprinos, suínos, e bovinos.</a:t>
            </a:r>
            <a:endParaRPr lang="pt-BR" b="1" dirty="0" smtClean="0">
              <a:latin typeface="Tw Cen MT" panose="020B0602020104020603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Por contacto com os animais infectados através inoculação cutânea, aspiração ou ingestão de produtos contaminados.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É uma doença que ocorre sobretudo em pessoas que trabalham em contacto directo com animais ou manuseiam as suas carcaças (pele do animal).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3465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700" y="1825624"/>
            <a:ext cx="11569700" cy="4816475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>
                <a:latin typeface="Tw Cen MT" panose="020B0602020104020603" pitchFamily="34" charset="0"/>
              </a:rPr>
              <a:t>A Larva Migrans </a:t>
            </a:r>
            <a:r>
              <a:rPr lang="pt-BR" dirty="0" smtClean="0">
                <a:latin typeface="Tw Cen MT" panose="020B0602020104020603" pitchFamily="34" charset="0"/>
              </a:rPr>
              <a:t>é uma doença causada por parasitas helmintos  Ancylostoma brasiliense e Ancylostoma caninum que é um verme parasita do cão ou do gato.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>
                <a:latin typeface="Tw Cen MT" panose="020B0602020104020603" pitchFamily="34" charset="0"/>
              </a:rPr>
              <a:t>Epidemiologia: </a:t>
            </a:r>
            <a:r>
              <a:rPr lang="pt-BR" dirty="0" smtClean="0">
                <a:latin typeface="Tw Cen MT" panose="020B0602020104020603" pitchFamily="34" charset="0"/>
              </a:rPr>
              <a:t>é uma doença frequente em países com clima tropical e subtropical, como o caso de Moçambique.</a:t>
            </a:r>
          </a:p>
          <a:p>
            <a:pPr>
              <a:buFont typeface="Wingdings" panose="05000000000000000000" pitchFamily="2" charset="2"/>
              <a:buChar char="§"/>
            </a:pPr>
            <a:endParaRPr lang="pt-BR" dirty="0" smtClean="0">
              <a:latin typeface="Tw Cen MT" panose="020B0602020104020603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>
                <a:latin typeface="Tw Cen MT" panose="020B0602020104020603" pitchFamily="34" charset="0"/>
              </a:rPr>
              <a:t>Transmissão: </a:t>
            </a:r>
            <a:r>
              <a:rPr lang="pt-BR" dirty="0" smtClean="0">
                <a:latin typeface="Tw Cen MT" panose="020B0602020104020603" pitchFamily="34" charset="0"/>
              </a:rPr>
              <a:t>contacto directo com a larva e a pele.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>
                <a:latin typeface="Tw Cen MT" panose="020B0602020104020603" pitchFamily="34" charset="0"/>
              </a:rPr>
              <a:t>Factores predisponentes/de risco: </a:t>
            </a:r>
            <a:r>
              <a:rPr lang="pt-BR" dirty="0" smtClean="0">
                <a:latin typeface="Tw Cen MT" panose="020B0602020104020603" pitchFamily="34" charset="0"/>
              </a:rPr>
              <a:t>feridas na pele, andar sem sapatos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65440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latin typeface="Tw Cen MT" panose="020B0602020104020603" pitchFamily="34" charset="0"/>
              </a:rPr>
              <a:t>Quadro </a:t>
            </a:r>
            <a:r>
              <a:rPr lang="pt-PT" dirty="0" smtClean="0">
                <a:latin typeface="Tw Cen MT" panose="020B0602020104020603" pitchFamily="34" charset="0"/>
              </a:rPr>
              <a:t>Clínico</a:t>
            </a:r>
            <a:r>
              <a:rPr lang="pt-PT" dirty="0"/>
              <a:t/>
            </a:r>
            <a:br>
              <a:rPr lang="pt-PT" dirty="0"/>
            </a:b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7500" y="1352282"/>
            <a:ext cx="11518900" cy="5277117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Na pele, o parasita escava uma galeria tortuosa que pode ser visível na pele como linhas hipercrómicas tortuosas (daí o nome de dermatite serpinginosa).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Está presente prurido intenso e o coçar determina o desenvolvimento de dermatite e sobreinfecção bacteriana.</a:t>
            </a:r>
          </a:p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55648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1036300" cy="649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12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err="1">
                <a:latin typeface="Tw Cen MT" panose="020B0602020104020603" pitchFamily="34" charset="0"/>
              </a:rPr>
              <a:t>Exames</a:t>
            </a:r>
            <a:r>
              <a:rPr lang="en-ZA" dirty="0">
                <a:latin typeface="Tw Cen MT" panose="020B0602020104020603" pitchFamily="34" charset="0"/>
              </a:rPr>
              <a:t> </a:t>
            </a:r>
            <a:r>
              <a:rPr lang="en-ZA" dirty="0" err="1">
                <a:latin typeface="Tw Cen MT" panose="020B0602020104020603" pitchFamily="34" charset="0"/>
              </a:rPr>
              <a:t>auxiliares</a:t>
            </a:r>
            <a:r>
              <a:rPr lang="en-ZA" dirty="0">
                <a:latin typeface="Tw Cen MT" panose="020B0602020104020603" pitchFamily="34" charset="0"/>
              </a:rPr>
              <a:t> e </a:t>
            </a:r>
            <a:r>
              <a:rPr lang="en-ZA" dirty="0" err="1">
                <a:latin typeface="Tw Cen MT" panose="020B0602020104020603" pitchFamily="34" charset="0"/>
              </a:rPr>
              <a:t>Diagnóstico</a:t>
            </a:r>
            <a:endParaRPr lang="en-ZA" dirty="0">
              <a:latin typeface="Tw Cen MT" panose="020B06020201040206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 smtClean="0"/>
              <a:t>O diagnóstico </a:t>
            </a:r>
            <a:r>
              <a:rPr lang="pt-BR" dirty="0"/>
              <a:t>é fundamentalmente clínico, através da morfologia característica das lesões (dermatite serpinginosa).</a:t>
            </a:r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52756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ZA" dirty="0"/>
              <a:t/>
            </a:r>
            <a:br>
              <a:rPr lang="en-ZA" dirty="0"/>
            </a:br>
            <a:r>
              <a:rPr lang="en-ZA" b="1" dirty="0" err="1" smtClean="0"/>
              <a:t>Tratamento</a:t>
            </a:r>
            <a:r>
              <a:rPr lang="en-ZA" dirty="0"/>
              <a:t/>
            </a:r>
            <a:br>
              <a:rPr lang="en-ZA" dirty="0"/>
            </a:b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>
                <a:latin typeface="Tw Cen MT" panose="020B0602020104020603" pitchFamily="34" charset="0"/>
              </a:rPr>
              <a:t>Albendazol, na dose de 400 mg/dia, durante 3 dias consecutivos.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>
                <a:latin typeface="Tw Cen MT" panose="020B0602020104020603" pitchFamily="34" charset="0"/>
              </a:rPr>
              <a:t>O albendazol está contra-indicado na gravidez. Nos casos de gravidez, não usar o albendazol e pode ser usado o spray de cloreto de etilo, aplicando sobre as lesões, que mata a larva pela baixa temperatura.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Tiabendazol </a:t>
            </a:r>
            <a:r>
              <a:rPr lang="pt-BR" dirty="0">
                <a:latin typeface="Tw Cen MT" panose="020B0602020104020603" pitchFamily="34" charset="0"/>
              </a:rPr>
              <a:t>tópico, pomada de 30 g: aplicar com fricção suave sobre os trajectos da larva e um centímetro à volta, 4 vezes por dia, até cessar o avanço da larva e mais dois dias.</a:t>
            </a:r>
          </a:p>
        </p:txBody>
      </p:sp>
    </p:spTree>
    <p:extLst>
      <p:ext uri="{BB962C8B-B14F-4D97-AF65-F5344CB8AC3E}">
        <p14:creationId xmlns:p14="http://schemas.microsoft.com/office/powerpoint/2010/main" val="247426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latin typeface="Tw Cen MT" panose="020B0602020104020603" pitchFamily="34" charset="0"/>
              </a:rPr>
              <a:t>Prevenção</a:t>
            </a:r>
            <a:r>
              <a:rPr lang="pt-PT" dirty="0"/>
              <a:t/>
            </a:r>
            <a:br>
              <a:rPr lang="pt-PT" dirty="0"/>
            </a:b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68192"/>
            <a:ext cx="10515600" cy="4708771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Uso de chinelos, sapatos e, em coordenação com o sector de veterinária, desparasitação dos cães e gatos.</a:t>
            </a:r>
            <a:endParaRPr lang="pt-BR" dirty="0"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889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 smtClean="0">
                <a:latin typeface="Tw Cen MT" panose="020B0602020104020603" pitchFamily="34" charset="0"/>
              </a:rPr>
              <a:t>TINHA</a:t>
            </a:r>
            <a:endParaRPr lang="pt-PT" dirty="0">
              <a:latin typeface="Tw Cen MT" panose="020B0602020104020603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0776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latin typeface="Tw Cen MT" panose="020B0602020104020603" pitchFamily="34" charset="0"/>
              </a:rPr>
              <a:t>Definição</a:t>
            </a:r>
            <a:r>
              <a:rPr lang="pt-PT" dirty="0"/>
              <a:t/>
            </a:r>
            <a:br>
              <a:rPr lang="pt-PT" dirty="0"/>
            </a:b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" y="1262130"/>
            <a:ext cx="11722100" cy="5367269"/>
          </a:xfrm>
        </p:spPr>
        <p:txBody>
          <a:bodyPr/>
          <a:lstStyle/>
          <a:p>
            <a:r>
              <a:rPr lang="pt-BR" dirty="0" smtClean="0">
                <a:latin typeface="Tw Cen MT" panose="020B0602020104020603" pitchFamily="34" charset="0"/>
              </a:rPr>
              <a:t>As </a:t>
            </a:r>
            <a:r>
              <a:rPr lang="pt-BR" dirty="0">
                <a:latin typeface="Tw Cen MT" panose="020B0602020104020603" pitchFamily="34" charset="0"/>
              </a:rPr>
              <a:t>dermatofitoses são alterações produzidas por dermatófitos, que são fungos filamentosos com afinidade específica para estruturas queratinizadas (pele, cabelo, barba e unhas), qualquer que seja o aspecto clínico das lesões e a respectiva localização</a:t>
            </a:r>
            <a:r>
              <a:rPr lang="pt-BR" dirty="0" smtClean="0">
                <a:latin typeface="Tw Cen MT" panose="020B0602020104020603" pitchFamily="34" charset="0"/>
              </a:rPr>
              <a:t>.</a:t>
            </a:r>
          </a:p>
          <a:p>
            <a:r>
              <a:rPr lang="pt-BR" dirty="0" smtClean="0">
                <a:latin typeface="Tw Cen MT" panose="020B0602020104020603" pitchFamily="34" charset="0"/>
              </a:rPr>
              <a:t> </a:t>
            </a:r>
            <a:r>
              <a:rPr lang="pt-BR" dirty="0">
                <a:latin typeface="Tw Cen MT" panose="020B0602020104020603" pitchFamily="34" charset="0"/>
              </a:rPr>
              <a:t>São também conhecidos como tinhas.</a:t>
            </a:r>
          </a:p>
        </p:txBody>
      </p:sp>
    </p:spTree>
    <p:extLst>
      <p:ext uri="{BB962C8B-B14F-4D97-AF65-F5344CB8AC3E}">
        <p14:creationId xmlns:p14="http://schemas.microsoft.com/office/powerpoint/2010/main" val="20471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latin typeface="Tw Cen MT" panose="020B0602020104020603" pitchFamily="34" charset="0"/>
              </a:rPr>
              <a:t>Etiologia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2100" y="1690688"/>
            <a:ext cx="11709400" cy="49260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PT" b="1" dirty="0">
                <a:latin typeface="Tw Cen MT" panose="020B0602020104020603" pitchFamily="34" charset="0"/>
              </a:rPr>
              <a:t>O</a:t>
            </a:r>
            <a:r>
              <a:rPr lang="pt-PT" b="1" dirty="0" smtClean="0">
                <a:latin typeface="Tw Cen MT" panose="020B0602020104020603" pitchFamily="34" charset="0"/>
              </a:rPr>
              <a:t>s </a:t>
            </a:r>
            <a:r>
              <a:rPr lang="pt-PT" b="1" dirty="0">
                <a:latin typeface="Tw Cen MT" panose="020B0602020104020603" pitchFamily="34" charset="0"/>
              </a:rPr>
              <a:t>agentes etiológicos podem ser: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PT" dirty="0" smtClean="0">
                <a:solidFill>
                  <a:srgbClr val="FF0000"/>
                </a:solidFill>
                <a:latin typeface="Tw Cen MT" panose="020B0602020104020603" pitchFamily="34" charset="0"/>
              </a:rPr>
              <a:t>Dermatofitos </a:t>
            </a:r>
            <a:r>
              <a:rPr lang="pt-PT" dirty="0">
                <a:solidFill>
                  <a:srgbClr val="FF0000"/>
                </a:solidFill>
                <a:latin typeface="Tw Cen MT" panose="020B0602020104020603" pitchFamily="34" charset="0"/>
              </a:rPr>
              <a:t>geófilos</a:t>
            </a:r>
            <a:r>
              <a:rPr lang="pt-PT" dirty="0">
                <a:latin typeface="Tw Cen MT" panose="020B0602020104020603" pitchFamily="34" charset="0"/>
              </a:rPr>
              <a:t>: fungos que vivem no solo; excepcionalmente patogénicos. </a:t>
            </a:r>
            <a:endParaRPr lang="pt-PT" dirty="0" smtClean="0">
              <a:latin typeface="Tw Cen MT" panose="020B0602020104020603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pt-PT" dirty="0" smtClean="0">
                <a:latin typeface="Tw Cen MT" panose="020B0602020104020603" pitchFamily="34" charset="0"/>
              </a:rPr>
              <a:t>Ex</a:t>
            </a:r>
            <a:r>
              <a:rPr lang="pt-PT" dirty="0">
                <a:latin typeface="Tw Cen MT" panose="020B0602020104020603" pitchFamily="34" charset="0"/>
              </a:rPr>
              <a:t>. Microsporum gypseum.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PT" dirty="0" smtClean="0">
                <a:solidFill>
                  <a:schemeClr val="accent1">
                    <a:lumMod val="50000"/>
                  </a:schemeClr>
                </a:solidFill>
                <a:latin typeface="Tw Cen MT" panose="020B0602020104020603" pitchFamily="34" charset="0"/>
              </a:rPr>
              <a:t>Dermatofitos </a:t>
            </a:r>
            <a:r>
              <a:rPr lang="pt-PT" dirty="0">
                <a:solidFill>
                  <a:schemeClr val="accent1">
                    <a:lumMod val="50000"/>
                  </a:schemeClr>
                </a:solidFill>
                <a:latin typeface="Tw Cen MT" panose="020B0602020104020603" pitchFamily="34" charset="0"/>
              </a:rPr>
              <a:t>Zoófilos</a:t>
            </a:r>
            <a:r>
              <a:rPr lang="pt-PT" dirty="0">
                <a:latin typeface="Tw Cen MT" panose="020B0602020104020603" pitchFamily="34" charset="0"/>
              </a:rPr>
              <a:t>: fungos ligados a uma outra espécie de animal.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PT" dirty="0">
                <a:latin typeface="Tw Cen MT" panose="020B0602020104020603" pitchFamily="34" charset="0"/>
              </a:rPr>
              <a:t>Ex: Microsporum canis (gato, cão), Tricophyton verrucosum (gado), Tricophyton equinum (cavalo).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PT" dirty="0" smtClean="0">
                <a:solidFill>
                  <a:schemeClr val="accent6">
                    <a:lumMod val="75000"/>
                  </a:schemeClr>
                </a:solidFill>
                <a:latin typeface="Tw Cen MT" panose="020B0602020104020603" pitchFamily="34" charset="0"/>
              </a:rPr>
              <a:t>Dermatofitos </a:t>
            </a:r>
            <a:r>
              <a:rPr lang="pt-PT" dirty="0">
                <a:solidFill>
                  <a:schemeClr val="accent6">
                    <a:lumMod val="75000"/>
                  </a:schemeClr>
                </a:solidFill>
                <a:latin typeface="Tw Cen MT" panose="020B0602020104020603" pitchFamily="34" charset="0"/>
              </a:rPr>
              <a:t>Antropófilos</a:t>
            </a:r>
            <a:r>
              <a:rPr lang="pt-PT" dirty="0">
                <a:latin typeface="Tw Cen MT" panose="020B0602020104020603" pitchFamily="34" charset="0"/>
              </a:rPr>
              <a:t>: fungos ligados exclusivamente ao homem.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PT" dirty="0">
                <a:latin typeface="Tw Cen MT" panose="020B0602020104020603" pitchFamily="34" charset="0"/>
              </a:rPr>
              <a:t>Ex: Tricophyton violaceum, T. schoenlei, T. rubrum, T. mentagrophytes interdigitale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76250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latin typeface="Tw Cen MT" panose="020B0602020104020603" pitchFamily="34" charset="0"/>
              </a:rPr>
              <a:t>Classificação das Formas Clínicas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300" y="1825624"/>
            <a:ext cx="11734800" cy="4918075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 smtClean="0"/>
              <a:t>A </a:t>
            </a:r>
            <a:r>
              <a:rPr lang="pt-BR" dirty="0"/>
              <a:t>Tinha pode manifestar-se em diversas partes do corpo. Os locais mais comuns são: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Couro </a:t>
            </a:r>
            <a:r>
              <a:rPr lang="pt-BR" dirty="0">
                <a:latin typeface="Tw Cen MT" panose="020B0602020104020603" pitchFamily="34" charset="0"/>
              </a:rPr>
              <a:t>cabeludo (tinea capitis)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Tronco </a:t>
            </a:r>
            <a:r>
              <a:rPr lang="pt-BR" dirty="0">
                <a:latin typeface="Tw Cen MT" panose="020B0602020104020603" pitchFamily="34" charset="0"/>
              </a:rPr>
              <a:t>ou membros (tinea corporis)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Virilhas </a:t>
            </a:r>
            <a:r>
              <a:rPr lang="pt-BR" dirty="0">
                <a:latin typeface="Tw Cen MT" panose="020B0602020104020603" pitchFamily="34" charset="0"/>
              </a:rPr>
              <a:t>(tinea cruris)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Pés </a:t>
            </a:r>
            <a:r>
              <a:rPr lang="pt-BR" dirty="0">
                <a:latin typeface="Tw Cen MT" panose="020B0602020104020603" pitchFamily="34" charset="0"/>
              </a:rPr>
              <a:t>(tinea pedis)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Unhas </a:t>
            </a:r>
            <a:r>
              <a:rPr lang="pt-BR" dirty="0">
                <a:latin typeface="Tw Cen MT" panose="020B0602020104020603" pitchFamily="34" charset="0"/>
              </a:rPr>
              <a:t>(tinea unguium)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04710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7500" y="1825624"/>
            <a:ext cx="11557000" cy="4791075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/>
              <a:t>Período de incubação: </a:t>
            </a:r>
            <a:r>
              <a:rPr lang="pt-BR" dirty="0" smtClean="0"/>
              <a:t>geralmente é de 2 a 5 dias, mas pode ser mais curto (12 horas).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/>
              <a:t>Classificação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/>
              <a:t>Existem 3 formas de Antraz: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/>
              <a:t>Cutâneo (da pele) – maior parte dos casos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/>
              <a:t>Pulmonar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/>
              <a:t>Gastrointestinal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/>
              <a:t>Aqui vai-se debruçar sobre a forma mais comum – a forma cutânea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013593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latin typeface="Tw Cen MT" panose="020B0602020104020603" pitchFamily="34" charset="0"/>
              </a:rPr>
              <a:t>Exames auxiliares e Diagnóstico</a:t>
            </a:r>
            <a:r>
              <a:rPr lang="pt-PT" dirty="0"/>
              <a:t/>
            </a:r>
            <a:br>
              <a:rPr lang="pt-PT" dirty="0"/>
            </a:b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5465"/>
            <a:ext cx="10515600" cy="4631498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 smtClean="0"/>
              <a:t>É </a:t>
            </a:r>
            <a:r>
              <a:rPr lang="pt-BR" dirty="0"/>
              <a:t>clínico: todas as placas descamativas no couro cabeludo em crianças devem fazer </a:t>
            </a:r>
            <a:r>
              <a:rPr lang="pt-BR" dirty="0" smtClean="0"/>
              <a:t>suspeitar </a:t>
            </a:r>
            <a:r>
              <a:rPr lang="pt-BR" dirty="0"/>
              <a:t>de Tinha do couro </a:t>
            </a:r>
            <a:r>
              <a:rPr lang="pt-BR" dirty="0" smtClean="0"/>
              <a:t>cabeludo.</a:t>
            </a:r>
          </a:p>
          <a:p>
            <a:endParaRPr lang="pt-BR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4103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latin typeface="Tw Cen MT" panose="020B0602020104020603" pitchFamily="34" charset="0"/>
              </a:rPr>
              <a:t>Tratamento</a:t>
            </a:r>
            <a:r>
              <a:rPr lang="pt-PT" dirty="0"/>
              <a:t/>
            </a:r>
            <a:br>
              <a:rPr lang="pt-PT" dirty="0"/>
            </a:b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2100" y="1287887"/>
            <a:ext cx="11722100" cy="5430413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>
                <a:latin typeface="Tw Cen MT" panose="020B0602020104020603" pitchFamily="34" charset="0"/>
              </a:rPr>
              <a:t>Corte </a:t>
            </a:r>
            <a:r>
              <a:rPr lang="pt-BR" b="1" dirty="0">
                <a:latin typeface="Tw Cen MT" panose="020B0602020104020603" pitchFamily="34" charset="0"/>
              </a:rPr>
              <a:t>de cabelo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pt-BR" dirty="0" smtClean="0">
                <a:latin typeface="Tw Cen MT" panose="020B0602020104020603" pitchFamily="34" charset="0"/>
              </a:rPr>
              <a:t>Tratamento </a:t>
            </a:r>
            <a:r>
              <a:rPr lang="pt-BR" dirty="0">
                <a:latin typeface="Tw Cen MT" panose="020B0602020104020603" pitchFamily="34" charset="0"/>
              </a:rPr>
              <a:t>por via oral: com Griseofulvina em comprimidos de 500mg: 500 a 1000 mg, que pode ser dado em uma ou duas tomas diárias sempre depois das refeições, durante 6 a 8 semanas.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Efeitos </a:t>
            </a:r>
            <a:r>
              <a:rPr lang="pt-BR" dirty="0">
                <a:latin typeface="Tw Cen MT" panose="020B0602020104020603" pitchFamily="34" charset="0"/>
              </a:rPr>
              <a:t>secundários: cefaleia, náuseas, vómitos, reacções cutâneas (epidermólise tóxica), fotossensibilidade.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Contra-indicações</a:t>
            </a:r>
            <a:r>
              <a:rPr lang="pt-BR" dirty="0">
                <a:latin typeface="Tw Cen MT" panose="020B0602020104020603" pitchFamily="34" charset="0"/>
              </a:rPr>
              <a:t>: gravidez, insuficiência hepática, porfiria e lúpus eritematoso.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Aplicação </a:t>
            </a:r>
            <a:r>
              <a:rPr lang="pt-BR" dirty="0">
                <a:latin typeface="Tw Cen MT" panose="020B0602020104020603" pitchFamily="34" charset="0"/>
              </a:rPr>
              <a:t>tópica no couro cabeludo de cremes antifúngicos, 2-3 vezes ao dia: Clotrimazol, ou ketoconazol ou Miconazol.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Tratamento </a:t>
            </a:r>
            <a:r>
              <a:rPr lang="pt-BR" dirty="0">
                <a:latin typeface="Tw Cen MT" panose="020B0602020104020603" pitchFamily="34" charset="0"/>
              </a:rPr>
              <a:t>simultâneo de todos os casos em contacto.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Eliminação </a:t>
            </a:r>
            <a:r>
              <a:rPr lang="pt-BR" dirty="0">
                <a:latin typeface="Tw Cen MT" panose="020B0602020104020603" pitchFamily="34" charset="0"/>
              </a:rPr>
              <a:t>ou tratamento dos reservatórios de parasitas: animais (cães, gatos), humanos (unhas).</a:t>
            </a:r>
          </a:p>
        </p:txBody>
      </p:sp>
    </p:spTree>
    <p:extLst>
      <p:ext uri="{BB962C8B-B14F-4D97-AF65-F5344CB8AC3E}">
        <p14:creationId xmlns:p14="http://schemas.microsoft.com/office/powerpoint/2010/main" val="38797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latin typeface="Tw Cen MT" panose="020B0602020104020603" pitchFamily="34" charset="0"/>
              </a:rPr>
              <a:t>Tinha do Corpo</a:t>
            </a:r>
            <a:endParaRPr lang="pt-PT" dirty="0">
              <a:latin typeface="Tw Cen MT" panose="020B06020201040206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t-BR" dirty="0"/>
              <a:t>	</a:t>
            </a:r>
            <a:r>
              <a:rPr lang="pt-BR" b="1" dirty="0"/>
              <a:t>Tratamento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Aplicação </a:t>
            </a:r>
            <a:r>
              <a:rPr lang="pt-BR" dirty="0">
                <a:latin typeface="Tw Cen MT" panose="020B0602020104020603" pitchFamily="34" charset="0"/>
              </a:rPr>
              <a:t>nas lesões de cremes antifúngicos: Clotrimazol, ou ketoconazol ou Miconazol,, 2-3 vezes ao dia.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Se </a:t>
            </a:r>
            <a:r>
              <a:rPr lang="pt-BR" dirty="0">
                <a:latin typeface="Tw Cen MT" panose="020B0602020104020603" pitchFamily="34" charset="0"/>
              </a:rPr>
              <a:t>lesões extensas e/ou evolução &gt; 3 meses, ou recaída das lesões: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Aplicação </a:t>
            </a:r>
            <a:r>
              <a:rPr lang="pt-BR" dirty="0">
                <a:latin typeface="Tw Cen MT" panose="020B0602020104020603" pitchFamily="34" charset="0"/>
              </a:rPr>
              <a:t>de cremes antifúngicos e tratamento por via oral com Griseofulvina, comprimidos de 500mg na dose de 500 a 1000 mg/dia durante 4 semanas.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Tinha </a:t>
            </a:r>
            <a:r>
              <a:rPr lang="pt-BR" dirty="0">
                <a:latin typeface="Tw Cen MT" panose="020B0602020104020603" pitchFamily="34" charset="0"/>
              </a:rPr>
              <a:t>das Virilhas (tinea cruris) ou Eczema Marginado de Hebra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75504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latin typeface="Tw Cen MT" panose="020B0602020104020603" pitchFamily="34" charset="0"/>
              </a:rPr>
              <a:t>Quadro clínico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5600" y="1825624"/>
            <a:ext cx="5664200" cy="48672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dirty="0" smtClean="0"/>
              <a:t>As </a:t>
            </a:r>
            <a:r>
              <a:rPr lang="pt-BR" dirty="0"/>
              <a:t>lesões são normalmente anulares.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Podem </a:t>
            </a:r>
            <a:r>
              <a:rPr lang="pt-BR" dirty="0">
                <a:latin typeface="Tw Cen MT" panose="020B0602020104020603" pitchFamily="34" charset="0"/>
              </a:rPr>
              <a:t>ser únicas ou múltiplas placas de lesões eritemato-descamativas, que crescem de forma centrifuga formando lesões que se assemelham a anéis.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O </a:t>
            </a:r>
            <a:r>
              <a:rPr lang="pt-BR" dirty="0">
                <a:latin typeface="Tw Cen MT" panose="020B0602020104020603" pitchFamily="34" charset="0"/>
              </a:rPr>
              <a:t>bordo é bem delimitado, papular e/ou vesiculoso, e há tendência à cura no centro da lesão.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Uma </a:t>
            </a:r>
            <a:r>
              <a:rPr lang="pt-BR" dirty="0">
                <a:latin typeface="Tw Cen MT" panose="020B0602020104020603" pitchFamily="34" charset="0"/>
              </a:rPr>
              <a:t>simples lesão pode apresentar vários anéis concêntricos.</a:t>
            </a:r>
          </a:p>
          <a:p>
            <a:endParaRPr lang="pt-PT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778500" cy="4867274"/>
          </a:xfrm>
        </p:spPr>
        <p:txBody>
          <a:bodyPr>
            <a:normAutofit/>
          </a:bodyPr>
          <a:lstStyle/>
          <a:p>
            <a:r>
              <a:rPr lang="pt-BR" dirty="0" smtClean="0">
                <a:latin typeface="Tw Cen MT" panose="020B0602020104020603" pitchFamily="34" charset="0"/>
              </a:rPr>
              <a:t>A </a:t>
            </a:r>
            <a:r>
              <a:rPr lang="pt-BR" dirty="0">
                <a:latin typeface="Tw Cen MT" panose="020B0602020104020603" pitchFamily="34" charset="0"/>
              </a:rPr>
              <a:t>confluência das lesões forma lesões de aspecto policíclico ou com vários anéis e a distribuição é assimétrica.</a:t>
            </a:r>
          </a:p>
          <a:p>
            <a:r>
              <a:rPr lang="pt-BR" dirty="0" smtClean="0">
                <a:latin typeface="Tw Cen MT" panose="020B0602020104020603" pitchFamily="34" charset="0"/>
              </a:rPr>
              <a:t>Por </a:t>
            </a:r>
            <a:r>
              <a:rPr lang="pt-BR" dirty="0">
                <a:latin typeface="Tw Cen MT" panose="020B0602020104020603" pitchFamily="34" charset="0"/>
              </a:rPr>
              <a:t>vezes, há coexistência de lesões em outras áreas do corpo nomeadamente: Tinha capitis (em crianças), e Tinha das unhas, pés, e virilhas (sobretudo em adultos).</a:t>
            </a:r>
          </a:p>
          <a:p>
            <a:r>
              <a:rPr lang="pt-BR" dirty="0" smtClean="0">
                <a:latin typeface="Tw Cen MT" panose="020B0602020104020603" pitchFamily="34" charset="0"/>
              </a:rPr>
              <a:t>O </a:t>
            </a:r>
            <a:r>
              <a:rPr lang="pt-BR" dirty="0">
                <a:latin typeface="Tw Cen MT" panose="020B0602020104020603" pitchFamily="34" charset="0"/>
              </a:rPr>
              <a:t>prurido normalmente está presente e constante.</a:t>
            </a:r>
          </a:p>
          <a:p>
            <a:r>
              <a:rPr lang="pt-BR" dirty="0" smtClean="0">
                <a:latin typeface="Tw Cen MT" panose="020B0602020104020603" pitchFamily="34" charset="0"/>
              </a:rPr>
              <a:t>A </a:t>
            </a:r>
            <a:r>
              <a:rPr lang="pt-BR" dirty="0">
                <a:latin typeface="Tw Cen MT" panose="020B0602020104020603" pitchFamily="34" charset="0"/>
              </a:rPr>
              <a:t>evolução é crónica</a:t>
            </a:r>
          </a:p>
        </p:txBody>
      </p:sp>
    </p:spTree>
    <p:extLst>
      <p:ext uri="{BB962C8B-B14F-4D97-AF65-F5344CB8AC3E}">
        <p14:creationId xmlns:p14="http://schemas.microsoft.com/office/powerpoint/2010/main" val="335721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2100" y="457200"/>
            <a:ext cx="11150600" cy="626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91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latin typeface="Tw Cen MT" panose="020B0602020104020603" pitchFamily="34" charset="0"/>
              </a:rPr>
              <a:t>Tinha das Virilhas (tinea cruris) </a:t>
            </a:r>
            <a:endParaRPr lang="pt-PT" dirty="0">
              <a:latin typeface="Tw Cen MT" panose="020B06020201040206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700" y="1825624"/>
            <a:ext cx="11620500" cy="4765675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 smtClean="0"/>
              <a:t>Tinha </a:t>
            </a:r>
            <a:r>
              <a:rPr lang="pt-BR" dirty="0"/>
              <a:t>das Virilhas (tinea cruris) ou Eczema Marginado de Hebra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/>
              <a:t>Definição</a:t>
            </a:r>
            <a:r>
              <a:rPr lang="pt-BR" dirty="0"/>
              <a:t>: é uma infecção fúngica por fungo dermatófito na prega das </a:t>
            </a:r>
            <a:r>
              <a:rPr lang="pt-BR" dirty="0" smtClean="0"/>
              <a:t>virilhas.</a:t>
            </a:r>
          </a:p>
          <a:p>
            <a:pPr>
              <a:buFont typeface="Wingdings" panose="05000000000000000000" pitchFamily="2" charset="2"/>
              <a:buChar char="§"/>
            </a:pPr>
            <a:endParaRPr lang="pt-BR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/>
              <a:t>Factores </a:t>
            </a:r>
            <a:r>
              <a:rPr lang="pt-BR" b="1" dirty="0"/>
              <a:t>Predisponentes: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/>
              <a:t>Condições </a:t>
            </a:r>
            <a:r>
              <a:rPr lang="pt-BR" dirty="0"/>
              <a:t>anatómicas locais: fricção, calor e humidade da prega;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/>
              <a:t>Obesidade</a:t>
            </a:r>
            <a:r>
              <a:rPr lang="pt-BR" dirty="0"/>
              <a:t>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/>
              <a:t>Diabetes </a:t>
            </a:r>
            <a:r>
              <a:rPr lang="pt-BR" dirty="0"/>
              <a:t>mellitus</a:t>
            </a:r>
          </a:p>
          <a:p>
            <a:pPr marL="0" indent="0">
              <a:buNone/>
            </a:pPr>
            <a:endParaRPr lang="pt-BR" dirty="0"/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73665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latin typeface="Tw Cen MT" panose="020B0602020104020603" pitchFamily="34" charset="0"/>
              </a:rPr>
              <a:t>Quadro </a:t>
            </a:r>
            <a:r>
              <a:rPr lang="pt-PT" dirty="0" smtClean="0">
                <a:latin typeface="Tw Cen MT" panose="020B0602020104020603" pitchFamily="34" charset="0"/>
              </a:rPr>
              <a:t>clínico</a:t>
            </a:r>
            <a:r>
              <a:rPr lang="pt-PT" dirty="0"/>
              <a:t/>
            </a:r>
            <a:br>
              <a:rPr lang="pt-PT" dirty="0"/>
            </a:b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700" y="1403798"/>
            <a:ext cx="11518900" cy="511130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As </a:t>
            </a:r>
            <a:r>
              <a:rPr lang="pt-BR" dirty="0">
                <a:latin typeface="Tw Cen MT" panose="020B0602020104020603" pitchFamily="34" charset="0"/>
              </a:rPr>
              <a:t>lesões podem ser unilaterais ou bilaterais (mais frequente).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Iniciam-se </a:t>
            </a:r>
            <a:r>
              <a:rPr lang="pt-BR" dirty="0">
                <a:latin typeface="Tw Cen MT" panose="020B0602020104020603" pitchFamily="34" charset="0"/>
              </a:rPr>
              <a:t>na face interna das coxas por 1 ou mais manchas eritemato-descamativas, e crescem afectando a prega das virilhas, região púbica, períneo e nádegas. O bordo é bem delimitado, vesiculoso e a lesão tem tendência à cura no centro. 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A </a:t>
            </a:r>
            <a:r>
              <a:rPr lang="pt-BR" dirty="0">
                <a:latin typeface="Tw Cen MT" panose="020B0602020104020603" pitchFamily="34" charset="0"/>
              </a:rPr>
              <a:t>confluência das lesões dá um aspecto policíclico.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O </a:t>
            </a:r>
            <a:r>
              <a:rPr lang="pt-BR" dirty="0">
                <a:latin typeface="Tw Cen MT" panose="020B0602020104020603" pitchFamily="34" charset="0"/>
              </a:rPr>
              <a:t>prurido é geralmente presente, mas por vezes é ausente ou pode ser mínimo.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A </a:t>
            </a:r>
            <a:r>
              <a:rPr lang="pt-BR" dirty="0">
                <a:latin typeface="Tw Cen MT" panose="020B0602020104020603" pitchFamily="34" charset="0"/>
              </a:rPr>
              <a:t>evolução é crónica, com períodos de exacerbação, geralmente durante o tempo quente.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90772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5300" y="469900"/>
            <a:ext cx="10858499" cy="6072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77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latin typeface="Tw Cen MT" panose="020B0602020104020603" pitchFamily="34" charset="0"/>
              </a:rPr>
              <a:t>Tratamento</a:t>
            </a:r>
            <a:br>
              <a:rPr lang="pt-PT" dirty="0">
                <a:latin typeface="Tw Cen MT" panose="020B0602020104020603" pitchFamily="34" charset="0"/>
              </a:rPr>
            </a:br>
            <a:endParaRPr lang="pt-PT" dirty="0">
              <a:latin typeface="Tw Cen MT" panose="020B06020201040206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8040"/>
            <a:ext cx="11480800" cy="5289460"/>
          </a:xfrm>
        </p:spPr>
        <p:txBody>
          <a:bodyPr>
            <a:normAutofit/>
          </a:bodyPr>
          <a:lstStyle/>
          <a:p>
            <a:r>
              <a:rPr lang="pt-BR" dirty="0" smtClean="0">
                <a:latin typeface="Tw Cen MT" panose="020B0602020104020603" pitchFamily="34" charset="0"/>
              </a:rPr>
              <a:t>Aplicação </a:t>
            </a:r>
            <a:r>
              <a:rPr lang="pt-BR" dirty="0">
                <a:latin typeface="Tw Cen MT" panose="020B0602020104020603" pitchFamily="34" charset="0"/>
              </a:rPr>
              <a:t>de antifúngicos, preferencialmente na forma de solutos, pó ou creme: Miconazol, Clotrimazol, ou ketoconazol, 2 vezes ao dia durante 2 a 3 semanas. </a:t>
            </a:r>
          </a:p>
          <a:p>
            <a:r>
              <a:rPr lang="pt-BR" dirty="0" smtClean="0">
                <a:latin typeface="Tw Cen MT" panose="020B0602020104020603" pitchFamily="34" charset="0"/>
              </a:rPr>
              <a:t>Mudança </a:t>
            </a:r>
            <a:r>
              <a:rPr lang="pt-BR" dirty="0">
                <a:latin typeface="Tw Cen MT" panose="020B0602020104020603" pitchFamily="34" charset="0"/>
              </a:rPr>
              <a:t>frequente de vestuário;</a:t>
            </a:r>
          </a:p>
          <a:p>
            <a:r>
              <a:rPr lang="pt-BR" dirty="0" smtClean="0">
                <a:latin typeface="Tw Cen MT" panose="020B0602020104020603" pitchFamily="34" charset="0"/>
              </a:rPr>
              <a:t>Tratamento </a:t>
            </a:r>
            <a:r>
              <a:rPr lang="pt-BR" dirty="0">
                <a:latin typeface="Tw Cen MT" panose="020B0602020104020603" pitchFamily="34" charset="0"/>
              </a:rPr>
              <a:t>da Tinha dos pés, pois está frequentemente associado e pode ser a fonte de infecção, por auto-inoculação;</a:t>
            </a:r>
          </a:p>
          <a:p>
            <a:r>
              <a:rPr lang="pt-BR" dirty="0" smtClean="0">
                <a:latin typeface="Tw Cen MT" panose="020B0602020104020603" pitchFamily="34" charset="0"/>
              </a:rPr>
              <a:t>Correcção </a:t>
            </a:r>
            <a:r>
              <a:rPr lang="pt-BR" dirty="0">
                <a:latin typeface="Tw Cen MT" panose="020B0602020104020603" pitchFamily="34" charset="0"/>
              </a:rPr>
              <a:t>dos factores predisponentes.</a:t>
            </a:r>
          </a:p>
          <a:p>
            <a:r>
              <a:rPr lang="pt-BR" dirty="0">
                <a:latin typeface="Tw Cen MT" panose="020B0602020104020603" pitchFamily="34" charset="0"/>
              </a:rPr>
              <a:t>Se lesões extensas e/ou evolução &gt; 3 meses, ou recaída: Aplicação de antifúngicos, preferencialmente na forma de solutos, pó ou creme e tratamento por via oral com Griseofulvina comprimidos 500mg, na dose de 500 a 1000 mg/dia durante 4 semanas.</a:t>
            </a:r>
          </a:p>
        </p:txBody>
      </p:sp>
    </p:spTree>
    <p:extLst>
      <p:ext uri="{BB962C8B-B14F-4D97-AF65-F5344CB8AC3E}">
        <p14:creationId xmlns:p14="http://schemas.microsoft.com/office/powerpoint/2010/main" val="390399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latin typeface="Tw Cen MT" panose="020B0602020104020603" pitchFamily="34" charset="0"/>
              </a:rPr>
              <a:t>Tinha dos Pés </a:t>
            </a:r>
            <a:r>
              <a:rPr lang="pt-PT" dirty="0"/>
              <a:t/>
            </a:r>
            <a:br>
              <a:rPr lang="pt-PT" dirty="0"/>
            </a:b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200" y="1455314"/>
            <a:ext cx="11734800" cy="5186786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>
                <a:latin typeface="Tw Cen MT" panose="020B0602020104020603" pitchFamily="34" charset="0"/>
              </a:rPr>
              <a:t>Definição</a:t>
            </a:r>
            <a:r>
              <a:rPr lang="pt-BR" b="1" dirty="0">
                <a:latin typeface="Tw Cen MT" panose="020B0602020104020603" pitchFamily="34" charset="0"/>
              </a:rPr>
              <a:t>: </a:t>
            </a:r>
            <a:r>
              <a:rPr lang="pt-BR" dirty="0">
                <a:latin typeface="Tw Cen MT" panose="020B0602020104020603" pitchFamily="34" charset="0"/>
              </a:rPr>
              <a:t>é a infecção fúngica na planta dos </a:t>
            </a:r>
            <a:r>
              <a:rPr lang="pt-BR" dirty="0" smtClean="0">
                <a:latin typeface="Tw Cen MT" panose="020B0602020104020603" pitchFamily="34" charset="0"/>
              </a:rPr>
              <a:t>pés.</a:t>
            </a:r>
          </a:p>
          <a:p>
            <a:pPr marL="0" indent="0">
              <a:buNone/>
            </a:pPr>
            <a:endParaRPr lang="pt-BR" dirty="0" smtClean="0">
              <a:latin typeface="Tw Cen MT" panose="020B0602020104020603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>
                <a:latin typeface="Tw Cen MT" panose="020B0602020104020603" pitchFamily="34" charset="0"/>
              </a:rPr>
              <a:t>Etiologia: </a:t>
            </a:r>
            <a:r>
              <a:rPr lang="pt-BR" dirty="0" smtClean="0">
                <a:latin typeface="Tw Cen MT" panose="020B0602020104020603" pitchFamily="34" charset="0"/>
              </a:rPr>
              <a:t>dermatófitos antropófilos.</a:t>
            </a:r>
          </a:p>
          <a:p>
            <a:pPr marL="0" indent="0">
              <a:buNone/>
            </a:pPr>
            <a:endParaRPr lang="pt-BR" dirty="0" smtClean="0">
              <a:latin typeface="Tw Cen MT" panose="020B0602020104020603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>
                <a:latin typeface="Tw Cen MT" panose="020B0602020104020603" pitchFamily="34" charset="0"/>
              </a:rPr>
              <a:t>Epidemiologia</a:t>
            </a:r>
            <a:endParaRPr lang="pt-BR" b="1" dirty="0">
              <a:latin typeface="Tw Cen MT" panose="020B0602020104020603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pt-BR" dirty="0">
                <a:latin typeface="Tw Cen MT" panose="020B0602020104020603" pitchFamily="34" charset="0"/>
              </a:rPr>
              <a:t>É mais rara na infância, e normalmente afecta mais homens que mulheres. </a:t>
            </a:r>
            <a:endParaRPr lang="pt-BR" dirty="0" smtClean="0">
              <a:latin typeface="Tw Cen MT" panose="020B0602020104020603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A </a:t>
            </a:r>
            <a:r>
              <a:rPr lang="pt-BR" dirty="0">
                <a:latin typeface="Tw Cen MT" panose="020B0602020104020603" pitchFamily="34" charset="0"/>
              </a:rPr>
              <a:t>sua contaminação pode ser directa através do chão de balneários, piscinas e ginásios, ou indirecta através de partilha de calçado, toalhas ou por auto-inoculação de um foco preexistente, por exemplo, nas virilhas</a:t>
            </a:r>
          </a:p>
        </p:txBody>
      </p:sp>
    </p:spTree>
    <p:extLst>
      <p:ext uri="{BB962C8B-B14F-4D97-AF65-F5344CB8AC3E}">
        <p14:creationId xmlns:p14="http://schemas.microsoft.com/office/powerpoint/2010/main" val="202572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00" y="152401"/>
            <a:ext cx="11811000" cy="927099"/>
          </a:xfrm>
        </p:spPr>
        <p:txBody>
          <a:bodyPr>
            <a:normAutofit fontScale="90000"/>
          </a:bodyPr>
          <a:lstStyle/>
          <a:p>
            <a:r>
              <a:rPr lang="pt-PT" dirty="0" smtClean="0">
                <a:latin typeface="Tw Cen MT" panose="020B0602020104020603" pitchFamily="34" charset="0"/>
              </a:rPr>
              <a:t>Quadro clínico</a:t>
            </a:r>
            <a:r>
              <a:rPr lang="pt-PT" dirty="0" smtClean="0"/>
              <a:t/>
            </a:r>
            <a:br>
              <a:rPr lang="pt-PT" dirty="0" smtClean="0"/>
            </a:b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4000" y="1079500"/>
            <a:ext cx="11722100" cy="5587999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>
                <a:latin typeface="Tw Cen MT" panose="020B0602020104020603" pitchFamily="34" charset="0"/>
              </a:rPr>
              <a:t>Na forma cutânea: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pt-BR" dirty="0" smtClean="0">
                <a:latin typeface="Tw Cen MT" panose="020B0602020104020603" pitchFamily="34" charset="0"/>
              </a:rPr>
              <a:t>Inicialmente com febre, mal-estar geral, mialgia, cefaleia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pt-BR" dirty="0" smtClean="0">
                <a:latin typeface="Tw Cen MT" panose="020B0602020104020603" pitchFamily="34" charset="0"/>
              </a:rPr>
              <a:t>Segue-se o aparecimento de uma pápula que rapidamente evolui para vesícula e pústula com acentuado edema e eritema periférico que se expande nos dias subsequentes e finalmente a lesão evolui para uma úlcera com secreção sanguinolenta, seguida de formação de uma crosta escurecida (necrose).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pt-BR" dirty="0" smtClean="0">
                <a:latin typeface="Tw Cen MT" panose="020B0602020104020603" pitchFamily="34" charset="0"/>
              </a:rPr>
              <a:t>As lesões da pele não são dolorosas.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b="1" dirty="0" smtClean="0">
                <a:latin typeface="Tw Cen MT" panose="020B0602020104020603" pitchFamily="34" charset="0"/>
              </a:rPr>
              <a:t>Localização comum</a:t>
            </a:r>
            <a:r>
              <a:rPr lang="pt-BR" dirty="0" smtClean="0">
                <a:latin typeface="Tw Cen MT" panose="020B0602020104020603" pitchFamily="34" charset="0"/>
              </a:rPr>
              <a:t>: áreas expostas, frequentemente a face, pescoço, membros superiores.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b="1" dirty="0" smtClean="0">
                <a:latin typeface="Tw Cen MT" panose="020B0602020104020603" pitchFamily="34" charset="0"/>
              </a:rPr>
              <a:t>Sinais e sintomas associados</a:t>
            </a:r>
            <a:r>
              <a:rPr lang="pt-BR" dirty="0" smtClean="0">
                <a:latin typeface="Tw Cen MT" panose="020B0602020104020603" pitchFamily="34" charset="0"/>
              </a:rPr>
              <a:t>: Adenopatia regional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pt-BR" dirty="0" smtClean="0">
                <a:latin typeface="Tw Cen MT" panose="020B0602020104020603" pitchFamily="34" charset="0"/>
              </a:rPr>
              <a:t>Se não tratada a evolução pode ser grave com disseminação da infecção e morte. Se tratada, a cura deixa uma cicatriz atrófica definitiva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6311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latin typeface="Tw Cen MT" panose="020B0602020104020603" pitchFamily="34" charset="0"/>
              </a:rPr>
              <a:t>Factores Predisponentes</a:t>
            </a:r>
            <a:r>
              <a:rPr lang="pt-PT" dirty="0"/>
              <a:t/>
            </a:r>
            <a:br>
              <a:rPr lang="pt-PT" dirty="0"/>
            </a:b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300" y="1365162"/>
            <a:ext cx="11595100" cy="5276938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Condições </a:t>
            </a:r>
            <a:r>
              <a:rPr lang="pt-BR" dirty="0">
                <a:latin typeface="Tw Cen MT" panose="020B0602020104020603" pitchFamily="34" charset="0"/>
              </a:rPr>
              <a:t>anatómicas locais: maceração das pregas interdigitais;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Uso </a:t>
            </a:r>
            <a:r>
              <a:rPr lang="pt-BR" dirty="0">
                <a:latin typeface="Tw Cen MT" panose="020B0602020104020603" pitchFamily="34" charset="0"/>
              </a:rPr>
              <a:t>de sapatos impermeáveis (sapatos fechados e aquecidos);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Transpiração </a:t>
            </a:r>
            <a:r>
              <a:rPr lang="pt-BR" dirty="0">
                <a:latin typeface="Tw Cen MT" panose="020B0602020104020603" pitchFamily="34" charset="0"/>
              </a:rPr>
              <a:t>excessiva nos pés.</a:t>
            </a:r>
          </a:p>
        </p:txBody>
      </p:sp>
    </p:spTree>
    <p:extLst>
      <p:ext uri="{BB962C8B-B14F-4D97-AF65-F5344CB8AC3E}">
        <p14:creationId xmlns:p14="http://schemas.microsoft.com/office/powerpoint/2010/main" val="365007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latin typeface="Tw Cen MT" panose="020B0602020104020603" pitchFamily="34" charset="0"/>
              </a:rPr>
              <a:t>Quadro clínico</a:t>
            </a:r>
            <a:r>
              <a:rPr lang="pt-PT" dirty="0"/>
              <a:t/>
            </a:r>
            <a:br>
              <a:rPr lang="pt-PT" dirty="0"/>
            </a:b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5600" y="1455314"/>
            <a:ext cx="11544300" cy="516138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Afecta </a:t>
            </a:r>
            <a:r>
              <a:rPr lang="pt-BR" dirty="0">
                <a:latin typeface="Tw Cen MT" panose="020B0602020104020603" pitchFamily="34" charset="0"/>
              </a:rPr>
              <a:t>principalmente espaços interdigitais, planta e bordo do pé (raramente o dorso). </a:t>
            </a:r>
            <a:endParaRPr lang="pt-BR" dirty="0" smtClean="0">
              <a:latin typeface="Tw Cen MT" panose="020B0602020104020603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Existem </a:t>
            </a:r>
            <a:r>
              <a:rPr lang="pt-BR" dirty="0">
                <a:latin typeface="Tw Cen MT" panose="020B0602020104020603" pitchFamily="34" charset="0"/>
              </a:rPr>
              <a:t>3 variedades: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b="1" dirty="0" smtClean="0">
                <a:latin typeface="Tw Cen MT" panose="020B0602020104020603" pitchFamily="34" charset="0"/>
              </a:rPr>
              <a:t>Tinha </a:t>
            </a:r>
            <a:r>
              <a:rPr lang="pt-BR" b="1" dirty="0">
                <a:latin typeface="Tw Cen MT" panose="020B0602020104020603" pitchFamily="34" charset="0"/>
              </a:rPr>
              <a:t>interdigital </a:t>
            </a:r>
            <a:r>
              <a:rPr lang="pt-BR" dirty="0">
                <a:latin typeface="Tw Cen MT" panose="020B0602020104020603" pitchFamily="34" charset="0"/>
              </a:rPr>
              <a:t>– caracterizada pelo aparecimento de descamação húmida entre os dedos dos pés, habitualmente começando entre o 4º e o 5˚ dedos e passando posteriormente para os restantes. Pode manter-se assintomática por muito tempo mas por vezes manifestar-se por prurido que se estende para os bordos e planta dos pés.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b="1" dirty="0" smtClean="0">
                <a:latin typeface="Tw Cen MT" panose="020B0602020104020603" pitchFamily="34" charset="0"/>
              </a:rPr>
              <a:t>Tinha </a:t>
            </a:r>
            <a:r>
              <a:rPr lang="pt-BR" b="1" dirty="0">
                <a:latin typeface="Tw Cen MT" panose="020B0602020104020603" pitchFamily="34" charset="0"/>
              </a:rPr>
              <a:t>disidrótica </a:t>
            </a:r>
            <a:r>
              <a:rPr lang="pt-BR" dirty="0">
                <a:latin typeface="Tw Cen MT" panose="020B0602020104020603" pitchFamily="34" charset="0"/>
              </a:rPr>
              <a:t>- aparecimento de vesículas e pústulas, que posteriormente rompem, secam, descamam e evoluem para lesões descamativas e fissuras.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23197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365125"/>
            <a:ext cx="11353800" cy="595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240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	</a:t>
            </a:r>
            <a:r>
              <a:rPr lang="pt-PT" dirty="0">
                <a:latin typeface="Tw Cen MT" panose="020B0602020104020603" pitchFamily="34" charset="0"/>
              </a:rPr>
              <a:t>Tratamento</a:t>
            </a:r>
            <a:r>
              <a:rPr lang="pt-PT" dirty="0"/>
              <a:t/>
            </a:r>
            <a:br>
              <a:rPr lang="pt-PT" dirty="0"/>
            </a:b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4000" y="1825624"/>
            <a:ext cx="11658600" cy="477837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Higiene </a:t>
            </a:r>
            <a:r>
              <a:rPr lang="pt-BR" dirty="0">
                <a:latin typeface="Tw Cen MT" panose="020B0602020104020603" pitchFamily="34" charset="0"/>
              </a:rPr>
              <a:t>geral e manter as pregas interdigitais secas;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Na </a:t>
            </a:r>
            <a:r>
              <a:rPr lang="pt-BR" dirty="0">
                <a:latin typeface="Tw Cen MT" panose="020B0602020104020603" pitchFamily="34" charset="0"/>
              </a:rPr>
              <a:t>forma de vesículas e pústulas: pedilúvios com soluto de permanganato de potássio 1: 10.000: preparar a solução diluindo 1 comprimido ou meia colherzinha de chá de pó ou granulado de permanganato de potássio e mergulhar os pés nesta solução durante 20 a 30 minutos; fazer o banho 1 ou 2 vezes ao dia antes de aplicar os antifúngicos locais.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Aplicação </a:t>
            </a:r>
            <a:r>
              <a:rPr lang="pt-BR" dirty="0">
                <a:latin typeface="Tw Cen MT" panose="020B0602020104020603" pitchFamily="34" charset="0"/>
              </a:rPr>
              <a:t>de antifúngicos, preferencialmente na forma de solutos, pôs ou creme: Miconazol, Clotrimazol, ou ketoconazol, 2 - 3 vezes ao dia durante 2 a 3 semanas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49547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	</a:t>
            </a:r>
            <a:r>
              <a:rPr lang="pt-PT" dirty="0">
                <a:latin typeface="Tw Cen MT" panose="020B0602020104020603" pitchFamily="34" charset="0"/>
              </a:rPr>
              <a:t>Tratamento</a:t>
            </a:r>
            <a:r>
              <a:rPr lang="pt-PT" dirty="0"/>
              <a:t/>
            </a:r>
            <a:br>
              <a:rPr lang="pt-PT" dirty="0"/>
            </a:b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700" y="1825624"/>
            <a:ext cx="11671300" cy="4879975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Arejamento </a:t>
            </a:r>
            <a:r>
              <a:rPr lang="pt-BR" dirty="0">
                <a:latin typeface="Tw Cen MT" panose="020B0602020104020603" pitchFamily="34" charset="0"/>
              </a:rPr>
              <a:t>dos sapatos.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Tratamento </a:t>
            </a:r>
            <a:r>
              <a:rPr lang="pt-BR" dirty="0">
                <a:latin typeface="Tw Cen MT" panose="020B0602020104020603" pitchFamily="34" charset="0"/>
              </a:rPr>
              <a:t>da infecção bacteriana se presente: bacitracina pomada: 2 aplicações ao dia por 7 dias ou ácido fusídico 2 aplicações por dia por 7 dias.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Tratamento </a:t>
            </a:r>
            <a:r>
              <a:rPr lang="pt-BR" dirty="0">
                <a:latin typeface="Tw Cen MT" panose="020B0602020104020603" pitchFamily="34" charset="0"/>
              </a:rPr>
              <a:t>da onicomicose concomitante se presente com os mesmos antifúngicos.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Correcção </a:t>
            </a:r>
            <a:r>
              <a:rPr lang="pt-BR" dirty="0">
                <a:latin typeface="Tw Cen MT" panose="020B0602020104020603" pitchFamily="34" charset="0"/>
              </a:rPr>
              <a:t>dos factores predisponentes.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>
                <a:latin typeface="Tw Cen MT" panose="020B0602020104020603" pitchFamily="34" charset="0"/>
              </a:rPr>
              <a:t>Se evolução &gt; 3 meses, ou recaída: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Aplicação </a:t>
            </a:r>
            <a:r>
              <a:rPr lang="pt-BR" dirty="0">
                <a:latin typeface="Tw Cen MT" panose="020B0602020104020603" pitchFamily="34" charset="0"/>
              </a:rPr>
              <a:t>de antifúngicos, preferencialmente na forma de solutos, pó ou creme e  tratamento por via oral com Griseofulvina comprimidos de 500mg na dose de 500 a 1000 mg/dia durante 4 semanas. </a:t>
            </a:r>
          </a:p>
        </p:txBody>
      </p:sp>
    </p:spTree>
    <p:extLst>
      <p:ext uri="{BB962C8B-B14F-4D97-AF65-F5344CB8AC3E}">
        <p14:creationId xmlns:p14="http://schemas.microsoft.com/office/powerpoint/2010/main" val="225965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0200" y="111125"/>
            <a:ext cx="11506200" cy="892175"/>
          </a:xfrm>
        </p:spPr>
        <p:txBody>
          <a:bodyPr>
            <a:normAutofit fontScale="90000"/>
          </a:bodyPr>
          <a:lstStyle/>
          <a:p>
            <a:r>
              <a:rPr lang="pt-PT" dirty="0">
                <a:latin typeface="Tw Cen MT" panose="020B0602020104020603" pitchFamily="34" charset="0"/>
              </a:rPr>
              <a:t>Tinha das Unhas (onicomicose)</a:t>
            </a:r>
            <a:r>
              <a:rPr lang="pt-PT" dirty="0"/>
              <a:t/>
            </a:r>
            <a:br>
              <a:rPr lang="pt-PT" dirty="0"/>
            </a:b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1370" y="1003300"/>
            <a:ext cx="9878096" cy="57404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>
                <a:latin typeface="Tw Cen MT" panose="020B0602020104020603" pitchFamily="34" charset="0"/>
              </a:rPr>
              <a:t>Definição</a:t>
            </a:r>
            <a:r>
              <a:rPr lang="pt-BR" dirty="0">
                <a:latin typeface="Tw Cen MT" panose="020B0602020104020603" pitchFamily="34" charset="0"/>
              </a:rPr>
              <a:t>: é a infecção da prega e leito da unha por fungo dermatófito.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>
                <a:latin typeface="Tw Cen MT" panose="020B0602020104020603" pitchFamily="34" charset="0"/>
              </a:rPr>
              <a:t>Etiologia</a:t>
            </a:r>
            <a:r>
              <a:rPr lang="pt-BR" dirty="0">
                <a:latin typeface="Tw Cen MT" panose="020B0602020104020603" pitchFamily="34" charset="0"/>
              </a:rPr>
              <a:t>: dermatófitos antropófilos.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>
                <a:latin typeface="Tw Cen MT" panose="020B0602020104020603" pitchFamily="34" charset="0"/>
              </a:rPr>
              <a:t>Epidemiologia</a:t>
            </a:r>
            <a:r>
              <a:rPr lang="pt-BR" dirty="0">
                <a:latin typeface="Tw Cen MT" panose="020B0602020104020603" pitchFamily="34" charset="0"/>
              </a:rPr>
              <a:t>: Qualquer idade, mais frequente no adulto. A contaminação directa ou indirecta (partilha de calcado) por auto-inoculação de focos preexistente, por ex: nos pés e virilhas.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>
                <a:latin typeface="Tw Cen MT" panose="020B0602020104020603" pitchFamily="34" charset="0"/>
              </a:rPr>
              <a:t>Factores </a:t>
            </a:r>
            <a:r>
              <a:rPr lang="pt-BR" b="1" dirty="0">
                <a:latin typeface="Tw Cen MT" panose="020B0602020104020603" pitchFamily="34" charset="0"/>
              </a:rPr>
              <a:t>Predisponentes: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Perturbações </a:t>
            </a:r>
            <a:r>
              <a:rPr lang="pt-BR" dirty="0">
                <a:latin typeface="Tw Cen MT" panose="020B0602020104020603" pitchFamily="34" charset="0"/>
              </a:rPr>
              <a:t>circulatórias;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Traumatismos </a:t>
            </a:r>
            <a:r>
              <a:rPr lang="pt-BR" dirty="0">
                <a:latin typeface="Tw Cen MT" panose="020B0602020104020603" pitchFamily="34" charset="0"/>
              </a:rPr>
              <a:t>nos pés;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Calçado </a:t>
            </a:r>
            <a:r>
              <a:rPr lang="pt-BR" dirty="0">
                <a:latin typeface="Tw Cen MT" panose="020B0602020104020603" pitchFamily="34" charset="0"/>
              </a:rPr>
              <a:t>impermeável.</a:t>
            </a:r>
          </a:p>
        </p:txBody>
      </p:sp>
    </p:spTree>
    <p:extLst>
      <p:ext uri="{BB962C8B-B14F-4D97-AF65-F5344CB8AC3E}">
        <p14:creationId xmlns:p14="http://schemas.microsoft.com/office/powerpoint/2010/main" val="392583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b="1" dirty="0"/>
              <a:t>Quadro Clínico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5150" y="1690688"/>
            <a:ext cx="11296650" cy="491331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Início </a:t>
            </a:r>
            <a:r>
              <a:rPr lang="pt-BR" dirty="0">
                <a:latin typeface="Tw Cen MT" panose="020B0602020104020603" pitchFamily="34" charset="0"/>
              </a:rPr>
              <a:t>no bordo livre ou bordos laterais da unha por mancha esbranquiçada com perda de transparência e brilho, tornando-se amarelada ou esverdeada; evolui posteriormente com aumento de espessura e quebra facilmente levando a destruição da unha.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Atinge </a:t>
            </a:r>
            <a:r>
              <a:rPr lang="pt-BR" dirty="0">
                <a:latin typeface="Tw Cen MT" panose="020B0602020104020603" pitchFamily="34" charset="0"/>
              </a:rPr>
              <a:t>1 ou várias unhas; é raro atingir todas.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Evolução </a:t>
            </a:r>
            <a:r>
              <a:rPr lang="pt-BR" dirty="0">
                <a:latin typeface="Tw Cen MT" panose="020B0602020104020603" pitchFamily="34" charset="0"/>
              </a:rPr>
              <a:t>lenta mas progressiva durante anos ou mesmo a vida inteira.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Tendência </a:t>
            </a:r>
            <a:r>
              <a:rPr lang="pt-BR" dirty="0">
                <a:latin typeface="Tw Cen MT" panose="020B0602020104020603" pitchFamily="34" charset="0"/>
              </a:rPr>
              <a:t>a cronicidade e frequentemente a unha constitui reservatório do fungo.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20482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6"/>
            <a:ext cx="10795000" cy="6200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55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b="1" dirty="0">
                <a:latin typeface="Tw Cen MT" panose="020B0602020104020603" pitchFamily="34" charset="0"/>
              </a:rPr>
              <a:t>Tratamento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9400" y="1825624"/>
            <a:ext cx="11595100" cy="493077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>
                <a:latin typeface="Tw Cen MT" panose="020B0602020104020603" pitchFamily="34" charset="0"/>
              </a:rPr>
              <a:t>Tratamento</a:t>
            </a:r>
            <a:r>
              <a:rPr lang="pt-BR" dirty="0">
                <a:latin typeface="Tw Cen MT" panose="020B0602020104020603" pitchFamily="34" charset="0"/>
              </a:rPr>
              <a:t>: são frequentes as recidivas, e a cura é difícil.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Tratamento </a:t>
            </a:r>
            <a:r>
              <a:rPr lang="pt-BR" dirty="0">
                <a:latin typeface="Tw Cen MT" panose="020B0602020104020603" pitchFamily="34" charset="0"/>
              </a:rPr>
              <a:t>por via oral com Griseofulvina comprimidos de 500mg na dose de 500 a 1000 mg/dia durante 4 a 6 meses nas unhas das mãos e durante 6 a 12 meses nas unhas dos pés.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Desgaste </a:t>
            </a:r>
            <a:r>
              <a:rPr lang="pt-BR" dirty="0">
                <a:latin typeface="Tw Cen MT" panose="020B0602020104020603" pitchFamily="34" charset="0"/>
              </a:rPr>
              <a:t>metódico da unha com lima ou substâncias químicas: ureia 40% aplicando um penso oclusivo;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Aplicação </a:t>
            </a:r>
            <a:r>
              <a:rPr lang="pt-BR" dirty="0">
                <a:latin typeface="Tw Cen MT" panose="020B0602020104020603" pitchFamily="34" charset="0"/>
              </a:rPr>
              <a:t>de antifúngicos, preferencialmente na forma de solutos, verniz ou creme:  Miconazol, Clotrimazol, ou ketoconazol, 2 - 3 vezes ao dia;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Tratamento </a:t>
            </a:r>
            <a:r>
              <a:rPr lang="pt-BR" dirty="0">
                <a:latin typeface="Tw Cen MT" panose="020B0602020104020603" pitchFamily="34" charset="0"/>
              </a:rPr>
              <a:t>da Tinha dos pés concomitante;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dirty="0" smtClean="0">
                <a:latin typeface="Tw Cen MT" panose="020B0602020104020603" pitchFamily="34" charset="0"/>
              </a:rPr>
              <a:t>Correcção </a:t>
            </a:r>
            <a:r>
              <a:rPr lang="pt-BR" dirty="0">
                <a:latin typeface="Tw Cen MT" panose="020B0602020104020603" pitchFamily="34" charset="0"/>
              </a:rPr>
              <a:t>dos factores predisponentes.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261090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34975"/>
          </a:xfrm>
        </p:spPr>
        <p:txBody>
          <a:bodyPr>
            <a:normAutofit fontScale="90000"/>
          </a:bodyPr>
          <a:lstStyle/>
          <a:p>
            <a:endParaRPr lang="pt-PT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9470889"/>
              </p:ext>
            </p:extLst>
          </p:nvPr>
        </p:nvGraphicFramePr>
        <p:xfrm>
          <a:off x="1397000" y="1828806"/>
          <a:ext cx="9855201" cy="4622793"/>
        </p:xfrm>
        <a:graphic>
          <a:graphicData uri="http://schemas.openxmlformats.org/drawingml/2006/table">
            <a:tbl>
              <a:tblPr firstRow="1" firstCol="1" bandRow="1"/>
              <a:tblGrid>
                <a:gridCol w="3285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850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850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039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PT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Tinha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Dose e dosagem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Duração do tratamento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039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Couro cabeludo (</a:t>
                      </a:r>
                      <a:r>
                        <a:rPr lang="pt-PT" sz="11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capitis</a:t>
                      </a:r>
                      <a:r>
                        <a:rPr lang="pt-PT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PT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500 – 1000 mg/ dia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 a 8 Semanas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039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Tronco ou membros (</a:t>
                      </a:r>
                      <a:r>
                        <a:rPr lang="pt-PT" sz="11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corporis</a:t>
                      </a:r>
                      <a:r>
                        <a:rPr lang="pt-PT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 Semanas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039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Virilhas (</a:t>
                      </a:r>
                      <a:r>
                        <a:rPr lang="pt-PT" sz="11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cruris</a:t>
                      </a:r>
                      <a:r>
                        <a:rPr lang="pt-PT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 Semanas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039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PT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Pés (</a:t>
                      </a:r>
                      <a:r>
                        <a:rPr lang="pt-PT" sz="11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pedis</a:t>
                      </a:r>
                      <a:r>
                        <a:rPr lang="pt-PT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 Semanas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6039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Unhas (</a:t>
                      </a:r>
                      <a:r>
                        <a:rPr lang="pt-PT" sz="11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unguium</a:t>
                      </a:r>
                      <a:r>
                        <a:rPr lang="pt-PT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 das mãos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 a 6 Meses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6039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Unhas (</a:t>
                      </a:r>
                      <a:r>
                        <a:rPr lang="pt-PT" sz="11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unguium</a:t>
                      </a:r>
                      <a:r>
                        <a:rPr lang="pt-PT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 dos pés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pt-PT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 a 12 Meses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981200" y="1230457"/>
            <a:ext cx="100584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alt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Quadro resumo do tratamento das Tinhas nas diversas partes do corpo com Griseofulvina</a:t>
            </a:r>
            <a:endParaRPr kumimoji="0" lang="en-US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27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04900" y="365125"/>
            <a:ext cx="10350499" cy="617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73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700" y="1825624"/>
            <a:ext cx="11798300" cy="4854575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>
                <a:latin typeface="Tw Cen MT" panose="020B0602020104020603" pitchFamily="34" charset="0"/>
              </a:rPr>
              <a:t>Complicações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As complicações são decorrentes da invasão sistémica do bacilo, com sépsis, meningite, pneumonia e falência multiorgânica.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>
                <a:latin typeface="Tw Cen MT" panose="020B0602020104020603" pitchFamily="34" charset="0"/>
              </a:rPr>
              <a:t>Exames auxiliares e Diagnóstico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É feito com base no quadro clínico (úlcera com crosta negra/acastanhada e indolor) associado a história de contacto com animais caprinos, suínos e bovinos.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O diagnóstico definitivo pode só ser feito através da microscopia directa e o exame cultural de uma amostra colhida através de raspado ou aspiração a nível da lesão cutânea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6440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825624"/>
            <a:ext cx="11620500" cy="476567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/>
              <a:t>Diagnóstico Diferencial: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/>
              <a:t>Furúnculo: que aparece como nódulo eritematoso, doloroso, quente, que em poucos dias evolui para massa necrótica.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pt-BR" b="1" dirty="0" smtClean="0"/>
              <a:t>Tratamento</a:t>
            </a:r>
            <a:r>
              <a:rPr lang="pt-BR" dirty="0" smtClean="0"/>
              <a:t>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pt-BR" dirty="0" smtClean="0"/>
              <a:t>Em caso de edema acentuado e formas graves: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/>
              <a:t>Penicilina Cristalina: 3 milhões UI administrada por via I.V. de 6/6h até o desaparecimento do edema e continuar com Amoxicilina na dose de 500mg de 8/8h até completar 10 dias.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17362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700" y="1825624"/>
            <a:ext cx="11696700" cy="4930775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Em casos moderados (sem edema acentuado ou sinais e sintomas de envolvimento sistémico) ou de alergia a Penicilina: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Eritromicina 500 mg por via oral de 6/6 horas durante 10 dias </a:t>
            </a:r>
          </a:p>
          <a:p>
            <a:pPr marL="0" indent="0" algn="ctr">
              <a:buNone/>
            </a:pPr>
            <a:r>
              <a:rPr lang="pt-BR" dirty="0" smtClean="0">
                <a:latin typeface="Tw Cen MT" panose="020B0602020104020603" pitchFamily="34" charset="0"/>
              </a:rPr>
              <a:t>                ou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Doxiciclina na dose de 100mg de 12/12h durante 10 dias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Não administrar a doxicilina com leite ou seus derivados (reduzida absorção).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dirty="0" smtClean="0">
                <a:latin typeface="Tw Cen MT" panose="020B0602020104020603" pitchFamily="34" charset="0"/>
              </a:rPr>
              <a:t>Não administrar doxicilina em menores de 12 anos e mulheres grávidas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80031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3254</Words>
  <Application>Microsoft Office PowerPoint</Application>
  <PresentationFormat>Widescreen</PresentationFormat>
  <Paragraphs>258</Paragraphs>
  <Slides>59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6" baseType="lpstr">
      <vt:lpstr>Arial</vt:lpstr>
      <vt:lpstr>Calibri</vt:lpstr>
      <vt:lpstr>Calibri Light</vt:lpstr>
      <vt:lpstr>Times New Roman</vt:lpstr>
      <vt:lpstr>Tw Cen MT</vt:lpstr>
      <vt:lpstr>Wingdings</vt:lpstr>
      <vt:lpstr>Office Theme</vt:lpstr>
      <vt:lpstr>CARBÚNCULO (Antraz Cutâneo)</vt:lpstr>
      <vt:lpstr>Definição e Epidemiologia</vt:lpstr>
      <vt:lpstr>Etiologia e Transmissão</vt:lpstr>
      <vt:lpstr>PowerPoint Presentation</vt:lpstr>
      <vt:lpstr>Quadro clínico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ESCABIOSE/SARNA</vt:lpstr>
      <vt:lpstr>Definição e Etiologia</vt:lpstr>
      <vt:lpstr>PowerPoint Presentation</vt:lpstr>
      <vt:lpstr>Quadro Clínico </vt:lpstr>
      <vt:lpstr>Quadro Clínico</vt:lpstr>
      <vt:lpstr>PowerPoint Presentation</vt:lpstr>
      <vt:lpstr>PowerPoint Presentation</vt:lpstr>
      <vt:lpstr>PowerPoint Presentation</vt:lpstr>
      <vt:lpstr>PowerPoint Presentation</vt:lpstr>
      <vt:lpstr>0</vt:lpstr>
      <vt:lpstr>PowerPoint Presentation</vt:lpstr>
      <vt:lpstr>PowerPoint Presentation</vt:lpstr>
      <vt:lpstr>PowerPoint Presentation</vt:lpstr>
      <vt:lpstr>TUNGUÍASE/TUNGA PENETRANS</vt:lpstr>
      <vt:lpstr>Definição e etiologia </vt:lpstr>
      <vt:lpstr>Quadro clínico </vt:lpstr>
      <vt:lpstr>PowerPoint Presentation</vt:lpstr>
      <vt:lpstr>PowerPoint Presentation</vt:lpstr>
      <vt:lpstr> LARVA MIGRANS</vt:lpstr>
      <vt:lpstr>PowerPoint Presentation</vt:lpstr>
      <vt:lpstr>Quadro Clínico </vt:lpstr>
      <vt:lpstr>PowerPoint Presentation</vt:lpstr>
      <vt:lpstr>Exames auxiliares e Diagnóstico</vt:lpstr>
      <vt:lpstr> Tratamento </vt:lpstr>
      <vt:lpstr>Prevenção </vt:lpstr>
      <vt:lpstr>TINHA</vt:lpstr>
      <vt:lpstr>Definição </vt:lpstr>
      <vt:lpstr>Etiologia</vt:lpstr>
      <vt:lpstr>Classificação das Formas Clínicas </vt:lpstr>
      <vt:lpstr>Exames auxiliares e Diagnóstico </vt:lpstr>
      <vt:lpstr>Tratamento </vt:lpstr>
      <vt:lpstr>Tinha do Corpo</vt:lpstr>
      <vt:lpstr>Quadro clínico</vt:lpstr>
      <vt:lpstr>PowerPoint Presentation</vt:lpstr>
      <vt:lpstr>Tinha das Virilhas (tinea cruris) </vt:lpstr>
      <vt:lpstr>Quadro clínico </vt:lpstr>
      <vt:lpstr>PowerPoint Presentation</vt:lpstr>
      <vt:lpstr>Tratamento </vt:lpstr>
      <vt:lpstr>Tinha dos Pés  </vt:lpstr>
      <vt:lpstr>Factores Predisponentes </vt:lpstr>
      <vt:lpstr>Quadro clínico </vt:lpstr>
      <vt:lpstr>PowerPoint Presentation</vt:lpstr>
      <vt:lpstr> Tratamento </vt:lpstr>
      <vt:lpstr> Tratamento </vt:lpstr>
      <vt:lpstr>Tinha das Unhas (onicomicose) </vt:lpstr>
      <vt:lpstr>Quadro Clínico</vt:lpstr>
      <vt:lpstr>PowerPoint Presentation</vt:lpstr>
      <vt:lpstr>Tratamento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CARBÚNCULO (Antraz Cutâneo)</dc:title>
  <dc:creator>Admin</dc:creator>
  <cp:lastModifiedBy>User</cp:lastModifiedBy>
  <cp:revision>24</cp:revision>
  <dcterms:created xsi:type="dcterms:W3CDTF">2018-06-12T08:03:31Z</dcterms:created>
  <dcterms:modified xsi:type="dcterms:W3CDTF">2023-04-08T11:30:56Z</dcterms:modified>
</cp:coreProperties>
</file>