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86" d="100"/>
          <a:sy n="86" d="100"/>
        </p:scale>
        <p:origin x="13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pt-PT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pt-P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2A3EDF-5AC8-4B0B-8FEF-4E29C0B2A798}" type="datetimeFigureOut">
              <a:rPr lang="pt-PT" smtClean="0"/>
              <a:t>08/04/2023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34B4E3-FE5B-4450-8057-AE3C64CFF7B0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102210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pt-P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P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2A3EDF-5AC8-4B0B-8FEF-4E29C0B2A798}" type="datetimeFigureOut">
              <a:rPr lang="pt-PT" smtClean="0"/>
              <a:t>08/04/2023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34B4E3-FE5B-4450-8057-AE3C64CFF7B0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317347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pt-P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P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2A3EDF-5AC8-4B0B-8FEF-4E29C0B2A798}" type="datetimeFigureOut">
              <a:rPr lang="pt-PT" smtClean="0"/>
              <a:t>08/04/2023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34B4E3-FE5B-4450-8057-AE3C64CFF7B0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84393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pt-P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P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2A3EDF-5AC8-4B0B-8FEF-4E29C0B2A798}" type="datetimeFigureOut">
              <a:rPr lang="pt-PT" smtClean="0"/>
              <a:t>08/04/2023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34B4E3-FE5B-4450-8057-AE3C64CFF7B0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553913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pt-P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2A3EDF-5AC8-4B0B-8FEF-4E29C0B2A798}" type="datetimeFigureOut">
              <a:rPr lang="pt-PT" smtClean="0"/>
              <a:t>08/04/2023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34B4E3-FE5B-4450-8057-AE3C64CFF7B0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555234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pt-PT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PT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PT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2A3EDF-5AC8-4B0B-8FEF-4E29C0B2A798}" type="datetimeFigureOut">
              <a:rPr lang="pt-PT" smtClean="0"/>
              <a:t>08/04/2023</a:t>
            </a:fld>
            <a:endParaRPr lang="pt-P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34B4E3-FE5B-4450-8057-AE3C64CFF7B0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58034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pt-P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PT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PT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2A3EDF-5AC8-4B0B-8FEF-4E29C0B2A798}" type="datetimeFigureOut">
              <a:rPr lang="pt-PT" smtClean="0"/>
              <a:t>08/04/2023</a:t>
            </a:fld>
            <a:endParaRPr lang="pt-P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34B4E3-FE5B-4450-8057-AE3C64CFF7B0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883208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pt-PT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2A3EDF-5AC8-4B0B-8FEF-4E29C0B2A798}" type="datetimeFigureOut">
              <a:rPr lang="pt-PT" smtClean="0"/>
              <a:t>08/04/2023</a:t>
            </a:fld>
            <a:endParaRPr lang="pt-P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34B4E3-FE5B-4450-8057-AE3C64CFF7B0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696474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2A3EDF-5AC8-4B0B-8FEF-4E29C0B2A798}" type="datetimeFigureOut">
              <a:rPr lang="pt-PT" smtClean="0"/>
              <a:t>08/04/2023</a:t>
            </a:fld>
            <a:endParaRPr lang="pt-P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34B4E3-FE5B-4450-8057-AE3C64CFF7B0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545730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pt-P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P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2A3EDF-5AC8-4B0B-8FEF-4E29C0B2A798}" type="datetimeFigureOut">
              <a:rPr lang="pt-PT" smtClean="0"/>
              <a:t>08/04/2023</a:t>
            </a:fld>
            <a:endParaRPr lang="pt-P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34B4E3-FE5B-4450-8057-AE3C64CFF7B0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663736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pt-PT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P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2A3EDF-5AC8-4B0B-8FEF-4E29C0B2A798}" type="datetimeFigureOut">
              <a:rPr lang="pt-PT" smtClean="0"/>
              <a:t>08/04/2023</a:t>
            </a:fld>
            <a:endParaRPr lang="pt-P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34B4E3-FE5B-4450-8057-AE3C64CFF7B0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840907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pt-P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P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2A3EDF-5AC8-4B0B-8FEF-4E29C0B2A798}" type="datetimeFigureOut">
              <a:rPr lang="pt-PT" smtClean="0"/>
              <a:t>08/04/2023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34B4E3-FE5B-4450-8057-AE3C64CFF7B0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147782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pt-PT" dirty="0" smtClean="0">
                <a:latin typeface="Tw Cen MT" panose="020B0602020104020603" pitchFamily="34" charset="0"/>
              </a:rPr>
              <a:t>Diabetes Mellitus</a:t>
            </a:r>
            <a:endParaRPr lang="pt-PT" dirty="0">
              <a:latin typeface="Tw Cen MT" panose="020B0602020104020603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pt-PT" smtClean="0"/>
              <a:t>DOCENTE OSVALDO INACIO MALUNGA</a:t>
            </a:r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31817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smtClean="0">
                <a:latin typeface="Tw Cen MT" panose="020B0602020104020603" pitchFamily="34" charset="0"/>
              </a:rPr>
              <a:t>Complicações agudas</a:t>
            </a:r>
            <a:endParaRPr lang="pt-PT" dirty="0">
              <a:latin typeface="Tw Cen MT" panose="020B0602020104020603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9400" y="1690688"/>
            <a:ext cx="11785600" cy="5014911"/>
          </a:xfrm>
        </p:spPr>
        <p:txBody>
          <a:bodyPr/>
          <a:lstStyle/>
          <a:p>
            <a:pPr>
              <a:buFont typeface="Wingdings" panose="05000000000000000000" pitchFamily="2" charset="2"/>
              <a:buChar char="§"/>
            </a:pPr>
            <a:r>
              <a:rPr lang="pt-BR" b="1" dirty="0" smtClean="0"/>
              <a:t>Cetoacidose Diabética (CAD): </a:t>
            </a:r>
            <a:r>
              <a:rPr lang="pt-BR" dirty="0" smtClean="0"/>
              <a:t>é a acidose provocada pela presença de ácidos cetónicos levando a cetose; ocorre em geral em doentes com DM tipo1.</a:t>
            </a:r>
          </a:p>
          <a:p>
            <a:pPr>
              <a:buFont typeface="Wingdings" panose="05000000000000000000" pitchFamily="2" charset="2"/>
              <a:buChar char="§"/>
            </a:pPr>
            <a:endParaRPr lang="pt-BR" dirty="0" smtClean="0"/>
          </a:p>
          <a:p>
            <a:pPr>
              <a:buFont typeface="Wingdings" panose="05000000000000000000" pitchFamily="2" charset="2"/>
              <a:buChar char="§"/>
            </a:pPr>
            <a:r>
              <a:rPr lang="pt-BR" b="1" dirty="0" smtClean="0"/>
              <a:t>Síndrome Hiperosmolar Hiperglicémico (SHH) </a:t>
            </a:r>
            <a:r>
              <a:rPr lang="pt-BR" dirty="0" smtClean="0"/>
              <a:t>é uma descompensação metabólica caracterizada por um valor muito elevado de glicémia; ocorre em geral em doentes com DM tipo 2. </a:t>
            </a:r>
          </a:p>
          <a:p>
            <a:pPr marL="0" indent="0">
              <a:buNone/>
            </a:pP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1785264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smtClean="0"/>
              <a:t>Diagnóstico Diferencial</a:t>
            </a:r>
            <a:br>
              <a:rPr lang="pt-PT" dirty="0" smtClean="0"/>
            </a:br>
            <a:endParaRPr lang="pt-P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7500" y="1498600"/>
            <a:ext cx="11696700" cy="505459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pt-BR" dirty="0" smtClean="0">
                <a:latin typeface="Tw Cen MT" panose="020B0602020104020603" pitchFamily="34" charset="0"/>
              </a:rPr>
              <a:t>O diagnostico diferencial deve ser feito em:</a:t>
            </a:r>
          </a:p>
          <a:p>
            <a:pPr marL="0" indent="0">
              <a:buNone/>
            </a:pPr>
            <a:endParaRPr lang="pt-BR" dirty="0" smtClean="0">
              <a:latin typeface="Tw Cen MT" panose="020B0602020104020603" pitchFamily="34" charset="0"/>
            </a:endParaRPr>
          </a:p>
          <a:p>
            <a:r>
              <a:rPr lang="pt-BR" dirty="0" smtClean="0">
                <a:latin typeface="Tw Cen MT" panose="020B0602020104020603" pitchFamily="34" charset="0"/>
              </a:rPr>
              <a:t> Patologias de outros órgãos como fígado, sistema muscular e tecidos gordos</a:t>
            </a:r>
          </a:p>
          <a:p>
            <a:r>
              <a:rPr lang="pt-BR" dirty="0" smtClean="0">
                <a:latin typeface="Tw Cen MT" panose="020B0602020104020603" pitchFamily="34" charset="0"/>
              </a:rPr>
              <a:t> Outras doenças endócrinas: Doença de Addison, de Graves, tiroidite de Hashimoto</a:t>
            </a:r>
          </a:p>
          <a:p>
            <a:r>
              <a:rPr lang="pt-BR" dirty="0" smtClean="0">
                <a:latin typeface="Tw Cen MT" panose="020B0602020104020603" pitchFamily="34" charset="0"/>
              </a:rPr>
              <a:t>Medicamentos: fenitoína, glicocorticóides</a:t>
            </a:r>
          </a:p>
          <a:p>
            <a:r>
              <a:rPr lang="pt-BR" dirty="0" smtClean="0">
                <a:latin typeface="Tw Cen MT" panose="020B0602020104020603" pitchFamily="34" charset="0"/>
              </a:rPr>
              <a:t>Pancreatite crónica</a:t>
            </a:r>
          </a:p>
          <a:p>
            <a:r>
              <a:rPr lang="pt-BR" dirty="0" smtClean="0">
                <a:latin typeface="Tw Cen MT" panose="020B0602020104020603" pitchFamily="34" charset="0"/>
              </a:rPr>
              <a:t>Glicosúria de outras causas como as renais, onde a glicemia no sangue é está normal</a:t>
            </a:r>
            <a:endParaRPr lang="pt-PT" dirty="0">
              <a:latin typeface="Tw Cen MT" panose="020B06020201040206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48387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>
                <a:latin typeface="Tw Cen MT" panose="020B0602020104020603" pitchFamily="34" charset="0"/>
              </a:rPr>
              <a:t>Tratamento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200" y="1825624"/>
            <a:ext cx="11760200" cy="4791075"/>
          </a:xfrm>
        </p:spPr>
        <p:txBody>
          <a:bodyPr/>
          <a:lstStyle/>
          <a:p>
            <a:pPr>
              <a:buFont typeface="Wingdings" panose="05000000000000000000" pitchFamily="2" charset="2"/>
              <a:buChar char="§"/>
            </a:pPr>
            <a:r>
              <a:rPr lang="pt-BR" b="1" dirty="0" smtClean="0"/>
              <a:t>Tratamento não medicamentoso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pt-BR" dirty="0" smtClean="0"/>
              <a:t>Dieta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pt-BR" dirty="0" smtClean="0"/>
              <a:t>A nutrição é parte integrante do manejo adequado da diabetes Mellitus.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pt-BR" dirty="0" smtClean="0"/>
              <a:t> </a:t>
            </a:r>
            <a:r>
              <a:rPr lang="pt-BR" b="1" dirty="0" smtClean="0"/>
              <a:t>As finalidades do controle da nutrição são: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pt-BR" dirty="0" smtClean="0"/>
              <a:t> Alcançar e manter os níveis óptimos de glicémia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pt-BR" dirty="0" smtClean="0"/>
              <a:t> Reduzir os factores de risco cardiovascular incluindo a dislipidemia e a hipertensão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pt-BR" dirty="0" smtClean="0"/>
              <a:t>Providenciar uma dieta balanceada e nutritiva</a:t>
            </a: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759814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6700" y="1825624"/>
            <a:ext cx="11607800" cy="4841875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pt-BR" b="1" dirty="0" smtClean="0">
                <a:latin typeface="Tw Cen MT" panose="020B0602020104020603" pitchFamily="34" charset="0"/>
              </a:rPr>
              <a:t>Controle do peso </a:t>
            </a:r>
            <a:r>
              <a:rPr lang="pt-BR" dirty="0" smtClean="0">
                <a:latin typeface="Tw Cen MT" panose="020B0602020104020603" pitchFamily="34" charset="0"/>
              </a:rPr>
              <a:t>– recomenda-se uma perda de peso de pelo menos 5 a 10% do peso corporal em 3 a 6 meses.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pt-BR" b="1" dirty="0" smtClean="0">
                <a:latin typeface="Tw Cen MT" panose="020B0602020104020603" pitchFamily="34" charset="0"/>
              </a:rPr>
              <a:t>Carbohidratos</a:t>
            </a:r>
            <a:r>
              <a:rPr lang="pt-BR" dirty="0" smtClean="0">
                <a:latin typeface="Tw Cen MT" panose="020B0602020104020603" pitchFamily="34" charset="0"/>
              </a:rPr>
              <a:t> – estes devem providenciar 50 a 55% do total do aporte energético.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pt-BR" dirty="0" smtClean="0">
                <a:latin typeface="Tw Cen MT" panose="020B0602020104020603" pitchFamily="34" charset="0"/>
              </a:rPr>
              <a:t>As refeições devem conter carbohidratos ricos em fibra como: vegetais, legumes, cereais integrais e frutas.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pt-BR" dirty="0" smtClean="0">
                <a:latin typeface="Tw Cen MT" panose="020B0602020104020603" pitchFamily="34" charset="0"/>
              </a:rPr>
              <a:t>Evitar o consumo de açucares refinados, subistituir o açucar por adoçantes.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pt-BR" dirty="0" smtClean="0">
                <a:latin typeface="Tw Cen MT" panose="020B0602020104020603" pitchFamily="34" charset="0"/>
              </a:rPr>
              <a:t>Comer três refeições por dia de forma a distribuir o aporte dos carbohidratos</a:t>
            </a:r>
            <a:r>
              <a:rPr lang="pt-BR" dirty="0" smtClean="0"/>
              <a:t>.</a:t>
            </a: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3057923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3200" y="1825624"/>
            <a:ext cx="11722100" cy="4816475"/>
          </a:xfrm>
        </p:spPr>
        <p:txBody>
          <a:bodyPr/>
          <a:lstStyle/>
          <a:p>
            <a:pPr>
              <a:buFont typeface="Wingdings" panose="05000000000000000000" pitchFamily="2" charset="2"/>
              <a:buChar char="§"/>
            </a:pPr>
            <a:r>
              <a:rPr lang="pt-BR" b="1" dirty="0" smtClean="0">
                <a:latin typeface="Tw Cen MT" panose="020B0602020104020603" pitchFamily="34" charset="0"/>
              </a:rPr>
              <a:t>Gorduras</a:t>
            </a:r>
            <a:r>
              <a:rPr lang="pt-BR" dirty="0" smtClean="0">
                <a:latin typeface="Tw Cen MT" panose="020B0602020104020603" pitchFamily="34" charset="0"/>
              </a:rPr>
              <a:t> – devem providenciar menos de 30% do total do aporte energético. Evitar ou limitar o consumo das seguintes gorduras: carnes gordas, produtos lácteos com gordura, óleos de coco ou palma e alimentos processados.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pt-BR" b="1" dirty="0" smtClean="0">
                <a:latin typeface="Tw Cen MT" panose="020B0602020104020603" pitchFamily="34" charset="0"/>
              </a:rPr>
              <a:t>Proteínas </a:t>
            </a:r>
            <a:r>
              <a:rPr lang="pt-BR" dirty="0" smtClean="0">
                <a:latin typeface="Tw Cen MT" panose="020B0602020104020603" pitchFamily="34" charset="0"/>
              </a:rPr>
              <a:t>– estas devem ser providenciar cerca de 15 a 20% do total de aporte energético. As fontes de proteínas são: o peixe, mariscos, carne magra, frango, produtos com baixo teor de gorduras (leite, iogurte magro), amêndoas e legumes.</a:t>
            </a:r>
            <a:endParaRPr lang="pt-PT" dirty="0">
              <a:latin typeface="Tw Cen MT" panose="020B06020201040206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28283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1300" y="1825624"/>
            <a:ext cx="11645900" cy="4841875"/>
          </a:xfrm>
        </p:spPr>
        <p:txBody>
          <a:bodyPr/>
          <a:lstStyle/>
          <a:p>
            <a:pPr>
              <a:buFont typeface="Wingdings" panose="05000000000000000000" pitchFamily="2" charset="2"/>
              <a:buChar char="§"/>
            </a:pPr>
            <a:r>
              <a:rPr lang="pt-BR" dirty="0" smtClean="0">
                <a:latin typeface="Tw Cen MT" panose="020B0602020104020603" pitchFamily="34" charset="0"/>
              </a:rPr>
              <a:t>Álcool – restringir o consumo de álcool para não mais de 1 a 2 bebidas padrão por dia. Exemplo de bebida padrão: uma cerveja (285ml ou 375ml light), 100ml de vinho, 30ml de bebidas com maior teor de álcool.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pt-BR" dirty="0" smtClean="0">
                <a:latin typeface="Tw Cen MT" panose="020B0602020104020603" pitchFamily="34" charset="0"/>
              </a:rPr>
              <a:t>O álcool pode causar hipogicemia em doentes tratados com insulina ou sulfonilureias.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pt-BR" dirty="0" smtClean="0">
                <a:latin typeface="Tw Cen MT" panose="020B0602020104020603" pitchFamily="34" charset="0"/>
              </a:rPr>
              <a:t>Sal – restringir o consumo de sal para menos de 6g/dia, particularmente em pessoas com hipertensão arterial</a:t>
            </a:r>
            <a:r>
              <a:rPr lang="pt-BR" dirty="0" smtClean="0"/>
              <a:t>.</a:t>
            </a: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3674926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>
                <a:latin typeface="Tw Cen MT" panose="020B0602020104020603" pitchFamily="34" charset="0"/>
              </a:rPr>
              <a:t>Exercício físico</a:t>
            </a:r>
            <a:r>
              <a:rPr lang="pt-PT" dirty="0"/>
              <a:t/>
            </a:r>
            <a:br>
              <a:rPr lang="pt-PT" dirty="0"/>
            </a:br>
            <a:endParaRPr lang="pt-P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7500" y="1690688"/>
            <a:ext cx="11633200" cy="5167312"/>
          </a:xfrm>
        </p:spPr>
        <p:txBody>
          <a:bodyPr>
            <a:normAutofit/>
          </a:bodyPr>
          <a:lstStyle/>
          <a:p>
            <a:r>
              <a:rPr lang="pt-BR" dirty="0" smtClean="0">
                <a:latin typeface="Tw Cen MT" panose="020B0602020104020603" pitchFamily="34" charset="0"/>
              </a:rPr>
              <a:t>A actividade física tem um importante papel no manejo da diabetes Mellitus em particular na do tipo 2. Ela melhora a sensibilidade à insulina e na redução do peso.</a:t>
            </a:r>
          </a:p>
          <a:p>
            <a:r>
              <a:rPr lang="pt-BR" dirty="0" smtClean="0">
                <a:latin typeface="Tw Cen MT" panose="020B0602020104020603" pitchFamily="34" charset="0"/>
              </a:rPr>
              <a:t>Os programas de actividade física devem ser apropriados para a idade da pessoa e o seu status social, físico, económica e cultural. </a:t>
            </a:r>
          </a:p>
          <a:p>
            <a:r>
              <a:rPr lang="pt-BR" dirty="0" smtClean="0">
                <a:latin typeface="Tw Cen MT" panose="020B0602020104020603" pitchFamily="34" charset="0"/>
              </a:rPr>
              <a:t>Isto inclui actividades como: caminhar, andar de bicicleta, trabalhar no jardim, fazer actividades domésticas, usar escadas em vez de elevadores,</a:t>
            </a:r>
            <a:endParaRPr lang="pt-PT" dirty="0">
              <a:latin typeface="Tw Cen MT" panose="020B06020201040206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10231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>
                <a:latin typeface="Tw Cen MT" panose="020B0602020104020603" pitchFamily="34" charset="0"/>
              </a:rPr>
              <a:t>Critérios de transferência/referência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690688"/>
            <a:ext cx="11849100" cy="5053012"/>
          </a:xfrm>
        </p:spPr>
        <p:txBody>
          <a:bodyPr/>
          <a:lstStyle/>
          <a:p>
            <a:pPr>
              <a:buFont typeface="Wingdings" panose="05000000000000000000" pitchFamily="2" charset="2"/>
              <a:buChar char="§"/>
            </a:pPr>
            <a:r>
              <a:rPr lang="pt-BR" b="1" dirty="0" smtClean="0"/>
              <a:t>Critérios de transferência/referência dos pacientes em seguimento incluem:</a:t>
            </a:r>
          </a:p>
          <a:p>
            <a:endParaRPr lang="pt-BR" dirty="0" smtClean="0"/>
          </a:p>
          <a:p>
            <a:pPr>
              <a:buFont typeface="Wingdings" panose="05000000000000000000" pitchFamily="2" charset="2"/>
              <a:buChar char="ü"/>
            </a:pPr>
            <a:r>
              <a:rPr lang="pt-BR" dirty="0" smtClean="0"/>
              <a:t>Paciente que refere estar a ter dificuldades em dosear correctamente a insulina e verificação, no livro de registo de medições de valores de glicemia baixa.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pt-BR" dirty="0" smtClean="0"/>
              <a:t>Presença de proteínas no exame de urina com tiras-teste.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pt-BR" dirty="0" smtClean="0"/>
              <a:t>Aumento de peso.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pt-BR" dirty="0" smtClean="0"/>
              <a:t>Surgimento de HTA</a:t>
            </a: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337566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1300" y="365125"/>
            <a:ext cx="11112500" cy="1325563"/>
          </a:xfrm>
        </p:spPr>
        <p:txBody>
          <a:bodyPr/>
          <a:lstStyle/>
          <a:p>
            <a:r>
              <a:rPr lang="pt-PT" dirty="0">
                <a:latin typeface="Tw Cen MT" panose="020B0602020104020603" pitchFamily="34" charset="0"/>
              </a:rPr>
              <a:t>P</a:t>
            </a:r>
            <a:r>
              <a:rPr lang="pt-PT" dirty="0" smtClean="0">
                <a:latin typeface="Tw Cen MT" panose="020B0602020104020603" pitchFamily="34" charset="0"/>
              </a:rPr>
              <a:t>revenção </a:t>
            </a:r>
            <a:endParaRPr lang="pt-PT" dirty="0">
              <a:latin typeface="Tw Cen MT" panose="020B0602020104020603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6400" y="1690688"/>
            <a:ext cx="11582400" cy="5065711"/>
          </a:xfrm>
        </p:spPr>
        <p:txBody>
          <a:bodyPr/>
          <a:lstStyle/>
          <a:p>
            <a:pPr>
              <a:buFont typeface="Wingdings" panose="05000000000000000000" pitchFamily="2" charset="2"/>
              <a:buChar char="§"/>
            </a:pPr>
            <a:r>
              <a:rPr lang="pt-BR" dirty="0" smtClean="0"/>
              <a:t>A prevenção da DM tipo 2 requer a adopção de hábitos de vida mais saudáveis, como por exemplo: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pt-BR" dirty="0"/>
              <a:t>C</a:t>
            </a:r>
            <a:r>
              <a:rPr lang="pt-BR" dirty="0" smtClean="0"/>
              <a:t>ombate à obesidade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pt-BR" dirty="0" smtClean="0"/>
              <a:t>Combate ao sedentarismo e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pt-BR" dirty="0" smtClean="0"/>
              <a:t> Introdução de uma alimentação mais saudável.</a:t>
            </a: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582985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smtClean="0">
                <a:latin typeface="Tw Cen MT" panose="020B0602020104020603" pitchFamily="34" charset="0"/>
              </a:rPr>
              <a:t>Definição</a:t>
            </a:r>
            <a:endParaRPr lang="pt-PT" dirty="0">
              <a:latin typeface="Tw Cen MT" panose="020B0602020104020603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§"/>
            </a:pPr>
            <a:r>
              <a:rPr lang="pt-BR" dirty="0" smtClean="0">
                <a:latin typeface="Tw Cen MT" panose="020B0602020104020603" pitchFamily="34" charset="0"/>
              </a:rPr>
              <a:t>A diabetes mellitus (DM) é uma doença crónica, multissistémica, caracterizada pelos distúrbios no metabolismo dos carbohidratos, dos lípidos e das proteínas com presença de níveis altos de glicose no sangue.</a:t>
            </a:r>
          </a:p>
          <a:p>
            <a:r>
              <a:rPr lang="pt-BR" dirty="0" smtClean="0">
                <a:latin typeface="Tw Cen MT" panose="020B0602020104020603" pitchFamily="34" charset="0"/>
              </a:rPr>
              <a:t> É causada pela ausência ou deficiência na secreção de insulina e/ou por graus variáveis de resistência à mesma.</a:t>
            </a:r>
            <a:endParaRPr lang="pt-PT" dirty="0">
              <a:latin typeface="Tw Cen MT" panose="020B06020201040206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67765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>
                <a:latin typeface="Tw Cen MT" panose="020B0602020104020603" pitchFamily="34" charset="0"/>
              </a:rPr>
              <a:t>Classificação Etiológica</a:t>
            </a:r>
            <a:br>
              <a:rPr lang="pt-PT" dirty="0">
                <a:latin typeface="Tw Cen MT" panose="020B0602020104020603" pitchFamily="34" charset="0"/>
              </a:rPr>
            </a:br>
            <a:endParaRPr lang="pt-PT" dirty="0">
              <a:latin typeface="Tw Cen MT" panose="020B0602020104020603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9100" y="1825624"/>
            <a:ext cx="11531600" cy="4702175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pt-PT" dirty="0" smtClean="0">
                <a:latin typeface="Tw Cen MT" panose="020B0602020104020603" pitchFamily="34" charset="0"/>
              </a:rPr>
              <a:t>Diabetes Tipo 1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pt-PT" dirty="0" smtClean="0">
                <a:latin typeface="Tw Cen MT" panose="020B0602020104020603" pitchFamily="34" charset="0"/>
              </a:rPr>
              <a:t>Auto-imune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pt-PT" dirty="0" smtClean="0">
                <a:latin typeface="Tw Cen MT" panose="020B0602020104020603" pitchFamily="34" charset="0"/>
              </a:rPr>
              <a:t>Idiopática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pt-PT" dirty="0" smtClean="0">
                <a:latin typeface="Tw Cen MT" panose="020B0602020104020603" pitchFamily="34" charset="0"/>
              </a:rPr>
              <a:t>Diabetes Tipo 2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pt-PT" dirty="0" smtClean="0">
                <a:latin typeface="Tw Cen MT" panose="020B0602020104020603" pitchFamily="34" charset="0"/>
              </a:rPr>
              <a:t>Obesos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pt-PT" dirty="0" smtClean="0">
                <a:latin typeface="Tw Cen MT" panose="020B0602020104020603" pitchFamily="34" charset="0"/>
              </a:rPr>
              <a:t>Não obesos</a:t>
            </a:r>
          </a:p>
        </p:txBody>
      </p:sp>
    </p:spTree>
    <p:extLst>
      <p:ext uri="{BB962C8B-B14F-4D97-AF65-F5344CB8AC3E}">
        <p14:creationId xmlns:p14="http://schemas.microsoft.com/office/powerpoint/2010/main" val="3704015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>
                <a:latin typeface="Tw Cen MT" panose="020B0602020104020603" pitchFamily="34" charset="0"/>
              </a:rPr>
              <a:t> Causas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825624"/>
            <a:ext cx="11734800" cy="4714875"/>
          </a:xfrm>
        </p:spPr>
        <p:txBody>
          <a:bodyPr/>
          <a:lstStyle/>
          <a:p>
            <a:pPr>
              <a:buFont typeface="Wingdings" panose="05000000000000000000" pitchFamily="2" charset="2"/>
              <a:buChar char="ü"/>
            </a:pPr>
            <a:r>
              <a:rPr lang="pt-BR" dirty="0" smtClean="0">
                <a:latin typeface="Tw Cen MT" panose="020B0602020104020603" pitchFamily="34" charset="0"/>
              </a:rPr>
              <a:t>Para cada grupo clínico as causas são as que se apresentam a seguir: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pt-BR" dirty="0" smtClean="0">
                <a:latin typeface="Tw Cen MT" panose="020B0602020104020603" pitchFamily="34" charset="0"/>
              </a:rPr>
              <a:t>(i) A Diabetes Mellitus tipo 1 (DM 1) é causada pela destruição das células beta do pâncreas, levando a uma deficiência absoluta de insulina. Esta forma pode ser subdivida em duas formas, a saber:</a:t>
            </a:r>
          </a:p>
          <a:p>
            <a:pPr>
              <a:buFont typeface="Wingdings" panose="05000000000000000000" pitchFamily="2" charset="2"/>
              <a:buChar char="ü"/>
            </a:pPr>
            <a:endParaRPr lang="pt-BR" dirty="0" smtClean="0">
              <a:latin typeface="Tw Cen MT" panose="020B0602020104020603" pitchFamily="34" charset="0"/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lang="pt-BR" dirty="0" smtClean="0">
                <a:latin typeface="Tw Cen MT" panose="020B0602020104020603" pitchFamily="34" charset="0"/>
              </a:rPr>
              <a:t> </a:t>
            </a:r>
            <a:r>
              <a:rPr lang="pt-BR" dirty="0" smtClean="0">
                <a:solidFill>
                  <a:srgbClr val="FF0000"/>
                </a:solidFill>
                <a:latin typeface="Tw Cen MT" panose="020B0602020104020603" pitchFamily="34" charset="0"/>
              </a:rPr>
              <a:t>Auto-imune</a:t>
            </a:r>
            <a:r>
              <a:rPr lang="pt-BR" dirty="0" smtClean="0">
                <a:latin typeface="Tw Cen MT" panose="020B0602020104020603" pitchFamily="34" charset="0"/>
              </a:rPr>
              <a:t> : quando a causa é mediada por um mecanismo auto-imune,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pt-BR" dirty="0" smtClean="0">
                <a:solidFill>
                  <a:srgbClr val="FF0000"/>
                </a:solidFill>
                <a:latin typeface="Tw Cen MT" panose="020B0602020104020603" pitchFamily="34" charset="0"/>
              </a:rPr>
              <a:t> Idiopática </a:t>
            </a:r>
            <a:r>
              <a:rPr lang="pt-BR" dirty="0" smtClean="0">
                <a:latin typeface="Tw Cen MT" panose="020B0602020104020603" pitchFamily="34" charset="0"/>
              </a:rPr>
              <a:t>ou de causa desconhecida</a:t>
            </a:r>
            <a:endParaRPr lang="pt-PT" dirty="0">
              <a:latin typeface="Tw Cen MT" panose="020B06020201040206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04420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§"/>
            </a:pPr>
            <a:r>
              <a:rPr lang="pt-BR" dirty="0" smtClean="0">
                <a:latin typeface="Tw Cen MT" panose="020B0602020104020603" pitchFamily="34" charset="0"/>
              </a:rPr>
              <a:t>A Diabetes Mellitus tipo 2 (DM 2) é um grupo heterogéneo de distúrbios caracterizados por defeitos variáveis na secreção ou acção da insulina ou por uma maior produção de glicose.</a:t>
            </a:r>
            <a:endParaRPr lang="pt-PT" dirty="0">
              <a:latin typeface="Tw Cen MT" panose="020B06020201040206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63112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smtClean="0">
                <a:latin typeface="Tw Cen MT" panose="020B0602020104020603" pitchFamily="34" charset="0"/>
              </a:rPr>
              <a:t>Factores </a:t>
            </a:r>
            <a:r>
              <a:rPr lang="pt-PT" dirty="0">
                <a:latin typeface="Tw Cen MT" panose="020B0602020104020603" pitchFamily="34" charset="0"/>
              </a:rPr>
              <a:t>de risco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5100" y="1825624"/>
            <a:ext cx="11658600" cy="4664075"/>
          </a:xfrm>
        </p:spPr>
        <p:txBody>
          <a:bodyPr/>
          <a:lstStyle/>
          <a:p>
            <a:pPr>
              <a:buFont typeface="Wingdings" panose="05000000000000000000" pitchFamily="2" charset="2"/>
              <a:buChar char="§"/>
            </a:pPr>
            <a:r>
              <a:rPr lang="pt-BR" b="1" dirty="0" smtClean="0"/>
              <a:t>   Os factores de risco para o DM tipo 1 são: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pt-BR" dirty="0" smtClean="0"/>
              <a:t>Genéticos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pt-BR" dirty="0" smtClean="0"/>
              <a:t> Ambientais, não totalmente esclarecidos mas poderiam ser infecções por vírus (papeira, rubéola congénita - a serem abordada nas aulas de Pediatria)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pt-BR" dirty="0" smtClean="0"/>
              <a:t>Condição de pré-diabetes</a:t>
            </a: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543147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9100" y="365125"/>
            <a:ext cx="10934700" cy="1325563"/>
          </a:xfrm>
        </p:spPr>
        <p:txBody>
          <a:bodyPr/>
          <a:lstStyle/>
          <a:p>
            <a:r>
              <a:rPr lang="pt-BR" dirty="0" smtClean="0"/>
              <a:t>Os factores de risco para a DM tipo 2 são:</a:t>
            </a:r>
            <a:br>
              <a:rPr lang="pt-BR" dirty="0" smtClean="0"/>
            </a:br>
            <a:endParaRPr lang="pt-P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5900" y="1384300"/>
            <a:ext cx="11734800" cy="5245099"/>
          </a:xfrm>
        </p:spPr>
        <p:txBody>
          <a:bodyPr>
            <a:normAutofit lnSpcReduction="10000"/>
          </a:bodyPr>
          <a:lstStyle/>
          <a:p>
            <a:r>
              <a:rPr lang="pt-BR" dirty="0" smtClean="0"/>
              <a:t>Genéticos: se os pais sofrerem de DM tipo 2 há 40% mais de probabilidade dos filhos virem a sofrer de DM tipo 2</a:t>
            </a:r>
          </a:p>
          <a:p>
            <a:r>
              <a:rPr lang="pt-BR" dirty="0" smtClean="0"/>
              <a:t>Obesidade sobretudo a central.</a:t>
            </a:r>
          </a:p>
          <a:p>
            <a:r>
              <a:rPr lang="pt-BR" dirty="0" smtClean="0"/>
              <a:t>Síndrome metabólica: o risco aumenta entre 3 a 5 vezes respeito a população normal; estima-se que 75% dos pacientes com DM tipo 2 ou com intolerância à glicose tem síndrome metabólica.</a:t>
            </a:r>
          </a:p>
          <a:p>
            <a:r>
              <a:rPr lang="pt-BR" dirty="0" smtClean="0"/>
              <a:t>Pacientes com pré-diabetes</a:t>
            </a:r>
          </a:p>
          <a:p>
            <a:r>
              <a:rPr lang="pt-BR" dirty="0" smtClean="0"/>
              <a:t>Estilo de vida ocidental com dieta rica em gorduras e pobre em carbohidratos e fibras, alto nível de stress e pouco exercício físico</a:t>
            </a:r>
          </a:p>
          <a:p>
            <a:r>
              <a:rPr lang="pt-BR" dirty="0" smtClean="0"/>
              <a:t>Estilo de vida sedentário</a:t>
            </a:r>
          </a:p>
          <a:p>
            <a:r>
              <a:rPr lang="pt-BR" dirty="0" smtClean="0"/>
              <a:t>Mulheres que tiveram DM gestacional têm um risco adicional de cerca de 40 a 60%</a:t>
            </a: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2516377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006476"/>
          </a:xfrm>
        </p:spPr>
        <p:txBody>
          <a:bodyPr/>
          <a:lstStyle/>
          <a:p>
            <a:r>
              <a:rPr lang="pt-BR" dirty="0" smtClean="0">
                <a:latin typeface="Tw Cen MT" panose="020B0602020104020603" pitchFamily="34" charset="0"/>
              </a:rPr>
              <a:t>Manifestações Clínicas na Fase Inicial</a:t>
            </a:r>
            <a:endParaRPr lang="pt-BR" dirty="0">
              <a:latin typeface="Tw Cen MT" panose="020B0602020104020603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3200" y="1371601"/>
            <a:ext cx="11684000" cy="5486400"/>
          </a:xfrm>
        </p:spPr>
        <p:txBody>
          <a:bodyPr>
            <a:normAutofit lnSpcReduction="10000"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pt-BR" dirty="0" smtClean="0"/>
              <a:t> Na diabetes mellitus tipo 1 existe pouca ou nenhuma capacidade do pâncreas secretar insulina, por isso os sintomas surgem em dias ou semanas, em crianças ou adultos jovens.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pt-BR" dirty="0" smtClean="0"/>
              <a:t>Os sintomas mais comuns apresentados pelo paciente com DM tipo 1, todos eles devido à hiperglicémia, são: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pt-BR" dirty="0" smtClean="0"/>
              <a:t>Poliúria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pt-BR" dirty="0" smtClean="0"/>
              <a:t>Polidipsia ou sede excessiva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pt-BR" dirty="0" smtClean="0"/>
              <a:t>Polifagia,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pt-BR" dirty="0" smtClean="0"/>
              <a:t>Astenia, fraqueza muscular, cãibras,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pt-BR" dirty="0" smtClean="0"/>
              <a:t>Perda de peso,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pt-BR" dirty="0" smtClean="0"/>
              <a:t>Náuseas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pt-BR" dirty="0" smtClean="0"/>
              <a:t>Alterações da visão (visão embaciada).</a:t>
            </a: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1760889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2100" y="1825624"/>
            <a:ext cx="11633200" cy="4829175"/>
          </a:xfrm>
        </p:spPr>
        <p:txBody>
          <a:bodyPr/>
          <a:lstStyle/>
          <a:p>
            <a:pPr>
              <a:buFont typeface="Wingdings" panose="05000000000000000000" pitchFamily="2" charset="2"/>
              <a:buChar char="§"/>
            </a:pPr>
            <a:r>
              <a:rPr lang="pt-BR" dirty="0" smtClean="0">
                <a:latin typeface="Tw Cen MT" panose="020B0602020104020603" pitchFamily="34" charset="0"/>
              </a:rPr>
              <a:t>A diabetes mellitus tipo 2, no período inicial de evolução da doença, é praticamente assintomática, permanecendo não diagnosticada por muitos meses ou anos.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pt-BR" dirty="0" smtClean="0">
                <a:latin typeface="Tw Cen MT" panose="020B0602020104020603" pitchFamily="34" charset="0"/>
              </a:rPr>
              <a:t>Os sintomas mais comuns apresentados pelo paciente com DM tipo 2 podem ser insidiosos e leves podendo ser toleradas por muitos anos antes do paciente procurar por cuidados médicos, são: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pt-BR" dirty="0" smtClean="0">
                <a:latin typeface="Tw Cen MT" panose="020B0602020104020603" pitchFamily="34" charset="0"/>
              </a:rPr>
              <a:t>Fadiga, fraqueza.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pt-BR" dirty="0" smtClean="0">
                <a:latin typeface="Tw Cen MT" panose="020B0602020104020603" pitchFamily="34" charset="0"/>
              </a:rPr>
              <a:t>Tonturas.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pt-BR" dirty="0" smtClean="0">
                <a:latin typeface="Tw Cen MT" panose="020B0602020104020603" pitchFamily="34" charset="0"/>
              </a:rPr>
              <a:t>Visão embaciada.</a:t>
            </a:r>
            <a:endParaRPr lang="pt-PT" dirty="0">
              <a:latin typeface="Tw Cen MT" panose="020B06020201040206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82001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58</TotalTime>
  <Words>1111</Words>
  <Application>Microsoft Office PowerPoint</Application>
  <PresentationFormat>Widescreen</PresentationFormat>
  <Paragraphs>93</Paragraphs>
  <Slides>18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4" baseType="lpstr">
      <vt:lpstr>Arial</vt:lpstr>
      <vt:lpstr>Calibri</vt:lpstr>
      <vt:lpstr>Calibri Light</vt:lpstr>
      <vt:lpstr>Tw Cen MT</vt:lpstr>
      <vt:lpstr>Wingdings</vt:lpstr>
      <vt:lpstr>Office Theme</vt:lpstr>
      <vt:lpstr>Diabetes Mellitus</vt:lpstr>
      <vt:lpstr>Definição</vt:lpstr>
      <vt:lpstr>Classificação Etiológica </vt:lpstr>
      <vt:lpstr> Causas</vt:lpstr>
      <vt:lpstr>PowerPoint Presentation</vt:lpstr>
      <vt:lpstr>Factores de risco </vt:lpstr>
      <vt:lpstr>Os factores de risco para a DM tipo 2 são: </vt:lpstr>
      <vt:lpstr>Manifestações Clínicas na Fase Inicial</vt:lpstr>
      <vt:lpstr>PowerPoint Presentation</vt:lpstr>
      <vt:lpstr>Complicações agudas</vt:lpstr>
      <vt:lpstr>Diagnóstico Diferencial </vt:lpstr>
      <vt:lpstr>Tratamento</vt:lpstr>
      <vt:lpstr>PowerPoint Presentation</vt:lpstr>
      <vt:lpstr>PowerPoint Presentation</vt:lpstr>
      <vt:lpstr>PowerPoint Presentation</vt:lpstr>
      <vt:lpstr>Exercício físico </vt:lpstr>
      <vt:lpstr>Critérios de transferência/referência </vt:lpstr>
      <vt:lpstr>Prevenção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Diabetes M</dc:title>
  <dc:creator>Admin</dc:creator>
  <cp:lastModifiedBy>User</cp:lastModifiedBy>
  <cp:revision>11</cp:revision>
  <dcterms:created xsi:type="dcterms:W3CDTF">2018-06-14T06:35:31Z</dcterms:created>
  <dcterms:modified xsi:type="dcterms:W3CDTF">2023-04-08T11:31:21Z</dcterms:modified>
</cp:coreProperties>
</file>