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>
        <p:scale>
          <a:sx n="66" d="100"/>
          <a:sy n="66" d="100"/>
        </p:scale>
        <p:origin x="-900" y="-2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D2A85-5C71-4D56-BED2-7C048DB9581C}" type="datetimeFigureOut">
              <a:rPr lang="pt-PT" smtClean="0"/>
              <a:pPr/>
              <a:t>15-04-2011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B9268-D3E1-4CF9-86CB-B9A143951FC4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695361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PT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D2A85-5C71-4D56-BED2-7C048DB9581C}" type="datetimeFigureOut">
              <a:rPr lang="pt-PT" smtClean="0"/>
              <a:pPr/>
              <a:t>15-04-2011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B9268-D3E1-4CF9-86CB-B9A143951FC4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866922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PT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D2A85-5C71-4D56-BED2-7C048DB9581C}" type="datetimeFigureOut">
              <a:rPr lang="pt-PT" smtClean="0"/>
              <a:pPr/>
              <a:t>15-04-2011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B9268-D3E1-4CF9-86CB-B9A143951FC4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1381935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D2A85-5C71-4D56-BED2-7C048DB9581C}" type="datetimeFigureOut">
              <a:rPr lang="pt-PT" smtClean="0"/>
              <a:pPr/>
              <a:t>15-04-2011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B9268-D3E1-4CF9-86CB-B9A143951FC4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15300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PT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D2A85-5C71-4D56-BED2-7C048DB9581C}" type="datetimeFigureOut">
              <a:rPr lang="pt-PT" smtClean="0"/>
              <a:pPr/>
              <a:t>15-04-2011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B9268-D3E1-4CF9-86CB-B9A143951FC4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1034023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D2A85-5C71-4D56-BED2-7C048DB9581C}" type="datetimeFigureOut">
              <a:rPr lang="pt-PT" smtClean="0"/>
              <a:pPr/>
              <a:t>15-04-2011</a:t>
            </a:fld>
            <a:endParaRPr lang="pt-PT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B9268-D3E1-4CF9-86CB-B9A143951FC4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1390285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PT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D2A85-5C71-4D56-BED2-7C048DB9581C}" type="datetimeFigureOut">
              <a:rPr lang="pt-PT" smtClean="0"/>
              <a:pPr/>
              <a:t>15-04-2011</a:t>
            </a:fld>
            <a:endParaRPr lang="pt-PT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B9268-D3E1-4CF9-86CB-B9A143951FC4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229452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PT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D2A85-5C71-4D56-BED2-7C048DB9581C}" type="datetimeFigureOut">
              <a:rPr lang="pt-PT" smtClean="0"/>
              <a:pPr/>
              <a:t>15-04-2011</a:t>
            </a:fld>
            <a:endParaRPr lang="pt-PT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B9268-D3E1-4CF9-86CB-B9A143951FC4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470047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D2A85-5C71-4D56-BED2-7C048DB9581C}" type="datetimeFigureOut">
              <a:rPr lang="pt-PT" smtClean="0"/>
              <a:pPr/>
              <a:t>15-04-2011</a:t>
            </a:fld>
            <a:endParaRPr lang="pt-PT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B9268-D3E1-4CF9-86CB-B9A143951FC4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454806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D2A85-5C71-4D56-BED2-7C048DB9581C}" type="datetimeFigureOut">
              <a:rPr lang="pt-PT" smtClean="0"/>
              <a:pPr/>
              <a:t>15-04-2011</a:t>
            </a:fld>
            <a:endParaRPr lang="pt-PT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B9268-D3E1-4CF9-86CB-B9A143951FC4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987636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PT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D2A85-5C71-4D56-BED2-7C048DB9581C}" type="datetimeFigureOut">
              <a:rPr lang="pt-PT" smtClean="0"/>
              <a:pPr/>
              <a:t>15-04-2011</a:t>
            </a:fld>
            <a:endParaRPr lang="pt-PT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B9268-D3E1-4CF9-86CB-B9A143951FC4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1302068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PT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D2A85-5C71-4D56-BED2-7C048DB9581C}" type="datetimeFigureOut">
              <a:rPr lang="pt-PT" smtClean="0"/>
              <a:pPr/>
              <a:t>15-04-2011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B9268-D3E1-4CF9-86CB-B9A143951FC4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1297311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35241"/>
            <a:ext cx="9144000" cy="3475395"/>
          </a:xfrm>
        </p:spPr>
        <p:txBody>
          <a:bodyPr/>
          <a:lstStyle/>
          <a:p>
            <a:r>
              <a:rPr lang="pt-PT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ATENÇÃO BÁSICA DE SAÚDE</a:t>
            </a:r>
            <a:endParaRPr lang="pt-PT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4430331"/>
            <a:ext cx="9144000" cy="1519707"/>
          </a:xfrm>
        </p:spPr>
        <p:txBody>
          <a:bodyPr>
            <a:normAutofit/>
          </a:bodyPr>
          <a:lstStyle/>
          <a:p>
            <a:endParaRPr lang="pt-PT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pt-PT" dirty="0" smtClean="0">
                <a:solidFill>
                  <a:schemeClr val="accent1">
                    <a:lumMod val="50000"/>
                  </a:schemeClr>
                </a:solidFill>
              </a:rPr>
              <a:t>CEFOSAMA</a:t>
            </a:r>
            <a:endParaRPr lang="pt-PT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25195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Os sinais e sintomas</a:t>
            </a:r>
            <a:endParaRPr lang="pt-PT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dirty="0" smtClean="0"/>
              <a:t> As doenças podem manifestar-se clinicamente com sinais e/ou sintomas. </a:t>
            </a:r>
          </a:p>
          <a:p>
            <a:pPr marL="0" indent="0">
              <a:buNone/>
            </a:pPr>
            <a:r>
              <a:rPr lang="pt-PT" dirty="0" smtClean="0"/>
              <a:t>Os dois são manifestações do mau funcionamento da fisiologia normal de um ou mais aparelhos corporais.</a:t>
            </a:r>
          </a:p>
        </p:txBody>
      </p:sp>
    </p:spTree>
    <p:extLst>
      <p:ext uri="{BB962C8B-B14F-4D97-AF65-F5344CB8AC3E}">
        <p14:creationId xmlns:p14="http://schemas.microsoft.com/office/powerpoint/2010/main" xmlns="" val="41203931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BR" dirty="0"/>
              <a:t>Os sintomas são manifestações subjectivas, identificadas pelo doente só e não detectáveis com o exame objectivo ou as análises de laboratório. (p.ex. “dor”, mal-estar, anorexia)</a:t>
            </a:r>
          </a:p>
          <a:p>
            <a:r>
              <a:rPr lang="pt-BR" dirty="0" smtClean="0"/>
              <a:t>Os </a:t>
            </a:r>
            <a:r>
              <a:rPr lang="pt-BR" dirty="0"/>
              <a:t>sintomas são diferenciados </a:t>
            </a:r>
            <a:r>
              <a:rPr lang="pt-BR" dirty="0" smtClean="0"/>
              <a:t>em:</a:t>
            </a:r>
          </a:p>
          <a:p>
            <a:pPr marL="0" indent="0">
              <a:buNone/>
            </a:pPr>
            <a:r>
              <a:rPr lang="pt-BR" b="1" dirty="0"/>
              <a:t>Sintomas cardinais</a:t>
            </a:r>
            <a:r>
              <a:rPr lang="pt-BR" dirty="0"/>
              <a:t>: são sintomas primários, principais ou maiores através dos quais é feito o diagnóstico</a:t>
            </a:r>
            <a:r>
              <a:rPr lang="pt-BR" dirty="0" smtClean="0"/>
              <a:t>.</a:t>
            </a:r>
          </a:p>
          <a:p>
            <a:pPr marL="0" indent="0">
              <a:buNone/>
            </a:pPr>
            <a:r>
              <a:rPr lang="pt-BR" dirty="0" smtClean="0"/>
              <a:t> </a:t>
            </a:r>
            <a:r>
              <a:rPr lang="pt-BR" dirty="0"/>
              <a:t>Exemplos de sintomas cardinais são: tosse, hemoptises, dispneia, diarreia, etc.</a:t>
            </a:r>
          </a:p>
          <a:p>
            <a:pPr marL="0" indent="0">
              <a:buNone/>
            </a:pPr>
            <a:r>
              <a:rPr lang="pt-BR" dirty="0" smtClean="0"/>
              <a:t> 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42149983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b="1" dirty="0" smtClean="0"/>
          </a:p>
          <a:p>
            <a:r>
              <a:rPr lang="pt-BR" b="1" dirty="0" smtClean="0"/>
              <a:t>Sintomas constitucionais</a:t>
            </a:r>
            <a:endParaRPr lang="pt-BR" dirty="0" smtClean="0"/>
          </a:p>
          <a:p>
            <a:pPr marL="0" indent="0">
              <a:buNone/>
            </a:pPr>
            <a:r>
              <a:rPr lang="pt-BR" dirty="0" smtClean="0"/>
              <a:t> </a:t>
            </a:r>
            <a:r>
              <a:rPr lang="pt-BR" dirty="0"/>
              <a:t>são sintomas gerais e são relacionados com o efeito sistémico da doença</a:t>
            </a:r>
            <a:r>
              <a:rPr lang="pt-BR" dirty="0" smtClean="0"/>
              <a:t>.</a:t>
            </a:r>
          </a:p>
          <a:p>
            <a:pPr marL="0" indent="0">
              <a:buNone/>
            </a:pPr>
            <a:r>
              <a:rPr lang="pt-BR" dirty="0" smtClean="0"/>
              <a:t>Eles </a:t>
            </a:r>
            <a:r>
              <a:rPr lang="pt-BR" dirty="0"/>
              <a:t>afectam o corpo inteiro e não somente o aparelho específico. Exemplos de sintomas constitucionais são: febre, mal-estar, anorexia, emagrecimento, etc.</a:t>
            </a:r>
          </a:p>
        </p:txBody>
      </p:sp>
    </p:spTree>
    <p:extLst>
      <p:ext uri="{BB962C8B-B14F-4D97-AF65-F5344CB8AC3E}">
        <p14:creationId xmlns:p14="http://schemas.microsoft.com/office/powerpoint/2010/main" xmlns="" val="31794986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Os </a:t>
            </a:r>
            <a:r>
              <a:rPr lang="pt-BR" dirty="0"/>
              <a:t>sintomas podem </a:t>
            </a:r>
            <a:r>
              <a:rPr lang="pt-BR" dirty="0" smtClean="0"/>
              <a:t>ser </a:t>
            </a:r>
            <a:r>
              <a:rPr lang="pt-BR" dirty="0"/>
              <a:t>classificados segundo o curso/duração em</a:t>
            </a:r>
            <a:r>
              <a:rPr lang="pt-BR" dirty="0" smtClean="0"/>
              <a:t>:</a:t>
            </a:r>
          </a:p>
          <a:p>
            <a:pPr marL="0" indent="0">
              <a:buNone/>
            </a:pPr>
            <a:r>
              <a:rPr lang="pt-BR" dirty="0"/>
              <a:t>Sintomas iniciais ou de apresentação: são sintomas que levaram o paciente ao clínico.</a:t>
            </a:r>
          </a:p>
          <a:p>
            <a:pPr marL="0" indent="0">
              <a:buNone/>
            </a:pPr>
            <a:r>
              <a:rPr lang="pt-BR" dirty="0" smtClean="0"/>
              <a:t> </a:t>
            </a:r>
            <a:r>
              <a:rPr lang="pt-BR" b="1" dirty="0"/>
              <a:t>Sintomas agudos</a:t>
            </a:r>
            <a:r>
              <a:rPr lang="pt-BR" dirty="0"/>
              <a:t>: são sintomas que aparecem de repente.</a:t>
            </a:r>
          </a:p>
          <a:p>
            <a:pPr marL="0" indent="0">
              <a:buNone/>
            </a:pPr>
            <a:r>
              <a:rPr lang="pt-BR" dirty="0" smtClean="0"/>
              <a:t> </a:t>
            </a:r>
            <a:r>
              <a:rPr lang="pt-BR" b="1" dirty="0"/>
              <a:t>Sintomas crónicos</a:t>
            </a:r>
            <a:r>
              <a:rPr lang="pt-BR" dirty="0"/>
              <a:t>: constantemente presentes e de duração de mais de 2 semanas.</a:t>
            </a:r>
          </a:p>
          <a:p>
            <a:pPr marL="0" indent="0">
              <a:buNone/>
            </a:pPr>
            <a:r>
              <a:rPr lang="pt-BR" dirty="0" smtClean="0"/>
              <a:t> </a:t>
            </a:r>
            <a:r>
              <a:rPr lang="pt-BR" b="1" dirty="0"/>
              <a:t>Sintomas remitentes</a:t>
            </a:r>
            <a:r>
              <a:rPr lang="pt-BR" dirty="0"/>
              <a:t>: que aparecem e desaparecem com uma certa </a:t>
            </a:r>
            <a:r>
              <a:rPr lang="pt-BR" dirty="0" smtClean="0"/>
              <a:t>regularidade.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42470889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Sinais 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Os </a:t>
            </a:r>
            <a:r>
              <a:rPr lang="pt-BR" b="1" dirty="0"/>
              <a:t>sinais </a:t>
            </a:r>
            <a:r>
              <a:rPr lang="pt-BR" dirty="0"/>
              <a:t>são os achados objectivos, que o clínico detecta (normalmente durante a consulta</a:t>
            </a:r>
            <a:r>
              <a:rPr lang="pt-BR" dirty="0" smtClean="0"/>
              <a:t>).</a:t>
            </a:r>
          </a:p>
          <a:p>
            <a:pPr marL="0" indent="0">
              <a:buNone/>
            </a:pPr>
            <a:r>
              <a:rPr lang="pt-BR" dirty="0" smtClean="0"/>
              <a:t>Exemplo: </a:t>
            </a:r>
            <a:r>
              <a:rPr lang="pt-BR" dirty="0"/>
              <a:t>icterícia, tensão arterial, </a:t>
            </a:r>
            <a:r>
              <a:rPr lang="pt-BR" dirty="0" smtClean="0"/>
              <a:t>pulso.</a:t>
            </a:r>
          </a:p>
          <a:p>
            <a:r>
              <a:rPr lang="pt-BR" dirty="0"/>
              <a:t>Os sinais podem ser diferenciados em:</a:t>
            </a:r>
          </a:p>
          <a:p>
            <a:pPr marL="0" indent="0">
              <a:buNone/>
            </a:pPr>
            <a:r>
              <a:rPr lang="pt-BR" dirty="0" smtClean="0"/>
              <a:t> </a:t>
            </a:r>
            <a:r>
              <a:rPr lang="pt-BR" b="1" dirty="0"/>
              <a:t>Normais</a:t>
            </a:r>
            <a:r>
              <a:rPr lang="pt-BR" dirty="0"/>
              <a:t>: expressão de um funcionamento normal do aparelho.</a:t>
            </a:r>
          </a:p>
          <a:p>
            <a:pPr marL="0" indent="0">
              <a:buNone/>
            </a:pPr>
            <a:r>
              <a:rPr lang="pt-BR" dirty="0"/>
              <a:t> </a:t>
            </a:r>
            <a:r>
              <a:rPr lang="pt-BR" b="1" dirty="0" smtClean="0"/>
              <a:t>Anormais</a:t>
            </a:r>
            <a:r>
              <a:rPr lang="pt-BR" dirty="0"/>
              <a:t>: expressão de um mau funcionamento da fisiologia normal de um ou mais aparelhos.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37728108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Um </a:t>
            </a:r>
            <a:r>
              <a:rPr lang="pt-BR" b="1" dirty="0"/>
              <a:t>síndrome</a:t>
            </a:r>
            <a:r>
              <a:rPr lang="pt-BR" dirty="0"/>
              <a:t> é um conjunto de sinais e sintomas que coexistem em </a:t>
            </a:r>
            <a:r>
              <a:rPr lang="pt-BR" dirty="0" smtClean="0"/>
              <a:t>uma </a:t>
            </a:r>
            <a:r>
              <a:rPr lang="pt-BR" dirty="0"/>
              <a:t>determinada condição ou doença e que a definem </a:t>
            </a:r>
            <a:r>
              <a:rPr lang="pt-BR" dirty="0" smtClean="0"/>
              <a:t>clinicamente.</a:t>
            </a:r>
          </a:p>
          <a:p>
            <a:endParaRPr lang="pt-BR" b="1" dirty="0"/>
          </a:p>
          <a:p>
            <a:r>
              <a:rPr lang="pt-BR" b="1" dirty="0"/>
              <a:t>Manifestações clínicas ou quadro clínico</a:t>
            </a:r>
            <a:r>
              <a:rPr lang="pt-BR" dirty="0"/>
              <a:t>: conjunto de sinais, sintomas recolhidos através da anamnese e dos achados do exame físico.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33877463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Hipotese Diagnostica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/>
              <a:t>A hipótese diagnóstica é o diagnóstico que mais provavelmente causa o quadro clínico apresentado pelo paciente, e pode ser apresentada como síndrome ou como doença. Pode-se ter mais do que uma hipótese </a:t>
            </a:r>
            <a:r>
              <a:rPr lang="pt-BR" dirty="0" smtClean="0"/>
              <a:t>diagnóstica.</a:t>
            </a:r>
          </a:p>
          <a:p>
            <a:r>
              <a:rPr lang="pt-BR" dirty="0"/>
              <a:t>Nesse caso constituem uma lista de doenças ou um síndrome (que pode ter diferentes causas).</a:t>
            </a:r>
          </a:p>
          <a:p>
            <a:r>
              <a:rPr lang="pt-BR" dirty="0" smtClean="0"/>
              <a:t> </a:t>
            </a:r>
            <a:r>
              <a:rPr lang="pt-BR" dirty="0"/>
              <a:t>A formulação dessa lista deve partir da anamnese, do exame físico e da interpretação dos sinais e sintomas.</a:t>
            </a:r>
          </a:p>
          <a:p>
            <a:r>
              <a:rPr lang="pt-BR" dirty="0" smtClean="0"/>
              <a:t> </a:t>
            </a:r>
            <a:r>
              <a:rPr lang="pt-BR" dirty="0"/>
              <a:t>Os meios diagnósticos auxiliares (teste laboratoriais, radiológicos, etc.) podem representar o passo seguinte para aperfeiçoar a lista das hipóteses diagnósticas.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27753709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Fala-se de hipótese enquanto deve ser confirmada com outras análises e investigações.</a:t>
            </a:r>
          </a:p>
          <a:p>
            <a:r>
              <a:rPr lang="pt-BR" dirty="0" smtClean="0"/>
              <a:t>Entre </a:t>
            </a:r>
            <a:r>
              <a:rPr lang="pt-BR" dirty="0"/>
              <a:t>as doenças listadas, haverá doenças mais suspeitas, ou que mais provavelmente são a causa das queixas apresentadas pelo doente</a:t>
            </a:r>
            <a:r>
              <a:rPr lang="pt-BR" dirty="0" smtClean="0"/>
              <a:t>.</a:t>
            </a:r>
          </a:p>
          <a:p>
            <a:r>
              <a:rPr lang="pt-BR" dirty="0" smtClean="0"/>
              <a:t> </a:t>
            </a:r>
            <a:r>
              <a:rPr lang="pt-BR" dirty="0"/>
              <a:t>Define-se hipótese diagnóstica principal como a doença mais suspeitada de ser o diagnóstico verdadeiro.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3324225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Diagnóstico diferencial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 smtClean="0"/>
          </a:p>
          <a:p>
            <a:r>
              <a:rPr lang="pt-BR" dirty="0" smtClean="0"/>
              <a:t> </a:t>
            </a:r>
            <a:r>
              <a:rPr lang="pt-BR" dirty="0"/>
              <a:t>é o processo de investigação e decisão entre uma lista de possíveis doenças (hipóteses diagnósticas) para definir qual é a mais provável.</a:t>
            </a:r>
          </a:p>
          <a:p>
            <a:endParaRPr lang="pt-BR" dirty="0"/>
          </a:p>
          <a:p>
            <a:r>
              <a:rPr lang="pt-BR" dirty="0" smtClean="0"/>
              <a:t> </a:t>
            </a:r>
            <a:r>
              <a:rPr lang="pt-BR" dirty="0"/>
              <a:t>Esse processo, de confirmar ou excluir uma hipótese diagnóstica é um processo contínuo através da anamnese, da avaliação do paciente, dos resultados das análises e da reavaliação do paciente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37563940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Componentes da anamnese  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Identificação</a:t>
            </a:r>
          </a:p>
          <a:p>
            <a:r>
              <a:rPr lang="pt-BR" dirty="0" smtClean="0"/>
              <a:t> </a:t>
            </a:r>
            <a:r>
              <a:rPr lang="pt-BR" dirty="0"/>
              <a:t>Queixa principal</a:t>
            </a:r>
          </a:p>
          <a:p>
            <a:r>
              <a:rPr lang="pt-BR" dirty="0" smtClean="0"/>
              <a:t> </a:t>
            </a:r>
            <a:r>
              <a:rPr lang="pt-BR" dirty="0"/>
              <a:t>História da doença actual</a:t>
            </a:r>
          </a:p>
          <a:p>
            <a:r>
              <a:rPr lang="pt-BR" dirty="0" smtClean="0"/>
              <a:t> </a:t>
            </a:r>
            <a:r>
              <a:rPr lang="pt-BR" dirty="0"/>
              <a:t>História médica pregressa</a:t>
            </a:r>
          </a:p>
          <a:p>
            <a:r>
              <a:rPr lang="pt-BR" dirty="0" smtClean="0"/>
              <a:t> </a:t>
            </a:r>
            <a:r>
              <a:rPr lang="pt-BR" dirty="0"/>
              <a:t>História familiar</a:t>
            </a:r>
          </a:p>
          <a:p>
            <a:r>
              <a:rPr lang="pt-BR" dirty="0" smtClean="0"/>
              <a:t> </a:t>
            </a:r>
            <a:r>
              <a:rPr lang="pt-BR" dirty="0"/>
              <a:t>História pessoal /social</a:t>
            </a:r>
          </a:p>
          <a:p>
            <a:r>
              <a:rPr lang="pt-BR" dirty="0" smtClean="0"/>
              <a:t> </a:t>
            </a:r>
            <a:r>
              <a:rPr lang="pt-BR" dirty="0"/>
              <a:t>Revisão de sistemas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3714993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S</a:t>
            </a:r>
            <a:r>
              <a:rPr lang="pt-PT" b="1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emiologia</a:t>
            </a:r>
            <a:endParaRPr lang="en-US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Finalidades da anamnese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 smtClean="0"/>
          </a:p>
          <a:p>
            <a:r>
              <a:rPr lang="pt-BR" dirty="0" smtClean="0"/>
              <a:t>A </a:t>
            </a:r>
            <a:r>
              <a:rPr lang="pt-BR" dirty="0"/>
              <a:t>anamnese tem como finalidades obter o maior número de informações necessárias sobre o paciente e suas queixas para fazer o diagnóstico da sua condição patológica e ao mesmo tempo estabelecer um relacionamento de confiança entre o clínico e o </a:t>
            </a:r>
            <a:r>
              <a:rPr lang="pt-BR" dirty="0" smtClean="0"/>
              <a:t>paciente.</a:t>
            </a:r>
          </a:p>
          <a:p>
            <a:pPr marL="0" indent="0">
              <a:buNone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6820135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Passos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Apresentar-se ao paciente.</a:t>
            </a:r>
          </a:p>
          <a:p>
            <a:r>
              <a:rPr lang="pt-BR" dirty="0" smtClean="0"/>
              <a:t> </a:t>
            </a:r>
            <a:r>
              <a:rPr lang="pt-BR" dirty="0"/>
              <a:t>Recolher as informações identificativas do paciente.</a:t>
            </a:r>
          </a:p>
          <a:p>
            <a:r>
              <a:rPr lang="pt-BR" dirty="0" smtClean="0"/>
              <a:t> </a:t>
            </a:r>
            <a:r>
              <a:rPr lang="pt-BR" dirty="0"/>
              <a:t>Recolher informações sobre a(s) queixa(s) principal(s) e a doença actual.</a:t>
            </a:r>
          </a:p>
          <a:p>
            <a:r>
              <a:rPr lang="pt-BR" dirty="0" smtClean="0"/>
              <a:t> </a:t>
            </a:r>
            <a:r>
              <a:rPr lang="pt-BR" dirty="0"/>
              <a:t>Recolher a história médica pregressa.</a:t>
            </a:r>
          </a:p>
          <a:p>
            <a:r>
              <a:rPr lang="pt-BR" dirty="0" smtClean="0"/>
              <a:t> </a:t>
            </a:r>
            <a:r>
              <a:rPr lang="pt-BR" dirty="0"/>
              <a:t>Recolher informações sobre a história familiar.</a:t>
            </a:r>
          </a:p>
          <a:p>
            <a:r>
              <a:rPr lang="pt-BR" dirty="0" smtClean="0"/>
              <a:t> </a:t>
            </a:r>
            <a:r>
              <a:rPr lang="pt-BR" dirty="0"/>
              <a:t>Recolher a história pessoal/social.</a:t>
            </a:r>
          </a:p>
          <a:p>
            <a:r>
              <a:rPr lang="pt-BR" dirty="0" smtClean="0"/>
              <a:t> </a:t>
            </a:r>
            <a:r>
              <a:rPr lang="pt-BR" dirty="0"/>
              <a:t>Fazer uma revisão de sistemas.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19470186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/>
              <a:t>Nome;</a:t>
            </a:r>
          </a:p>
          <a:p>
            <a:r>
              <a:rPr lang="pt-BR" dirty="0" smtClean="0"/>
              <a:t>Idade</a:t>
            </a:r>
            <a:r>
              <a:rPr lang="pt-BR" dirty="0"/>
              <a:t>;</a:t>
            </a:r>
          </a:p>
          <a:p>
            <a:r>
              <a:rPr lang="pt-BR" dirty="0" smtClean="0"/>
              <a:t> </a:t>
            </a:r>
            <a:r>
              <a:rPr lang="pt-BR" dirty="0"/>
              <a:t>Sexo;</a:t>
            </a:r>
          </a:p>
          <a:p>
            <a:r>
              <a:rPr lang="pt-BR" dirty="0" smtClean="0"/>
              <a:t> </a:t>
            </a:r>
            <a:r>
              <a:rPr lang="pt-BR" dirty="0"/>
              <a:t>Cor (raça);</a:t>
            </a:r>
          </a:p>
          <a:p>
            <a:r>
              <a:rPr lang="pt-BR" dirty="0" smtClean="0"/>
              <a:t> </a:t>
            </a:r>
            <a:r>
              <a:rPr lang="pt-BR" dirty="0"/>
              <a:t>Estado civil;</a:t>
            </a:r>
          </a:p>
          <a:p>
            <a:r>
              <a:rPr lang="pt-BR" dirty="0" smtClean="0"/>
              <a:t> </a:t>
            </a:r>
            <a:r>
              <a:rPr lang="pt-BR" dirty="0"/>
              <a:t>Profissão (actual e anteriores);</a:t>
            </a:r>
          </a:p>
          <a:p>
            <a:r>
              <a:rPr lang="pt-BR" dirty="0" smtClean="0"/>
              <a:t> </a:t>
            </a:r>
            <a:r>
              <a:rPr lang="pt-BR" dirty="0"/>
              <a:t>Local de trabalho;</a:t>
            </a:r>
          </a:p>
          <a:p>
            <a:r>
              <a:rPr lang="pt-BR" dirty="0" smtClean="0"/>
              <a:t> </a:t>
            </a:r>
            <a:r>
              <a:rPr lang="pt-BR" dirty="0"/>
              <a:t>Naturalidade;</a:t>
            </a:r>
          </a:p>
          <a:p>
            <a:r>
              <a:rPr lang="pt-BR" dirty="0" smtClean="0"/>
              <a:t> </a:t>
            </a:r>
            <a:r>
              <a:rPr lang="pt-BR" dirty="0"/>
              <a:t>Residência</a:t>
            </a:r>
            <a:r>
              <a:rPr lang="pt-BR" dirty="0" smtClean="0"/>
              <a:t>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35460097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Informações adicionais relevantes são:</a:t>
            </a:r>
            <a:br>
              <a:rPr lang="pt-PT" dirty="0"/>
            </a:b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Data </a:t>
            </a:r>
            <a:r>
              <a:rPr lang="pt-BR" dirty="0"/>
              <a:t>da consulta e horário de atendimento (importante sobretudo em caso de emergência e se o paciente for internado);</a:t>
            </a:r>
          </a:p>
          <a:p>
            <a:r>
              <a:rPr lang="pt-BR" dirty="0" smtClean="0"/>
              <a:t>Contacto </a:t>
            </a:r>
            <a:r>
              <a:rPr lang="pt-BR" dirty="0"/>
              <a:t>do paciente;</a:t>
            </a:r>
          </a:p>
          <a:p>
            <a:r>
              <a:rPr lang="pt-BR" dirty="0" smtClean="0"/>
              <a:t>Pessoa </a:t>
            </a:r>
            <a:r>
              <a:rPr lang="pt-BR" dirty="0"/>
              <a:t>de referência e respectivo contacto;</a:t>
            </a:r>
          </a:p>
          <a:p>
            <a:r>
              <a:rPr lang="pt-BR" dirty="0" smtClean="0"/>
              <a:t>Fonte </a:t>
            </a:r>
            <a:r>
              <a:rPr lang="pt-BR" dirty="0"/>
              <a:t>da anamnese se diferente do paciente: escrever por exemplo: “anamnese recolhida através do marido”;</a:t>
            </a:r>
          </a:p>
          <a:p>
            <a:r>
              <a:rPr lang="pt-BR" dirty="0" smtClean="0"/>
              <a:t> </a:t>
            </a:r>
            <a:r>
              <a:rPr lang="pt-BR" dirty="0"/>
              <a:t>Fonte de encaminhamento: escrever “paciente referido da enfermaria de pneumologia, Dra Maria.”</a:t>
            </a:r>
          </a:p>
        </p:txBody>
      </p:sp>
    </p:spTree>
    <p:extLst>
      <p:ext uri="{BB962C8B-B14F-4D97-AF65-F5344CB8AC3E}">
        <p14:creationId xmlns:p14="http://schemas.microsoft.com/office/powerpoint/2010/main" xmlns="" val="7692403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Recolher as informações sobre a(s) queixa(s) principal(s) 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b="1" dirty="0"/>
              <a:t>A</a:t>
            </a:r>
            <a:r>
              <a:rPr lang="pt-BR" b="1" dirty="0" smtClean="0"/>
              <a:t> </a:t>
            </a:r>
            <a:r>
              <a:rPr lang="pt-BR" b="1" dirty="0"/>
              <a:t>queixa principal </a:t>
            </a:r>
            <a:r>
              <a:rPr lang="pt-BR" dirty="0"/>
              <a:t>é o motivo que leva o paciente à consulta. O paciente pode ter uma ou mais queixas, que podem ser ou não relacionadas. </a:t>
            </a:r>
            <a:endParaRPr lang="pt-BR" dirty="0" smtClean="0"/>
          </a:p>
          <a:p>
            <a:r>
              <a:rPr lang="pt-BR" dirty="0" smtClean="0"/>
              <a:t>É </a:t>
            </a:r>
            <a:r>
              <a:rPr lang="pt-BR" dirty="0"/>
              <a:t>fundamental perguntar ao paciente a razão da vinda ao hospital e o deixar falar para depois poder fazer as perguntas específicas. </a:t>
            </a:r>
            <a:endParaRPr lang="pt-BR" dirty="0" smtClean="0"/>
          </a:p>
          <a:p>
            <a:r>
              <a:rPr lang="pt-BR" b="1" dirty="0" smtClean="0"/>
              <a:t>O </a:t>
            </a:r>
            <a:r>
              <a:rPr lang="pt-BR" b="1" dirty="0"/>
              <a:t>registo no processo clínico da queixa principal deve ser feito escrevendo, entre aspas, as palavras do paciente.</a:t>
            </a:r>
            <a:endParaRPr lang="pt-PT" b="1" dirty="0"/>
          </a:p>
        </p:txBody>
      </p:sp>
    </p:spTree>
    <p:extLst>
      <p:ext uri="{BB962C8B-B14F-4D97-AF65-F5344CB8AC3E}">
        <p14:creationId xmlns:p14="http://schemas.microsoft.com/office/powerpoint/2010/main" xmlns="" val="37065142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25475"/>
          </a:xfrm>
        </p:spPr>
        <p:txBody>
          <a:bodyPr>
            <a:normAutofit fontScale="90000"/>
          </a:bodyPr>
          <a:lstStyle/>
          <a:p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244600"/>
            <a:ext cx="10998200" cy="5460999"/>
          </a:xfrm>
        </p:spPr>
        <p:txBody>
          <a:bodyPr>
            <a:normAutofit/>
          </a:bodyPr>
          <a:lstStyle/>
          <a:p>
            <a:r>
              <a:rPr lang="pt-BR" dirty="0"/>
              <a:t>Recolher as informações sobre a história da doença actual: consiste no conjunto de sinais/sintomas que levaram o paciente à consulta, e que se relacionam com a doença actual</a:t>
            </a:r>
            <a:r>
              <a:rPr lang="pt-BR" dirty="0" smtClean="0"/>
              <a:t>.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/>
              <a:t>Para cada sintoma, o clínico deve (quando aplicável) pesquisar acerca dos seguintes atributos:</a:t>
            </a:r>
          </a:p>
          <a:p>
            <a:r>
              <a:rPr lang="pt-BR" dirty="0" smtClean="0"/>
              <a:t> </a:t>
            </a:r>
            <a:r>
              <a:rPr lang="pt-BR" dirty="0"/>
              <a:t>A cronologia: início, duração e periodicidade;</a:t>
            </a:r>
          </a:p>
          <a:p>
            <a:r>
              <a:rPr lang="pt-BR" dirty="0" smtClean="0"/>
              <a:t> </a:t>
            </a:r>
            <a:r>
              <a:rPr lang="pt-BR" dirty="0"/>
              <a:t>A localização corporal;</a:t>
            </a:r>
          </a:p>
          <a:p>
            <a:r>
              <a:rPr lang="pt-BR" dirty="0" smtClean="0"/>
              <a:t> </a:t>
            </a:r>
            <a:r>
              <a:rPr lang="pt-BR" dirty="0"/>
              <a:t>A qualidade (características);</a:t>
            </a:r>
          </a:p>
          <a:p>
            <a:r>
              <a:rPr lang="pt-BR" dirty="0" smtClean="0"/>
              <a:t> </a:t>
            </a:r>
            <a:r>
              <a:rPr lang="pt-BR" dirty="0"/>
              <a:t>Quantidade ou gravidade;</a:t>
            </a:r>
          </a:p>
          <a:p>
            <a:r>
              <a:rPr lang="pt-BR" dirty="0" smtClean="0"/>
              <a:t>Factores </a:t>
            </a:r>
            <a:r>
              <a:rPr lang="pt-BR" dirty="0"/>
              <a:t>de piora e melhora e evolução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21853254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Relação e/ou associação com outros sinais/sintomas;</a:t>
            </a:r>
          </a:p>
          <a:p>
            <a:r>
              <a:rPr lang="pt-BR" dirty="0" smtClean="0"/>
              <a:t>A </a:t>
            </a:r>
            <a:r>
              <a:rPr lang="pt-BR" dirty="0"/>
              <a:t>situação do sintoma no momento actual;</a:t>
            </a:r>
          </a:p>
          <a:p>
            <a:r>
              <a:rPr lang="pt-BR" dirty="0" smtClean="0"/>
              <a:t> </a:t>
            </a:r>
            <a:r>
              <a:rPr lang="pt-BR" dirty="0"/>
              <a:t>Contacto com pessoas doentes (em caso de doença potencialmente transmissível);</a:t>
            </a:r>
          </a:p>
          <a:p>
            <a:r>
              <a:rPr lang="pt-BR" dirty="0" smtClean="0"/>
              <a:t> </a:t>
            </a:r>
            <a:r>
              <a:rPr lang="pt-BR" dirty="0"/>
              <a:t>O tratamento anterior;</a:t>
            </a:r>
          </a:p>
          <a:p>
            <a:r>
              <a:rPr lang="pt-BR" dirty="0" smtClean="0"/>
              <a:t> </a:t>
            </a:r>
            <a:r>
              <a:rPr lang="pt-BR" dirty="0"/>
              <a:t>Anamnese dos aparelhos relacionados ao sintoma principal.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12767949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pt-BR" dirty="0"/>
              <a:t>Recolher informações sobre a história médica pregressa</a:t>
            </a:r>
            <a:r>
              <a:rPr lang="pt-BR" dirty="0" smtClean="0"/>
              <a:t>:</a:t>
            </a:r>
          </a:p>
          <a:p>
            <a:pPr marL="0" indent="0">
              <a:buNone/>
            </a:pPr>
            <a:r>
              <a:rPr lang="pt-BR" dirty="0" smtClean="0"/>
              <a:t> </a:t>
            </a:r>
            <a:r>
              <a:rPr lang="pt-BR" dirty="0"/>
              <a:t>compreende todas as informações do paciente sobre a sua saúde física, mental e psíquica a partir do nascimento até ao momento actual, ou seja até o inicio da queixa que levou o paciente à </a:t>
            </a:r>
            <a:r>
              <a:rPr lang="pt-BR" dirty="0" smtClean="0"/>
              <a:t>consulta.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 smtClean="0"/>
              <a:t> Alergias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 smtClean="0"/>
              <a:t> </a:t>
            </a:r>
            <a:r>
              <a:rPr lang="pt-BR" dirty="0"/>
              <a:t>História de vacinas;</a:t>
            </a:r>
          </a:p>
          <a:p>
            <a:pPr marL="0" indent="0">
              <a:buNone/>
            </a:pPr>
            <a:r>
              <a:rPr lang="pt-BR" dirty="0" smtClean="0"/>
              <a:t> </a:t>
            </a:r>
            <a:r>
              <a:rPr lang="pt-BR" dirty="0"/>
              <a:t>Doenças da infância;</a:t>
            </a:r>
          </a:p>
          <a:p>
            <a:pPr marL="0" indent="0">
              <a:buNone/>
            </a:pPr>
            <a:r>
              <a:rPr lang="pt-BR" dirty="0" smtClean="0"/>
              <a:t> </a:t>
            </a:r>
            <a:r>
              <a:rPr lang="pt-BR" dirty="0"/>
              <a:t>Doenças na idade adulta;</a:t>
            </a:r>
          </a:p>
          <a:p>
            <a:pPr marL="0" indent="0">
              <a:buNone/>
            </a:pPr>
            <a:r>
              <a:rPr lang="pt-BR" dirty="0" smtClean="0"/>
              <a:t> Internamentos </a:t>
            </a:r>
            <a:r>
              <a:rPr lang="pt-BR" dirty="0"/>
              <a:t>e diagnóstico por causas médicas ou cirúrgicas;</a:t>
            </a:r>
          </a:p>
          <a:p>
            <a:pPr marL="0" indent="0">
              <a:buNone/>
            </a:pPr>
            <a:r>
              <a:rPr lang="pt-BR" dirty="0" smtClean="0"/>
              <a:t> </a:t>
            </a:r>
            <a:r>
              <a:rPr lang="pt-BR" dirty="0"/>
              <a:t>Acidentes, traumas;</a:t>
            </a:r>
          </a:p>
          <a:p>
            <a:pPr marL="0" indent="0">
              <a:buNone/>
            </a:pPr>
            <a:r>
              <a:rPr lang="pt-BR" dirty="0" smtClean="0"/>
              <a:t> </a:t>
            </a:r>
            <a:r>
              <a:rPr lang="pt-BR" dirty="0"/>
              <a:t>História obstétrica.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36627900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Recolher informações sobre a história </a:t>
            </a:r>
            <a:r>
              <a:rPr lang="pt-BR" dirty="0" smtClean="0"/>
              <a:t>familiar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dirty="0" smtClean="0"/>
              <a:t>história </a:t>
            </a:r>
            <a:r>
              <a:rPr lang="pt-BR" dirty="0"/>
              <a:t>familiar inclui todas as informações sobre as doenças congénitas, hereditárias, de tendência familiar e infecciosas, que se apresentaram ou estão a decorrer nos familiares</a:t>
            </a:r>
            <a:r>
              <a:rPr lang="pt-BR" dirty="0" smtClean="0"/>
              <a:t>.</a:t>
            </a:r>
          </a:p>
          <a:p>
            <a:pPr marL="0" indent="0">
              <a:buNone/>
            </a:pPr>
            <a:r>
              <a:rPr lang="pt-BR" b="1" dirty="0"/>
              <a:t>Doenças hereditárias, e/ou de tendência </a:t>
            </a:r>
            <a:r>
              <a:rPr lang="pt-BR" b="1" dirty="0" smtClean="0"/>
              <a:t>familiar</a:t>
            </a:r>
            <a:endParaRPr lang="pt-BR" b="1" dirty="0"/>
          </a:p>
          <a:p>
            <a:r>
              <a:rPr lang="pt-BR" dirty="0" smtClean="0"/>
              <a:t> </a:t>
            </a:r>
            <a:r>
              <a:rPr lang="pt-BR" dirty="0"/>
              <a:t>Alergias</a:t>
            </a:r>
          </a:p>
          <a:p>
            <a:r>
              <a:rPr lang="pt-BR" dirty="0" smtClean="0"/>
              <a:t> </a:t>
            </a:r>
            <a:r>
              <a:rPr lang="pt-BR" dirty="0"/>
              <a:t>Diabetes</a:t>
            </a:r>
          </a:p>
          <a:p>
            <a:r>
              <a:rPr lang="pt-BR" dirty="0" smtClean="0"/>
              <a:t> </a:t>
            </a:r>
            <a:r>
              <a:rPr lang="pt-BR" dirty="0"/>
              <a:t>Hipertensão</a:t>
            </a:r>
          </a:p>
          <a:p>
            <a:r>
              <a:rPr lang="pt-BR" dirty="0" smtClean="0"/>
              <a:t> </a:t>
            </a:r>
            <a:r>
              <a:rPr lang="pt-BR" dirty="0"/>
              <a:t>Gota</a:t>
            </a:r>
          </a:p>
          <a:p>
            <a:r>
              <a:rPr lang="pt-BR" dirty="0" smtClean="0"/>
              <a:t> </a:t>
            </a:r>
            <a:r>
              <a:rPr lang="pt-BR" dirty="0"/>
              <a:t>Obesidade</a:t>
            </a:r>
          </a:p>
          <a:p>
            <a:r>
              <a:rPr lang="pt-BR" dirty="0" smtClean="0"/>
              <a:t> </a:t>
            </a:r>
            <a:r>
              <a:rPr lang="pt-BR" dirty="0"/>
              <a:t>Albinismo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32777852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b="1" dirty="0"/>
              <a:t>Doenças infecciosas transmissíveis:</a:t>
            </a:r>
          </a:p>
          <a:p>
            <a:r>
              <a:rPr lang="pt-BR" dirty="0" smtClean="0"/>
              <a:t>Tuberculose</a:t>
            </a:r>
            <a:endParaRPr lang="pt-BR" dirty="0"/>
          </a:p>
          <a:p>
            <a:r>
              <a:rPr lang="pt-BR" dirty="0" smtClean="0"/>
              <a:t> </a:t>
            </a:r>
            <a:r>
              <a:rPr lang="pt-BR" dirty="0"/>
              <a:t>HIV e outras Infecções de transmissão sexual;</a:t>
            </a:r>
          </a:p>
          <a:p>
            <a:r>
              <a:rPr lang="pt-BR" dirty="0" smtClean="0"/>
              <a:t> </a:t>
            </a:r>
            <a:r>
              <a:rPr lang="pt-BR" dirty="0"/>
              <a:t>Gripe</a:t>
            </a:r>
          </a:p>
          <a:p>
            <a:pPr marL="0" indent="0">
              <a:buNone/>
            </a:pPr>
            <a:r>
              <a:rPr lang="pt-BR" b="1" dirty="0" smtClean="0"/>
              <a:t>Doenças </a:t>
            </a:r>
            <a:r>
              <a:rPr lang="pt-BR" b="1" dirty="0"/>
              <a:t>congénitas</a:t>
            </a:r>
            <a:r>
              <a:rPr lang="pt-BR" dirty="0"/>
              <a:t>:</a:t>
            </a:r>
          </a:p>
          <a:p>
            <a:r>
              <a:rPr lang="pt-BR" dirty="0" smtClean="0"/>
              <a:t> </a:t>
            </a:r>
            <a:r>
              <a:rPr lang="pt-BR" dirty="0"/>
              <a:t>Malformações, HIV</a:t>
            </a:r>
          </a:p>
          <a:p>
            <a:pPr marL="0" indent="0">
              <a:buNone/>
            </a:pPr>
            <a:r>
              <a:rPr lang="pt-BR" dirty="0" smtClean="0"/>
              <a:t>Internamentos </a:t>
            </a:r>
            <a:r>
              <a:rPr lang="pt-BR" dirty="0"/>
              <a:t>e diagnósticos;</a:t>
            </a:r>
          </a:p>
          <a:p>
            <a:pPr marL="0" indent="0">
              <a:buNone/>
            </a:pPr>
            <a:r>
              <a:rPr lang="pt-BR" dirty="0" smtClean="0"/>
              <a:t>Causas </a:t>
            </a:r>
            <a:r>
              <a:rPr lang="pt-BR" dirty="0"/>
              <a:t>de falecimentos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13511735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16700"/>
          </a:xfrm>
        </p:spPr>
        <p:txBody>
          <a:bodyPr/>
          <a:lstStyle/>
          <a:p>
            <a:endParaRPr lang="pt-PT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b="1" i="0" u="none" strike="noStrike" baseline="0" dirty="0" smtClean="0">
                <a:solidFill>
                  <a:srgbClr val="000000"/>
                </a:solidFill>
                <a:latin typeface="Arial" panose="020B0604020202020204" pitchFamily="34" charset="0"/>
              </a:rPr>
              <a:t>A semiologia </a:t>
            </a:r>
            <a:r>
              <a:rPr lang="pt-PT" b="0" i="0" u="none" strike="noStrike" baseline="0" dirty="0" smtClean="0">
                <a:solidFill>
                  <a:srgbClr val="000000"/>
                </a:solidFill>
                <a:latin typeface="Arial" panose="020B0604020202020204" pitchFamily="34" charset="0"/>
              </a:rPr>
              <a:t>é a disciplina médica que estuda como investigar, encontrar e interpretar os sinais e sintomas através dos quais as doenças se manifestam no paciente .</a:t>
            </a:r>
          </a:p>
          <a:p>
            <a:endParaRPr lang="pt-PT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pt-PT" b="1" dirty="0" smtClean="0"/>
              <a:t>A história clínica </a:t>
            </a:r>
            <a:r>
              <a:rPr lang="pt-PT" dirty="0" smtClean="0"/>
              <a:t>é a parte mais importante da medicina, pois é essencial para se poder fazer o diagnóstico certo da condição patológica e apoiar no manejo do paciente, para além de estabelecer condições para uma adequada relação clínico-paciente.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11988055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Recolher as informações sobre a história pessoal e social do paciente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A</a:t>
            </a:r>
            <a:r>
              <a:rPr lang="pt-BR" dirty="0" smtClean="0"/>
              <a:t> </a:t>
            </a:r>
            <a:r>
              <a:rPr lang="pt-BR" dirty="0"/>
              <a:t>história pessoal e social é importante pois tudo o que o paciente faz afecta a sua saúde, positivamente ou negativamente. As perguntas sobre a história pessoal e social a serem feitas incluem os seguintes tópicos:</a:t>
            </a:r>
          </a:p>
          <a:p>
            <a:pPr marL="0" indent="0">
              <a:buNone/>
            </a:pPr>
            <a:r>
              <a:rPr lang="pt-BR" dirty="0" smtClean="0"/>
              <a:t> </a:t>
            </a:r>
            <a:r>
              <a:rPr lang="pt-BR" b="1" dirty="0"/>
              <a:t>Condições socioeconómicas e culturais</a:t>
            </a:r>
          </a:p>
          <a:p>
            <a:r>
              <a:rPr lang="pt-BR" dirty="0" smtClean="0"/>
              <a:t>Ocupação </a:t>
            </a:r>
            <a:r>
              <a:rPr lang="pt-BR" dirty="0"/>
              <a:t>actual e anterior;</a:t>
            </a:r>
          </a:p>
          <a:p>
            <a:r>
              <a:rPr lang="pt-BR" dirty="0" smtClean="0"/>
              <a:t> </a:t>
            </a:r>
            <a:r>
              <a:rPr lang="pt-BR" dirty="0"/>
              <a:t>Grau de escolaridade;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28137611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BR" dirty="0"/>
              <a:t>Habitação;</a:t>
            </a:r>
          </a:p>
          <a:p>
            <a:r>
              <a:rPr lang="pt-BR" dirty="0" smtClean="0"/>
              <a:t> </a:t>
            </a:r>
            <a:r>
              <a:rPr lang="pt-BR" dirty="0"/>
              <a:t>Situação socioeconómica;</a:t>
            </a:r>
          </a:p>
          <a:p>
            <a:r>
              <a:rPr lang="pt-BR" dirty="0" smtClean="0"/>
              <a:t> </a:t>
            </a:r>
            <a:r>
              <a:rPr lang="pt-BR" dirty="0"/>
              <a:t>Condições culturais (incluindo crenças religiosas e espirituais);</a:t>
            </a:r>
          </a:p>
          <a:p>
            <a:r>
              <a:rPr lang="pt-BR" dirty="0" smtClean="0"/>
              <a:t> </a:t>
            </a:r>
            <a:r>
              <a:rPr lang="pt-BR" dirty="0"/>
              <a:t>Vida conjugal, familiar e relacionamento com amigos;</a:t>
            </a:r>
          </a:p>
          <a:p>
            <a:r>
              <a:rPr lang="pt-BR" dirty="0" smtClean="0"/>
              <a:t> </a:t>
            </a:r>
            <a:r>
              <a:rPr lang="pt-BR" dirty="0"/>
              <a:t>Fontes de </a:t>
            </a:r>
            <a:r>
              <a:rPr lang="pt-BR" dirty="0" smtClean="0"/>
              <a:t>estresse.</a:t>
            </a:r>
          </a:p>
          <a:p>
            <a:pPr marL="0" indent="0">
              <a:buNone/>
            </a:pPr>
            <a:r>
              <a:rPr lang="pt-BR" b="1" dirty="0" smtClean="0"/>
              <a:t>Estilo </a:t>
            </a:r>
            <a:r>
              <a:rPr lang="pt-BR" b="1" dirty="0"/>
              <a:t>de vida e hábitos</a:t>
            </a:r>
          </a:p>
          <a:p>
            <a:r>
              <a:rPr lang="pt-BR" dirty="0" smtClean="0"/>
              <a:t> </a:t>
            </a:r>
            <a:r>
              <a:rPr lang="pt-BR" dirty="0"/>
              <a:t>Alimentação;</a:t>
            </a:r>
          </a:p>
          <a:p>
            <a:r>
              <a:rPr lang="pt-BR" dirty="0" smtClean="0"/>
              <a:t> </a:t>
            </a:r>
            <a:r>
              <a:rPr lang="pt-BR" dirty="0"/>
              <a:t>Actividades físicas;</a:t>
            </a:r>
          </a:p>
          <a:p>
            <a:r>
              <a:rPr lang="pt-BR" dirty="0" smtClean="0"/>
              <a:t> </a:t>
            </a:r>
            <a:r>
              <a:rPr lang="pt-BR" dirty="0"/>
              <a:t>Hábitos: álcool, tabagismo, tóxicos;</a:t>
            </a:r>
          </a:p>
          <a:p>
            <a:r>
              <a:rPr lang="pt-BR" dirty="0" smtClean="0"/>
              <a:t> </a:t>
            </a:r>
            <a:r>
              <a:rPr lang="pt-BR" dirty="0"/>
              <a:t>Ritmo do sono;</a:t>
            </a:r>
          </a:p>
          <a:p>
            <a:pPr marL="0" indent="0">
              <a:buNone/>
            </a:pPr>
            <a:r>
              <a:rPr lang="pt-BR" dirty="0" smtClean="0"/>
              <a:t> </a:t>
            </a:r>
            <a:r>
              <a:rPr lang="pt-BR" dirty="0"/>
              <a:t>Viagens recentes;</a:t>
            </a:r>
          </a:p>
          <a:p>
            <a:pPr marL="0" indent="0">
              <a:buNone/>
            </a:pPr>
            <a:r>
              <a:rPr lang="pt-BR" dirty="0" smtClean="0"/>
              <a:t> </a:t>
            </a:r>
            <a:r>
              <a:rPr lang="pt-BR" dirty="0"/>
              <a:t>Uso de medicina alternativa.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22069491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/>
              <a:t>A revisão dos sistemas/aparelhos: é a recolha de informações sobre sintomas específicos relacionados aos diferentes aparelhos, que não foram explorados na história da doença </a:t>
            </a:r>
            <a:r>
              <a:rPr lang="pt-BR" dirty="0" smtClean="0"/>
              <a:t>actual.</a:t>
            </a:r>
          </a:p>
          <a:p>
            <a:r>
              <a:rPr lang="pt-BR" dirty="0"/>
              <a:t>Sintomas gerais;</a:t>
            </a:r>
          </a:p>
          <a:p>
            <a:r>
              <a:rPr lang="pt-BR" dirty="0" smtClean="0"/>
              <a:t>Cabeça</a:t>
            </a:r>
            <a:r>
              <a:rPr lang="pt-BR" dirty="0"/>
              <a:t>, pescoço;</a:t>
            </a:r>
          </a:p>
          <a:p>
            <a:r>
              <a:rPr lang="pt-BR" dirty="0" smtClean="0"/>
              <a:t>Pele </a:t>
            </a:r>
            <a:r>
              <a:rPr lang="pt-BR" dirty="0"/>
              <a:t>e anexos;</a:t>
            </a:r>
          </a:p>
          <a:p>
            <a:r>
              <a:rPr lang="pt-BR" dirty="0" smtClean="0"/>
              <a:t> </a:t>
            </a:r>
            <a:r>
              <a:rPr lang="pt-BR" dirty="0"/>
              <a:t>Mamas;</a:t>
            </a:r>
          </a:p>
          <a:p>
            <a:r>
              <a:rPr lang="pt-BR" dirty="0" smtClean="0"/>
              <a:t> </a:t>
            </a:r>
            <a:r>
              <a:rPr lang="pt-BR" dirty="0"/>
              <a:t>Sistema respiratório;</a:t>
            </a:r>
          </a:p>
          <a:p>
            <a:r>
              <a:rPr lang="pt-BR" dirty="0" smtClean="0"/>
              <a:t> </a:t>
            </a:r>
            <a:r>
              <a:rPr lang="pt-BR" dirty="0"/>
              <a:t>Sistema cardiovascular</a:t>
            </a:r>
            <a:r>
              <a:rPr lang="pt-BR" dirty="0" smtClean="0"/>
              <a:t>;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45974430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smtClean="0"/>
              <a:t> </a:t>
            </a:r>
            <a:r>
              <a:rPr lang="pt-PT" dirty="0"/>
              <a:t>Sistema digestivo;</a:t>
            </a:r>
          </a:p>
          <a:p>
            <a:r>
              <a:rPr lang="pt-PT" dirty="0" smtClean="0"/>
              <a:t> </a:t>
            </a:r>
            <a:r>
              <a:rPr lang="pt-PT" dirty="0"/>
              <a:t>Sistema genito-urinário;</a:t>
            </a:r>
          </a:p>
          <a:p>
            <a:r>
              <a:rPr lang="pt-PT" dirty="0" smtClean="0"/>
              <a:t> </a:t>
            </a:r>
            <a:r>
              <a:rPr lang="pt-PT" dirty="0"/>
              <a:t>Sistema hemolinfopoiético;</a:t>
            </a:r>
          </a:p>
          <a:p>
            <a:r>
              <a:rPr lang="pt-PT" dirty="0" smtClean="0"/>
              <a:t> </a:t>
            </a:r>
            <a:r>
              <a:rPr lang="pt-PT" dirty="0"/>
              <a:t>Sistema endócrino;</a:t>
            </a:r>
          </a:p>
          <a:p>
            <a:r>
              <a:rPr lang="pt-PT" dirty="0" smtClean="0"/>
              <a:t> </a:t>
            </a:r>
            <a:r>
              <a:rPr lang="pt-PT" dirty="0"/>
              <a:t>Sistema músculo-esquelético;</a:t>
            </a:r>
          </a:p>
          <a:p>
            <a:r>
              <a:rPr lang="pt-PT" dirty="0" smtClean="0"/>
              <a:t> </a:t>
            </a:r>
            <a:r>
              <a:rPr lang="pt-PT" dirty="0"/>
              <a:t>Sistema nervososo;</a:t>
            </a:r>
          </a:p>
          <a:p>
            <a:r>
              <a:rPr lang="pt-PT" dirty="0" smtClean="0"/>
              <a:t> </a:t>
            </a:r>
            <a:r>
              <a:rPr lang="pt-PT" dirty="0"/>
              <a:t>Sistema psíquico.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175233069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Principios bioéticos a ter em conta no estabelecimento do relacionamento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825624"/>
            <a:ext cx="10934700" cy="472757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t-BR" dirty="0"/>
          </a:p>
          <a:p>
            <a:r>
              <a:rPr lang="pt-BR" dirty="0" smtClean="0"/>
              <a:t> </a:t>
            </a:r>
            <a:r>
              <a:rPr lang="pt-BR" b="1" dirty="0"/>
              <a:t>Autonomia:</a:t>
            </a:r>
            <a:r>
              <a:rPr lang="pt-BR" dirty="0"/>
              <a:t> respeitar o direito do paciente de participar nas decisões; esse princípio é representado pelo “consentimento informado.”</a:t>
            </a:r>
          </a:p>
          <a:p>
            <a:r>
              <a:rPr lang="pt-BR" dirty="0" smtClean="0"/>
              <a:t> </a:t>
            </a:r>
            <a:r>
              <a:rPr lang="pt-BR" b="1" dirty="0"/>
              <a:t>Beneficiencia:</a:t>
            </a:r>
            <a:r>
              <a:rPr lang="pt-BR" dirty="0"/>
              <a:t> fazer bem maximizando os benefícios possíveis.</a:t>
            </a:r>
          </a:p>
          <a:p>
            <a:r>
              <a:rPr lang="pt-BR" dirty="0" smtClean="0"/>
              <a:t> </a:t>
            </a:r>
            <a:r>
              <a:rPr lang="pt-BR" b="1" dirty="0"/>
              <a:t>Não-maleficiencia</a:t>
            </a:r>
            <a:r>
              <a:rPr lang="pt-BR" dirty="0"/>
              <a:t>: nao fazer mal ao paciente, “primum non nocere.”</a:t>
            </a:r>
          </a:p>
          <a:p>
            <a:r>
              <a:rPr lang="pt-BR" dirty="0" smtClean="0"/>
              <a:t> </a:t>
            </a:r>
            <a:r>
              <a:rPr lang="pt-BR" b="1" dirty="0"/>
              <a:t>Sigilo médico</a:t>
            </a:r>
            <a:r>
              <a:rPr lang="pt-BR" dirty="0"/>
              <a:t>: manter a confidencialidade entre o clínico e o paciente e manter a confidencialidade entre os clínicos que cuidam do paciente e têm acesso às informações (confidencialidade partilhada).</a:t>
            </a:r>
          </a:p>
          <a:p>
            <a:r>
              <a:rPr lang="pt-BR" dirty="0" smtClean="0"/>
              <a:t> </a:t>
            </a:r>
            <a:r>
              <a:rPr lang="pt-BR" b="1" dirty="0"/>
              <a:t>Justiça:</a:t>
            </a:r>
            <a:r>
              <a:rPr lang="pt-BR" dirty="0"/>
              <a:t> ser justo.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315393431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As características humanas e profissionais que o clínico deve demonstrar em frente do </a:t>
            </a:r>
            <a:r>
              <a:rPr lang="pt-BR" dirty="0" smtClean="0"/>
              <a:t>paciente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 </a:t>
            </a:r>
            <a:r>
              <a:rPr lang="pt-BR" b="1" dirty="0"/>
              <a:t>Profissionalidade</a:t>
            </a:r>
            <a:r>
              <a:rPr lang="pt-BR" dirty="0"/>
              <a:t>: o clínico deve ser competente e habilidoso na prática clínica.</a:t>
            </a:r>
          </a:p>
          <a:p>
            <a:r>
              <a:rPr lang="pt-BR" dirty="0" smtClean="0"/>
              <a:t> </a:t>
            </a:r>
            <a:r>
              <a:rPr lang="pt-BR" b="1" dirty="0"/>
              <a:t>Integridade</a:t>
            </a:r>
            <a:r>
              <a:rPr lang="pt-BR" dirty="0"/>
              <a:t>: o clínico deve agir de forma correcta em qualquer condição e com qualquer paciente.</a:t>
            </a:r>
          </a:p>
          <a:p>
            <a:r>
              <a:rPr lang="pt-BR" dirty="0" smtClean="0"/>
              <a:t> </a:t>
            </a:r>
            <a:r>
              <a:rPr lang="pt-BR" b="1" dirty="0"/>
              <a:t>Respeito</a:t>
            </a:r>
            <a:r>
              <a:rPr lang="pt-BR" dirty="0"/>
              <a:t>: o clínico deve ter a capacidade de respeitar e de dar valor a condição humana do paciente.</a:t>
            </a:r>
          </a:p>
          <a:p>
            <a:r>
              <a:rPr lang="pt-BR" dirty="0" smtClean="0"/>
              <a:t> </a:t>
            </a:r>
            <a:r>
              <a:rPr lang="pt-BR" b="1" dirty="0"/>
              <a:t>Compaixão</a:t>
            </a:r>
            <a:r>
              <a:rPr lang="pt-BR" dirty="0"/>
              <a:t>: o clínico deve ter interesse verdadeiro pelos momentos difíceis e sofrimento que o paciente está passando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181663263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Os requisitos básicos que mantêm o vínculo entre clínico e paciente são:</a:t>
            </a:r>
          </a:p>
          <a:p>
            <a:r>
              <a:rPr lang="pt-BR" dirty="0" smtClean="0"/>
              <a:t> </a:t>
            </a:r>
            <a:r>
              <a:rPr lang="pt-BR" b="1" dirty="0"/>
              <a:t>Confiança</a:t>
            </a:r>
            <a:r>
              <a:rPr lang="pt-BR" dirty="0"/>
              <a:t>: fé que se deposita no clínico e vice-versa.</a:t>
            </a:r>
          </a:p>
          <a:p>
            <a:r>
              <a:rPr lang="pt-BR" dirty="0" smtClean="0"/>
              <a:t> </a:t>
            </a:r>
            <a:r>
              <a:rPr lang="pt-BR" b="1" dirty="0"/>
              <a:t>Empatia</a:t>
            </a:r>
            <a:r>
              <a:rPr lang="pt-BR" dirty="0"/>
              <a:t>: forma de identificação afetiva entre o clínico e o paciente.</a:t>
            </a:r>
          </a:p>
          <a:p>
            <a:r>
              <a:rPr lang="pt-BR" dirty="0" smtClean="0"/>
              <a:t> </a:t>
            </a:r>
            <a:r>
              <a:rPr lang="pt-BR" b="1" dirty="0"/>
              <a:t>Paciência</a:t>
            </a:r>
            <a:r>
              <a:rPr lang="pt-BR" dirty="0"/>
              <a:t>: capacidade de esperar e entender os ritmos, hábitos e cultura do paciente.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129441872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FIM</a:t>
            </a:r>
            <a:endParaRPr lang="pt-P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11062674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Sinais vitais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Sinais Vitais: são medidas que fornecem dados fisiológicos que indicam as condições de saúde de uma pessoa. </a:t>
            </a:r>
            <a:endParaRPr lang="pt-BR" dirty="0" smtClean="0"/>
          </a:p>
          <a:p>
            <a:r>
              <a:rPr lang="pt-BR" dirty="0" smtClean="0"/>
              <a:t>O </a:t>
            </a:r>
            <a:r>
              <a:rPr lang="pt-BR" dirty="0"/>
              <a:t>objectivo da verificação dos sinais vitais é de auxiliar os profissionais a colher dados e avaliar as condições de saúde duma pessoa, assim como permitir a tomada de decisão em determinadas intervenções. 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224236879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Situações em que torna-se indispensável a verificação de sinais: 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dirty="0" smtClean="0"/>
              <a:t> </a:t>
            </a:r>
            <a:r>
              <a:rPr lang="pt-BR" dirty="0"/>
              <a:t>Durante a admissão do utente no serviço ou enfermaria, </a:t>
            </a:r>
          </a:p>
          <a:p>
            <a:r>
              <a:rPr lang="pt-BR" dirty="0" smtClean="0"/>
              <a:t>De </a:t>
            </a:r>
            <a:r>
              <a:rPr lang="pt-BR" dirty="0"/>
              <a:t>acordo com as rotinas de cada serviço ou mediante a prescrição de um clínico, </a:t>
            </a:r>
            <a:endParaRPr lang="pt-BR" dirty="0" smtClean="0"/>
          </a:p>
          <a:p>
            <a:r>
              <a:rPr lang="pt-BR" dirty="0" smtClean="0"/>
              <a:t> </a:t>
            </a:r>
            <a:r>
              <a:rPr lang="pt-BR" dirty="0"/>
              <a:t>Antes e depois de qualquer procedimento cirúrgico e procedimentos invasivos de diagnóstico, </a:t>
            </a:r>
            <a:endParaRPr lang="pt-BR" dirty="0" smtClean="0"/>
          </a:p>
          <a:p>
            <a:r>
              <a:rPr lang="pt-BR" dirty="0" smtClean="0"/>
              <a:t> </a:t>
            </a:r>
            <a:r>
              <a:rPr lang="pt-BR" dirty="0"/>
              <a:t>Antes e depois da administração de medicamentos que afectam a função cardiovascular, respiratória ou a temperatura, </a:t>
            </a:r>
            <a:endParaRPr lang="pt-BR" dirty="0" smtClean="0"/>
          </a:p>
          <a:p>
            <a:r>
              <a:rPr lang="pt-BR" dirty="0" smtClean="0"/>
              <a:t> </a:t>
            </a:r>
            <a:r>
              <a:rPr lang="pt-BR" dirty="0"/>
              <a:t>Sempre que a condição do utente sofrer alterações (intensidade da dor, perda de consciência, etc), </a:t>
            </a:r>
            <a:endParaRPr lang="pt-BR" dirty="0" smtClean="0"/>
          </a:p>
          <a:p>
            <a:r>
              <a:rPr lang="pt-BR" dirty="0" smtClean="0"/>
              <a:t> </a:t>
            </a:r>
            <a:r>
              <a:rPr lang="pt-BR" dirty="0"/>
              <a:t>Antes de outras intervenções que possam alterar os sinais vitais (deambulação, fisioterapia, </a:t>
            </a:r>
            <a:r>
              <a:rPr lang="pt-BR" dirty="0" smtClean="0"/>
              <a:t>etc.)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6575300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PT" b="1" dirty="0" smtClean="0"/>
              <a:t>As doenças podem manifestar-se clinicamente com sinais e/ou com sintomas:</a:t>
            </a:r>
          </a:p>
          <a:p>
            <a:r>
              <a:rPr lang="pt-PT" dirty="0" smtClean="0"/>
              <a:t> Os sinais são os achados </a:t>
            </a:r>
            <a:r>
              <a:rPr lang="pt-PT" dirty="0" err="1" smtClean="0"/>
              <a:t>objectivos</a:t>
            </a:r>
            <a:r>
              <a:rPr lang="pt-PT" dirty="0" smtClean="0"/>
              <a:t>, percebidos pelo clínico, mas que também podem ser percebidos pelo paciente/familiares.</a:t>
            </a:r>
          </a:p>
          <a:p>
            <a:r>
              <a:rPr lang="pt-PT" dirty="0" smtClean="0"/>
              <a:t> Os sintomas são manifestações </a:t>
            </a:r>
            <a:r>
              <a:rPr lang="pt-PT" dirty="0" err="1" smtClean="0"/>
              <a:t>subjectivas</a:t>
            </a:r>
            <a:r>
              <a:rPr lang="pt-PT" dirty="0" smtClean="0"/>
              <a:t> (que o doente sente), identificadas pelo</a:t>
            </a:r>
          </a:p>
          <a:p>
            <a:r>
              <a:rPr lang="pt-PT" dirty="0" smtClean="0"/>
              <a:t>doente só e não </a:t>
            </a:r>
            <a:r>
              <a:rPr lang="pt-PT" dirty="0" err="1" smtClean="0"/>
              <a:t>detectáveis</a:t>
            </a:r>
            <a:r>
              <a:rPr lang="pt-PT" dirty="0" smtClean="0"/>
              <a:t> com o exame </a:t>
            </a:r>
            <a:r>
              <a:rPr lang="pt-PT" dirty="0" err="1" smtClean="0"/>
              <a:t>objectivo</a:t>
            </a:r>
            <a:r>
              <a:rPr lang="pt-PT" dirty="0" smtClean="0"/>
              <a:t> ou as análises de laboratório.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410656521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 Tipos de sinais vitais: </a:t>
            </a:r>
            <a:r>
              <a:rPr lang="pt-BR" b="1" dirty="0"/>
              <a:t>Temperatura, pulso, respiração e tensão ou Pressão Arterial</a:t>
            </a:r>
            <a:endParaRPr lang="pt-PT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 Temperatura corporal: é o equilíbrio entre a produção de calor por intermédio do metabolismo, actividade física e outros factores e as perdas de calor ocorridas por meio dos pulmões, pele e excreções corporais</a:t>
            </a:r>
            <a:r>
              <a:rPr lang="pt-BR" dirty="0" smtClean="0"/>
              <a:t>.</a:t>
            </a:r>
          </a:p>
          <a:p>
            <a:r>
              <a:rPr lang="pt-BR" dirty="0" smtClean="0"/>
              <a:t> </a:t>
            </a:r>
            <a:r>
              <a:rPr lang="pt-BR" dirty="0"/>
              <a:t>A temperatura é medida por meio de um instrumento denominado termómetro. </a:t>
            </a:r>
            <a:endParaRPr lang="pt-BR" dirty="0" smtClean="0"/>
          </a:p>
          <a:p>
            <a:r>
              <a:rPr lang="pt-BR" dirty="0" smtClean="0"/>
              <a:t>Os </a:t>
            </a:r>
            <a:r>
              <a:rPr lang="pt-BR" dirty="0"/>
              <a:t>tipos de termómetro mais usados são: digital e de mercúrio. 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166832629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1304" y="1825625"/>
            <a:ext cx="11582400" cy="4351338"/>
          </a:xfrm>
        </p:spPr>
        <p:txBody>
          <a:bodyPr/>
          <a:lstStyle/>
          <a:p>
            <a:r>
              <a:rPr lang="pt-BR" dirty="0"/>
              <a:t>Principais locais de avaliação: boca (oral ou bucal), axilas (é o local mais frequente de verificação), e recto.  </a:t>
            </a:r>
          </a:p>
          <a:p>
            <a:pPr marL="0" indent="0">
              <a:buNone/>
            </a:pPr>
            <a:r>
              <a:rPr lang="pt-BR" dirty="0"/>
              <a:t>Valores normais de temperatura corporal </a:t>
            </a:r>
          </a:p>
          <a:p>
            <a:pPr marL="0" indent="0">
              <a:buNone/>
            </a:pPr>
            <a:r>
              <a:rPr lang="pt-BR" b="1" dirty="0"/>
              <a:t>Local de medição Valores  </a:t>
            </a:r>
          </a:p>
          <a:p>
            <a:pPr marL="0" indent="0">
              <a:buNone/>
            </a:pPr>
            <a:r>
              <a:rPr lang="pt-BR" dirty="0"/>
              <a:t>Oral  </a:t>
            </a:r>
            <a:r>
              <a:rPr lang="pt-BR" dirty="0" smtClean="0"/>
              <a:t>____35,5 </a:t>
            </a:r>
            <a:r>
              <a:rPr lang="pt-BR" dirty="0"/>
              <a:t>a 37 °C </a:t>
            </a:r>
          </a:p>
          <a:p>
            <a:pPr marL="0" indent="0">
              <a:buNone/>
            </a:pPr>
            <a:r>
              <a:rPr lang="pt-BR" dirty="0"/>
              <a:t>Axilar </a:t>
            </a:r>
            <a:r>
              <a:rPr lang="pt-BR" dirty="0" smtClean="0"/>
              <a:t>____ </a:t>
            </a:r>
            <a:r>
              <a:rPr lang="pt-BR" dirty="0"/>
              <a:t>36 a 37,4 °C </a:t>
            </a:r>
          </a:p>
          <a:p>
            <a:pPr marL="0" indent="0">
              <a:buNone/>
            </a:pPr>
            <a:r>
              <a:rPr lang="pt-BR" dirty="0"/>
              <a:t>Rectal </a:t>
            </a:r>
            <a:r>
              <a:rPr lang="pt-BR" dirty="0" smtClean="0"/>
              <a:t>____ </a:t>
            </a:r>
            <a:r>
              <a:rPr lang="pt-BR" dirty="0"/>
              <a:t>36 a 37,5°C 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424257559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Nível de intensidade Valores </a:t>
            </a:r>
          </a:p>
          <a:p>
            <a:r>
              <a:rPr lang="pt-BR" dirty="0"/>
              <a:t>Febre baixa ou febrícula Até </a:t>
            </a:r>
            <a:r>
              <a:rPr lang="pt-BR" dirty="0" smtClean="0"/>
              <a:t>____37,5°C </a:t>
            </a:r>
            <a:endParaRPr lang="pt-BR" dirty="0"/>
          </a:p>
          <a:p>
            <a:r>
              <a:rPr lang="pt-BR" dirty="0"/>
              <a:t>Febre moderada </a:t>
            </a:r>
            <a:r>
              <a:rPr lang="pt-BR" dirty="0" smtClean="0"/>
              <a:t>_____37,5 </a:t>
            </a:r>
            <a:r>
              <a:rPr lang="pt-BR" dirty="0"/>
              <a:t>a 38,5°C </a:t>
            </a:r>
          </a:p>
          <a:p>
            <a:r>
              <a:rPr lang="pt-BR" dirty="0"/>
              <a:t>Febre alta (também chamada hipertermia ou hiperpirexia) </a:t>
            </a:r>
          </a:p>
          <a:p>
            <a:r>
              <a:rPr lang="pt-BR" dirty="0"/>
              <a:t>Acima de </a:t>
            </a:r>
            <a:r>
              <a:rPr lang="pt-BR" dirty="0" smtClean="0"/>
              <a:t>___38,5°C </a:t>
            </a:r>
            <a:endParaRPr lang="pt-BR" dirty="0"/>
          </a:p>
          <a:p>
            <a:r>
              <a:rPr lang="pt-BR" dirty="0"/>
              <a:t>Hipotermia (temperatura corporal baixa) Abaixo de </a:t>
            </a:r>
            <a:r>
              <a:rPr lang="pt-BR" dirty="0" smtClean="0"/>
              <a:t>___35,5°C 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271287728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 </a:t>
            </a:r>
            <a:r>
              <a:rPr lang="pt-BR" b="1" dirty="0"/>
              <a:t>Pulso.</a:t>
            </a:r>
            <a:r>
              <a:rPr lang="pt-BR" dirty="0"/>
              <a:t> É a contracção e a expansão de uma artéria, correspondendo aos batimentos cardíacos. </a:t>
            </a:r>
            <a:endParaRPr lang="pt-BR" dirty="0" smtClean="0"/>
          </a:p>
          <a:p>
            <a:pPr marL="0" indent="0">
              <a:buNone/>
            </a:pPr>
            <a:r>
              <a:rPr lang="pt-BR" b="1" dirty="0" smtClean="0"/>
              <a:t>Existem </a:t>
            </a:r>
            <a:r>
              <a:rPr lang="pt-BR" b="1" dirty="0"/>
              <a:t>2 métodos para a avaliação do </a:t>
            </a:r>
            <a:r>
              <a:rPr lang="pt-BR" b="1" dirty="0" smtClean="0"/>
              <a:t>pulso:</a:t>
            </a:r>
          </a:p>
          <a:p>
            <a:pPr marL="0" indent="0">
              <a:buNone/>
            </a:pPr>
            <a:r>
              <a:rPr lang="pt-BR" dirty="0" smtClean="0"/>
              <a:t>Electrónico</a:t>
            </a:r>
            <a:r>
              <a:rPr lang="pt-BR" dirty="0"/>
              <a:t>: através da monitorização contínua, usado para pacientes internados com indicação. </a:t>
            </a:r>
          </a:p>
          <a:p>
            <a:pPr marL="0" indent="0">
              <a:buNone/>
            </a:pPr>
            <a:r>
              <a:rPr lang="pt-BR" dirty="0" smtClean="0"/>
              <a:t>Manual</a:t>
            </a:r>
            <a:r>
              <a:rPr lang="pt-BR" dirty="0"/>
              <a:t>: onde são avaliadas as três principais características do pulso, nomeadamente: rítmo, frequência e volume (profundidade/amplitude). 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354796348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Locais de avaliação do pulso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137" y="1825624"/>
            <a:ext cx="11491415" cy="4670709"/>
          </a:xfrm>
        </p:spPr>
        <p:txBody>
          <a:bodyPr/>
          <a:lstStyle/>
          <a:p>
            <a:pPr marL="0" indent="0">
              <a:buNone/>
            </a:pPr>
            <a:r>
              <a:rPr lang="pt-BR" dirty="0" smtClean="0"/>
              <a:t>O </a:t>
            </a:r>
            <a:r>
              <a:rPr lang="pt-BR" dirty="0"/>
              <a:t>pulso pode ser avaliado em vários locais, mas para fins práticos, os locais (artérias) mais frequentes para avaliar o pulso são: </a:t>
            </a:r>
          </a:p>
          <a:p>
            <a:r>
              <a:rPr lang="pt-BR" dirty="0" smtClean="0"/>
              <a:t> </a:t>
            </a:r>
            <a:r>
              <a:rPr lang="pt-BR" dirty="0"/>
              <a:t>Carótida, </a:t>
            </a:r>
            <a:r>
              <a:rPr lang="pt-BR" dirty="0" smtClean="0"/>
              <a:t> </a:t>
            </a:r>
            <a:r>
              <a:rPr lang="pt-BR" dirty="0"/>
              <a:t>Cubital  </a:t>
            </a:r>
            <a:r>
              <a:rPr lang="pt-BR" dirty="0" smtClean="0"/>
              <a:t>, </a:t>
            </a:r>
            <a:r>
              <a:rPr lang="pt-BR" dirty="0"/>
              <a:t>Radial (é a mais frequente de todas) ,</a:t>
            </a:r>
            <a:r>
              <a:rPr lang="pt-BR" dirty="0" smtClean="0"/>
              <a:t>Femural, Tibial </a:t>
            </a:r>
            <a:r>
              <a:rPr lang="pt-BR" dirty="0"/>
              <a:t>posterior </a:t>
            </a:r>
            <a:r>
              <a:rPr lang="pt-BR" dirty="0" smtClean="0"/>
              <a:t>, </a:t>
            </a:r>
            <a:r>
              <a:rPr lang="pt-BR" dirty="0"/>
              <a:t>Pediosa </a:t>
            </a:r>
            <a:r>
              <a:rPr lang="pt-BR" dirty="0" smtClean="0"/>
              <a:t>.</a:t>
            </a:r>
          </a:p>
          <a:p>
            <a:pPr marL="0" indent="0">
              <a:buNone/>
            </a:pPr>
            <a:r>
              <a:rPr lang="pt-BR" b="1" dirty="0"/>
              <a:t>Num adulto os valores normais do pulso por minuto são: </a:t>
            </a:r>
            <a:r>
              <a:rPr lang="pt-BR" dirty="0" smtClean="0"/>
              <a:t> </a:t>
            </a:r>
            <a:endParaRPr lang="pt-BR" dirty="0"/>
          </a:p>
          <a:p>
            <a:r>
              <a:rPr lang="pt-BR" dirty="0"/>
              <a:t>Pulso </a:t>
            </a:r>
            <a:r>
              <a:rPr lang="pt-BR" dirty="0" smtClean="0"/>
              <a:t>de</a:t>
            </a:r>
            <a:r>
              <a:rPr lang="pt-BR" b="1" dirty="0" smtClean="0"/>
              <a:t> </a:t>
            </a:r>
            <a:r>
              <a:rPr lang="pt-BR" dirty="0"/>
              <a:t>60 a 100 pulsações por </a:t>
            </a:r>
            <a:r>
              <a:rPr lang="pt-BR" dirty="0" smtClean="0"/>
              <a:t>minuto </a:t>
            </a:r>
            <a:r>
              <a:rPr lang="pt-BR" dirty="0" smtClean="0">
                <a:solidFill>
                  <a:srgbClr val="FF0000"/>
                </a:solidFill>
              </a:rPr>
              <a:t>Normal</a:t>
            </a:r>
          </a:p>
          <a:p>
            <a:r>
              <a:rPr lang="pt-BR" dirty="0" smtClean="0"/>
              <a:t>Mais </a:t>
            </a:r>
            <a:r>
              <a:rPr lang="pt-BR" dirty="0"/>
              <a:t>de 100 pulsações por minuto </a:t>
            </a:r>
            <a:r>
              <a:rPr lang="pt-BR" dirty="0">
                <a:solidFill>
                  <a:srgbClr val="FF0000"/>
                </a:solidFill>
              </a:rPr>
              <a:t>Taquicardia </a:t>
            </a:r>
            <a:endParaRPr lang="pt-BR" dirty="0" smtClean="0">
              <a:solidFill>
                <a:srgbClr val="FF0000"/>
              </a:solidFill>
            </a:endParaRPr>
          </a:p>
          <a:p>
            <a:r>
              <a:rPr lang="pt-BR" dirty="0" smtClean="0"/>
              <a:t>Menos </a:t>
            </a:r>
            <a:r>
              <a:rPr lang="pt-BR" dirty="0"/>
              <a:t>de 60 pulsações por minuto </a:t>
            </a:r>
            <a:r>
              <a:rPr lang="pt-BR" dirty="0">
                <a:solidFill>
                  <a:srgbClr val="FF0000"/>
                </a:solidFill>
              </a:rPr>
              <a:t>Bradicardia </a:t>
            </a:r>
            <a:endParaRPr lang="pt-P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569932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Quanto ao ritmo pode ser:  </a:t>
            </a:r>
            <a:r>
              <a:rPr lang="pt-BR" dirty="0" smtClean="0"/>
              <a:t>Regular </a:t>
            </a:r>
            <a:r>
              <a:rPr lang="pt-BR" dirty="0"/>
              <a:t>ou rítmico  </a:t>
            </a:r>
            <a:r>
              <a:rPr lang="pt-BR" dirty="0" smtClean="0"/>
              <a:t>e </a:t>
            </a:r>
            <a:r>
              <a:rPr lang="pt-BR" dirty="0"/>
              <a:t>Irregular ou arrítmico: intervalos de pulsações desiguais. </a:t>
            </a:r>
          </a:p>
          <a:p>
            <a:r>
              <a:rPr lang="pt-BR" dirty="0" smtClean="0"/>
              <a:t>Frequência</a:t>
            </a:r>
            <a:r>
              <a:rPr lang="pt-BR" dirty="0"/>
              <a:t>: </a:t>
            </a:r>
            <a:r>
              <a:rPr lang="pt-BR" dirty="0" smtClean="0"/>
              <a:t>Taquicardia</a:t>
            </a:r>
            <a:r>
              <a:rPr lang="pt-BR" dirty="0"/>
              <a:t>: pulsações por minuto acima do limite superior normal.   </a:t>
            </a:r>
            <a:endParaRPr lang="pt-BR" dirty="0" smtClean="0"/>
          </a:p>
          <a:p>
            <a:r>
              <a:rPr lang="pt-BR" dirty="0" smtClean="0"/>
              <a:t> </a:t>
            </a:r>
            <a:r>
              <a:rPr lang="pt-BR" dirty="0"/>
              <a:t>Bradicardia: pulsações por minuto abaixo do limite superior normal  Volume (profundidade)  </a:t>
            </a:r>
          </a:p>
          <a:p>
            <a:r>
              <a:rPr lang="pt-BR" dirty="0" smtClean="0"/>
              <a:t>Forte</a:t>
            </a:r>
            <a:r>
              <a:rPr lang="pt-BR" dirty="0"/>
              <a:t>, cheio, amplo ,</a:t>
            </a:r>
            <a:r>
              <a:rPr lang="pt-BR" dirty="0" smtClean="0"/>
              <a:t>Fraco</a:t>
            </a:r>
            <a:r>
              <a:rPr lang="pt-BR" dirty="0"/>
              <a:t>, filiforme, débil: redução da força ou do volume do </a:t>
            </a:r>
            <a:r>
              <a:rPr lang="pt-BR" dirty="0" smtClean="0"/>
              <a:t>pulso.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140670189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 </a:t>
            </a:r>
            <a:r>
              <a:rPr lang="pt-BR" dirty="0"/>
              <a:t>Respiração é o acto de inspirar e expirar (absorção de oxigénio e eliminação do dióxido de carbono), promovendo a troca gasosa entre o organismo e o ambiente. </a:t>
            </a:r>
          </a:p>
          <a:p>
            <a:r>
              <a:rPr lang="pt-BR" dirty="0" smtClean="0"/>
              <a:t>Valores </a:t>
            </a:r>
            <a:r>
              <a:rPr lang="pt-BR" dirty="0"/>
              <a:t>normais da frequência respiratória:  </a:t>
            </a:r>
          </a:p>
          <a:p>
            <a:pPr marL="0" indent="0">
              <a:buNone/>
            </a:pPr>
            <a:r>
              <a:rPr lang="pt-BR" dirty="0" smtClean="0"/>
              <a:t>Adulto</a:t>
            </a:r>
            <a:r>
              <a:rPr lang="pt-BR" dirty="0"/>
              <a:t>: 16 a 20 ciclos por minuto (variações em bibliografias diferentes). </a:t>
            </a:r>
          </a:p>
          <a:p>
            <a:pPr marL="0" indent="0">
              <a:buNone/>
            </a:pPr>
            <a:r>
              <a:rPr lang="pt-BR" dirty="0" smtClean="0"/>
              <a:t>Tipos </a:t>
            </a:r>
            <a:r>
              <a:rPr lang="pt-BR" dirty="0"/>
              <a:t>de respiração: </a:t>
            </a:r>
            <a:r>
              <a:rPr lang="pt-BR" dirty="0" smtClean="0"/>
              <a:t>Eupneia</a:t>
            </a:r>
            <a:r>
              <a:rPr lang="pt-BR" dirty="0"/>
              <a:t>: respiração normal </a:t>
            </a:r>
            <a:endParaRPr lang="pt-BR" dirty="0" smtClean="0"/>
          </a:p>
          <a:p>
            <a:pPr marL="0" indent="0">
              <a:buNone/>
            </a:pPr>
            <a:r>
              <a:rPr lang="pt-BR" dirty="0" smtClean="0"/>
              <a:t> </a:t>
            </a:r>
            <a:r>
              <a:rPr lang="pt-BR" dirty="0"/>
              <a:t>Dispneia: dificuldade respiratória percebida pelo paciente </a:t>
            </a:r>
            <a:endParaRPr lang="pt-BR" dirty="0" smtClean="0"/>
          </a:p>
          <a:p>
            <a:pPr marL="0" indent="0">
              <a:buNone/>
            </a:pPr>
            <a:r>
              <a:rPr lang="pt-BR" dirty="0" smtClean="0"/>
              <a:t> </a:t>
            </a:r>
            <a:r>
              <a:rPr lang="pt-BR" dirty="0"/>
              <a:t>Taquipneia: aumento do número de respirações por minuto (acima do valor normal). </a:t>
            </a:r>
            <a:r>
              <a:rPr lang="pt-BR" dirty="0" smtClean="0"/>
              <a:t> 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295360170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Bradipneia: diminuição do número de respirações por minuto (abaixo do valor normal). </a:t>
            </a:r>
            <a:endParaRPr lang="pt-BR" dirty="0" smtClean="0"/>
          </a:p>
          <a:p>
            <a:r>
              <a:rPr lang="pt-BR" dirty="0" smtClean="0"/>
              <a:t>Apneia</a:t>
            </a:r>
            <a:r>
              <a:rPr lang="pt-BR" dirty="0"/>
              <a:t>: pausa respiratória, </a:t>
            </a:r>
            <a:endParaRPr lang="pt-BR" dirty="0" smtClean="0"/>
          </a:p>
          <a:p>
            <a:r>
              <a:rPr lang="pt-BR" dirty="0" smtClean="0"/>
              <a:t> </a:t>
            </a:r>
            <a:r>
              <a:rPr lang="pt-BR" dirty="0"/>
              <a:t>Ortopneia: respiração difícil em decúbito, facilitada na posição vertical ou semi-sentada. </a:t>
            </a:r>
            <a:endParaRPr lang="pt-BR" dirty="0" smtClean="0"/>
          </a:p>
          <a:p>
            <a:r>
              <a:rPr lang="pt-BR" dirty="0" smtClean="0"/>
              <a:t>A </a:t>
            </a:r>
            <a:r>
              <a:rPr lang="pt-BR" dirty="0"/>
              <a:t>respiração pode ser influenciada por: exercícios físicos, febre, idade, stress, ansiedade, droga, hemorragia, posições posturais, etc.  </a:t>
            </a:r>
          </a:p>
          <a:p>
            <a:pPr marL="0" indent="0">
              <a:buNone/>
            </a:pPr>
            <a:endParaRPr lang="pt-BR" dirty="0"/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273041357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 Tensão ou pressão arterial É a força ou pressão que o sangue exerce sobre a parede das artérias.  </a:t>
            </a:r>
          </a:p>
          <a:p>
            <a:pPr marL="0" indent="0">
              <a:buNone/>
            </a:pPr>
            <a:r>
              <a:rPr lang="pt-BR" dirty="0" smtClean="0"/>
              <a:t> </a:t>
            </a:r>
            <a:r>
              <a:rPr lang="pt-BR" dirty="0"/>
              <a:t>Valores normais e variações da pressão arterial A pressão arterial é definida por 2 valores: </a:t>
            </a:r>
          </a:p>
          <a:p>
            <a:r>
              <a:rPr lang="pt-BR" dirty="0" smtClean="0">
                <a:solidFill>
                  <a:srgbClr val="FF0000"/>
                </a:solidFill>
              </a:rPr>
              <a:t>Pressão </a:t>
            </a:r>
            <a:r>
              <a:rPr lang="pt-BR" dirty="0">
                <a:solidFill>
                  <a:srgbClr val="FF0000"/>
                </a:solidFill>
              </a:rPr>
              <a:t>sistólica</a:t>
            </a:r>
            <a:r>
              <a:rPr lang="pt-BR" dirty="0"/>
              <a:t>, que é o valor máximo, é a pressão dentro da artéria quando o coração bombeia o sangue (contracção do coração</a:t>
            </a:r>
            <a:r>
              <a:rPr lang="pt-BR" dirty="0" smtClean="0"/>
              <a:t>).</a:t>
            </a:r>
          </a:p>
          <a:p>
            <a:r>
              <a:rPr lang="pt-BR" dirty="0" smtClean="0">
                <a:solidFill>
                  <a:srgbClr val="FF0000"/>
                </a:solidFill>
              </a:rPr>
              <a:t>Pressão </a:t>
            </a:r>
            <a:r>
              <a:rPr lang="pt-BR" dirty="0">
                <a:solidFill>
                  <a:srgbClr val="FF0000"/>
                </a:solidFill>
              </a:rPr>
              <a:t>diastólica</a:t>
            </a:r>
            <a:r>
              <a:rPr lang="pt-BR" dirty="0"/>
              <a:t>, que é o valor mínimo, é a pressão dentro da artéria quando o coração está em repouso e enchendo de sangue (relaxamento do coração). 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19326769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Valores normais e variações da Pressão arterial </a:t>
            </a:r>
            <a:r>
              <a:rPr lang="pt-BR" dirty="0" smtClean="0"/>
              <a:t>no adulto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b="1" dirty="0" smtClean="0"/>
              <a:t>Classificação  </a:t>
            </a:r>
            <a:r>
              <a:rPr lang="pt-BR" b="1" dirty="0"/>
              <a:t>Valor (mm/Hg) </a:t>
            </a:r>
            <a:endParaRPr lang="pt-BR" b="1" dirty="0" smtClean="0"/>
          </a:p>
          <a:p>
            <a:pPr marL="0" indent="0">
              <a:buNone/>
            </a:pPr>
            <a:r>
              <a:rPr lang="pt-BR" dirty="0" smtClean="0"/>
              <a:t>Normal  </a:t>
            </a:r>
            <a:r>
              <a:rPr lang="pt-BR" dirty="0"/>
              <a:t>Sistólica: &lt; 120-130 </a:t>
            </a:r>
            <a:r>
              <a:rPr lang="pt-BR" dirty="0" smtClean="0"/>
              <a:t>Diastólica</a:t>
            </a:r>
            <a:r>
              <a:rPr lang="pt-BR" dirty="0"/>
              <a:t>: &lt;80 - 85 </a:t>
            </a:r>
            <a:endParaRPr lang="pt-BR" dirty="0" smtClean="0"/>
          </a:p>
          <a:p>
            <a:pPr marL="0" indent="0">
              <a:buNone/>
            </a:pPr>
            <a:r>
              <a:rPr lang="pt-BR" dirty="0" smtClean="0"/>
              <a:t>Limítrofe  </a:t>
            </a:r>
            <a:r>
              <a:rPr lang="pt-BR" dirty="0"/>
              <a:t>Sistólica: 130-139 </a:t>
            </a:r>
            <a:r>
              <a:rPr lang="pt-BR" dirty="0" smtClean="0"/>
              <a:t>Diastólica</a:t>
            </a:r>
            <a:r>
              <a:rPr lang="pt-BR" dirty="0"/>
              <a:t>: 85 - 89 </a:t>
            </a:r>
            <a:endParaRPr lang="pt-BR" dirty="0" smtClean="0"/>
          </a:p>
          <a:p>
            <a:pPr marL="0" indent="0">
              <a:buNone/>
            </a:pPr>
            <a:r>
              <a:rPr lang="pt-BR" dirty="0" smtClean="0"/>
              <a:t>Hipertensão  </a:t>
            </a:r>
            <a:r>
              <a:rPr lang="pt-BR" dirty="0"/>
              <a:t>Sistólica: ≥ 140 Diastólica: ≥ 90 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526270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A história clínica</a:t>
            </a:r>
            <a:br>
              <a:rPr lang="pt-PT" dirty="0" smtClean="0"/>
            </a:br>
            <a:endParaRPr lang="pt-PT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smtClean="0"/>
              <a:t> A história clínica refere-se ao conjunto das informações colhidas e constatações </a:t>
            </a:r>
            <a:r>
              <a:rPr lang="pt-PT" dirty="0" err="1" smtClean="0"/>
              <a:t>detectadas</a:t>
            </a:r>
            <a:r>
              <a:rPr lang="pt-PT" dirty="0"/>
              <a:t> </a:t>
            </a:r>
            <a:r>
              <a:rPr lang="pt-PT" dirty="0" smtClean="0"/>
              <a:t>pela observação </a:t>
            </a:r>
            <a:r>
              <a:rPr lang="pt-PT" dirty="0" err="1" smtClean="0"/>
              <a:t>objectiva</a:t>
            </a:r>
            <a:r>
              <a:rPr lang="pt-PT" dirty="0" smtClean="0"/>
              <a:t> do paciente. Pode ser dividida em </a:t>
            </a:r>
            <a:r>
              <a:rPr lang="pt-PT" b="1" dirty="0" smtClean="0"/>
              <a:t>2 fases</a:t>
            </a:r>
            <a:r>
              <a:rPr lang="pt-PT" dirty="0" smtClean="0"/>
              <a:t>:</a:t>
            </a:r>
          </a:p>
          <a:p>
            <a:r>
              <a:rPr lang="pt-PT" b="1" dirty="0" smtClean="0"/>
              <a:t>A anamnese</a:t>
            </a:r>
          </a:p>
          <a:p>
            <a:r>
              <a:rPr lang="pt-PT" b="1" dirty="0" smtClean="0"/>
              <a:t>O exame físico (exame </a:t>
            </a:r>
            <a:r>
              <a:rPr lang="pt-PT" b="1" dirty="0" err="1" smtClean="0"/>
              <a:t>objectivo</a:t>
            </a:r>
            <a:r>
              <a:rPr lang="pt-PT" b="1" dirty="0" smtClean="0"/>
              <a:t>)</a:t>
            </a:r>
            <a:endParaRPr lang="pt-PT" b="1" dirty="0"/>
          </a:p>
        </p:txBody>
      </p:sp>
    </p:spTree>
    <p:extLst>
      <p:ext uri="{BB962C8B-B14F-4D97-AF65-F5344CB8AC3E}">
        <p14:creationId xmlns:p14="http://schemas.microsoft.com/office/powerpoint/2010/main" xmlns="" val="224637542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TPC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dirty="0" smtClean="0"/>
          </a:p>
          <a:p>
            <a:r>
              <a:rPr lang="pt-PT" dirty="0" smtClean="0"/>
              <a:t>Classifique e enumere os valores normais da tens</a:t>
            </a:r>
            <a:r>
              <a:rPr lang="pt-P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ão arterial</a:t>
            </a:r>
            <a:r>
              <a:rPr lang="pt-PT" dirty="0" smtClean="0"/>
              <a:t>, Pulso e Frequencia cardiaca nas criancas.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42184240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smtClean="0"/>
              <a:t>ANAMNESE</a:t>
            </a:r>
            <a:endParaRPr lang="pt-PT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smtClean="0"/>
              <a:t>A anamnese é o resumo sistemático do relato/descrição que o paciente (e/ou pessoas acompanhantes) faz sobre a doença actual, o passado, os antecedentes familiares, e </a:t>
            </a:r>
            <a:r>
              <a:rPr lang="pt-PT" dirty="0" smtClean="0"/>
              <a:t>outros factores </a:t>
            </a:r>
            <a:r>
              <a:rPr lang="pt-PT" dirty="0" smtClean="0"/>
              <a:t>que podem influenciar o diagnóstico respondendo às perguntas que o clínico lhe apresenta/faz.</a:t>
            </a:r>
          </a:p>
          <a:p>
            <a:endParaRPr lang="pt-PT" dirty="0"/>
          </a:p>
          <a:p>
            <a:r>
              <a:rPr lang="pt-PT" dirty="0" smtClean="0"/>
              <a:t>A colheita da anamnese é feita através duma conversa com o paciente (por meio de perguntas gerais e </a:t>
            </a:r>
            <a:r>
              <a:rPr lang="pt-PT" dirty="0" err="1" smtClean="0"/>
              <a:t>direccionadas</a:t>
            </a:r>
            <a:r>
              <a:rPr lang="pt-PT" dirty="0" smtClean="0"/>
              <a:t>) cujo conteúdo é resumido no processo clínico.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1053379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As finalidades da anamnese são:</a:t>
            </a:r>
            <a:endParaRPr lang="pt-PT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dirty="0" smtClean="0"/>
              <a:t>Obter o maior número de informações necessárias sobre a queixa do paciente para fazer o diagnóstico da sua condição patológica;</a:t>
            </a:r>
          </a:p>
          <a:p>
            <a:pPr marL="0" indent="0">
              <a:buNone/>
            </a:pPr>
            <a:endParaRPr lang="pt-PT" dirty="0" smtClean="0"/>
          </a:p>
          <a:p>
            <a:r>
              <a:rPr lang="pt-PT" dirty="0" smtClean="0"/>
              <a:t> Estabelecer um relacionamento de confiança entre o clínico e o paciente;</a:t>
            </a:r>
          </a:p>
          <a:p>
            <a:r>
              <a:rPr lang="pt-PT" dirty="0" smtClean="0"/>
              <a:t>Perceber como o paciente está a lidar com a sua condição;</a:t>
            </a:r>
          </a:p>
          <a:p>
            <a:r>
              <a:rPr lang="pt-PT" dirty="0" smtClean="0"/>
              <a:t>Obter informações para apoiar no manejo do paciente (terapia, controlo de uma situação crónica, educação em saúde, prevenção).</a:t>
            </a:r>
          </a:p>
          <a:p>
            <a:pPr marL="0" indent="0">
              <a:buNone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453880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 smtClean="0"/>
              <a:t>O exame físico</a:t>
            </a:r>
            <a:endParaRPr lang="pt-PT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smtClean="0"/>
              <a:t> O exame físico (ou exame </a:t>
            </a:r>
            <a:r>
              <a:rPr lang="pt-PT" dirty="0" err="1" smtClean="0"/>
              <a:t>objectivo</a:t>
            </a:r>
            <a:r>
              <a:rPr lang="pt-PT" dirty="0" smtClean="0"/>
              <a:t>) é a pesquisa imediata e </a:t>
            </a:r>
            <a:r>
              <a:rPr lang="pt-PT" dirty="0" err="1" smtClean="0"/>
              <a:t>directa</a:t>
            </a:r>
            <a:r>
              <a:rPr lang="pt-PT" dirty="0" smtClean="0"/>
              <a:t> dos sinais de doença que podem se apresentar no paciente. </a:t>
            </a:r>
          </a:p>
          <a:p>
            <a:r>
              <a:rPr lang="pt-PT" dirty="0" smtClean="0"/>
              <a:t>O clínico deve usar a vista, os ouvidos, o </a:t>
            </a:r>
            <a:r>
              <a:rPr lang="pt-PT" dirty="0" err="1" smtClean="0"/>
              <a:t>tacto</a:t>
            </a:r>
            <a:r>
              <a:rPr lang="pt-PT" dirty="0" smtClean="0"/>
              <a:t> e o </a:t>
            </a:r>
            <a:r>
              <a:rPr lang="pt-PT" dirty="0" err="1" smtClean="0"/>
              <a:t>olfacto</a:t>
            </a:r>
            <a:r>
              <a:rPr lang="pt-PT" dirty="0" smtClean="0"/>
              <a:t> para identificar o que é normal ou anormal no corpo do paciente.</a:t>
            </a:r>
          </a:p>
          <a:p>
            <a:pPr marL="0" indent="0">
              <a:buNone/>
            </a:pPr>
            <a:endParaRPr lang="pt-PT" dirty="0" smtClean="0"/>
          </a:p>
          <a:p>
            <a:r>
              <a:rPr lang="pt-PT" dirty="0" smtClean="0"/>
              <a:t>A anamnese e o exame físico complementam-se no processo diagnóstico, ou seja, um não substitui o outro.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16300650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dirty="0" smtClean="0"/>
          </a:p>
          <a:p>
            <a:r>
              <a:rPr lang="pt-PT" dirty="0" smtClean="0"/>
              <a:t>Em geral, o exame físico segue a anamnese, que </a:t>
            </a:r>
            <a:r>
              <a:rPr lang="pt-PT" dirty="0" err="1" smtClean="0"/>
              <a:t>direcciona</a:t>
            </a:r>
            <a:r>
              <a:rPr lang="pt-PT" dirty="0" smtClean="0"/>
              <a:t> aonde enfocar a atenção no exame físico sem deixar de observar todos os aparelhos.</a:t>
            </a:r>
          </a:p>
          <a:p>
            <a:r>
              <a:rPr lang="pt-PT" dirty="0" smtClean="0"/>
              <a:t> Existem situações nas quais o exame físico precede a anamnese (</a:t>
            </a:r>
            <a:r>
              <a:rPr lang="pt-PT" dirty="0" err="1" smtClean="0"/>
              <a:t>p.ex</a:t>
            </a:r>
            <a:r>
              <a:rPr lang="pt-PT" dirty="0" smtClean="0"/>
              <a:t>. em situações dum paciente inconsciente ou incapaz de comunicar-se).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89087442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2905</Words>
  <Application>Microsoft Office PowerPoint</Application>
  <PresentationFormat>Personalizados</PresentationFormat>
  <Paragraphs>261</Paragraphs>
  <Slides>50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50</vt:i4>
      </vt:variant>
    </vt:vector>
  </HeadingPairs>
  <TitlesOfParts>
    <vt:vector size="51" baseType="lpstr">
      <vt:lpstr>Tema do Office</vt:lpstr>
      <vt:lpstr>ATENÇÃO BÁSICA DE SAÚDE</vt:lpstr>
      <vt:lpstr>Semiologia</vt:lpstr>
      <vt:lpstr>Diapositivo 3</vt:lpstr>
      <vt:lpstr>Diapositivo 4</vt:lpstr>
      <vt:lpstr>A história clínica </vt:lpstr>
      <vt:lpstr>ANAMNESE</vt:lpstr>
      <vt:lpstr>As finalidades da anamnese são:</vt:lpstr>
      <vt:lpstr>O exame físico</vt:lpstr>
      <vt:lpstr>Diapositivo 9</vt:lpstr>
      <vt:lpstr>Os sinais e sintomas</vt:lpstr>
      <vt:lpstr>Diapositivo 11</vt:lpstr>
      <vt:lpstr>Diapositivo 12</vt:lpstr>
      <vt:lpstr>Diapositivo 13</vt:lpstr>
      <vt:lpstr>Sinais </vt:lpstr>
      <vt:lpstr>Diapositivo 15</vt:lpstr>
      <vt:lpstr>Hipotese Diagnostica</vt:lpstr>
      <vt:lpstr>Diapositivo 17</vt:lpstr>
      <vt:lpstr>Diagnóstico diferencial</vt:lpstr>
      <vt:lpstr>Componentes da anamnese  </vt:lpstr>
      <vt:lpstr>Finalidades da anamnese</vt:lpstr>
      <vt:lpstr>Passos</vt:lpstr>
      <vt:lpstr>Diapositivo 22</vt:lpstr>
      <vt:lpstr>Informações adicionais relevantes são: </vt:lpstr>
      <vt:lpstr>Recolher as informações sobre a(s) queixa(s) principal(s) </vt:lpstr>
      <vt:lpstr>Diapositivo 25</vt:lpstr>
      <vt:lpstr>Diapositivo 26</vt:lpstr>
      <vt:lpstr>Diapositivo 27</vt:lpstr>
      <vt:lpstr>Recolher informações sobre a história familiar</vt:lpstr>
      <vt:lpstr>Diapositivo 29</vt:lpstr>
      <vt:lpstr>Recolher as informações sobre a história pessoal e social do paciente</vt:lpstr>
      <vt:lpstr>Diapositivo 31</vt:lpstr>
      <vt:lpstr>Diapositivo 32</vt:lpstr>
      <vt:lpstr>Diapositivo 33</vt:lpstr>
      <vt:lpstr>Principios bioéticos a ter em conta no estabelecimento do relacionamento</vt:lpstr>
      <vt:lpstr>As características humanas e profissionais que o clínico deve demonstrar em frente do paciente</vt:lpstr>
      <vt:lpstr>Diapositivo 36</vt:lpstr>
      <vt:lpstr>FIM</vt:lpstr>
      <vt:lpstr>Sinais vitais</vt:lpstr>
      <vt:lpstr>Situações em que torna-se indispensável a verificação de sinais: </vt:lpstr>
      <vt:lpstr> Tipos de sinais vitais: Temperatura, pulso, respiração e tensão ou Pressão Arterial</vt:lpstr>
      <vt:lpstr>Diapositivo 41</vt:lpstr>
      <vt:lpstr>Diapositivo 42</vt:lpstr>
      <vt:lpstr>Diapositivo 43</vt:lpstr>
      <vt:lpstr>Locais de avaliação do pulso</vt:lpstr>
      <vt:lpstr>Diapositivo 45</vt:lpstr>
      <vt:lpstr>Diapositivo 46</vt:lpstr>
      <vt:lpstr>Diapositivo 47</vt:lpstr>
      <vt:lpstr>Diapositivo 48</vt:lpstr>
      <vt:lpstr>Valores normais e variações da Pressão arterial no adulto</vt:lpstr>
      <vt:lpstr>TPC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Lucia Dembo</dc:creator>
  <cp:lastModifiedBy>VILANKULO</cp:lastModifiedBy>
  <cp:revision>24</cp:revision>
  <dcterms:created xsi:type="dcterms:W3CDTF">2018-05-28T10:01:07Z</dcterms:created>
  <dcterms:modified xsi:type="dcterms:W3CDTF">2011-04-15T02:11:32Z</dcterms:modified>
</cp:coreProperties>
</file>