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DM Sans" charset="1" panose="00000000000000000000"/>
      <p:regular r:id="rId16"/>
    </p:embeddedFont>
    <p:embeddedFont>
      <p:font typeface="Inter" charset="1" panose="02000503000000020004"/>
      <p:regular r:id="rId17"/>
    </p:embeddedFont>
    <p:embeddedFont>
      <p:font typeface="Inter Bold" charset="1" panose="02000503000000020004"/>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https://gamma.app/?utm_source=made-with-gamma" TargetMode="External" Type="http://schemas.openxmlformats.org/officeDocument/2006/relationships/hyperlink"/><Relationship Id="rId3" Target="../media/image1.pn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15.png" Type="http://schemas.openxmlformats.org/officeDocument/2006/relationships/image"/><Relationship Id="rId13" Target="../media/image16.svg" Type="http://schemas.openxmlformats.org/officeDocument/2006/relationships/image"/><Relationship Id="rId14" Target="../media/image3.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18.jpe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svg" Type="http://schemas.openxmlformats.org/officeDocument/2006/relationships/image"/><Relationship Id="rId4" Target="../media/image18.jpeg" Type="http://schemas.openxmlformats.org/officeDocument/2006/relationships/image"/><Relationship Id="rId5"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https://gamma.app/?utm_source=made-with-gamma" TargetMode="External" Type="http://schemas.openxmlformats.org/officeDocument/2006/relationships/hyperlink"/><Relationship Id="rId3" Target="../media/image1.png" Type="http://schemas.openxmlformats.org/officeDocument/2006/relationships/image"/><Relationship Id="rId4" Target="../media/image23.jpeg" Type="http://schemas.openxmlformats.org/officeDocument/2006/relationships/image"/><Relationship Id="rId5" Target="../media/image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jpeg" Type="http://schemas.openxmlformats.org/officeDocument/2006/relationships/image"/><Relationship Id="rId3" Target="../media/image25.png" Type="http://schemas.openxmlformats.org/officeDocument/2006/relationships/image"/><Relationship Id="rId4" Target="../media/image26.svg" Type="http://schemas.openxmlformats.org/officeDocument/2006/relationships/image"/><Relationship Id="rId5" Target="../media/image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svg" Type="http://schemas.openxmlformats.org/officeDocument/2006/relationships/image"/><Relationship Id="rId11" Target="../media/image3.png" Type="http://schemas.openxmlformats.org/officeDocument/2006/relationships/image"/><Relationship Id="rId2" Target="../media/image28.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31.png" Type="http://schemas.openxmlformats.org/officeDocument/2006/relationships/image"/><Relationship Id="rId6" Target="../media/image32.svg" Type="http://schemas.openxmlformats.org/officeDocument/2006/relationships/image"/><Relationship Id="rId7" Target="../media/image33.png" Type="http://schemas.openxmlformats.org/officeDocument/2006/relationships/image"/><Relationship Id="rId8" Target="../media/image34.svg" Type="http://schemas.openxmlformats.org/officeDocument/2006/relationships/image"/><Relationship Id="rId9" Target="../media/image3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64513"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grpSp>
        <p:nvGrpSpPr>
          <p:cNvPr name="Group 6" id="6"/>
          <p:cNvGrpSpPr/>
          <p:nvPr/>
        </p:nvGrpSpPr>
        <p:grpSpPr>
          <a:xfrm rot="0">
            <a:off x="16628307" y="9846183"/>
            <a:ext cx="1609020" cy="384353"/>
            <a:chOff x="0" y="0"/>
            <a:chExt cx="2145360" cy="512470"/>
          </a:xfrm>
        </p:grpSpPr>
        <p:sp>
          <p:nvSpPr>
            <p:cNvPr name="Freeform 7" id="7" descr="preencoded.png">
              <a:hlinkClick r:id="rId2" tooltip="https://gamma.app/?utm_source=made-with-gamma"/>
            </p:cNvPr>
            <p:cNvSpPr/>
            <p:nvPr/>
          </p:nvSpPr>
          <p:spPr>
            <a:xfrm flipH="false" flipV="false" rot="0">
              <a:off x="0" y="0"/>
              <a:ext cx="2145411" cy="512445"/>
            </a:xfrm>
            <a:custGeom>
              <a:avLst/>
              <a:gdLst/>
              <a:ahLst/>
              <a:cxnLst/>
              <a:rect r="r" b="b" t="t" l="l"/>
              <a:pathLst>
                <a:path h="512445" w="2145411">
                  <a:moveTo>
                    <a:pt x="0" y="0"/>
                  </a:moveTo>
                  <a:lnTo>
                    <a:pt x="2145411" y="0"/>
                  </a:lnTo>
                  <a:lnTo>
                    <a:pt x="2145411" y="512445"/>
                  </a:lnTo>
                  <a:lnTo>
                    <a:pt x="0" y="512445"/>
                  </a:lnTo>
                  <a:lnTo>
                    <a:pt x="0" y="0"/>
                  </a:lnTo>
                  <a:close/>
                </a:path>
              </a:pathLst>
            </a:custGeom>
            <a:blipFill>
              <a:blip r:embed="rId3"/>
              <a:stretch>
                <a:fillRect l="0" t="0" r="2" b="-4"/>
              </a:stretch>
            </a:blipFill>
          </p:spPr>
        </p:sp>
      </p:grpSp>
      <p:grpSp>
        <p:nvGrpSpPr>
          <p:cNvPr name="Group 8" id="8"/>
          <p:cNvGrpSpPr/>
          <p:nvPr/>
        </p:nvGrpSpPr>
        <p:grpSpPr>
          <a:xfrm rot="0">
            <a:off x="11438649" y="0"/>
            <a:ext cx="6863191" cy="10295039"/>
            <a:chOff x="0" y="0"/>
            <a:chExt cx="9150922" cy="13726719"/>
          </a:xfrm>
        </p:grpSpPr>
        <p:sp>
          <p:nvSpPr>
            <p:cNvPr name="Freeform 9" id="9" descr="preencoded.png"/>
            <p:cNvSpPr/>
            <p:nvPr/>
          </p:nvSpPr>
          <p:spPr>
            <a:xfrm flipH="false" flipV="false" rot="0">
              <a:off x="0" y="0"/>
              <a:ext cx="9150858" cy="13726668"/>
            </a:xfrm>
            <a:custGeom>
              <a:avLst/>
              <a:gdLst/>
              <a:ahLst/>
              <a:cxnLst/>
              <a:rect r="r" b="b" t="t" l="l"/>
              <a:pathLst>
                <a:path h="13726668" w="9150858">
                  <a:moveTo>
                    <a:pt x="0" y="0"/>
                  </a:moveTo>
                  <a:lnTo>
                    <a:pt x="9150858" y="0"/>
                  </a:lnTo>
                  <a:lnTo>
                    <a:pt x="9150858" y="13726668"/>
                  </a:lnTo>
                  <a:lnTo>
                    <a:pt x="0" y="13726668"/>
                  </a:lnTo>
                  <a:lnTo>
                    <a:pt x="0" y="0"/>
                  </a:lnTo>
                  <a:close/>
                </a:path>
              </a:pathLst>
            </a:custGeom>
            <a:blipFill>
              <a:blip r:embed="rId4"/>
              <a:stretch>
                <a:fillRect l="-1" t="0" r="-1" b="0"/>
              </a:stretch>
            </a:blipFill>
          </p:spPr>
        </p:sp>
      </p:grpSp>
      <p:grpSp>
        <p:nvGrpSpPr>
          <p:cNvPr name="Group 10" id="10"/>
          <p:cNvGrpSpPr/>
          <p:nvPr/>
        </p:nvGrpSpPr>
        <p:grpSpPr>
          <a:xfrm rot="0">
            <a:off x="992991" y="6201604"/>
            <a:ext cx="2426541" cy="431044"/>
            <a:chOff x="0" y="0"/>
            <a:chExt cx="3235388" cy="574726"/>
          </a:xfrm>
        </p:grpSpPr>
        <p:sp>
          <p:nvSpPr>
            <p:cNvPr name="Freeform 11" id="11"/>
            <p:cNvSpPr/>
            <p:nvPr/>
          </p:nvSpPr>
          <p:spPr>
            <a:xfrm flipH="false" flipV="false" rot="0">
              <a:off x="0" y="0"/>
              <a:ext cx="3235325" cy="574549"/>
            </a:xfrm>
            <a:custGeom>
              <a:avLst/>
              <a:gdLst/>
              <a:ahLst/>
              <a:cxnLst/>
              <a:rect r="r" b="b" t="t" l="l"/>
              <a:pathLst>
                <a:path h="574549" w="3235325">
                  <a:moveTo>
                    <a:pt x="0" y="45339"/>
                  </a:moveTo>
                  <a:cubicBezTo>
                    <a:pt x="0" y="20320"/>
                    <a:pt x="20320" y="0"/>
                    <a:pt x="45339" y="0"/>
                  </a:cubicBezTo>
                  <a:lnTo>
                    <a:pt x="3189986" y="0"/>
                  </a:lnTo>
                  <a:cubicBezTo>
                    <a:pt x="3215005" y="0"/>
                    <a:pt x="3235325" y="20320"/>
                    <a:pt x="3235325" y="45339"/>
                  </a:cubicBezTo>
                  <a:lnTo>
                    <a:pt x="3235325" y="529209"/>
                  </a:lnTo>
                  <a:cubicBezTo>
                    <a:pt x="3235325" y="554228"/>
                    <a:pt x="3215005" y="574548"/>
                    <a:pt x="3189986" y="574548"/>
                  </a:cubicBezTo>
                  <a:lnTo>
                    <a:pt x="45339" y="574548"/>
                  </a:lnTo>
                  <a:cubicBezTo>
                    <a:pt x="20320" y="574675"/>
                    <a:pt x="0" y="554355"/>
                    <a:pt x="0" y="529336"/>
                  </a:cubicBezTo>
                  <a:close/>
                </a:path>
              </a:pathLst>
            </a:custGeom>
            <a:solidFill>
              <a:srgbClr val="E3E3E8"/>
            </a:solidFill>
          </p:spPr>
        </p:sp>
      </p:grpSp>
      <p:sp>
        <p:nvSpPr>
          <p:cNvPr name="Freeform 12" id="12"/>
          <p:cNvSpPr/>
          <p:nvPr/>
        </p:nvSpPr>
        <p:spPr>
          <a:xfrm flipH="false" flipV="false" rot="0">
            <a:off x="326241" y="14777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5"/>
            <a:stretch>
              <a:fillRect l="0" t="0" r="0" b="0"/>
            </a:stretch>
          </a:blipFill>
        </p:spPr>
      </p:sp>
      <p:sp>
        <p:nvSpPr>
          <p:cNvPr name="TextBox 13" id="13"/>
          <p:cNvSpPr txBox="true"/>
          <p:nvPr/>
        </p:nvSpPr>
        <p:spPr>
          <a:xfrm rot="0">
            <a:off x="992991" y="3643198"/>
            <a:ext cx="9452677" cy="905713"/>
          </a:xfrm>
          <a:prstGeom prst="rect">
            <a:avLst/>
          </a:prstGeom>
        </p:spPr>
        <p:txBody>
          <a:bodyPr anchor="t" rtlCol="false" tIns="0" lIns="0" bIns="0" rIns="0">
            <a:spAutoFit/>
          </a:bodyPr>
          <a:lstStyle/>
          <a:p>
            <a:pPr algn="l">
              <a:lnSpc>
                <a:spcPts val="6931"/>
              </a:lnSpc>
            </a:pPr>
            <a:r>
              <a:rPr lang="en-US" sz="5554">
                <a:solidFill>
                  <a:srgbClr val="161613"/>
                </a:solidFill>
                <a:latin typeface="DM Sans"/>
                <a:ea typeface="DM Sans"/>
                <a:cs typeface="DM Sans"/>
                <a:sym typeface="DM Sans"/>
              </a:rPr>
              <a:t>WellCare Labs</a:t>
            </a:r>
          </a:p>
        </p:txBody>
      </p:sp>
      <p:sp>
        <p:nvSpPr>
          <p:cNvPr name="TextBox 14" id="14"/>
          <p:cNvSpPr txBox="true"/>
          <p:nvPr/>
        </p:nvSpPr>
        <p:spPr>
          <a:xfrm rot="0">
            <a:off x="992991" y="4898250"/>
            <a:ext cx="9452677" cy="984171"/>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Complete Diagnostic &amp; Health Testing Services — Reliable laboratory testing for better health awareness.</a:t>
            </a:r>
          </a:p>
        </p:txBody>
      </p:sp>
      <p:sp>
        <p:nvSpPr>
          <p:cNvPr name="TextBox 15" id="15"/>
          <p:cNvSpPr txBox="true"/>
          <p:nvPr/>
        </p:nvSpPr>
        <p:spPr>
          <a:xfrm rot="0">
            <a:off x="1163231" y="6296177"/>
            <a:ext cx="3001156" cy="251422"/>
          </a:xfrm>
          <a:prstGeom prst="rect">
            <a:avLst/>
          </a:prstGeom>
        </p:spPr>
        <p:txBody>
          <a:bodyPr anchor="t" rtlCol="false" tIns="0" lIns="0" bIns="0" rIns="0">
            <a:spAutoFit/>
          </a:bodyPr>
          <a:lstStyle/>
          <a:p>
            <a:pPr algn="l">
              <a:lnSpc>
                <a:spcPts val="1988"/>
              </a:lnSpc>
            </a:pPr>
            <a:r>
              <a:rPr lang="en-US" sz="1726">
                <a:solidFill>
                  <a:srgbClr val="161613"/>
                </a:solidFill>
                <a:latin typeface="Inter"/>
                <a:ea typeface="Inter"/>
                <a:cs typeface="Inter"/>
                <a:sym typeface="Inter"/>
              </a:rPr>
              <a:t>WELLCARELABS.IN</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grpSp>
        <p:nvGrpSpPr>
          <p:cNvPr name="Group 6" id="6"/>
          <p:cNvGrpSpPr/>
          <p:nvPr/>
        </p:nvGrpSpPr>
        <p:grpSpPr>
          <a:xfrm rot="0">
            <a:off x="0" y="0"/>
            <a:ext cx="6863191" cy="10295039"/>
            <a:chOff x="0" y="0"/>
            <a:chExt cx="9150922" cy="13726719"/>
          </a:xfrm>
        </p:grpSpPr>
        <p:sp>
          <p:nvSpPr>
            <p:cNvPr name="Freeform 7" id="7" descr="preencoded.png"/>
            <p:cNvSpPr/>
            <p:nvPr/>
          </p:nvSpPr>
          <p:spPr>
            <a:xfrm flipH="false" flipV="false" rot="0">
              <a:off x="0" y="0"/>
              <a:ext cx="9150858" cy="13726668"/>
            </a:xfrm>
            <a:custGeom>
              <a:avLst/>
              <a:gdLst/>
              <a:ahLst/>
              <a:cxnLst/>
              <a:rect r="r" b="b" t="t" l="l"/>
              <a:pathLst>
                <a:path h="13726668" w="9150858">
                  <a:moveTo>
                    <a:pt x="0" y="0"/>
                  </a:moveTo>
                  <a:lnTo>
                    <a:pt x="9150858" y="0"/>
                  </a:lnTo>
                  <a:lnTo>
                    <a:pt x="9150858" y="13726668"/>
                  </a:lnTo>
                  <a:lnTo>
                    <a:pt x="0" y="13726668"/>
                  </a:lnTo>
                  <a:lnTo>
                    <a:pt x="0" y="0"/>
                  </a:lnTo>
                  <a:close/>
                </a:path>
              </a:pathLst>
            </a:custGeom>
            <a:blipFill>
              <a:blip r:embed="rId2"/>
              <a:stretch>
                <a:fillRect l="-1" t="0" r="-1" b="0"/>
              </a:stretch>
            </a:blipFill>
          </p:spPr>
        </p:sp>
      </p:grpSp>
      <p:sp>
        <p:nvSpPr>
          <p:cNvPr name="TextBox 8" id="8"/>
          <p:cNvSpPr txBox="true"/>
          <p:nvPr/>
        </p:nvSpPr>
        <p:spPr>
          <a:xfrm rot="0">
            <a:off x="7856182" y="3337417"/>
            <a:ext cx="9452677" cy="905713"/>
          </a:xfrm>
          <a:prstGeom prst="rect">
            <a:avLst/>
          </a:prstGeom>
        </p:spPr>
        <p:txBody>
          <a:bodyPr anchor="t" rtlCol="false" tIns="0" lIns="0" bIns="0" rIns="0">
            <a:spAutoFit/>
          </a:bodyPr>
          <a:lstStyle/>
          <a:p>
            <a:pPr algn="l">
              <a:lnSpc>
                <a:spcPts val="6931"/>
              </a:lnSpc>
            </a:pPr>
            <a:r>
              <a:rPr lang="en-US" sz="5554">
                <a:solidFill>
                  <a:srgbClr val="161613"/>
                </a:solidFill>
                <a:latin typeface="DM Sans"/>
                <a:ea typeface="DM Sans"/>
                <a:cs typeface="DM Sans"/>
                <a:sym typeface="DM Sans"/>
              </a:rPr>
              <a:t>About WellCare Labs</a:t>
            </a:r>
          </a:p>
        </p:txBody>
      </p:sp>
      <p:sp>
        <p:nvSpPr>
          <p:cNvPr name="TextBox 9" id="9"/>
          <p:cNvSpPr txBox="true"/>
          <p:nvPr/>
        </p:nvSpPr>
        <p:spPr>
          <a:xfrm rot="0">
            <a:off x="7856182" y="4592469"/>
            <a:ext cx="9452677" cy="2346112"/>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WellCare Labs provides diagnostic testing and health checkup services with a focus on </a:t>
            </a:r>
            <a:r>
              <a:rPr lang="en-US" sz="2176" b="true">
                <a:solidFill>
                  <a:srgbClr val="161613"/>
                </a:solidFill>
                <a:latin typeface="Inter Bold"/>
                <a:ea typeface="Inter Bold"/>
                <a:cs typeface="Inter Bold"/>
                <a:sym typeface="Inter Bold"/>
              </a:rPr>
              <a:t>accessible, convenient, and reliable</a:t>
            </a:r>
            <a:r>
              <a:rPr lang="en-US" sz="2176">
                <a:solidFill>
                  <a:srgbClr val="161613"/>
                </a:solidFill>
                <a:latin typeface="Inter"/>
                <a:ea typeface="Inter"/>
                <a:cs typeface="Inter"/>
                <a:sym typeface="Inter"/>
              </a:rPr>
              <a:t> diagnostic care. Our services are designed for routine health monitoring and preventive screening — making it easier for patients to stay informed about their health.</a:t>
            </a:r>
          </a:p>
        </p:txBody>
      </p:sp>
      <p:sp>
        <p:nvSpPr>
          <p:cNvPr name="Freeform 10" id="10"/>
          <p:cNvSpPr/>
          <p:nvPr/>
        </p:nvSpPr>
        <p:spPr>
          <a:xfrm flipH="false" flipV="false" rot="0">
            <a:off x="14708991" y="43352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sp>
        <p:nvSpPr>
          <p:cNvPr name="TextBox 6" id="6"/>
          <p:cNvSpPr txBox="true"/>
          <p:nvPr/>
        </p:nvSpPr>
        <p:spPr>
          <a:xfrm rot="0">
            <a:off x="992991" y="792394"/>
            <a:ext cx="16315868" cy="785231"/>
          </a:xfrm>
          <a:prstGeom prst="rect">
            <a:avLst/>
          </a:prstGeom>
        </p:spPr>
        <p:txBody>
          <a:bodyPr anchor="t" rtlCol="false" tIns="0" lIns="0" bIns="0" rIns="0">
            <a:spAutoFit/>
          </a:bodyPr>
          <a:lstStyle/>
          <a:p>
            <a:pPr algn="l">
              <a:lnSpc>
                <a:spcPts val="6088"/>
              </a:lnSpc>
            </a:pPr>
            <a:r>
              <a:rPr lang="en-US" sz="4878">
                <a:solidFill>
                  <a:srgbClr val="161613"/>
                </a:solidFill>
                <a:latin typeface="DM Sans"/>
                <a:ea typeface="DM Sans"/>
                <a:cs typeface="DM Sans"/>
                <a:sym typeface="DM Sans"/>
              </a:rPr>
              <a:t>Our Diagnostic Services</a:t>
            </a:r>
          </a:p>
        </p:txBody>
      </p:sp>
      <p:grpSp>
        <p:nvGrpSpPr>
          <p:cNvPr name="Group 7" id="7"/>
          <p:cNvGrpSpPr/>
          <p:nvPr/>
        </p:nvGrpSpPr>
        <p:grpSpPr>
          <a:xfrm rot="0">
            <a:off x="992991" y="2012090"/>
            <a:ext cx="8049358" cy="2348855"/>
            <a:chOff x="0" y="0"/>
            <a:chExt cx="10732478" cy="3131807"/>
          </a:xfrm>
        </p:grpSpPr>
        <p:sp>
          <p:nvSpPr>
            <p:cNvPr name="Freeform 8" id="8"/>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9" id="9"/>
          <p:cNvGrpSpPr/>
          <p:nvPr/>
        </p:nvGrpSpPr>
        <p:grpSpPr>
          <a:xfrm rot="0">
            <a:off x="1241127" y="2260235"/>
            <a:ext cx="744703" cy="744722"/>
            <a:chOff x="0" y="0"/>
            <a:chExt cx="992937" cy="992962"/>
          </a:xfrm>
        </p:grpSpPr>
        <p:sp>
          <p:nvSpPr>
            <p:cNvPr name="Freeform 10" id="10"/>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11" id="11" descr="preencoded.png"/>
          <p:cNvSpPr/>
          <p:nvPr/>
        </p:nvSpPr>
        <p:spPr>
          <a:xfrm flipH="false" flipV="false" rot="0">
            <a:off x="1445914" y="2464879"/>
            <a:ext cx="335118" cy="335128"/>
          </a:xfrm>
          <a:custGeom>
            <a:avLst/>
            <a:gdLst/>
            <a:ahLst/>
            <a:cxnLst/>
            <a:rect r="r" b="b" t="t" l="l"/>
            <a:pathLst>
              <a:path h="335128" w="335118">
                <a:moveTo>
                  <a:pt x="0" y="0"/>
                </a:moveTo>
                <a:lnTo>
                  <a:pt x="335118" y="0"/>
                </a:lnTo>
                <a:lnTo>
                  <a:pt x="335118" y="335128"/>
                </a:lnTo>
                <a:lnTo>
                  <a:pt x="0" y="335128"/>
                </a:lnTo>
                <a:lnTo>
                  <a:pt x="0" y="0"/>
                </a:lnTo>
                <a:close/>
              </a:path>
            </a:pathLst>
          </a:custGeom>
          <a:blipFill>
            <a:blip r:embed="rId2">
              <a:extLst>
                <a:ext uri="{96DAC541-7B7A-43D3-8B79-37D633B846F1}">
                  <asvg:svgBlip xmlns:asvg="http://schemas.microsoft.com/office/drawing/2016/SVG/main" r:embed="rId3"/>
                </a:ext>
              </a:extLst>
            </a:blip>
            <a:stretch>
              <a:fillRect l="0" t="-16663" r="0" b="-16666"/>
            </a:stretch>
          </a:blipFill>
        </p:spPr>
      </p:sp>
      <p:sp>
        <p:nvSpPr>
          <p:cNvPr name="TextBox 12" id="12"/>
          <p:cNvSpPr txBox="true"/>
          <p:nvPr/>
        </p:nvSpPr>
        <p:spPr>
          <a:xfrm rot="0">
            <a:off x="1241127" y="3212592"/>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Blood Tests</a:t>
            </a:r>
          </a:p>
        </p:txBody>
      </p:sp>
      <p:sp>
        <p:nvSpPr>
          <p:cNvPr name="TextBox 13" id="13"/>
          <p:cNvSpPr txBox="true"/>
          <p:nvPr/>
        </p:nvSpPr>
        <p:spPr>
          <a:xfrm rot="0">
            <a:off x="1241127" y="3673764"/>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Comprehensive blood analysis for key health markers</a:t>
            </a:r>
          </a:p>
        </p:txBody>
      </p:sp>
      <p:grpSp>
        <p:nvGrpSpPr>
          <p:cNvPr name="Group 14" id="14"/>
          <p:cNvGrpSpPr/>
          <p:nvPr/>
        </p:nvGrpSpPr>
        <p:grpSpPr>
          <a:xfrm rot="0">
            <a:off x="9259500" y="2012090"/>
            <a:ext cx="8049358" cy="2348855"/>
            <a:chOff x="0" y="0"/>
            <a:chExt cx="10732478" cy="3131807"/>
          </a:xfrm>
        </p:grpSpPr>
        <p:sp>
          <p:nvSpPr>
            <p:cNvPr name="Freeform 15" id="15"/>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16" id="16"/>
          <p:cNvGrpSpPr/>
          <p:nvPr/>
        </p:nvGrpSpPr>
        <p:grpSpPr>
          <a:xfrm rot="0">
            <a:off x="9507636" y="2260235"/>
            <a:ext cx="744703" cy="744722"/>
            <a:chOff x="0" y="0"/>
            <a:chExt cx="992937" cy="992962"/>
          </a:xfrm>
        </p:grpSpPr>
        <p:sp>
          <p:nvSpPr>
            <p:cNvPr name="Freeform 17" id="17"/>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18" id="18" descr="preencoded.png"/>
          <p:cNvSpPr/>
          <p:nvPr/>
        </p:nvSpPr>
        <p:spPr>
          <a:xfrm flipH="false" flipV="false" rot="0">
            <a:off x="9712423" y="2464879"/>
            <a:ext cx="335118" cy="335128"/>
          </a:xfrm>
          <a:custGeom>
            <a:avLst/>
            <a:gdLst/>
            <a:ahLst/>
            <a:cxnLst/>
            <a:rect r="r" b="b" t="t" l="l"/>
            <a:pathLst>
              <a:path h="335128" w="335118">
                <a:moveTo>
                  <a:pt x="0" y="0"/>
                </a:moveTo>
                <a:lnTo>
                  <a:pt x="335119" y="0"/>
                </a:lnTo>
                <a:lnTo>
                  <a:pt x="335119" y="335128"/>
                </a:lnTo>
                <a:lnTo>
                  <a:pt x="0" y="335128"/>
                </a:lnTo>
                <a:lnTo>
                  <a:pt x="0" y="0"/>
                </a:lnTo>
                <a:close/>
              </a:path>
            </a:pathLst>
          </a:custGeom>
          <a:blipFill>
            <a:blip r:embed="rId4">
              <a:extLst>
                <a:ext uri="{96DAC541-7B7A-43D3-8B79-37D633B846F1}">
                  <asvg:svgBlip xmlns:asvg="http://schemas.microsoft.com/office/drawing/2016/SVG/main" r:embed="rId5"/>
                </a:ext>
              </a:extLst>
            </a:blip>
            <a:stretch>
              <a:fillRect l="0" t="-15276" r="0" b="-15273"/>
            </a:stretch>
          </a:blipFill>
        </p:spPr>
      </p:sp>
      <p:sp>
        <p:nvSpPr>
          <p:cNvPr name="TextBox 19" id="19"/>
          <p:cNvSpPr txBox="true"/>
          <p:nvPr/>
        </p:nvSpPr>
        <p:spPr>
          <a:xfrm rot="0">
            <a:off x="9507636" y="3212592"/>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Health Checkups</a:t>
            </a:r>
          </a:p>
        </p:txBody>
      </p:sp>
      <p:sp>
        <p:nvSpPr>
          <p:cNvPr name="TextBox 20" id="20"/>
          <p:cNvSpPr txBox="true"/>
          <p:nvPr/>
        </p:nvSpPr>
        <p:spPr>
          <a:xfrm rot="0">
            <a:off x="9507636" y="3673764"/>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Full-body screening packages for routine monitoring</a:t>
            </a:r>
          </a:p>
        </p:txBody>
      </p:sp>
      <p:grpSp>
        <p:nvGrpSpPr>
          <p:cNvPr name="Group 21" id="21"/>
          <p:cNvGrpSpPr/>
          <p:nvPr/>
        </p:nvGrpSpPr>
        <p:grpSpPr>
          <a:xfrm rot="0">
            <a:off x="992991" y="4578106"/>
            <a:ext cx="8049358" cy="2348855"/>
            <a:chOff x="0" y="0"/>
            <a:chExt cx="10732478" cy="3131807"/>
          </a:xfrm>
        </p:grpSpPr>
        <p:sp>
          <p:nvSpPr>
            <p:cNvPr name="Freeform 22" id="22"/>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23" id="23"/>
          <p:cNvGrpSpPr/>
          <p:nvPr/>
        </p:nvGrpSpPr>
        <p:grpSpPr>
          <a:xfrm rot="0">
            <a:off x="1241127" y="4826251"/>
            <a:ext cx="744703" cy="744722"/>
            <a:chOff x="0" y="0"/>
            <a:chExt cx="992937" cy="992962"/>
          </a:xfrm>
        </p:grpSpPr>
        <p:sp>
          <p:nvSpPr>
            <p:cNvPr name="Freeform 24" id="24"/>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25" id="25" descr="preencoded.png"/>
          <p:cNvSpPr/>
          <p:nvPr/>
        </p:nvSpPr>
        <p:spPr>
          <a:xfrm flipH="false" flipV="false" rot="0">
            <a:off x="1445914" y="5030895"/>
            <a:ext cx="335118" cy="335128"/>
          </a:xfrm>
          <a:custGeom>
            <a:avLst/>
            <a:gdLst/>
            <a:ahLst/>
            <a:cxnLst/>
            <a:rect r="r" b="b" t="t" l="l"/>
            <a:pathLst>
              <a:path h="335128" w="335118">
                <a:moveTo>
                  <a:pt x="0" y="0"/>
                </a:moveTo>
                <a:lnTo>
                  <a:pt x="335118" y="0"/>
                </a:lnTo>
                <a:lnTo>
                  <a:pt x="335118" y="335128"/>
                </a:lnTo>
                <a:lnTo>
                  <a:pt x="0" y="335128"/>
                </a:lnTo>
                <a:lnTo>
                  <a:pt x="0" y="0"/>
                </a:lnTo>
                <a:close/>
              </a:path>
            </a:pathLst>
          </a:custGeom>
          <a:blipFill>
            <a:blip r:embed="rId6">
              <a:extLst>
                <a:ext uri="{96DAC541-7B7A-43D3-8B79-37D633B846F1}">
                  <asvg:svgBlip xmlns:asvg="http://schemas.microsoft.com/office/drawing/2016/SVG/main" r:embed="rId7"/>
                </a:ext>
              </a:extLst>
            </a:blip>
            <a:stretch>
              <a:fillRect l="0" t="-18053" r="0" b="-18053"/>
            </a:stretch>
          </a:blipFill>
        </p:spPr>
      </p:sp>
      <p:sp>
        <p:nvSpPr>
          <p:cNvPr name="TextBox 26" id="26"/>
          <p:cNvSpPr txBox="true"/>
          <p:nvPr/>
        </p:nvSpPr>
        <p:spPr>
          <a:xfrm rot="0">
            <a:off x="1241127" y="5778608"/>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Preventive Screening</a:t>
            </a:r>
          </a:p>
        </p:txBody>
      </p:sp>
      <p:sp>
        <p:nvSpPr>
          <p:cNvPr name="TextBox 27" id="27"/>
          <p:cNvSpPr txBox="true"/>
          <p:nvPr/>
        </p:nvSpPr>
        <p:spPr>
          <a:xfrm rot="0">
            <a:off x="1241127" y="6239780"/>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Early detection tests to identify health risks</a:t>
            </a:r>
          </a:p>
        </p:txBody>
      </p:sp>
      <p:grpSp>
        <p:nvGrpSpPr>
          <p:cNvPr name="Group 28" id="28"/>
          <p:cNvGrpSpPr/>
          <p:nvPr/>
        </p:nvGrpSpPr>
        <p:grpSpPr>
          <a:xfrm rot="0">
            <a:off x="9259500" y="4578106"/>
            <a:ext cx="8049358" cy="2348855"/>
            <a:chOff x="0" y="0"/>
            <a:chExt cx="10732478" cy="3131807"/>
          </a:xfrm>
        </p:grpSpPr>
        <p:sp>
          <p:nvSpPr>
            <p:cNvPr name="Freeform 29" id="29"/>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30" id="30"/>
          <p:cNvGrpSpPr/>
          <p:nvPr/>
        </p:nvGrpSpPr>
        <p:grpSpPr>
          <a:xfrm rot="0">
            <a:off x="9507636" y="4826251"/>
            <a:ext cx="744703" cy="744722"/>
            <a:chOff x="0" y="0"/>
            <a:chExt cx="992937" cy="992962"/>
          </a:xfrm>
        </p:grpSpPr>
        <p:sp>
          <p:nvSpPr>
            <p:cNvPr name="Freeform 31" id="31"/>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32" id="32" descr="preencoded.png"/>
          <p:cNvSpPr/>
          <p:nvPr/>
        </p:nvSpPr>
        <p:spPr>
          <a:xfrm flipH="false" flipV="false" rot="0">
            <a:off x="9712423" y="5030895"/>
            <a:ext cx="335118" cy="335128"/>
          </a:xfrm>
          <a:custGeom>
            <a:avLst/>
            <a:gdLst/>
            <a:ahLst/>
            <a:cxnLst/>
            <a:rect r="r" b="b" t="t" l="l"/>
            <a:pathLst>
              <a:path h="335128" w="335118">
                <a:moveTo>
                  <a:pt x="0" y="0"/>
                </a:moveTo>
                <a:lnTo>
                  <a:pt x="335119" y="0"/>
                </a:lnTo>
                <a:lnTo>
                  <a:pt x="335119" y="335128"/>
                </a:lnTo>
                <a:lnTo>
                  <a:pt x="0" y="335128"/>
                </a:lnTo>
                <a:lnTo>
                  <a:pt x="0" y="0"/>
                </a:lnTo>
                <a:close/>
              </a:path>
            </a:pathLst>
          </a:custGeom>
          <a:blipFill>
            <a:blip r:embed="rId8">
              <a:extLst>
                <a:ext uri="{96DAC541-7B7A-43D3-8B79-37D633B846F1}">
                  <asvg:svgBlip xmlns:asvg="http://schemas.microsoft.com/office/drawing/2016/SVG/main" r:embed="rId9"/>
                </a:ext>
              </a:extLst>
            </a:blip>
            <a:stretch>
              <a:fillRect l="0" t="-24997" r="0" b="-24997"/>
            </a:stretch>
          </a:blipFill>
        </p:spPr>
      </p:sp>
      <p:sp>
        <p:nvSpPr>
          <p:cNvPr name="TextBox 33" id="33"/>
          <p:cNvSpPr txBox="true"/>
          <p:nvPr/>
        </p:nvSpPr>
        <p:spPr>
          <a:xfrm rot="0">
            <a:off x="9507636" y="5778608"/>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Specialized Lab Tests</a:t>
            </a:r>
          </a:p>
        </p:txBody>
      </p:sp>
      <p:sp>
        <p:nvSpPr>
          <p:cNvPr name="TextBox 34" id="34"/>
          <p:cNvSpPr txBox="true"/>
          <p:nvPr/>
        </p:nvSpPr>
        <p:spPr>
          <a:xfrm rot="0">
            <a:off x="9507636" y="6239780"/>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Advanced diagnostics for specific medical needs</a:t>
            </a:r>
          </a:p>
        </p:txBody>
      </p:sp>
      <p:grpSp>
        <p:nvGrpSpPr>
          <p:cNvPr name="Group 35" id="35"/>
          <p:cNvGrpSpPr/>
          <p:nvPr/>
        </p:nvGrpSpPr>
        <p:grpSpPr>
          <a:xfrm rot="0">
            <a:off x="992991" y="7144121"/>
            <a:ext cx="8049358" cy="2348855"/>
            <a:chOff x="0" y="0"/>
            <a:chExt cx="10732478" cy="3131807"/>
          </a:xfrm>
        </p:grpSpPr>
        <p:sp>
          <p:nvSpPr>
            <p:cNvPr name="Freeform 36" id="36"/>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37" id="37"/>
          <p:cNvGrpSpPr/>
          <p:nvPr/>
        </p:nvGrpSpPr>
        <p:grpSpPr>
          <a:xfrm rot="0">
            <a:off x="1241127" y="7392267"/>
            <a:ext cx="744703" cy="744722"/>
            <a:chOff x="0" y="0"/>
            <a:chExt cx="992937" cy="992962"/>
          </a:xfrm>
        </p:grpSpPr>
        <p:sp>
          <p:nvSpPr>
            <p:cNvPr name="Freeform 38" id="38"/>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39" id="39" descr="preencoded.png"/>
          <p:cNvSpPr/>
          <p:nvPr/>
        </p:nvSpPr>
        <p:spPr>
          <a:xfrm flipH="false" flipV="false" rot="0">
            <a:off x="1445914" y="7596911"/>
            <a:ext cx="335118" cy="335128"/>
          </a:xfrm>
          <a:custGeom>
            <a:avLst/>
            <a:gdLst/>
            <a:ahLst/>
            <a:cxnLst/>
            <a:rect r="r" b="b" t="t" l="l"/>
            <a:pathLst>
              <a:path h="335128" w="335118">
                <a:moveTo>
                  <a:pt x="0" y="0"/>
                </a:moveTo>
                <a:lnTo>
                  <a:pt x="335118" y="0"/>
                </a:lnTo>
                <a:lnTo>
                  <a:pt x="335118" y="335128"/>
                </a:lnTo>
                <a:lnTo>
                  <a:pt x="0" y="335128"/>
                </a:lnTo>
                <a:lnTo>
                  <a:pt x="0" y="0"/>
                </a:lnTo>
                <a:close/>
              </a:path>
            </a:pathLst>
          </a:custGeom>
          <a:blipFill>
            <a:blip r:embed="rId10">
              <a:extLst>
                <a:ext uri="{96DAC541-7B7A-43D3-8B79-37D633B846F1}">
                  <asvg:svgBlip xmlns:asvg="http://schemas.microsoft.com/office/drawing/2016/SVG/main" r:embed="rId11"/>
                </a:ext>
              </a:extLst>
            </a:blip>
            <a:stretch>
              <a:fillRect l="0" t="-1386" r="0" b="-1386"/>
            </a:stretch>
          </a:blipFill>
        </p:spPr>
      </p:sp>
      <p:sp>
        <p:nvSpPr>
          <p:cNvPr name="TextBox 40" id="40"/>
          <p:cNvSpPr txBox="true"/>
          <p:nvPr/>
        </p:nvSpPr>
        <p:spPr>
          <a:xfrm rot="0">
            <a:off x="1241127" y="8344624"/>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Checkup Packages</a:t>
            </a:r>
          </a:p>
        </p:txBody>
      </p:sp>
      <p:sp>
        <p:nvSpPr>
          <p:cNvPr name="TextBox 41" id="41"/>
          <p:cNvSpPr txBox="true"/>
          <p:nvPr/>
        </p:nvSpPr>
        <p:spPr>
          <a:xfrm rot="0">
            <a:off x="1241127" y="8805796"/>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Curated packages for different health requirements</a:t>
            </a:r>
          </a:p>
        </p:txBody>
      </p:sp>
      <p:grpSp>
        <p:nvGrpSpPr>
          <p:cNvPr name="Group 42" id="42"/>
          <p:cNvGrpSpPr/>
          <p:nvPr/>
        </p:nvGrpSpPr>
        <p:grpSpPr>
          <a:xfrm rot="0">
            <a:off x="9259500" y="7144121"/>
            <a:ext cx="8049358" cy="2348855"/>
            <a:chOff x="0" y="0"/>
            <a:chExt cx="10732478" cy="3131807"/>
          </a:xfrm>
        </p:grpSpPr>
        <p:sp>
          <p:nvSpPr>
            <p:cNvPr name="Freeform 43" id="43"/>
            <p:cNvSpPr/>
            <p:nvPr/>
          </p:nvSpPr>
          <p:spPr>
            <a:xfrm flipH="false" flipV="false" rot="0">
              <a:off x="0" y="0"/>
              <a:ext cx="10732515" cy="3131820"/>
            </a:xfrm>
            <a:custGeom>
              <a:avLst/>
              <a:gdLst/>
              <a:ahLst/>
              <a:cxnLst/>
              <a:rect r="r" b="b" t="t" l="l"/>
              <a:pathLst>
                <a:path h="3131820" w="10732515">
                  <a:moveTo>
                    <a:pt x="0" y="49657"/>
                  </a:moveTo>
                  <a:cubicBezTo>
                    <a:pt x="0" y="22225"/>
                    <a:pt x="22225" y="0"/>
                    <a:pt x="49657" y="0"/>
                  </a:cubicBezTo>
                  <a:lnTo>
                    <a:pt x="10682859" y="0"/>
                  </a:lnTo>
                  <a:cubicBezTo>
                    <a:pt x="10710290" y="0"/>
                    <a:pt x="10732515" y="22225"/>
                    <a:pt x="10732515" y="49657"/>
                  </a:cubicBezTo>
                  <a:lnTo>
                    <a:pt x="10732515" y="3082163"/>
                  </a:lnTo>
                  <a:cubicBezTo>
                    <a:pt x="10732515" y="3109595"/>
                    <a:pt x="10710290" y="3131820"/>
                    <a:pt x="10682859" y="3131820"/>
                  </a:cubicBezTo>
                  <a:lnTo>
                    <a:pt x="49657" y="3131820"/>
                  </a:lnTo>
                  <a:cubicBezTo>
                    <a:pt x="22225" y="3131820"/>
                    <a:pt x="0" y="3109595"/>
                    <a:pt x="0" y="3082163"/>
                  </a:cubicBezTo>
                  <a:close/>
                </a:path>
              </a:pathLst>
            </a:custGeom>
            <a:solidFill>
              <a:srgbClr val="EDEBE3"/>
            </a:solidFill>
          </p:spPr>
        </p:sp>
      </p:grpSp>
      <p:grpSp>
        <p:nvGrpSpPr>
          <p:cNvPr name="Group 44" id="44"/>
          <p:cNvGrpSpPr/>
          <p:nvPr/>
        </p:nvGrpSpPr>
        <p:grpSpPr>
          <a:xfrm rot="0">
            <a:off x="9507636" y="7392267"/>
            <a:ext cx="744703" cy="744722"/>
            <a:chOff x="0" y="0"/>
            <a:chExt cx="992937" cy="992962"/>
          </a:xfrm>
        </p:grpSpPr>
        <p:sp>
          <p:nvSpPr>
            <p:cNvPr name="Freeform 45" id="45"/>
            <p:cNvSpPr/>
            <p:nvPr/>
          </p:nvSpPr>
          <p:spPr>
            <a:xfrm flipH="false" flipV="false" rot="0">
              <a:off x="0" y="0"/>
              <a:ext cx="992886" cy="993013"/>
            </a:xfrm>
            <a:custGeom>
              <a:avLst/>
              <a:gdLst/>
              <a:ahLst/>
              <a:cxnLst/>
              <a:rect r="r" b="b" t="t" l="l"/>
              <a:pathLst>
                <a:path h="993013" w="992886">
                  <a:moveTo>
                    <a:pt x="0" y="496443"/>
                  </a:moveTo>
                  <a:cubicBezTo>
                    <a:pt x="0" y="222250"/>
                    <a:pt x="222250" y="0"/>
                    <a:pt x="496443" y="0"/>
                  </a:cubicBezTo>
                  <a:cubicBezTo>
                    <a:pt x="770636" y="0"/>
                    <a:pt x="992886" y="222250"/>
                    <a:pt x="992886" y="496443"/>
                  </a:cubicBezTo>
                  <a:cubicBezTo>
                    <a:pt x="992886" y="770636"/>
                    <a:pt x="770636" y="993013"/>
                    <a:pt x="496443" y="993013"/>
                  </a:cubicBezTo>
                  <a:cubicBezTo>
                    <a:pt x="222250" y="993013"/>
                    <a:pt x="0" y="770636"/>
                    <a:pt x="0" y="496443"/>
                  </a:cubicBezTo>
                  <a:close/>
                </a:path>
              </a:pathLst>
            </a:custGeom>
            <a:solidFill>
              <a:srgbClr val="28282F"/>
            </a:solidFill>
          </p:spPr>
        </p:sp>
      </p:grpSp>
      <p:sp>
        <p:nvSpPr>
          <p:cNvPr name="Freeform 46" id="46" descr="preencoded.png"/>
          <p:cNvSpPr/>
          <p:nvPr/>
        </p:nvSpPr>
        <p:spPr>
          <a:xfrm flipH="false" flipV="false" rot="0">
            <a:off x="9712423" y="7596911"/>
            <a:ext cx="335118" cy="335128"/>
          </a:xfrm>
          <a:custGeom>
            <a:avLst/>
            <a:gdLst/>
            <a:ahLst/>
            <a:cxnLst/>
            <a:rect r="r" b="b" t="t" l="l"/>
            <a:pathLst>
              <a:path h="335128" w="335118">
                <a:moveTo>
                  <a:pt x="0" y="0"/>
                </a:moveTo>
                <a:lnTo>
                  <a:pt x="335119" y="0"/>
                </a:lnTo>
                <a:lnTo>
                  <a:pt x="335119" y="335128"/>
                </a:lnTo>
                <a:lnTo>
                  <a:pt x="0" y="335128"/>
                </a:lnTo>
                <a:lnTo>
                  <a:pt x="0" y="0"/>
                </a:lnTo>
                <a:close/>
              </a:path>
            </a:pathLst>
          </a:custGeom>
          <a:blipFill>
            <a:blip r:embed="rId12">
              <a:extLst>
                <a:ext uri="{96DAC541-7B7A-43D3-8B79-37D633B846F1}">
                  <asvg:svgBlip xmlns:asvg="http://schemas.microsoft.com/office/drawing/2016/SVG/main" r:embed="rId13"/>
                </a:ext>
              </a:extLst>
            </a:blip>
            <a:stretch>
              <a:fillRect l="-2779" t="0" r="-2776" b="0"/>
            </a:stretch>
          </a:blipFill>
        </p:spPr>
      </p:sp>
      <p:sp>
        <p:nvSpPr>
          <p:cNvPr name="TextBox 47" id="47"/>
          <p:cNvSpPr txBox="true"/>
          <p:nvPr/>
        </p:nvSpPr>
        <p:spPr>
          <a:xfrm rot="0">
            <a:off x="9507636" y="8344624"/>
            <a:ext cx="7553087" cy="397526"/>
          </a:xfrm>
          <a:prstGeom prst="rect">
            <a:avLst/>
          </a:prstGeom>
        </p:spPr>
        <p:txBody>
          <a:bodyPr anchor="t" rtlCol="false" tIns="0" lIns="0" bIns="0" rIns="0">
            <a:spAutoFit/>
          </a:bodyPr>
          <a:lstStyle/>
          <a:p>
            <a:pPr algn="l">
              <a:lnSpc>
                <a:spcPts val="2997"/>
              </a:lnSpc>
            </a:pPr>
            <a:r>
              <a:rPr lang="en-US" sz="2401">
                <a:solidFill>
                  <a:srgbClr val="161613"/>
                </a:solidFill>
                <a:latin typeface="DM Sans"/>
                <a:ea typeface="DM Sans"/>
                <a:cs typeface="DM Sans"/>
                <a:sym typeface="DM Sans"/>
              </a:rPr>
              <a:t>Home Sample Collection</a:t>
            </a:r>
          </a:p>
        </p:txBody>
      </p:sp>
      <p:sp>
        <p:nvSpPr>
          <p:cNvPr name="TextBox 48" id="48"/>
          <p:cNvSpPr txBox="true"/>
          <p:nvPr/>
        </p:nvSpPr>
        <p:spPr>
          <a:xfrm rot="0">
            <a:off x="9507636" y="8805796"/>
            <a:ext cx="7553087" cy="439036"/>
          </a:xfrm>
          <a:prstGeom prst="rect">
            <a:avLst/>
          </a:prstGeom>
        </p:spPr>
        <p:txBody>
          <a:bodyPr anchor="t" rtlCol="false" tIns="0" lIns="0" bIns="0" rIns="0">
            <a:spAutoFit/>
          </a:bodyPr>
          <a:lstStyle/>
          <a:p>
            <a:pPr algn="l">
              <a:lnSpc>
                <a:spcPts val="2927"/>
              </a:lnSpc>
            </a:pPr>
            <a:r>
              <a:rPr lang="en-US" sz="1951">
                <a:solidFill>
                  <a:srgbClr val="161613"/>
                </a:solidFill>
                <a:latin typeface="Inter"/>
                <a:ea typeface="Inter"/>
                <a:cs typeface="Inter"/>
                <a:sym typeface="Inter"/>
              </a:rPr>
              <a:t>Convenient sample pickup at your doorstep</a:t>
            </a:r>
          </a:p>
        </p:txBody>
      </p:sp>
      <p:sp>
        <p:nvSpPr>
          <p:cNvPr name="Freeform 49" id="49"/>
          <p:cNvSpPr/>
          <p:nvPr/>
        </p:nvSpPr>
        <p:spPr>
          <a:xfrm flipH="false" flipV="false" rot="0">
            <a:off x="14708991" y="43352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1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grpSp>
        <p:nvGrpSpPr>
          <p:cNvPr name="Group 6" id="6"/>
          <p:cNvGrpSpPr/>
          <p:nvPr/>
        </p:nvGrpSpPr>
        <p:grpSpPr>
          <a:xfrm rot="0">
            <a:off x="992991" y="1608449"/>
            <a:ext cx="10363000" cy="5872439"/>
            <a:chOff x="0" y="0"/>
            <a:chExt cx="13817333" cy="7829918"/>
          </a:xfrm>
        </p:grpSpPr>
        <p:sp>
          <p:nvSpPr>
            <p:cNvPr name="Freeform 7" id="7" descr="preencoded.png"/>
            <p:cNvSpPr/>
            <p:nvPr/>
          </p:nvSpPr>
          <p:spPr>
            <a:xfrm flipH="false" flipV="false" rot="0">
              <a:off x="0" y="0"/>
              <a:ext cx="13817346" cy="7829931"/>
            </a:xfrm>
            <a:custGeom>
              <a:avLst/>
              <a:gdLst/>
              <a:ahLst/>
              <a:cxnLst/>
              <a:rect r="r" b="b" t="t" l="l"/>
              <a:pathLst>
                <a:path h="7829931" w="13817346">
                  <a:moveTo>
                    <a:pt x="0" y="0"/>
                  </a:moveTo>
                  <a:lnTo>
                    <a:pt x="13817346" y="0"/>
                  </a:lnTo>
                  <a:lnTo>
                    <a:pt x="13817346" y="7829931"/>
                  </a:lnTo>
                  <a:lnTo>
                    <a:pt x="0" y="7829931"/>
                  </a:lnTo>
                  <a:lnTo>
                    <a:pt x="0" y="0"/>
                  </a:lnTo>
                  <a:close/>
                </a:path>
              </a:pathLst>
            </a:custGeom>
            <a:blipFill>
              <a:blip r:embed="rId2"/>
              <a:stretch>
                <a:fillRect l="0" t="-37" r="0" b="-36"/>
              </a:stretch>
            </a:blipFill>
          </p:spPr>
        </p:sp>
      </p:grpSp>
      <p:grpSp>
        <p:nvGrpSpPr>
          <p:cNvPr name="Group 8" id="8"/>
          <p:cNvGrpSpPr/>
          <p:nvPr/>
        </p:nvGrpSpPr>
        <p:grpSpPr>
          <a:xfrm rot="0">
            <a:off x="12053030" y="1238774"/>
            <a:ext cx="3288020" cy="440579"/>
            <a:chOff x="0" y="0"/>
            <a:chExt cx="4384027" cy="587438"/>
          </a:xfrm>
        </p:grpSpPr>
        <p:sp>
          <p:nvSpPr>
            <p:cNvPr name="Freeform 9" id="9"/>
            <p:cNvSpPr/>
            <p:nvPr/>
          </p:nvSpPr>
          <p:spPr>
            <a:xfrm flipH="false" flipV="false" rot="0">
              <a:off x="0" y="0"/>
              <a:ext cx="4383913" cy="587375"/>
            </a:xfrm>
            <a:custGeom>
              <a:avLst/>
              <a:gdLst/>
              <a:ahLst/>
              <a:cxnLst/>
              <a:rect r="r" b="b" t="t" l="l"/>
              <a:pathLst>
                <a:path h="587375" w="4383913">
                  <a:moveTo>
                    <a:pt x="0" y="46355"/>
                  </a:moveTo>
                  <a:cubicBezTo>
                    <a:pt x="0" y="20828"/>
                    <a:pt x="20828" y="0"/>
                    <a:pt x="46355" y="0"/>
                  </a:cubicBezTo>
                  <a:lnTo>
                    <a:pt x="4337558" y="0"/>
                  </a:lnTo>
                  <a:cubicBezTo>
                    <a:pt x="4363212" y="0"/>
                    <a:pt x="4383913" y="20828"/>
                    <a:pt x="4383913" y="46355"/>
                  </a:cubicBezTo>
                  <a:lnTo>
                    <a:pt x="4383913" y="541020"/>
                  </a:lnTo>
                  <a:cubicBezTo>
                    <a:pt x="4383913" y="566674"/>
                    <a:pt x="4363085" y="587375"/>
                    <a:pt x="4337558" y="587375"/>
                  </a:cubicBezTo>
                  <a:lnTo>
                    <a:pt x="46355" y="587375"/>
                  </a:lnTo>
                  <a:cubicBezTo>
                    <a:pt x="20828" y="587375"/>
                    <a:pt x="0" y="566674"/>
                    <a:pt x="0" y="541020"/>
                  </a:cubicBezTo>
                  <a:close/>
                </a:path>
              </a:pathLst>
            </a:custGeom>
            <a:blipFill>
              <a:blip r:embed="rId3">
                <a:alphaModFix amt="0"/>
              </a:blip>
              <a:stretch>
                <a:fillRect l="0" t="-95426" r="-2" b="-95437"/>
              </a:stretch>
            </a:blipFill>
            <a:ln w="9532" cap="sq">
              <a:solidFill>
                <a:srgbClr val="28282F"/>
              </a:solidFill>
              <a:prstDash val="solid"/>
              <a:miter/>
            </a:ln>
          </p:spPr>
        </p:sp>
      </p:grpSp>
      <p:sp>
        <p:nvSpPr>
          <p:cNvPr name="TextBox 10" id="10"/>
          <p:cNvSpPr txBox="true"/>
          <p:nvPr/>
        </p:nvSpPr>
        <p:spPr>
          <a:xfrm rot="0">
            <a:off x="12228033" y="1338110"/>
            <a:ext cx="3853101" cy="251422"/>
          </a:xfrm>
          <a:prstGeom prst="rect">
            <a:avLst/>
          </a:prstGeom>
        </p:spPr>
        <p:txBody>
          <a:bodyPr anchor="t" rtlCol="false" tIns="0" lIns="0" bIns="0" rIns="0">
            <a:spAutoFit/>
          </a:bodyPr>
          <a:lstStyle/>
          <a:p>
            <a:pPr algn="l">
              <a:lnSpc>
                <a:spcPts val="1988"/>
              </a:lnSpc>
            </a:pPr>
            <a:r>
              <a:rPr lang="en-US" sz="1726">
                <a:solidFill>
                  <a:srgbClr val="28282F"/>
                </a:solidFill>
                <a:latin typeface="Inter"/>
                <a:ea typeface="Inter"/>
                <a:cs typeface="Inter"/>
                <a:sym typeface="Inter"/>
              </a:rPr>
              <a:t>PREVENTIVE HEALTHCARE</a:t>
            </a:r>
          </a:p>
        </p:txBody>
      </p:sp>
      <p:sp>
        <p:nvSpPr>
          <p:cNvPr name="TextBox 11" id="11"/>
          <p:cNvSpPr txBox="true"/>
          <p:nvPr/>
        </p:nvSpPr>
        <p:spPr>
          <a:xfrm rot="0">
            <a:off x="12057793" y="1769031"/>
            <a:ext cx="5260438" cy="2679049"/>
          </a:xfrm>
          <a:prstGeom prst="rect">
            <a:avLst/>
          </a:prstGeom>
        </p:spPr>
        <p:txBody>
          <a:bodyPr anchor="t" rtlCol="false" tIns="0" lIns="0" bIns="0" rIns="0">
            <a:spAutoFit/>
          </a:bodyPr>
          <a:lstStyle/>
          <a:p>
            <a:pPr algn="l">
              <a:lnSpc>
                <a:spcPts val="6931"/>
              </a:lnSpc>
            </a:pPr>
            <a:r>
              <a:rPr lang="en-US" sz="5554">
                <a:solidFill>
                  <a:srgbClr val="161613"/>
                </a:solidFill>
                <a:latin typeface="DM Sans"/>
                <a:ea typeface="DM Sans"/>
                <a:cs typeface="DM Sans"/>
                <a:sym typeface="DM Sans"/>
              </a:rPr>
              <a:t>Full Body Health Checkups</a:t>
            </a:r>
          </a:p>
        </p:txBody>
      </p:sp>
      <p:sp>
        <p:nvSpPr>
          <p:cNvPr name="TextBox 12" id="12"/>
          <p:cNvSpPr txBox="true"/>
          <p:nvPr/>
        </p:nvSpPr>
        <p:spPr>
          <a:xfrm rot="0">
            <a:off x="12057793" y="4655620"/>
            <a:ext cx="5260438" cy="3254083"/>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Our comprehensive health screening options help monitor multiple health parameters at once. Different packages are available to suit different health requirements, making it easy to choose the right level of screening for your needs.</a:t>
            </a:r>
          </a:p>
        </p:txBody>
      </p:sp>
      <p:sp>
        <p:nvSpPr>
          <p:cNvPr name="Freeform 13" id="13" descr="preencoded.png"/>
          <p:cNvSpPr/>
          <p:nvPr/>
        </p:nvSpPr>
        <p:spPr>
          <a:xfrm flipH="false" flipV="false" rot="0">
            <a:off x="1099328" y="8492966"/>
            <a:ext cx="425520" cy="425539"/>
          </a:xfrm>
          <a:custGeom>
            <a:avLst/>
            <a:gdLst/>
            <a:ahLst/>
            <a:cxnLst/>
            <a:rect r="r" b="b" t="t" l="l"/>
            <a:pathLst>
              <a:path h="425539" w="425520">
                <a:moveTo>
                  <a:pt x="0" y="0"/>
                </a:moveTo>
                <a:lnTo>
                  <a:pt x="425520" y="0"/>
                </a:lnTo>
                <a:lnTo>
                  <a:pt x="425520" y="425539"/>
                </a:lnTo>
                <a:lnTo>
                  <a:pt x="0" y="425539"/>
                </a:lnTo>
                <a:lnTo>
                  <a:pt x="0" y="0"/>
                </a:lnTo>
                <a:close/>
              </a:path>
            </a:pathLst>
          </a:custGeom>
          <a:blipFill>
            <a:blip r:embed="rId4">
              <a:extLst>
                <a:ext uri="{96DAC541-7B7A-43D3-8B79-37D633B846F1}">
                  <asvg:svgBlip xmlns:asvg="http://schemas.microsoft.com/office/drawing/2016/SVG/main" r:embed="rId5"/>
                </a:ext>
              </a:extLst>
            </a:blip>
            <a:stretch>
              <a:fillRect l="-8891" t="0" r="-8891" b="0"/>
            </a:stretch>
          </a:blipFill>
        </p:spPr>
      </p:sp>
      <p:sp>
        <p:nvSpPr>
          <p:cNvPr name="TextBox 14" id="14"/>
          <p:cNvSpPr txBox="true"/>
          <p:nvPr/>
        </p:nvSpPr>
        <p:spPr>
          <a:xfrm rot="0">
            <a:off x="1915077" y="8474650"/>
            <a:ext cx="4280106" cy="896045"/>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Multi-parameter monitoring</a:t>
            </a:r>
          </a:p>
        </p:txBody>
      </p:sp>
      <p:sp>
        <p:nvSpPr>
          <p:cNvPr name="Freeform 15" id="15" descr="preencoded.png"/>
          <p:cNvSpPr/>
          <p:nvPr/>
        </p:nvSpPr>
        <p:spPr>
          <a:xfrm flipH="false" flipV="false" rot="0">
            <a:off x="6656165" y="8492966"/>
            <a:ext cx="425520" cy="425539"/>
          </a:xfrm>
          <a:custGeom>
            <a:avLst/>
            <a:gdLst/>
            <a:ahLst/>
            <a:cxnLst/>
            <a:rect r="r" b="b" t="t" l="l"/>
            <a:pathLst>
              <a:path h="425539" w="425520">
                <a:moveTo>
                  <a:pt x="0" y="0"/>
                </a:moveTo>
                <a:lnTo>
                  <a:pt x="425520" y="0"/>
                </a:lnTo>
                <a:lnTo>
                  <a:pt x="425520" y="425539"/>
                </a:lnTo>
                <a:lnTo>
                  <a:pt x="0" y="425539"/>
                </a:lnTo>
                <a:lnTo>
                  <a:pt x="0" y="0"/>
                </a:lnTo>
                <a:close/>
              </a:path>
            </a:pathLst>
          </a:custGeom>
          <a:blipFill>
            <a:blip r:embed="rId4">
              <a:extLst>
                <a:ext uri="{96DAC541-7B7A-43D3-8B79-37D633B846F1}">
                  <asvg:svgBlip xmlns:asvg="http://schemas.microsoft.com/office/drawing/2016/SVG/main" r:embed="rId5"/>
                </a:ext>
              </a:extLst>
            </a:blip>
            <a:stretch>
              <a:fillRect l="-8891" t="0" r="-8891" b="0"/>
            </a:stretch>
          </a:blipFill>
        </p:spPr>
      </p:sp>
      <p:sp>
        <p:nvSpPr>
          <p:cNvPr name="TextBox 16" id="16"/>
          <p:cNvSpPr txBox="true"/>
          <p:nvPr/>
        </p:nvSpPr>
        <p:spPr>
          <a:xfrm rot="0">
            <a:off x="7471915" y="8474650"/>
            <a:ext cx="4280106" cy="896045"/>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Routine preventive healthcare</a:t>
            </a:r>
          </a:p>
        </p:txBody>
      </p:sp>
      <p:sp>
        <p:nvSpPr>
          <p:cNvPr name="Freeform 17" id="17" descr="preencoded.png"/>
          <p:cNvSpPr/>
          <p:nvPr/>
        </p:nvSpPr>
        <p:spPr>
          <a:xfrm flipH="false" flipV="false" rot="0">
            <a:off x="12212993" y="8492966"/>
            <a:ext cx="425520" cy="425539"/>
          </a:xfrm>
          <a:custGeom>
            <a:avLst/>
            <a:gdLst/>
            <a:ahLst/>
            <a:cxnLst/>
            <a:rect r="r" b="b" t="t" l="l"/>
            <a:pathLst>
              <a:path h="425539" w="425520">
                <a:moveTo>
                  <a:pt x="0" y="0"/>
                </a:moveTo>
                <a:lnTo>
                  <a:pt x="425520" y="0"/>
                </a:lnTo>
                <a:lnTo>
                  <a:pt x="425520" y="425539"/>
                </a:lnTo>
                <a:lnTo>
                  <a:pt x="0" y="425539"/>
                </a:lnTo>
                <a:lnTo>
                  <a:pt x="0" y="0"/>
                </a:lnTo>
                <a:close/>
              </a:path>
            </a:pathLst>
          </a:custGeom>
          <a:blipFill>
            <a:blip r:embed="rId4">
              <a:extLst>
                <a:ext uri="{96DAC541-7B7A-43D3-8B79-37D633B846F1}">
                  <asvg:svgBlip xmlns:asvg="http://schemas.microsoft.com/office/drawing/2016/SVG/main" r:embed="rId5"/>
                </a:ext>
              </a:extLst>
            </a:blip>
            <a:stretch>
              <a:fillRect l="-8891" t="0" r="-8891" b="0"/>
            </a:stretch>
          </a:blipFill>
        </p:spPr>
      </p:sp>
      <p:sp>
        <p:nvSpPr>
          <p:cNvPr name="TextBox 18" id="18"/>
          <p:cNvSpPr txBox="true"/>
          <p:nvPr/>
        </p:nvSpPr>
        <p:spPr>
          <a:xfrm rot="0">
            <a:off x="13028743" y="8474650"/>
            <a:ext cx="4280106" cy="896045"/>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Convenient testing options in Pune</a:t>
            </a:r>
          </a:p>
        </p:txBody>
      </p:sp>
      <p:sp>
        <p:nvSpPr>
          <p:cNvPr name="Freeform 19" id="19"/>
          <p:cNvSpPr/>
          <p:nvPr/>
        </p:nvSpPr>
        <p:spPr>
          <a:xfrm flipH="false" flipV="false" rot="0">
            <a:off x="15185184" y="-17593"/>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6"/>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sp>
        <p:nvSpPr>
          <p:cNvPr name="TextBox 6" id="6"/>
          <p:cNvSpPr txBox="true"/>
          <p:nvPr/>
        </p:nvSpPr>
        <p:spPr>
          <a:xfrm rot="0">
            <a:off x="992991" y="833961"/>
            <a:ext cx="16315868" cy="735016"/>
          </a:xfrm>
          <a:prstGeom prst="rect">
            <a:avLst/>
          </a:prstGeom>
        </p:spPr>
        <p:txBody>
          <a:bodyPr anchor="t" rtlCol="false" tIns="0" lIns="0" bIns="0" rIns="0">
            <a:spAutoFit/>
          </a:bodyPr>
          <a:lstStyle/>
          <a:p>
            <a:pPr algn="l">
              <a:lnSpc>
                <a:spcPts val="5526"/>
              </a:lnSpc>
            </a:pPr>
            <a:r>
              <a:rPr lang="en-US" sz="4428">
                <a:solidFill>
                  <a:srgbClr val="161613"/>
                </a:solidFill>
                <a:latin typeface="DM Sans"/>
                <a:ea typeface="DM Sans"/>
                <a:cs typeface="DM Sans"/>
                <a:sym typeface="DM Sans"/>
              </a:rPr>
              <a:t>Popular Blood Tests</a:t>
            </a:r>
          </a:p>
        </p:txBody>
      </p:sp>
      <p:sp>
        <p:nvSpPr>
          <p:cNvPr name="Freeform 7" id="7" descr="preencoded.png"/>
          <p:cNvSpPr/>
          <p:nvPr/>
        </p:nvSpPr>
        <p:spPr>
          <a:xfrm flipH="false" flipV="false" rot="0">
            <a:off x="992991" y="1929279"/>
            <a:ext cx="16315868" cy="1356589"/>
          </a:xfrm>
          <a:custGeom>
            <a:avLst/>
            <a:gdLst/>
            <a:ahLst/>
            <a:cxnLst/>
            <a:rect r="r" b="b" t="t" l="l"/>
            <a:pathLst>
              <a:path h="1356589" w="16315868">
                <a:moveTo>
                  <a:pt x="0" y="0"/>
                </a:moveTo>
                <a:lnTo>
                  <a:pt x="16315868" y="0"/>
                </a:lnTo>
                <a:lnTo>
                  <a:pt x="16315868" y="1356589"/>
                </a:lnTo>
                <a:lnTo>
                  <a:pt x="0" y="1356589"/>
                </a:lnTo>
                <a:lnTo>
                  <a:pt x="0" y="0"/>
                </a:lnTo>
                <a:close/>
              </a:path>
            </a:pathLst>
          </a:custGeom>
          <a:blipFill>
            <a:blip r:embed="rId2">
              <a:extLst>
                <a:ext uri="{96DAC541-7B7A-43D3-8B79-37D633B846F1}">
                  <asvg:svgBlip xmlns:asvg="http://schemas.microsoft.com/office/drawing/2016/SVG/main" r:embed="rId3"/>
                </a:ext>
              </a:extLst>
            </a:blip>
            <a:stretch>
              <a:fillRect l="0" t="-551" r="0" b="-551"/>
            </a:stretch>
          </a:blipFill>
        </p:spPr>
      </p:sp>
      <p:grpSp>
        <p:nvGrpSpPr>
          <p:cNvPr name="Group 8" id="8"/>
          <p:cNvGrpSpPr/>
          <p:nvPr/>
        </p:nvGrpSpPr>
        <p:grpSpPr>
          <a:xfrm rot="0">
            <a:off x="1304125" y="2395623"/>
            <a:ext cx="339138" cy="423901"/>
            <a:chOff x="0" y="0"/>
            <a:chExt cx="452183" cy="565201"/>
          </a:xfrm>
        </p:grpSpPr>
        <p:sp>
          <p:nvSpPr>
            <p:cNvPr name="Freeform 9" id="9"/>
            <p:cNvSpPr/>
            <p:nvPr/>
          </p:nvSpPr>
          <p:spPr>
            <a:xfrm flipH="false" flipV="false" rot="0">
              <a:off x="0" y="0"/>
              <a:ext cx="452183" cy="565196"/>
            </a:xfrm>
            <a:custGeom>
              <a:avLst/>
              <a:gdLst/>
              <a:ahLst/>
              <a:cxnLst/>
              <a:rect r="r" b="b" t="t" l="l"/>
              <a:pathLst>
                <a:path h="565196" w="452183">
                  <a:moveTo>
                    <a:pt x="0" y="0"/>
                  </a:moveTo>
                  <a:lnTo>
                    <a:pt x="452183" y="0"/>
                  </a:lnTo>
                  <a:lnTo>
                    <a:pt x="452183" y="565196"/>
                  </a:lnTo>
                  <a:lnTo>
                    <a:pt x="0" y="565196"/>
                  </a:lnTo>
                  <a:close/>
                </a:path>
              </a:pathLst>
            </a:custGeom>
            <a:blipFill>
              <a:blip r:embed="rId4">
                <a:alphaModFix amt="0"/>
              </a:blip>
              <a:stretch>
                <a:fillRect l="-110371" t="0" r="-110371" b="0"/>
              </a:stretch>
            </a:blipFill>
          </p:spPr>
        </p:sp>
        <p:sp>
          <p:nvSpPr>
            <p:cNvPr name="TextBox 10" id="10"/>
            <p:cNvSpPr txBox="true"/>
            <p:nvPr/>
          </p:nvSpPr>
          <p:spPr>
            <a:xfrm>
              <a:off x="0" y="9525"/>
              <a:ext cx="452183" cy="555676"/>
            </a:xfrm>
            <a:prstGeom prst="rect">
              <a:avLst/>
            </a:prstGeom>
          </p:spPr>
          <p:txBody>
            <a:bodyPr anchor="ctr" rtlCol="false" tIns="0" lIns="0" bIns="0" rIns="0"/>
            <a:lstStyle/>
            <a:p>
              <a:pPr algn="ctr">
                <a:lnSpc>
                  <a:spcPts val="3152"/>
                </a:lnSpc>
              </a:pPr>
              <a:r>
                <a:rPr lang="en-US" sz="2627">
                  <a:solidFill>
                    <a:srgbClr val="161613"/>
                  </a:solidFill>
                  <a:latin typeface="DM Sans"/>
                  <a:ea typeface="DM Sans"/>
                  <a:cs typeface="DM Sans"/>
                  <a:sym typeface="DM Sans"/>
                </a:rPr>
                <a:t>1</a:t>
              </a:r>
            </a:p>
          </p:txBody>
        </p:sp>
      </p:grpSp>
      <p:sp>
        <p:nvSpPr>
          <p:cNvPr name="TextBox 11" id="11"/>
          <p:cNvSpPr txBox="true"/>
          <p:nvPr/>
        </p:nvSpPr>
        <p:spPr>
          <a:xfrm rot="0">
            <a:off x="2106025" y="2164928"/>
            <a:ext cx="14948144" cy="372342"/>
          </a:xfrm>
          <a:prstGeom prst="rect">
            <a:avLst/>
          </a:prstGeom>
        </p:spPr>
        <p:txBody>
          <a:bodyPr anchor="t" rtlCol="false" tIns="0" lIns="0" bIns="0" rIns="0">
            <a:spAutoFit/>
          </a:bodyPr>
          <a:lstStyle/>
          <a:p>
            <a:pPr algn="l">
              <a:lnSpc>
                <a:spcPts val="2716"/>
              </a:lnSpc>
            </a:pPr>
            <a:r>
              <a:rPr lang="en-US" sz="2176">
                <a:solidFill>
                  <a:srgbClr val="161613"/>
                </a:solidFill>
                <a:latin typeface="DM Sans"/>
                <a:ea typeface="DM Sans"/>
                <a:cs typeface="DM Sans"/>
                <a:sym typeface="DM Sans"/>
              </a:rPr>
              <a:t>CBC Test</a:t>
            </a:r>
          </a:p>
        </p:txBody>
      </p:sp>
      <p:sp>
        <p:nvSpPr>
          <p:cNvPr name="TextBox 12" id="12"/>
          <p:cNvSpPr txBox="true"/>
          <p:nvPr/>
        </p:nvSpPr>
        <p:spPr>
          <a:xfrm rot="0">
            <a:off x="2106025" y="2607154"/>
            <a:ext cx="14948144" cy="363093"/>
          </a:xfrm>
          <a:prstGeom prst="rect">
            <a:avLst/>
          </a:prstGeom>
        </p:spPr>
        <p:txBody>
          <a:bodyPr anchor="t" rtlCol="false" tIns="0" lIns="0" bIns="0" rIns="0">
            <a:spAutoFit/>
          </a:bodyPr>
          <a:lstStyle/>
          <a:p>
            <a:pPr algn="l">
              <a:lnSpc>
                <a:spcPts val="2485"/>
              </a:lnSpc>
            </a:pPr>
            <a:r>
              <a:rPr lang="en-US" sz="1726">
                <a:solidFill>
                  <a:srgbClr val="161613"/>
                </a:solidFill>
                <a:latin typeface="Inter"/>
                <a:ea typeface="Inter"/>
                <a:cs typeface="Inter"/>
                <a:sym typeface="Inter"/>
              </a:rPr>
              <a:t>Complete Blood Count for overall health assessment</a:t>
            </a:r>
          </a:p>
        </p:txBody>
      </p:sp>
      <p:sp>
        <p:nvSpPr>
          <p:cNvPr name="Freeform 13" id="13" descr="preencoded.png"/>
          <p:cNvSpPr/>
          <p:nvPr/>
        </p:nvSpPr>
        <p:spPr>
          <a:xfrm flipH="false" flipV="false" rot="0">
            <a:off x="992991" y="3465938"/>
            <a:ext cx="16315868" cy="1356589"/>
          </a:xfrm>
          <a:custGeom>
            <a:avLst/>
            <a:gdLst/>
            <a:ahLst/>
            <a:cxnLst/>
            <a:rect r="r" b="b" t="t" l="l"/>
            <a:pathLst>
              <a:path h="1356589" w="16315868">
                <a:moveTo>
                  <a:pt x="0" y="0"/>
                </a:moveTo>
                <a:lnTo>
                  <a:pt x="16315868" y="0"/>
                </a:lnTo>
                <a:lnTo>
                  <a:pt x="16315868" y="1356589"/>
                </a:lnTo>
                <a:lnTo>
                  <a:pt x="0" y="1356589"/>
                </a:lnTo>
                <a:lnTo>
                  <a:pt x="0" y="0"/>
                </a:lnTo>
                <a:close/>
              </a:path>
            </a:pathLst>
          </a:custGeom>
          <a:blipFill>
            <a:blip r:embed="rId2">
              <a:extLst>
                <a:ext uri="{96DAC541-7B7A-43D3-8B79-37D633B846F1}">
                  <asvg:svgBlip xmlns:asvg="http://schemas.microsoft.com/office/drawing/2016/SVG/main" r:embed="rId3"/>
                </a:ext>
              </a:extLst>
            </a:blip>
            <a:stretch>
              <a:fillRect l="0" t="-551" r="0" b="-551"/>
            </a:stretch>
          </a:blipFill>
        </p:spPr>
      </p:sp>
      <p:grpSp>
        <p:nvGrpSpPr>
          <p:cNvPr name="Group 14" id="14"/>
          <p:cNvGrpSpPr/>
          <p:nvPr/>
        </p:nvGrpSpPr>
        <p:grpSpPr>
          <a:xfrm rot="0">
            <a:off x="1304125" y="3932282"/>
            <a:ext cx="339138" cy="423901"/>
            <a:chOff x="0" y="0"/>
            <a:chExt cx="452183" cy="565201"/>
          </a:xfrm>
        </p:grpSpPr>
        <p:sp>
          <p:nvSpPr>
            <p:cNvPr name="Freeform 15" id="15"/>
            <p:cNvSpPr/>
            <p:nvPr/>
          </p:nvSpPr>
          <p:spPr>
            <a:xfrm flipH="false" flipV="false" rot="0">
              <a:off x="0" y="0"/>
              <a:ext cx="452183" cy="565196"/>
            </a:xfrm>
            <a:custGeom>
              <a:avLst/>
              <a:gdLst/>
              <a:ahLst/>
              <a:cxnLst/>
              <a:rect r="r" b="b" t="t" l="l"/>
              <a:pathLst>
                <a:path h="565196" w="452183">
                  <a:moveTo>
                    <a:pt x="0" y="0"/>
                  </a:moveTo>
                  <a:lnTo>
                    <a:pt x="452183" y="0"/>
                  </a:lnTo>
                  <a:lnTo>
                    <a:pt x="452183" y="565196"/>
                  </a:lnTo>
                  <a:lnTo>
                    <a:pt x="0" y="565196"/>
                  </a:lnTo>
                  <a:close/>
                </a:path>
              </a:pathLst>
            </a:custGeom>
            <a:blipFill>
              <a:blip r:embed="rId4">
                <a:alphaModFix amt="0"/>
              </a:blip>
              <a:stretch>
                <a:fillRect l="-110371" t="0" r="-110371" b="0"/>
              </a:stretch>
            </a:blipFill>
          </p:spPr>
        </p:sp>
        <p:sp>
          <p:nvSpPr>
            <p:cNvPr name="TextBox 16" id="16"/>
            <p:cNvSpPr txBox="true"/>
            <p:nvPr/>
          </p:nvSpPr>
          <p:spPr>
            <a:xfrm>
              <a:off x="0" y="9525"/>
              <a:ext cx="452183" cy="555676"/>
            </a:xfrm>
            <a:prstGeom prst="rect">
              <a:avLst/>
            </a:prstGeom>
          </p:spPr>
          <p:txBody>
            <a:bodyPr anchor="ctr" rtlCol="false" tIns="0" lIns="0" bIns="0" rIns="0"/>
            <a:lstStyle/>
            <a:p>
              <a:pPr algn="ctr">
                <a:lnSpc>
                  <a:spcPts val="3152"/>
                </a:lnSpc>
              </a:pPr>
              <a:r>
                <a:rPr lang="en-US" sz="2627">
                  <a:solidFill>
                    <a:srgbClr val="161613"/>
                  </a:solidFill>
                  <a:latin typeface="DM Sans"/>
                  <a:ea typeface="DM Sans"/>
                  <a:cs typeface="DM Sans"/>
                  <a:sym typeface="DM Sans"/>
                </a:rPr>
                <a:t>2</a:t>
              </a:r>
            </a:p>
          </p:txBody>
        </p:sp>
      </p:grpSp>
      <p:sp>
        <p:nvSpPr>
          <p:cNvPr name="TextBox 17" id="17"/>
          <p:cNvSpPr txBox="true"/>
          <p:nvPr/>
        </p:nvSpPr>
        <p:spPr>
          <a:xfrm rot="0">
            <a:off x="2106025" y="3701586"/>
            <a:ext cx="14948144" cy="372342"/>
          </a:xfrm>
          <a:prstGeom prst="rect">
            <a:avLst/>
          </a:prstGeom>
        </p:spPr>
        <p:txBody>
          <a:bodyPr anchor="t" rtlCol="false" tIns="0" lIns="0" bIns="0" rIns="0">
            <a:spAutoFit/>
          </a:bodyPr>
          <a:lstStyle/>
          <a:p>
            <a:pPr algn="l">
              <a:lnSpc>
                <a:spcPts val="2716"/>
              </a:lnSpc>
            </a:pPr>
            <a:r>
              <a:rPr lang="en-US" sz="2176">
                <a:solidFill>
                  <a:srgbClr val="161613"/>
                </a:solidFill>
                <a:latin typeface="DM Sans"/>
                <a:ea typeface="DM Sans"/>
                <a:cs typeface="DM Sans"/>
                <a:sym typeface="DM Sans"/>
              </a:rPr>
              <a:t>LFT Test</a:t>
            </a:r>
          </a:p>
        </p:txBody>
      </p:sp>
      <p:sp>
        <p:nvSpPr>
          <p:cNvPr name="TextBox 18" id="18"/>
          <p:cNvSpPr txBox="true"/>
          <p:nvPr/>
        </p:nvSpPr>
        <p:spPr>
          <a:xfrm rot="0">
            <a:off x="2106025" y="4143813"/>
            <a:ext cx="14948144" cy="363093"/>
          </a:xfrm>
          <a:prstGeom prst="rect">
            <a:avLst/>
          </a:prstGeom>
        </p:spPr>
        <p:txBody>
          <a:bodyPr anchor="t" rtlCol="false" tIns="0" lIns="0" bIns="0" rIns="0">
            <a:spAutoFit/>
          </a:bodyPr>
          <a:lstStyle/>
          <a:p>
            <a:pPr algn="l">
              <a:lnSpc>
                <a:spcPts val="2485"/>
              </a:lnSpc>
            </a:pPr>
            <a:r>
              <a:rPr lang="en-US" sz="1726">
                <a:solidFill>
                  <a:srgbClr val="161613"/>
                </a:solidFill>
                <a:latin typeface="Inter"/>
                <a:ea typeface="Inter"/>
                <a:cs typeface="Inter"/>
                <a:sym typeface="Inter"/>
              </a:rPr>
              <a:t>Liver Function Test to evaluate liver health</a:t>
            </a:r>
          </a:p>
        </p:txBody>
      </p:sp>
      <p:sp>
        <p:nvSpPr>
          <p:cNvPr name="Freeform 19" id="19" descr="preencoded.png"/>
          <p:cNvSpPr/>
          <p:nvPr/>
        </p:nvSpPr>
        <p:spPr>
          <a:xfrm flipH="false" flipV="false" rot="0">
            <a:off x="992991" y="5002597"/>
            <a:ext cx="16315868" cy="1356589"/>
          </a:xfrm>
          <a:custGeom>
            <a:avLst/>
            <a:gdLst/>
            <a:ahLst/>
            <a:cxnLst/>
            <a:rect r="r" b="b" t="t" l="l"/>
            <a:pathLst>
              <a:path h="1356589" w="16315868">
                <a:moveTo>
                  <a:pt x="0" y="0"/>
                </a:moveTo>
                <a:lnTo>
                  <a:pt x="16315868" y="0"/>
                </a:lnTo>
                <a:lnTo>
                  <a:pt x="16315868" y="1356588"/>
                </a:lnTo>
                <a:lnTo>
                  <a:pt x="0" y="1356588"/>
                </a:lnTo>
                <a:lnTo>
                  <a:pt x="0" y="0"/>
                </a:lnTo>
                <a:close/>
              </a:path>
            </a:pathLst>
          </a:custGeom>
          <a:blipFill>
            <a:blip r:embed="rId2">
              <a:extLst>
                <a:ext uri="{96DAC541-7B7A-43D3-8B79-37D633B846F1}">
                  <asvg:svgBlip xmlns:asvg="http://schemas.microsoft.com/office/drawing/2016/SVG/main" r:embed="rId3"/>
                </a:ext>
              </a:extLst>
            </a:blip>
            <a:stretch>
              <a:fillRect l="0" t="-551" r="0" b="-551"/>
            </a:stretch>
          </a:blipFill>
        </p:spPr>
      </p:sp>
      <p:grpSp>
        <p:nvGrpSpPr>
          <p:cNvPr name="Group 20" id="20"/>
          <p:cNvGrpSpPr/>
          <p:nvPr/>
        </p:nvGrpSpPr>
        <p:grpSpPr>
          <a:xfrm rot="0">
            <a:off x="1304125" y="5468941"/>
            <a:ext cx="339138" cy="423901"/>
            <a:chOff x="0" y="0"/>
            <a:chExt cx="452183" cy="565201"/>
          </a:xfrm>
        </p:grpSpPr>
        <p:sp>
          <p:nvSpPr>
            <p:cNvPr name="Freeform 21" id="21"/>
            <p:cNvSpPr/>
            <p:nvPr/>
          </p:nvSpPr>
          <p:spPr>
            <a:xfrm flipH="false" flipV="false" rot="0">
              <a:off x="0" y="0"/>
              <a:ext cx="452183" cy="565196"/>
            </a:xfrm>
            <a:custGeom>
              <a:avLst/>
              <a:gdLst/>
              <a:ahLst/>
              <a:cxnLst/>
              <a:rect r="r" b="b" t="t" l="l"/>
              <a:pathLst>
                <a:path h="565196" w="452183">
                  <a:moveTo>
                    <a:pt x="0" y="0"/>
                  </a:moveTo>
                  <a:lnTo>
                    <a:pt x="452183" y="0"/>
                  </a:lnTo>
                  <a:lnTo>
                    <a:pt x="452183" y="565196"/>
                  </a:lnTo>
                  <a:lnTo>
                    <a:pt x="0" y="565196"/>
                  </a:lnTo>
                  <a:close/>
                </a:path>
              </a:pathLst>
            </a:custGeom>
            <a:blipFill>
              <a:blip r:embed="rId4">
                <a:alphaModFix amt="0"/>
              </a:blip>
              <a:stretch>
                <a:fillRect l="-110371" t="0" r="-110371" b="0"/>
              </a:stretch>
            </a:blipFill>
          </p:spPr>
        </p:sp>
        <p:sp>
          <p:nvSpPr>
            <p:cNvPr name="TextBox 22" id="22"/>
            <p:cNvSpPr txBox="true"/>
            <p:nvPr/>
          </p:nvSpPr>
          <p:spPr>
            <a:xfrm>
              <a:off x="0" y="9525"/>
              <a:ext cx="452183" cy="555676"/>
            </a:xfrm>
            <a:prstGeom prst="rect">
              <a:avLst/>
            </a:prstGeom>
          </p:spPr>
          <p:txBody>
            <a:bodyPr anchor="ctr" rtlCol="false" tIns="0" lIns="0" bIns="0" rIns="0"/>
            <a:lstStyle/>
            <a:p>
              <a:pPr algn="ctr">
                <a:lnSpc>
                  <a:spcPts val="3152"/>
                </a:lnSpc>
              </a:pPr>
              <a:r>
                <a:rPr lang="en-US" sz="2627">
                  <a:solidFill>
                    <a:srgbClr val="161613"/>
                  </a:solidFill>
                  <a:latin typeface="DM Sans"/>
                  <a:ea typeface="DM Sans"/>
                  <a:cs typeface="DM Sans"/>
                  <a:sym typeface="DM Sans"/>
                </a:rPr>
                <a:t>3</a:t>
              </a:r>
            </a:p>
          </p:txBody>
        </p:sp>
      </p:grpSp>
      <p:sp>
        <p:nvSpPr>
          <p:cNvPr name="TextBox 23" id="23"/>
          <p:cNvSpPr txBox="true"/>
          <p:nvPr/>
        </p:nvSpPr>
        <p:spPr>
          <a:xfrm rot="0">
            <a:off x="2106025" y="5238245"/>
            <a:ext cx="14948144" cy="372342"/>
          </a:xfrm>
          <a:prstGeom prst="rect">
            <a:avLst/>
          </a:prstGeom>
        </p:spPr>
        <p:txBody>
          <a:bodyPr anchor="t" rtlCol="false" tIns="0" lIns="0" bIns="0" rIns="0">
            <a:spAutoFit/>
          </a:bodyPr>
          <a:lstStyle/>
          <a:p>
            <a:pPr algn="l">
              <a:lnSpc>
                <a:spcPts val="2716"/>
              </a:lnSpc>
            </a:pPr>
            <a:r>
              <a:rPr lang="en-US" sz="2176">
                <a:solidFill>
                  <a:srgbClr val="161613"/>
                </a:solidFill>
                <a:latin typeface="DM Sans"/>
                <a:ea typeface="DM Sans"/>
                <a:cs typeface="DM Sans"/>
                <a:sym typeface="DM Sans"/>
              </a:rPr>
              <a:t>Thyroid Tests</a:t>
            </a:r>
          </a:p>
        </p:txBody>
      </p:sp>
      <p:sp>
        <p:nvSpPr>
          <p:cNvPr name="TextBox 24" id="24"/>
          <p:cNvSpPr txBox="true"/>
          <p:nvPr/>
        </p:nvSpPr>
        <p:spPr>
          <a:xfrm rot="0">
            <a:off x="2106025" y="5680472"/>
            <a:ext cx="14948144" cy="363093"/>
          </a:xfrm>
          <a:prstGeom prst="rect">
            <a:avLst/>
          </a:prstGeom>
        </p:spPr>
        <p:txBody>
          <a:bodyPr anchor="t" rtlCol="false" tIns="0" lIns="0" bIns="0" rIns="0">
            <a:spAutoFit/>
          </a:bodyPr>
          <a:lstStyle/>
          <a:p>
            <a:pPr algn="l">
              <a:lnSpc>
                <a:spcPts val="2485"/>
              </a:lnSpc>
            </a:pPr>
            <a:r>
              <a:rPr lang="en-US" sz="1726">
                <a:solidFill>
                  <a:srgbClr val="161613"/>
                </a:solidFill>
                <a:latin typeface="Inter"/>
                <a:ea typeface="Inter"/>
                <a:cs typeface="Inter"/>
                <a:sym typeface="Inter"/>
              </a:rPr>
              <a:t>Screening for thyroid function and hormone levels</a:t>
            </a:r>
          </a:p>
        </p:txBody>
      </p:sp>
      <p:sp>
        <p:nvSpPr>
          <p:cNvPr name="Freeform 25" id="25" descr="preencoded.png"/>
          <p:cNvSpPr/>
          <p:nvPr/>
        </p:nvSpPr>
        <p:spPr>
          <a:xfrm flipH="false" flipV="false" rot="0">
            <a:off x="992991" y="6539255"/>
            <a:ext cx="16315868" cy="1356589"/>
          </a:xfrm>
          <a:custGeom>
            <a:avLst/>
            <a:gdLst/>
            <a:ahLst/>
            <a:cxnLst/>
            <a:rect r="r" b="b" t="t" l="l"/>
            <a:pathLst>
              <a:path h="1356589" w="16315868">
                <a:moveTo>
                  <a:pt x="0" y="0"/>
                </a:moveTo>
                <a:lnTo>
                  <a:pt x="16315868" y="0"/>
                </a:lnTo>
                <a:lnTo>
                  <a:pt x="16315868" y="1356589"/>
                </a:lnTo>
                <a:lnTo>
                  <a:pt x="0" y="1356589"/>
                </a:lnTo>
                <a:lnTo>
                  <a:pt x="0" y="0"/>
                </a:lnTo>
                <a:close/>
              </a:path>
            </a:pathLst>
          </a:custGeom>
          <a:blipFill>
            <a:blip r:embed="rId2">
              <a:extLst>
                <a:ext uri="{96DAC541-7B7A-43D3-8B79-37D633B846F1}">
                  <asvg:svgBlip xmlns:asvg="http://schemas.microsoft.com/office/drawing/2016/SVG/main" r:embed="rId3"/>
                </a:ext>
              </a:extLst>
            </a:blip>
            <a:stretch>
              <a:fillRect l="0" t="-551" r="0" b="-551"/>
            </a:stretch>
          </a:blipFill>
        </p:spPr>
      </p:sp>
      <p:grpSp>
        <p:nvGrpSpPr>
          <p:cNvPr name="Group 26" id="26"/>
          <p:cNvGrpSpPr/>
          <p:nvPr/>
        </p:nvGrpSpPr>
        <p:grpSpPr>
          <a:xfrm rot="0">
            <a:off x="1304125" y="7005599"/>
            <a:ext cx="339138" cy="423901"/>
            <a:chOff x="0" y="0"/>
            <a:chExt cx="452183" cy="565201"/>
          </a:xfrm>
        </p:grpSpPr>
        <p:sp>
          <p:nvSpPr>
            <p:cNvPr name="Freeform 27" id="27"/>
            <p:cNvSpPr/>
            <p:nvPr/>
          </p:nvSpPr>
          <p:spPr>
            <a:xfrm flipH="false" flipV="false" rot="0">
              <a:off x="0" y="0"/>
              <a:ext cx="452183" cy="565196"/>
            </a:xfrm>
            <a:custGeom>
              <a:avLst/>
              <a:gdLst/>
              <a:ahLst/>
              <a:cxnLst/>
              <a:rect r="r" b="b" t="t" l="l"/>
              <a:pathLst>
                <a:path h="565196" w="452183">
                  <a:moveTo>
                    <a:pt x="0" y="0"/>
                  </a:moveTo>
                  <a:lnTo>
                    <a:pt x="452183" y="0"/>
                  </a:lnTo>
                  <a:lnTo>
                    <a:pt x="452183" y="565196"/>
                  </a:lnTo>
                  <a:lnTo>
                    <a:pt x="0" y="565196"/>
                  </a:lnTo>
                  <a:close/>
                </a:path>
              </a:pathLst>
            </a:custGeom>
            <a:blipFill>
              <a:blip r:embed="rId4">
                <a:alphaModFix amt="0"/>
              </a:blip>
              <a:stretch>
                <a:fillRect l="-110371" t="0" r="-110371" b="0"/>
              </a:stretch>
            </a:blipFill>
          </p:spPr>
        </p:sp>
        <p:sp>
          <p:nvSpPr>
            <p:cNvPr name="TextBox 28" id="28"/>
            <p:cNvSpPr txBox="true"/>
            <p:nvPr/>
          </p:nvSpPr>
          <p:spPr>
            <a:xfrm>
              <a:off x="0" y="9525"/>
              <a:ext cx="452183" cy="555676"/>
            </a:xfrm>
            <a:prstGeom prst="rect">
              <a:avLst/>
            </a:prstGeom>
          </p:spPr>
          <p:txBody>
            <a:bodyPr anchor="ctr" rtlCol="false" tIns="0" lIns="0" bIns="0" rIns="0"/>
            <a:lstStyle/>
            <a:p>
              <a:pPr algn="ctr">
                <a:lnSpc>
                  <a:spcPts val="3152"/>
                </a:lnSpc>
              </a:pPr>
              <a:r>
                <a:rPr lang="en-US" sz="2627">
                  <a:solidFill>
                    <a:srgbClr val="161613"/>
                  </a:solidFill>
                  <a:latin typeface="DM Sans"/>
                  <a:ea typeface="DM Sans"/>
                  <a:cs typeface="DM Sans"/>
                  <a:sym typeface="DM Sans"/>
                </a:rPr>
                <a:t>4</a:t>
              </a:r>
            </a:p>
          </p:txBody>
        </p:sp>
      </p:grpSp>
      <p:sp>
        <p:nvSpPr>
          <p:cNvPr name="TextBox 29" id="29"/>
          <p:cNvSpPr txBox="true"/>
          <p:nvPr/>
        </p:nvSpPr>
        <p:spPr>
          <a:xfrm rot="0">
            <a:off x="2106025" y="6774904"/>
            <a:ext cx="14948144" cy="372342"/>
          </a:xfrm>
          <a:prstGeom prst="rect">
            <a:avLst/>
          </a:prstGeom>
        </p:spPr>
        <p:txBody>
          <a:bodyPr anchor="t" rtlCol="false" tIns="0" lIns="0" bIns="0" rIns="0">
            <a:spAutoFit/>
          </a:bodyPr>
          <a:lstStyle/>
          <a:p>
            <a:pPr algn="l">
              <a:lnSpc>
                <a:spcPts val="2716"/>
              </a:lnSpc>
            </a:pPr>
            <a:r>
              <a:rPr lang="en-US" sz="2176">
                <a:solidFill>
                  <a:srgbClr val="161613"/>
                </a:solidFill>
                <a:latin typeface="DM Sans"/>
                <a:ea typeface="DM Sans"/>
                <a:cs typeface="DM Sans"/>
                <a:sym typeface="DM Sans"/>
              </a:rPr>
              <a:t>Testosterone &amp; Prolactin</a:t>
            </a:r>
          </a:p>
        </p:txBody>
      </p:sp>
      <p:sp>
        <p:nvSpPr>
          <p:cNvPr name="TextBox 30" id="30"/>
          <p:cNvSpPr txBox="true"/>
          <p:nvPr/>
        </p:nvSpPr>
        <p:spPr>
          <a:xfrm rot="0">
            <a:off x="2106025" y="7217140"/>
            <a:ext cx="14948144" cy="363093"/>
          </a:xfrm>
          <a:prstGeom prst="rect">
            <a:avLst/>
          </a:prstGeom>
        </p:spPr>
        <p:txBody>
          <a:bodyPr anchor="t" rtlCol="false" tIns="0" lIns="0" bIns="0" rIns="0">
            <a:spAutoFit/>
          </a:bodyPr>
          <a:lstStyle/>
          <a:p>
            <a:pPr algn="l">
              <a:lnSpc>
                <a:spcPts val="2485"/>
              </a:lnSpc>
            </a:pPr>
            <a:r>
              <a:rPr lang="en-US" sz="1726">
                <a:solidFill>
                  <a:srgbClr val="161613"/>
                </a:solidFill>
                <a:latin typeface="Inter"/>
                <a:ea typeface="Inter"/>
                <a:cs typeface="Inter"/>
                <a:sym typeface="Inter"/>
              </a:rPr>
              <a:t>Hormone tests for reproductive and metabolic health</a:t>
            </a:r>
          </a:p>
        </p:txBody>
      </p:sp>
      <p:sp>
        <p:nvSpPr>
          <p:cNvPr name="Freeform 31" id="31" descr="preencoded.png"/>
          <p:cNvSpPr/>
          <p:nvPr/>
        </p:nvSpPr>
        <p:spPr>
          <a:xfrm flipH="false" flipV="false" rot="0">
            <a:off x="992991" y="8075924"/>
            <a:ext cx="16315868" cy="1356589"/>
          </a:xfrm>
          <a:custGeom>
            <a:avLst/>
            <a:gdLst/>
            <a:ahLst/>
            <a:cxnLst/>
            <a:rect r="r" b="b" t="t" l="l"/>
            <a:pathLst>
              <a:path h="1356589" w="16315868">
                <a:moveTo>
                  <a:pt x="0" y="0"/>
                </a:moveTo>
                <a:lnTo>
                  <a:pt x="16315868" y="0"/>
                </a:lnTo>
                <a:lnTo>
                  <a:pt x="16315868" y="1356588"/>
                </a:lnTo>
                <a:lnTo>
                  <a:pt x="0" y="1356588"/>
                </a:lnTo>
                <a:lnTo>
                  <a:pt x="0" y="0"/>
                </a:lnTo>
                <a:close/>
              </a:path>
            </a:pathLst>
          </a:custGeom>
          <a:blipFill>
            <a:blip r:embed="rId2">
              <a:extLst>
                <a:ext uri="{96DAC541-7B7A-43D3-8B79-37D633B846F1}">
                  <asvg:svgBlip xmlns:asvg="http://schemas.microsoft.com/office/drawing/2016/SVG/main" r:embed="rId3"/>
                </a:ext>
              </a:extLst>
            </a:blip>
            <a:stretch>
              <a:fillRect l="0" t="-551" r="0" b="-551"/>
            </a:stretch>
          </a:blipFill>
        </p:spPr>
      </p:sp>
      <p:grpSp>
        <p:nvGrpSpPr>
          <p:cNvPr name="Group 32" id="32"/>
          <p:cNvGrpSpPr/>
          <p:nvPr/>
        </p:nvGrpSpPr>
        <p:grpSpPr>
          <a:xfrm rot="0">
            <a:off x="1304125" y="8542268"/>
            <a:ext cx="339138" cy="423901"/>
            <a:chOff x="0" y="0"/>
            <a:chExt cx="452183" cy="565201"/>
          </a:xfrm>
        </p:grpSpPr>
        <p:sp>
          <p:nvSpPr>
            <p:cNvPr name="Freeform 33" id="33"/>
            <p:cNvSpPr/>
            <p:nvPr/>
          </p:nvSpPr>
          <p:spPr>
            <a:xfrm flipH="false" flipV="false" rot="0">
              <a:off x="0" y="0"/>
              <a:ext cx="452183" cy="565196"/>
            </a:xfrm>
            <a:custGeom>
              <a:avLst/>
              <a:gdLst/>
              <a:ahLst/>
              <a:cxnLst/>
              <a:rect r="r" b="b" t="t" l="l"/>
              <a:pathLst>
                <a:path h="565196" w="452183">
                  <a:moveTo>
                    <a:pt x="0" y="0"/>
                  </a:moveTo>
                  <a:lnTo>
                    <a:pt x="452183" y="0"/>
                  </a:lnTo>
                  <a:lnTo>
                    <a:pt x="452183" y="565196"/>
                  </a:lnTo>
                  <a:lnTo>
                    <a:pt x="0" y="565196"/>
                  </a:lnTo>
                  <a:close/>
                </a:path>
              </a:pathLst>
            </a:custGeom>
            <a:blipFill>
              <a:blip r:embed="rId4">
                <a:alphaModFix amt="0"/>
              </a:blip>
              <a:stretch>
                <a:fillRect l="-110371" t="0" r="-110371" b="0"/>
              </a:stretch>
            </a:blipFill>
          </p:spPr>
        </p:sp>
        <p:sp>
          <p:nvSpPr>
            <p:cNvPr name="TextBox 34" id="34"/>
            <p:cNvSpPr txBox="true"/>
            <p:nvPr/>
          </p:nvSpPr>
          <p:spPr>
            <a:xfrm>
              <a:off x="0" y="9525"/>
              <a:ext cx="452183" cy="555676"/>
            </a:xfrm>
            <a:prstGeom prst="rect">
              <a:avLst/>
            </a:prstGeom>
          </p:spPr>
          <p:txBody>
            <a:bodyPr anchor="ctr" rtlCol="false" tIns="0" lIns="0" bIns="0" rIns="0"/>
            <a:lstStyle/>
            <a:p>
              <a:pPr algn="ctr">
                <a:lnSpc>
                  <a:spcPts val="3152"/>
                </a:lnSpc>
              </a:pPr>
              <a:r>
                <a:rPr lang="en-US" sz="2627">
                  <a:solidFill>
                    <a:srgbClr val="161613"/>
                  </a:solidFill>
                  <a:latin typeface="DM Sans"/>
                  <a:ea typeface="DM Sans"/>
                  <a:cs typeface="DM Sans"/>
                  <a:sym typeface="DM Sans"/>
                </a:rPr>
                <a:t>5</a:t>
              </a:r>
            </a:p>
          </p:txBody>
        </p:sp>
      </p:grpSp>
      <p:sp>
        <p:nvSpPr>
          <p:cNvPr name="TextBox 35" id="35"/>
          <p:cNvSpPr txBox="true"/>
          <p:nvPr/>
        </p:nvSpPr>
        <p:spPr>
          <a:xfrm rot="0">
            <a:off x="2106025" y="8311563"/>
            <a:ext cx="14948144" cy="372342"/>
          </a:xfrm>
          <a:prstGeom prst="rect">
            <a:avLst/>
          </a:prstGeom>
        </p:spPr>
        <p:txBody>
          <a:bodyPr anchor="t" rtlCol="false" tIns="0" lIns="0" bIns="0" rIns="0">
            <a:spAutoFit/>
          </a:bodyPr>
          <a:lstStyle/>
          <a:p>
            <a:pPr algn="l">
              <a:lnSpc>
                <a:spcPts val="2716"/>
              </a:lnSpc>
            </a:pPr>
            <a:r>
              <a:rPr lang="en-US" sz="2176">
                <a:solidFill>
                  <a:srgbClr val="161613"/>
                </a:solidFill>
                <a:latin typeface="DM Sans"/>
                <a:ea typeface="DM Sans"/>
                <a:cs typeface="DM Sans"/>
                <a:sym typeface="DM Sans"/>
              </a:rPr>
              <a:t>Vitamin &amp; Diabetes Tests</a:t>
            </a:r>
          </a:p>
        </p:txBody>
      </p:sp>
      <p:sp>
        <p:nvSpPr>
          <p:cNvPr name="TextBox 36" id="36"/>
          <p:cNvSpPr txBox="true"/>
          <p:nvPr/>
        </p:nvSpPr>
        <p:spPr>
          <a:xfrm rot="0">
            <a:off x="2106025" y="8753799"/>
            <a:ext cx="14948144" cy="363093"/>
          </a:xfrm>
          <a:prstGeom prst="rect">
            <a:avLst/>
          </a:prstGeom>
        </p:spPr>
        <p:txBody>
          <a:bodyPr anchor="t" rtlCol="false" tIns="0" lIns="0" bIns="0" rIns="0">
            <a:spAutoFit/>
          </a:bodyPr>
          <a:lstStyle/>
          <a:p>
            <a:pPr algn="l">
              <a:lnSpc>
                <a:spcPts val="2485"/>
              </a:lnSpc>
            </a:pPr>
            <a:r>
              <a:rPr lang="en-US" sz="1726">
                <a:solidFill>
                  <a:srgbClr val="161613"/>
                </a:solidFill>
                <a:latin typeface="Inter"/>
                <a:ea typeface="Inter"/>
                <a:cs typeface="Inter"/>
                <a:sym typeface="Inter"/>
              </a:rPr>
              <a:t>Key screenings for nutrient levels and blood sugar</a:t>
            </a:r>
          </a:p>
        </p:txBody>
      </p:sp>
      <p:sp>
        <p:nvSpPr>
          <p:cNvPr name="Freeform 37" id="37"/>
          <p:cNvSpPr/>
          <p:nvPr/>
        </p:nvSpPr>
        <p:spPr>
          <a:xfrm flipH="false" flipV="false" rot="0">
            <a:off x="14708991" y="43352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5"/>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grpSp>
        <p:nvGrpSpPr>
          <p:cNvPr name="Group 6" id="6"/>
          <p:cNvGrpSpPr/>
          <p:nvPr/>
        </p:nvGrpSpPr>
        <p:grpSpPr>
          <a:xfrm rot="0">
            <a:off x="16628307" y="9846183"/>
            <a:ext cx="1609020" cy="384353"/>
            <a:chOff x="0" y="0"/>
            <a:chExt cx="2145360" cy="512470"/>
          </a:xfrm>
        </p:grpSpPr>
        <p:sp>
          <p:nvSpPr>
            <p:cNvPr name="Freeform 7" id="7" descr="preencoded.png">
              <a:hlinkClick r:id="rId2" tooltip="https://gamma.app/?utm_source=made-with-gamma"/>
            </p:cNvPr>
            <p:cNvSpPr/>
            <p:nvPr/>
          </p:nvSpPr>
          <p:spPr>
            <a:xfrm flipH="false" flipV="false" rot="0">
              <a:off x="0" y="0"/>
              <a:ext cx="2145411" cy="512445"/>
            </a:xfrm>
            <a:custGeom>
              <a:avLst/>
              <a:gdLst/>
              <a:ahLst/>
              <a:cxnLst/>
              <a:rect r="r" b="b" t="t" l="l"/>
              <a:pathLst>
                <a:path h="512445" w="2145411">
                  <a:moveTo>
                    <a:pt x="0" y="0"/>
                  </a:moveTo>
                  <a:lnTo>
                    <a:pt x="2145411" y="0"/>
                  </a:lnTo>
                  <a:lnTo>
                    <a:pt x="2145411" y="512445"/>
                  </a:lnTo>
                  <a:lnTo>
                    <a:pt x="0" y="512445"/>
                  </a:lnTo>
                  <a:lnTo>
                    <a:pt x="0" y="0"/>
                  </a:lnTo>
                  <a:close/>
                </a:path>
              </a:pathLst>
            </a:custGeom>
            <a:blipFill>
              <a:blip r:embed="rId3"/>
              <a:stretch>
                <a:fillRect l="0" t="0" r="2" b="-4"/>
              </a:stretch>
            </a:blipFill>
          </p:spPr>
        </p:sp>
      </p:grpSp>
      <p:grpSp>
        <p:nvGrpSpPr>
          <p:cNvPr name="Group 8" id="8"/>
          <p:cNvGrpSpPr/>
          <p:nvPr/>
        </p:nvGrpSpPr>
        <p:grpSpPr>
          <a:xfrm rot="0">
            <a:off x="11438649" y="0"/>
            <a:ext cx="6863191" cy="10295039"/>
            <a:chOff x="0" y="0"/>
            <a:chExt cx="9150922" cy="13726719"/>
          </a:xfrm>
        </p:grpSpPr>
        <p:sp>
          <p:nvSpPr>
            <p:cNvPr name="Freeform 9" id="9" descr="preencoded.png"/>
            <p:cNvSpPr/>
            <p:nvPr/>
          </p:nvSpPr>
          <p:spPr>
            <a:xfrm flipH="false" flipV="false" rot="0">
              <a:off x="0" y="0"/>
              <a:ext cx="9150858" cy="13726668"/>
            </a:xfrm>
            <a:custGeom>
              <a:avLst/>
              <a:gdLst/>
              <a:ahLst/>
              <a:cxnLst/>
              <a:rect r="r" b="b" t="t" l="l"/>
              <a:pathLst>
                <a:path h="13726668" w="9150858">
                  <a:moveTo>
                    <a:pt x="0" y="0"/>
                  </a:moveTo>
                  <a:lnTo>
                    <a:pt x="9150858" y="0"/>
                  </a:lnTo>
                  <a:lnTo>
                    <a:pt x="9150858" y="13726668"/>
                  </a:lnTo>
                  <a:lnTo>
                    <a:pt x="0" y="13726668"/>
                  </a:lnTo>
                  <a:lnTo>
                    <a:pt x="0" y="0"/>
                  </a:lnTo>
                  <a:close/>
                </a:path>
              </a:pathLst>
            </a:custGeom>
            <a:blipFill>
              <a:blip r:embed="rId4"/>
              <a:stretch>
                <a:fillRect l="-1" t="0" r="-1" b="0"/>
              </a:stretch>
            </a:blipFill>
          </p:spPr>
        </p:sp>
      </p:grpSp>
      <p:sp>
        <p:nvSpPr>
          <p:cNvPr name="TextBox 10" id="10"/>
          <p:cNvSpPr txBox="true"/>
          <p:nvPr/>
        </p:nvSpPr>
        <p:spPr>
          <a:xfrm rot="0">
            <a:off x="992991" y="776764"/>
            <a:ext cx="9452677" cy="905713"/>
          </a:xfrm>
          <a:prstGeom prst="rect">
            <a:avLst/>
          </a:prstGeom>
        </p:spPr>
        <p:txBody>
          <a:bodyPr anchor="t" rtlCol="false" tIns="0" lIns="0" bIns="0" rIns="0">
            <a:spAutoFit/>
          </a:bodyPr>
          <a:lstStyle/>
          <a:p>
            <a:pPr algn="l">
              <a:lnSpc>
                <a:spcPts val="6931"/>
              </a:lnSpc>
            </a:pPr>
            <a:r>
              <a:rPr lang="en-US" sz="5554">
                <a:solidFill>
                  <a:srgbClr val="161613"/>
                </a:solidFill>
                <a:latin typeface="DM Sans"/>
                <a:ea typeface="DM Sans"/>
                <a:cs typeface="DM Sans"/>
                <a:sym typeface="DM Sans"/>
              </a:rPr>
              <a:t>Health Checkup Packages</a:t>
            </a:r>
          </a:p>
        </p:txBody>
      </p:sp>
      <p:grpSp>
        <p:nvGrpSpPr>
          <p:cNvPr name="Group 11" id="11"/>
          <p:cNvGrpSpPr/>
          <p:nvPr/>
        </p:nvGrpSpPr>
        <p:grpSpPr>
          <a:xfrm rot="0">
            <a:off x="992991" y="2108016"/>
            <a:ext cx="9452677" cy="1634966"/>
            <a:chOff x="0" y="0"/>
            <a:chExt cx="12603569" cy="2179955"/>
          </a:xfrm>
        </p:grpSpPr>
        <p:sp>
          <p:nvSpPr>
            <p:cNvPr name="Freeform 12" id="12"/>
            <p:cNvSpPr/>
            <p:nvPr/>
          </p:nvSpPr>
          <p:spPr>
            <a:xfrm flipH="false" flipV="false" rot="0">
              <a:off x="0" y="0"/>
              <a:ext cx="12603607" cy="2179955"/>
            </a:xfrm>
            <a:custGeom>
              <a:avLst/>
              <a:gdLst/>
              <a:ahLst/>
              <a:cxnLst/>
              <a:rect r="r" b="b" t="t" l="l"/>
              <a:pathLst>
                <a:path h="2179955" w="12603607">
                  <a:moveTo>
                    <a:pt x="0" y="56769"/>
                  </a:moveTo>
                  <a:cubicBezTo>
                    <a:pt x="0" y="25400"/>
                    <a:pt x="25400" y="0"/>
                    <a:pt x="56769" y="0"/>
                  </a:cubicBezTo>
                  <a:lnTo>
                    <a:pt x="12546838" y="0"/>
                  </a:lnTo>
                  <a:cubicBezTo>
                    <a:pt x="12578207" y="0"/>
                    <a:pt x="12603607" y="25400"/>
                    <a:pt x="12603607" y="56769"/>
                  </a:cubicBezTo>
                  <a:lnTo>
                    <a:pt x="12603607" y="2123186"/>
                  </a:lnTo>
                  <a:cubicBezTo>
                    <a:pt x="12603607" y="2154555"/>
                    <a:pt x="12578207" y="2179955"/>
                    <a:pt x="12546838" y="2179955"/>
                  </a:cubicBezTo>
                  <a:lnTo>
                    <a:pt x="56769" y="2179955"/>
                  </a:lnTo>
                  <a:cubicBezTo>
                    <a:pt x="25400" y="2179955"/>
                    <a:pt x="0" y="2154555"/>
                    <a:pt x="0" y="2123186"/>
                  </a:cubicBezTo>
                  <a:close/>
                </a:path>
              </a:pathLst>
            </a:custGeom>
            <a:solidFill>
              <a:srgbClr val="EDEBE3"/>
            </a:solidFill>
          </p:spPr>
        </p:sp>
      </p:grpSp>
      <p:sp>
        <p:nvSpPr>
          <p:cNvPr name="TextBox 13" id="13"/>
          <p:cNvSpPr txBox="true"/>
          <p:nvPr/>
        </p:nvSpPr>
        <p:spPr>
          <a:xfrm rot="0">
            <a:off x="1276721" y="2382222"/>
            <a:ext cx="8885215"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Complete &amp; Full Body</a:t>
            </a:r>
          </a:p>
        </p:txBody>
      </p:sp>
      <p:sp>
        <p:nvSpPr>
          <p:cNvPr name="TextBox 14" id="14"/>
          <p:cNvSpPr txBox="true"/>
          <p:nvPr/>
        </p:nvSpPr>
        <p:spPr>
          <a:xfrm rot="0">
            <a:off x="1276721" y="2929052"/>
            <a:ext cx="8885215" cy="530181"/>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Comprehensive screening covering all major health parameters</a:t>
            </a:r>
          </a:p>
        </p:txBody>
      </p:sp>
      <p:grpSp>
        <p:nvGrpSpPr>
          <p:cNvPr name="Group 15" id="15"/>
          <p:cNvGrpSpPr/>
          <p:nvPr/>
        </p:nvGrpSpPr>
        <p:grpSpPr>
          <a:xfrm rot="0">
            <a:off x="992991" y="4026713"/>
            <a:ext cx="9452677" cy="1634966"/>
            <a:chOff x="0" y="0"/>
            <a:chExt cx="12603569" cy="2179955"/>
          </a:xfrm>
        </p:grpSpPr>
        <p:sp>
          <p:nvSpPr>
            <p:cNvPr name="Freeform 16" id="16"/>
            <p:cNvSpPr/>
            <p:nvPr/>
          </p:nvSpPr>
          <p:spPr>
            <a:xfrm flipH="false" flipV="false" rot="0">
              <a:off x="0" y="0"/>
              <a:ext cx="12603607" cy="2179955"/>
            </a:xfrm>
            <a:custGeom>
              <a:avLst/>
              <a:gdLst/>
              <a:ahLst/>
              <a:cxnLst/>
              <a:rect r="r" b="b" t="t" l="l"/>
              <a:pathLst>
                <a:path h="2179955" w="12603607">
                  <a:moveTo>
                    <a:pt x="0" y="56769"/>
                  </a:moveTo>
                  <a:cubicBezTo>
                    <a:pt x="0" y="25400"/>
                    <a:pt x="25400" y="0"/>
                    <a:pt x="56769" y="0"/>
                  </a:cubicBezTo>
                  <a:lnTo>
                    <a:pt x="12546838" y="0"/>
                  </a:lnTo>
                  <a:cubicBezTo>
                    <a:pt x="12578207" y="0"/>
                    <a:pt x="12603607" y="25400"/>
                    <a:pt x="12603607" y="56769"/>
                  </a:cubicBezTo>
                  <a:lnTo>
                    <a:pt x="12603607" y="2123186"/>
                  </a:lnTo>
                  <a:cubicBezTo>
                    <a:pt x="12603607" y="2154555"/>
                    <a:pt x="12578207" y="2179955"/>
                    <a:pt x="12546838" y="2179955"/>
                  </a:cubicBezTo>
                  <a:lnTo>
                    <a:pt x="56769" y="2179955"/>
                  </a:lnTo>
                  <a:cubicBezTo>
                    <a:pt x="25400" y="2179955"/>
                    <a:pt x="0" y="2154555"/>
                    <a:pt x="0" y="2123186"/>
                  </a:cubicBezTo>
                  <a:close/>
                </a:path>
              </a:pathLst>
            </a:custGeom>
            <a:solidFill>
              <a:srgbClr val="EDEBE3"/>
            </a:solidFill>
          </p:spPr>
        </p:sp>
      </p:grpSp>
      <p:sp>
        <p:nvSpPr>
          <p:cNvPr name="TextBox 17" id="17"/>
          <p:cNvSpPr txBox="true"/>
          <p:nvPr/>
        </p:nvSpPr>
        <p:spPr>
          <a:xfrm rot="0">
            <a:off x="1276721" y="4300928"/>
            <a:ext cx="8885215"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Male &amp; Female</a:t>
            </a:r>
          </a:p>
        </p:txBody>
      </p:sp>
      <p:sp>
        <p:nvSpPr>
          <p:cNvPr name="TextBox 18" id="18"/>
          <p:cNvSpPr txBox="true"/>
          <p:nvPr/>
        </p:nvSpPr>
        <p:spPr>
          <a:xfrm rot="0">
            <a:off x="1276721" y="4847758"/>
            <a:ext cx="8885215" cy="530181"/>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Gender-specific checkups tailored to unique health needs</a:t>
            </a:r>
          </a:p>
        </p:txBody>
      </p:sp>
      <p:grpSp>
        <p:nvGrpSpPr>
          <p:cNvPr name="Group 19" id="19"/>
          <p:cNvGrpSpPr/>
          <p:nvPr/>
        </p:nvGrpSpPr>
        <p:grpSpPr>
          <a:xfrm rot="0">
            <a:off x="992991" y="5945419"/>
            <a:ext cx="9452677" cy="1634966"/>
            <a:chOff x="0" y="0"/>
            <a:chExt cx="12603569" cy="2179955"/>
          </a:xfrm>
        </p:grpSpPr>
        <p:sp>
          <p:nvSpPr>
            <p:cNvPr name="Freeform 20" id="20"/>
            <p:cNvSpPr/>
            <p:nvPr/>
          </p:nvSpPr>
          <p:spPr>
            <a:xfrm flipH="false" flipV="false" rot="0">
              <a:off x="0" y="0"/>
              <a:ext cx="12603607" cy="2179955"/>
            </a:xfrm>
            <a:custGeom>
              <a:avLst/>
              <a:gdLst/>
              <a:ahLst/>
              <a:cxnLst/>
              <a:rect r="r" b="b" t="t" l="l"/>
              <a:pathLst>
                <a:path h="2179955" w="12603607">
                  <a:moveTo>
                    <a:pt x="0" y="56769"/>
                  </a:moveTo>
                  <a:cubicBezTo>
                    <a:pt x="0" y="25400"/>
                    <a:pt x="25400" y="0"/>
                    <a:pt x="56769" y="0"/>
                  </a:cubicBezTo>
                  <a:lnTo>
                    <a:pt x="12546838" y="0"/>
                  </a:lnTo>
                  <a:cubicBezTo>
                    <a:pt x="12578207" y="0"/>
                    <a:pt x="12603607" y="25400"/>
                    <a:pt x="12603607" y="56769"/>
                  </a:cubicBezTo>
                  <a:lnTo>
                    <a:pt x="12603607" y="2123186"/>
                  </a:lnTo>
                  <a:cubicBezTo>
                    <a:pt x="12603607" y="2154555"/>
                    <a:pt x="12578207" y="2179955"/>
                    <a:pt x="12546838" y="2179955"/>
                  </a:cubicBezTo>
                  <a:lnTo>
                    <a:pt x="56769" y="2179955"/>
                  </a:lnTo>
                  <a:cubicBezTo>
                    <a:pt x="25400" y="2179955"/>
                    <a:pt x="0" y="2154555"/>
                    <a:pt x="0" y="2123186"/>
                  </a:cubicBezTo>
                  <a:close/>
                </a:path>
              </a:pathLst>
            </a:custGeom>
            <a:solidFill>
              <a:srgbClr val="EDEBE3"/>
            </a:solidFill>
          </p:spPr>
        </p:sp>
      </p:grpSp>
      <p:sp>
        <p:nvSpPr>
          <p:cNvPr name="TextBox 21" id="21"/>
          <p:cNvSpPr txBox="true"/>
          <p:nvPr/>
        </p:nvSpPr>
        <p:spPr>
          <a:xfrm rot="0">
            <a:off x="1276721" y="6219635"/>
            <a:ext cx="8885215"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Vitamin Screening</a:t>
            </a:r>
          </a:p>
        </p:txBody>
      </p:sp>
      <p:sp>
        <p:nvSpPr>
          <p:cNvPr name="TextBox 22" id="22"/>
          <p:cNvSpPr txBox="true"/>
          <p:nvPr/>
        </p:nvSpPr>
        <p:spPr>
          <a:xfrm rot="0">
            <a:off x="1276721" y="6766455"/>
            <a:ext cx="8885215" cy="530181"/>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Packages focused on vitamin and nutrient deficiency detection</a:t>
            </a:r>
          </a:p>
        </p:txBody>
      </p:sp>
      <p:grpSp>
        <p:nvGrpSpPr>
          <p:cNvPr name="Group 23" id="23"/>
          <p:cNvGrpSpPr/>
          <p:nvPr/>
        </p:nvGrpSpPr>
        <p:grpSpPr>
          <a:xfrm rot="0">
            <a:off x="992991" y="7864116"/>
            <a:ext cx="9452677" cy="1634966"/>
            <a:chOff x="0" y="0"/>
            <a:chExt cx="12603569" cy="2179955"/>
          </a:xfrm>
        </p:grpSpPr>
        <p:sp>
          <p:nvSpPr>
            <p:cNvPr name="Freeform 24" id="24"/>
            <p:cNvSpPr/>
            <p:nvPr/>
          </p:nvSpPr>
          <p:spPr>
            <a:xfrm flipH="false" flipV="false" rot="0">
              <a:off x="0" y="0"/>
              <a:ext cx="12603607" cy="2179955"/>
            </a:xfrm>
            <a:custGeom>
              <a:avLst/>
              <a:gdLst/>
              <a:ahLst/>
              <a:cxnLst/>
              <a:rect r="r" b="b" t="t" l="l"/>
              <a:pathLst>
                <a:path h="2179955" w="12603607">
                  <a:moveTo>
                    <a:pt x="0" y="56769"/>
                  </a:moveTo>
                  <a:cubicBezTo>
                    <a:pt x="0" y="25400"/>
                    <a:pt x="25400" y="0"/>
                    <a:pt x="56769" y="0"/>
                  </a:cubicBezTo>
                  <a:lnTo>
                    <a:pt x="12546838" y="0"/>
                  </a:lnTo>
                  <a:cubicBezTo>
                    <a:pt x="12578207" y="0"/>
                    <a:pt x="12603607" y="25400"/>
                    <a:pt x="12603607" y="56769"/>
                  </a:cubicBezTo>
                  <a:lnTo>
                    <a:pt x="12603607" y="2123186"/>
                  </a:lnTo>
                  <a:cubicBezTo>
                    <a:pt x="12603607" y="2154555"/>
                    <a:pt x="12578207" y="2179955"/>
                    <a:pt x="12546838" y="2179955"/>
                  </a:cubicBezTo>
                  <a:lnTo>
                    <a:pt x="56769" y="2179955"/>
                  </a:lnTo>
                  <a:cubicBezTo>
                    <a:pt x="25400" y="2179955"/>
                    <a:pt x="0" y="2154555"/>
                    <a:pt x="0" y="2123186"/>
                  </a:cubicBezTo>
                  <a:close/>
                </a:path>
              </a:pathLst>
            </a:custGeom>
            <a:solidFill>
              <a:srgbClr val="EDEBE3"/>
            </a:solidFill>
          </p:spPr>
        </p:sp>
      </p:grpSp>
      <p:sp>
        <p:nvSpPr>
          <p:cNvPr name="TextBox 25" id="25"/>
          <p:cNvSpPr txBox="true"/>
          <p:nvPr/>
        </p:nvSpPr>
        <p:spPr>
          <a:xfrm rot="0">
            <a:off x="1276721" y="8138331"/>
            <a:ext cx="8885215"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Diabetes &amp; Fitness Panels</a:t>
            </a:r>
          </a:p>
        </p:txBody>
      </p:sp>
      <p:sp>
        <p:nvSpPr>
          <p:cNvPr name="TextBox 26" id="26"/>
          <p:cNvSpPr txBox="true"/>
          <p:nvPr/>
        </p:nvSpPr>
        <p:spPr>
          <a:xfrm rot="0">
            <a:off x="1276721" y="8685162"/>
            <a:ext cx="8885215" cy="530181"/>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Specialized panels for metabolic health and fitness monitoring</a:t>
            </a:r>
          </a:p>
        </p:txBody>
      </p:sp>
      <p:sp>
        <p:nvSpPr>
          <p:cNvPr name="Freeform 27" id="27"/>
          <p:cNvSpPr/>
          <p:nvPr/>
        </p:nvSpPr>
        <p:spPr>
          <a:xfrm flipH="false" flipV="false" rot="0">
            <a:off x="14718516" y="2475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5"/>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38709" y="212901"/>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sp>
        <p:nvSpPr>
          <p:cNvPr name="TextBox 6" id="6"/>
          <p:cNvSpPr txBox="true"/>
          <p:nvPr/>
        </p:nvSpPr>
        <p:spPr>
          <a:xfrm rot="0">
            <a:off x="992991" y="1822056"/>
            <a:ext cx="5260438" cy="1792386"/>
          </a:xfrm>
          <a:prstGeom prst="rect">
            <a:avLst/>
          </a:prstGeom>
        </p:spPr>
        <p:txBody>
          <a:bodyPr anchor="t" rtlCol="false" tIns="0" lIns="0" bIns="0" rIns="0">
            <a:spAutoFit/>
          </a:bodyPr>
          <a:lstStyle/>
          <a:p>
            <a:pPr algn="l">
              <a:lnSpc>
                <a:spcPts val="6931"/>
              </a:lnSpc>
            </a:pPr>
            <a:r>
              <a:rPr lang="en-US" sz="5554">
                <a:solidFill>
                  <a:srgbClr val="161613"/>
                </a:solidFill>
                <a:latin typeface="DM Sans"/>
                <a:ea typeface="DM Sans"/>
                <a:cs typeface="DM Sans"/>
                <a:sym typeface="DM Sans"/>
              </a:rPr>
              <a:t>Home Sample Collection</a:t>
            </a:r>
          </a:p>
        </p:txBody>
      </p:sp>
      <p:sp>
        <p:nvSpPr>
          <p:cNvPr name="TextBox 7" id="7"/>
          <p:cNvSpPr txBox="true"/>
          <p:nvPr/>
        </p:nvSpPr>
        <p:spPr>
          <a:xfrm rot="0">
            <a:off x="992991" y="3821973"/>
            <a:ext cx="5260438" cy="3254083"/>
          </a:xfrm>
          <a:prstGeom prst="rect">
            <a:avLst/>
          </a:prstGeom>
        </p:spPr>
        <p:txBody>
          <a:bodyPr anchor="t" rtlCol="false" tIns="0" lIns="0" bIns="0" rIns="0">
            <a:spAutoFit/>
          </a:bodyPr>
          <a:lstStyle/>
          <a:p>
            <a:pPr algn="l">
              <a:lnSpc>
                <a:spcPts val="3474"/>
              </a:lnSpc>
            </a:pPr>
            <a:r>
              <a:rPr lang="en-US" sz="2176">
                <a:solidFill>
                  <a:srgbClr val="161613"/>
                </a:solidFill>
                <a:latin typeface="Inter"/>
                <a:ea typeface="Inter"/>
                <a:cs typeface="Inter"/>
                <a:sym typeface="Inter"/>
              </a:rPr>
              <a:t>WellCare Labs offers convenient sample collection at home, reducing the need to visit a diagnostic center. Our home collection service is suitable for routine blood testing and health screening — designed for greater convenience and accessibility.</a:t>
            </a:r>
          </a:p>
        </p:txBody>
      </p:sp>
      <p:grpSp>
        <p:nvGrpSpPr>
          <p:cNvPr name="Group 8" id="8"/>
          <p:cNvGrpSpPr/>
          <p:nvPr/>
        </p:nvGrpSpPr>
        <p:grpSpPr>
          <a:xfrm rot="0">
            <a:off x="6955231" y="1508208"/>
            <a:ext cx="10363000" cy="5872439"/>
            <a:chOff x="0" y="0"/>
            <a:chExt cx="13817333" cy="7829918"/>
          </a:xfrm>
        </p:grpSpPr>
        <p:sp>
          <p:nvSpPr>
            <p:cNvPr name="Freeform 9" id="9" descr="preencoded.png"/>
            <p:cNvSpPr/>
            <p:nvPr/>
          </p:nvSpPr>
          <p:spPr>
            <a:xfrm flipH="false" flipV="false" rot="0">
              <a:off x="0" y="0"/>
              <a:ext cx="13817346" cy="7829931"/>
            </a:xfrm>
            <a:custGeom>
              <a:avLst/>
              <a:gdLst/>
              <a:ahLst/>
              <a:cxnLst/>
              <a:rect r="r" b="b" t="t" l="l"/>
              <a:pathLst>
                <a:path h="7829931" w="13817346">
                  <a:moveTo>
                    <a:pt x="0" y="0"/>
                  </a:moveTo>
                  <a:lnTo>
                    <a:pt x="13817346" y="0"/>
                  </a:lnTo>
                  <a:lnTo>
                    <a:pt x="13817346" y="7829931"/>
                  </a:lnTo>
                  <a:lnTo>
                    <a:pt x="0" y="7829931"/>
                  </a:lnTo>
                  <a:lnTo>
                    <a:pt x="0" y="0"/>
                  </a:lnTo>
                  <a:close/>
                </a:path>
              </a:pathLst>
            </a:custGeom>
            <a:blipFill>
              <a:blip r:embed="rId2"/>
              <a:stretch>
                <a:fillRect l="0" t="-37" r="0" b="-36"/>
              </a:stretch>
            </a:blipFill>
          </p:spPr>
        </p:sp>
      </p:grpSp>
      <p:sp>
        <p:nvSpPr>
          <p:cNvPr name="Freeform 10" id="10" descr="preencoded.png"/>
          <p:cNvSpPr/>
          <p:nvPr/>
        </p:nvSpPr>
        <p:spPr>
          <a:xfrm flipH="false" flipV="false" rot="0">
            <a:off x="992991" y="8019021"/>
            <a:ext cx="5249418" cy="1086993"/>
          </a:xfrm>
          <a:custGeom>
            <a:avLst/>
            <a:gdLst/>
            <a:ahLst/>
            <a:cxnLst/>
            <a:rect r="r" b="b" t="t" l="l"/>
            <a:pathLst>
              <a:path h="1086993" w="5249418">
                <a:moveTo>
                  <a:pt x="0" y="0"/>
                </a:moveTo>
                <a:lnTo>
                  <a:pt x="5249418" y="0"/>
                </a:lnTo>
                <a:lnTo>
                  <a:pt x="5249418" y="1086993"/>
                </a:lnTo>
                <a:lnTo>
                  <a:pt x="0" y="1086993"/>
                </a:lnTo>
                <a:lnTo>
                  <a:pt x="0" y="0"/>
                </a:lnTo>
                <a:close/>
              </a:path>
            </a:pathLst>
          </a:custGeom>
          <a:blipFill>
            <a:blip r:embed="rId3">
              <a:extLst>
                <a:ext uri="{96DAC541-7B7A-43D3-8B79-37D633B846F1}">
                  <asvg:svgBlip xmlns:asvg="http://schemas.microsoft.com/office/drawing/2016/SVG/main" r:embed="rId4"/>
                </a:ext>
              </a:extLst>
            </a:blip>
            <a:stretch>
              <a:fillRect l="0" t="-742" r="0" b="-743"/>
            </a:stretch>
          </a:blipFill>
        </p:spPr>
      </p:sp>
      <p:sp>
        <p:nvSpPr>
          <p:cNvPr name="TextBox 11" id="11"/>
          <p:cNvSpPr txBox="true"/>
          <p:nvPr/>
        </p:nvSpPr>
        <p:spPr>
          <a:xfrm rot="0">
            <a:off x="1467364" y="8331365"/>
            <a:ext cx="4453176"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Doorstep convenience</a:t>
            </a:r>
          </a:p>
        </p:txBody>
      </p:sp>
      <p:sp>
        <p:nvSpPr>
          <p:cNvPr name="Freeform 12" id="12" descr="preencoded.png"/>
          <p:cNvSpPr/>
          <p:nvPr/>
        </p:nvSpPr>
        <p:spPr>
          <a:xfrm flipH="false" flipV="false" rot="0">
            <a:off x="6526139" y="8019021"/>
            <a:ext cx="5249418" cy="1086993"/>
          </a:xfrm>
          <a:custGeom>
            <a:avLst/>
            <a:gdLst/>
            <a:ahLst/>
            <a:cxnLst/>
            <a:rect r="r" b="b" t="t" l="l"/>
            <a:pathLst>
              <a:path h="1086993" w="5249418">
                <a:moveTo>
                  <a:pt x="0" y="0"/>
                </a:moveTo>
                <a:lnTo>
                  <a:pt x="5249418" y="0"/>
                </a:lnTo>
                <a:lnTo>
                  <a:pt x="5249418" y="1086993"/>
                </a:lnTo>
                <a:lnTo>
                  <a:pt x="0" y="1086993"/>
                </a:lnTo>
                <a:lnTo>
                  <a:pt x="0" y="0"/>
                </a:lnTo>
                <a:close/>
              </a:path>
            </a:pathLst>
          </a:custGeom>
          <a:blipFill>
            <a:blip r:embed="rId3">
              <a:extLst>
                <a:ext uri="{96DAC541-7B7A-43D3-8B79-37D633B846F1}">
                  <asvg:svgBlip xmlns:asvg="http://schemas.microsoft.com/office/drawing/2016/SVG/main" r:embed="rId4"/>
                </a:ext>
              </a:extLst>
            </a:blip>
            <a:stretch>
              <a:fillRect l="0" t="-742" r="0" b="-743"/>
            </a:stretch>
          </a:blipFill>
        </p:spPr>
      </p:sp>
      <p:sp>
        <p:nvSpPr>
          <p:cNvPr name="TextBox 13" id="13"/>
          <p:cNvSpPr txBox="true"/>
          <p:nvPr/>
        </p:nvSpPr>
        <p:spPr>
          <a:xfrm rot="0">
            <a:off x="7000513" y="8331365"/>
            <a:ext cx="4453176"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No clinic visit needed</a:t>
            </a:r>
          </a:p>
        </p:txBody>
      </p:sp>
      <p:sp>
        <p:nvSpPr>
          <p:cNvPr name="Freeform 14" id="14" descr="preencoded.png"/>
          <p:cNvSpPr/>
          <p:nvPr/>
        </p:nvSpPr>
        <p:spPr>
          <a:xfrm flipH="false" flipV="false" rot="0">
            <a:off x="12059288" y="8019021"/>
            <a:ext cx="5249418" cy="1086993"/>
          </a:xfrm>
          <a:custGeom>
            <a:avLst/>
            <a:gdLst/>
            <a:ahLst/>
            <a:cxnLst/>
            <a:rect r="r" b="b" t="t" l="l"/>
            <a:pathLst>
              <a:path h="1086993" w="5249418">
                <a:moveTo>
                  <a:pt x="0" y="0"/>
                </a:moveTo>
                <a:lnTo>
                  <a:pt x="5249418" y="0"/>
                </a:lnTo>
                <a:lnTo>
                  <a:pt x="5249418" y="1086993"/>
                </a:lnTo>
                <a:lnTo>
                  <a:pt x="0" y="1086993"/>
                </a:lnTo>
                <a:lnTo>
                  <a:pt x="0" y="0"/>
                </a:lnTo>
                <a:close/>
              </a:path>
            </a:pathLst>
          </a:custGeom>
          <a:blipFill>
            <a:blip r:embed="rId3">
              <a:extLst>
                <a:ext uri="{96DAC541-7B7A-43D3-8B79-37D633B846F1}">
                  <asvg:svgBlip xmlns:asvg="http://schemas.microsoft.com/office/drawing/2016/SVG/main" r:embed="rId4"/>
                </a:ext>
              </a:extLst>
            </a:blip>
            <a:stretch>
              <a:fillRect l="0" t="-742" r="0" b="-743"/>
            </a:stretch>
          </a:blipFill>
        </p:spPr>
      </p:sp>
      <p:sp>
        <p:nvSpPr>
          <p:cNvPr name="TextBox 15" id="15"/>
          <p:cNvSpPr txBox="true"/>
          <p:nvPr/>
        </p:nvSpPr>
        <p:spPr>
          <a:xfrm rot="0">
            <a:off x="12533662" y="8331365"/>
            <a:ext cx="4453176"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Routine &amp; screening tests</a:t>
            </a:r>
          </a:p>
        </p:txBody>
      </p:sp>
      <p:sp>
        <p:nvSpPr>
          <p:cNvPr name="Freeform 16" id="16"/>
          <p:cNvSpPr/>
          <p:nvPr/>
        </p:nvSpPr>
        <p:spPr>
          <a:xfrm flipH="false" flipV="false" rot="0">
            <a:off x="14718516" y="270891"/>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5"/>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sp>
        <p:nvSpPr>
          <p:cNvPr name="TextBox 6" id="6"/>
          <p:cNvSpPr txBox="true"/>
          <p:nvPr/>
        </p:nvSpPr>
        <p:spPr>
          <a:xfrm rot="0">
            <a:off x="992991" y="770792"/>
            <a:ext cx="16315868" cy="452780"/>
          </a:xfrm>
          <a:prstGeom prst="rect">
            <a:avLst/>
          </a:prstGeom>
        </p:spPr>
        <p:txBody>
          <a:bodyPr anchor="t" rtlCol="false" tIns="0" lIns="0" bIns="0" rIns="0">
            <a:spAutoFit/>
          </a:bodyPr>
          <a:lstStyle/>
          <a:p>
            <a:pPr algn="l">
              <a:lnSpc>
                <a:spcPts val="3465"/>
              </a:lnSpc>
            </a:pPr>
            <a:r>
              <a:rPr lang="en-US" sz="2777">
                <a:solidFill>
                  <a:srgbClr val="161613"/>
                </a:solidFill>
                <a:latin typeface="DM Sans"/>
                <a:ea typeface="DM Sans"/>
                <a:cs typeface="DM Sans"/>
                <a:sym typeface="DM Sans"/>
              </a:rPr>
              <a:t>Why Preventive Testing Matters</a:t>
            </a:r>
          </a:p>
        </p:txBody>
      </p:sp>
      <p:grpSp>
        <p:nvGrpSpPr>
          <p:cNvPr name="Group 7" id="7"/>
          <p:cNvGrpSpPr/>
          <p:nvPr/>
        </p:nvGrpSpPr>
        <p:grpSpPr>
          <a:xfrm rot="0">
            <a:off x="2510095" y="1365371"/>
            <a:ext cx="13281498" cy="8306486"/>
            <a:chOff x="0" y="0"/>
            <a:chExt cx="17708664" cy="11075314"/>
          </a:xfrm>
        </p:grpSpPr>
        <p:sp>
          <p:nvSpPr>
            <p:cNvPr name="Freeform 8" id="8" descr="preencoded.png"/>
            <p:cNvSpPr/>
            <p:nvPr/>
          </p:nvSpPr>
          <p:spPr>
            <a:xfrm flipH="false" flipV="false" rot="0">
              <a:off x="0" y="0"/>
              <a:ext cx="17708626" cy="11075289"/>
            </a:xfrm>
            <a:custGeom>
              <a:avLst/>
              <a:gdLst/>
              <a:ahLst/>
              <a:cxnLst/>
              <a:rect r="r" b="b" t="t" l="l"/>
              <a:pathLst>
                <a:path h="11075289" w="17708626">
                  <a:moveTo>
                    <a:pt x="0" y="0"/>
                  </a:moveTo>
                  <a:lnTo>
                    <a:pt x="17708626" y="0"/>
                  </a:lnTo>
                  <a:lnTo>
                    <a:pt x="17708626" y="11075289"/>
                  </a:lnTo>
                  <a:lnTo>
                    <a:pt x="0" y="11075289"/>
                  </a:lnTo>
                  <a:lnTo>
                    <a:pt x="0" y="0"/>
                  </a:lnTo>
                  <a:close/>
                </a:path>
              </a:pathLst>
            </a:custGeom>
            <a:blipFill>
              <a:blip r:embed="rId2"/>
              <a:stretch>
                <a:fillRect l="0" t="-9" r="0" b="-9"/>
              </a:stretch>
            </a:blipFill>
          </p:spPr>
        </p:sp>
      </p:grpSp>
      <p:sp>
        <p:nvSpPr>
          <p:cNvPr name="TextBox 9" id="9"/>
          <p:cNvSpPr txBox="true"/>
          <p:nvPr/>
        </p:nvSpPr>
        <p:spPr>
          <a:xfrm rot="0">
            <a:off x="2838993" y="5109829"/>
            <a:ext cx="2738228" cy="927306"/>
          </a:xfrm>
          <a:prstGeom prst="rect">
            <a:avLst/>
          </a:prstGeom>
        </p:spPr>
        <p:txBody>
          <a:bodyPr anchor="t" rtlCol="false" tIns="0" lIns="0" bIns="0" rIns="0">
            <a:spAutoFit/>
          </a:bodyPr>
          <a:lstStyle/>
          <a:p>
            <a:pPr algn="r">
              <a:lnSpc>
                <a:spcPts val="3559"/>
              </a:lnSpc>
            </a:pPr>
            <a:r>
              <a:rPr lang="en-US" sz="2852">
                <a:solidFill>
                  <a:srgbClr val="161613"/>
                </a:solidFill>
                <a:latin typeface="DM Sans"/>
                <a:ea typeface="DM Sans"/>
                <a:cs typeface="DM Sans"/>
                <a:sym typeface="DM Sans"/>
              </a:rPr>
              <a:t>Proactive Management</a:t>
            </a:r>
          </a:p>
        </p:txBody>
      </p:sp>
      <p:sp>
        <p:nvSpPr>
          <p:cNvPr name="TextBox 10" id="10"/>
          <p:cNvSpPr txBox="true"/>
          <p:nvPr/>
        </p:nvSpPr>
        <p:spPr>
          <a:xfrm rot="0">
            <a:off x="7781115" y="8621611"/>
            <a:ext cx="2738228" cy="927306"/>
          </a:xfrm>
          <a:prstGeom prst="rect">
            <a:avLst/>
          </a:prstGeom>
        </p:spPr>
        <p:txBody>
          <a:bodyPr anchor="t" rtlCol="false" tIns="0" lIns="0" bIns="0" rIns="0">
            <a:spAutoFit/>
          </a:bodyPr>
          <a:lstStyle/>
          <a:p>
            <a:pPr algn="ctr">
              <a:lnSpc>
                <a:spcPts val="3559"/>
              </a:lnSpc>
            </a:pPr>
            <a:r>
              <a:rPr lang="en-US" sz="2852">
                <a:solidFill>
                  <a:srgbClr val="161613"/>
                </a:solidFill>
                <a:latin typeface="DM Sans"/>
                <a:ea typeface="DM Sans"/>
                <a:cs typeface="DM Sans"/>
                <a:sym typeface="DM Sans"/>
              </a:rPr>
              <a:t>Doctor Evaluation</a:t>
            </a:r>
          </a:p>
        </p:txBody>
      </p:sp>
      <p:sp>
        <p:nvSpPr>
          <p:cNvPr name="TextBox 11" id="11"/>
          <p:cNvSpPr txBox="true"/>
          <p:nvPr/>
        </p:nvSpPr>
        <p:spPr>
          <a:xfrm rot="0">
            <a:off x="12724000" y="5337486"/>
            <a:ext cx="2738228" cy="468411"/>
          </a:xfrm>
          <a:prstGeom prst="rect">
            <a:avLst/>
          </a:prstGeom>
        </p:spPr>
        <p:txBody>
          <a:bodyPr anchor="t" rtlCol="false" tIns="0" lIns="0" bIns="0" rIns="0">
            <a:spAutoFit/>
          </a:bodyPr>
          <a:lstStyle/>
          <a:p>
            <a:pPr algn="l">
              <a:lnSpc>
                <a:spcPts val="3559"/>
              </a:lnSpc>
            </a:pPr>
            <a:r>
              <a:rPr lang="en-US" sz="2852">
                <a:solidFill>
                  <a:srgbClr val="161613"/>
                </a:solidFill>
                <a:latin typeface="DM Sans"/>
                <a:ea typeface="DM Sans"/>
                <a:cs typeface="DM Sans"/>
                <a:sym typeface="DM Sans"/>
              </a:rPr>
              <a:t>Early Detection</a:t>
            </a:r>
          </a:p>
        </p:txBody>
      </p:sp>
      <p:sp>
        <p:nvSpPr>
          <p:cNvPr name="TextBox 12" id="12"/>
          <p:cNvSpPr txBox="true"/>
          <p:nvPr/>
        </p:nvSpPr>
        <p:spPr>
          <a:xfrm rot="0">
            <a:off x="7781115" y="1478471"/>
            <a:ext cx="2738228" cy="927306"/>
          </a:xfrm>
          <a:prstGeom prst="rect">
            <a:avLst/>
          </a:prstGeom>
        </p:spPr>
        <p:txBody>
          <a:bodyPr anchor="t" rtlCol="false" tIns="0" lIns="0" bIns="0" rIns="0">
            <a:spAutoFit/>
          </a:bodyPr>
          <a:lstStyle/>
          <a:p>
            <a:pPr algn="ctr">
              <a:lnSpc>
                <a:spcPts val="3559"/>
              </a:lnSpc>
            </a:pPr>
            <a:r>
              <a:rPr lang="en-US" sz="2852">
                <a:solidFill>
                  <a:srgbClr val="161613"/>
                </a:solidFill>
                <a:latin typeface="DM Sans"/>
                <a:ea typeface="DM Sans"/>
                <a:cs typeface="DM Sans"/>
                <a:sym typeface="DM Sans"/>
              </a:rPr>
              <a:t>Regular Monitoring</a:t>
            </a:r>
          </a:p>
        </p:txBody>
      </p:sp>
      <p:sp>
        <p:nvSpPr>
          <p:cNvPr name="TextBox 13" id="13"/>
          <p:cNvSpPr txBox="true"/>
          <p:nvPr/>
        </p:nvSpPr>
        <p:spPr>
          <a:xfrm rot="0">
            <a:off x="992991" y="9751543"/>
            <a:ext cx="16315868" cy="340490"/>
          </a:xfrm>
          <a:prstGeom prst="rect">
            <a:avLst/>
          </a:prstGeom>
        </p:spPr>
        <p:txBody>
          <a:bodyPr anchor="t" rtlCol="false" tIns="0" lIns="0" bIns="0" rIns="0">
            <a:spAutoFit/>
          </a:bodyPr>
          <a:lstStyle/>
          <a:p>
            <a:pPr algn="l">
              <a:lnSpc>
                <a:spcPts val="1260"/>
              </a:lnSpc>
            </a:pPr>
            <a:r>
              <a:rPr lang="en-US" sz="1050">
                <a:solidFill>
                  <a:srgbClr val="161613"/>
                </a:solidFill>
                <a:latin typeface="Inter"/>
                <a:ea typeface="Inter"/>
                <a:cs typeface="Inter"/>
                <a:sym typeface="Inter"/>
              </a:rPr>
              <a:t>Preventive testing supports regular health monitoring, helps identify abnormal results that need medical attention, and enables doctors to evaluate health information alongside symptoms and medical history — encouraging proactive health management.</a:t>
            </a:r>
          </a:p>
        </p:txBody>
      </p:sp>
      <p:sp>
        <p:nvSpPr>
          <p:cNvPr name="Freeform 14" id="14"/>
          <p:cNvSpPr/>
          <p:nvPr/>
        </p:nvSpPr>
        <p:spPr>
          <a:xfrm flipH="false" flipV="false" rot="0">
            <a:off x="14708991" y="43352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grpSp>
        <p:nvGrpSpPr>
          <p:cNvPr name="Group 6" id="6"/>
          <p:cNvGrpSpPr/>
          <p:nvPr/>
        </p:nvGrpSpPr>
        <p:grpSpPr>
          <a:xfrm rot="0">
            <a:off x="0" y="0"/>
            <a:ext cx="6863191" cy="10295039"/>
            <a:chOff x="0" y="0"/>
            <a:chExt cx="9150922" cy="13726719"/>
          </a:xfrm>
        </p:grpSpPr>
        <p:sp>
          <p:nvSpPr>
            <p:cNvPr name="Freeform 7" id="7" descr="preencoded.png"/>
            <p:cNvSpPr/>
            <p:nvPr/>
          </p:nvSpPr>
          <p:spPr>
            <a:xfrm flipH="false" flipV="false" rot="0">
              <a:off x="0" y="0"/>
              <a:ext cx="9150858" cy="13726668"/>
            </a:xfrm>
            <a:custGeom>
              <a:avLst/>
              <a:gdLst/>
              <a:ahLst/>
              <a:cxnLst/>
              <a:rect r="r" b="b" t="t" l="l"/>
              <a:pathLst>
                <a:path h="13726668" w="9150858">
                  <a:moveTo>
                    <a:pt x="0" y="0"/>
                  </a:moveTo>
                  <a:lnTo>
                    <a:pt x="9150858" y="0"/>
                  </a:lnTo>
                  <a:lnTo>
                    <a:pt x="9150858" y="13726668"/>
                  </a:lnTo>
                  <a:lnTo>
                    <a:pt x="0" y="13726668"/>
                  </a:lnTo>
                  <a:lnTo>
                    <a:pt x="0" y="0"/>
                  </a:lnTo>
                  <a:close/>
                </a:path>
              </a:pathLst>
            </a:custGeom>
            <a:blipFill>
              <a:blip r:embed="rId2"/>
              <a:stretch>
                <a:fillRect l="-1" t="0" r="-1" b="0"/>
              </a:stretch>
            </a:blipFill>
          </p:spPr>
        </p:sp>
      </p:grpSp>
      <p:sp>
        <p:nvSpPr>
          <p:cNvPr name="TextBox 8" id="8"/>
          <p:cNvSpPr txBox="true"/>
          <p:nvPr/>
        </p:nvSpPr>
        <p:spPr>
          <a:xfrm rot="0">
            <a:off x="7856182" y="815635"/>
            <a:ext cx="9452677" cy="850306"/>
          </a:xfrm>
          <a:prstGeom prst="rect">
            <a:avLst/>
          </a:prstGeom>
        </p:spPr>
        <p:txBody>
          <a:bodyPr anchor="t" rtlCol="false" tIns="0" lIns="0" bIns="0" rIns="0">
            <a:spAutoFit/>
          </a:bodyPr>
          <a:lstStyle/>
          <a:p>
            <a:pPr algn="l">
              <a:lnSpc>
                <a:spcPts val="6463"/>
              </a:lnSpc>
            </a:pPr>
            <a:r>
              <a:rPr lang="en-US" sz="5179">
                <a:solidFill>
                  <a:srgbClr val="161613"/>
                </a:solidFill>
                <a:latin typeface="DM Sans"/>
                <a:ea typeface="DM Sans"/>
                <a:cs typeface="DM Sans"/>
                <a:sym typeface="DM Sans"/>
              </a:rPr>
              <a:t>Why Choose WellCare Labs</a:t>
            </a:r>
          </a:p>
        </p:txBody>
      </p:sp>
      <p:sp>
        <p:nvSpPr>
          <p:cNvPr name="Freeform 9" id="9" descr="preencoded.png"/>
          <p:cNvSpPr/>
          <p:nvPr/>
        </p:nvSpPr>
        <p:spPr>
          <a:xfrm flipH="false" flipV="false" rot="0">
            <a:off x="7856182" y="2039941"/>
            <a:ext cx="532019" cy="532028"/>
          </a:xfrm>
          <a:custGeom>
            <a:avLst/>
            <a:gdLst/>
            <a:ahLst/>
            <a:cxnLst/>
            <a:rect r="r" b="b" t="t" l="l"/>
            <a:pathLst>
              <a:path h="532028" w="532019">
                <a:moveTo>
                  <a:pt x="0" y="0"/>
                </a:moveTo>
                <a:lnTo>
                  <a:pt x="532019" y="0"/>
                </a:lnTo>
                <a:lnTo>
                  <a:pt x="532019" y="532028"/>
                </a:lnTo>
                <a:lnTo>
                  <a:pt x="0" y="532028"/>
                </a:lnTo>
                <a:lnTo>
                  <a:pt x="0" y="0"/>
                </a:lnTo>
                <a:close/>
              </a:path>
            </a:pathLst>
          </a:custGeom>
          <a:blipFill>
            <a:blip r:embed="rId3">
              <a:extLst>
                <a:ext uri="{96DAC541-7B7A-43D3-8B79-37D633B846F1}">
                  <asvg:svgBlip xmlns:asvg="http://schemas.microsoft.com/office/drawing/2016/SVG/main" r:embed="rId4"/>
                </a:ext>
              </a:extLst>
            </a:blip>
            <a:stretch>
              <a:fillRect l="0" t="-4463" r="0" b="-4463"/>
            </a:stretch>
          </a:blipFill>
        </p:spPr>
      </p:sp>
      <p:sp>
        <p:nvSpPr>
          <p:cNvPr name="TextBox 10" id="10"/>
          <p:cNvSpPr txBox="true"/>
          <p:nvPr/>
        </p:nvSpPr>
        <p:spPr>
          <a:xfrm rot="0">
            <a:off x="8699925" y="2121722"/>
            <a:ext cx="8608924" cy="425234"/>
          </a:xfrm>
          <a:prstGeom prst="rect">
            <a:avLst/>
          </a:prstGeom>
        </p:spPr>
        <p:txBody>
          <a:bodyPr anchor="t" rtlCol="false" tIns="0" lIns="0" bIns="0" rIns="0">
            <a:spAutoFit/>
          </a:bodyPr>
          <a:lstStyle/>
          <a:p>
            <a:pPr algn="l">
              <a:lnSpc>
                <a:spcPts val="3184"/>
              </a:lnSpc>
            </a:pPr>
            <a:r>
              <a:rPr lang="en-US" sz="2551">
                <a:solidFill>
                  <a:srgbClr val="161613"/>
                </a:solidFill>
                <a:latin typeface="DM Sans"/>
                <a:ea typeface="DM Sans"/>
                <a:cs typeface="DM Sans"/>
                <a:sym typeface="DM Sans"/>
              </a:rPr>
              <a:t>Wide Test Range</a:t>
            </a:r>
          </a:p>
        </p:txBody>
      </p:sp>
      <p:sp>
        <p:nvSpPr>
          <p:cNvPr name="TextBox 11" id="11"/>
          <p:cNvSpPr txBox="true"/>
          <p:nvPr/>
        </p:nvSpPr>
        <p:spPr>
          <a:xfrm rot="0">
            <a:off x="8699925" y="2620289"/>
            <a:ext cx="8608924" cy="900760"/>
          </a:xfrm>
          <a:prstGeom prst="rect">
            <a:avLst/>
          </a:prstGeom>
        </p:spPr>
        <p:txBody>
          <a:bodyPr anchor="t" rtlCol="false" tIns="0" lIns="0" bIns="0" rIns="0">
            <a:spAutoFit/>
          </a:bodyPr>
          <a:lstStyle/>
          <a:p>
            <a:pPr algn="l">
              <a:lnSpc>
                <a:spcPts val="3137"/>
              </a:lnSpc>
            </a:pPr>
            <a:r>
              <a:rPr lang="en-US" sz="2026">
                <a:solidFill>
                  <a:srgbClr val="161613"/>
                </a:solidFill>
                <a:latin typeface="Inter"/>
                <a:ea typeface="Inter"/>
                <a:cs typeface="Inter"/>
                <a:sym typeface="Inter"/>
              </a:rPr>
              <a:t>A wide range of diagnostic tests and health checkup packages for different needs</a:t>
            </a:r>
          </a:p>
        </p:txBody>
      </p:sp>
      <p:sp>
        <p:nvSpPr>
          <p:cNvPr name="Freeform 12" id="12" descr="preencoded.png"/>
          <p:cNvSpPr/>
          <p:nvPr/>
        </p:nvSpPr>
        <p:spPr>
          <a:xfrm flipH="false" flipV="false" rot="0">
            <a:off x="7856182" y="4019712"/>
            <a:ext cx="532019" cy="532028"/>
          </a:xfrm>
          <a:custGeom>
            <a:avLst/>
            <a:gdLst/>
            <a:ahLst/>
            <a:cxnLst/>
            <a:rect r="r" b="b" t="t" l="l"/>
            <a:pathLst>
              <a:path h="532028" w="532019">
                <a:moveTo>
                  <a:pt x="0" y="0"/>
                </a:moveTo>
                <a:lnTo>
                  <a:pt x="532019" y="0"/>
                </a:lnTo>
                <a:lnTo>
                  <a:pt x="532019" y="532028"/>
                </a:lnTo>
                <a:lnTo>
                  <a:pt x="0" y="532028"/>
                </a:lnTo>
                <a:lnTo>
                  <a:pt x="0" y="0"/>
                </a:lnTo>
                <a:close/>
              </a:path>
            </a:pathLst>
          </a:custGeom>
          <a:blipFill>
            <a:blip r:embed="rId5">
              <a:extLst>
                <a:ext uri="{96DAC541-7B7A-43D3-8B79-37D633B846F1}">
                  <asvg:svgBlip xmlns:asvg="http://schemas.microsoft.com/office/drawing/2016/SVG/main" r:embed="rId6"/>
                </a:ext>
              </a:extLst>
            </a:blip>
            <a:stretch>
              <a:fillRect l="0" t="-13391" r="0" b="-13391"/>
            </a:stretch>
          </a:blipFill>
        </p:spPr>
      </p:sp>
      <p:sp>
        <p:nvSpPr>
          <p:cNvPr name="TextBox 13" id="13"/>
          <p:cNvSpPr txBox="true"/>
          <p:nvPr/>
        </p:nvSpPr>
        <p:spPr>
          <a:xfrm rot="0">
            <a:off x="8699925" y="4101494"/>
            <a:ext cx="8608924" cy="425234"/>
          </a:xfrm>
          <a:prstGeom prst="rect">
            <a:avLst/>
          </a:prstGeom>
        </p:spPr>
        <p:txBody>
          <a:bodyPr anchor="t" rtlCol="false" tIns="0" lIns="0" bIns="0" rIns="0">
            <a:spAutoFit/>
          </a:bodyPr>
          <a:lstStyle/>
          <a:p>
            <a:pPr algn="l">
              <a:lnSpc>
                <a:spcPts val="3184"/>
              </a:lnSpc>
            </a:pPr>
            <a:r>
              <a:rPr lang="en-US" sz="2551">
                <a:solidFill>
                  <a:srgbClr val="161613"/>
                </a:solidFill>
                <a:latin typeface="DM Sans"/>
                <a:ea typeface="DM Sans"/>
                <a:cs typeface="DM Sans"/>
                <a:sym typeface="DM Sans"/>
              </a:rPr>
              <a:t>Convenient Services</a:t>
            </a:r>
          </a:p>
        </p:txBody>
      </p:sp>
      <p:sp>
        <p:nvSpPr>
          <p:cNvPr name="TextBox 14" id="14"/>
          <p:cNvSpPr txBox="true"/>
          <p:nvPr/>
        </p:nvSpPr>
        <p:spPr>
          <a:xfrm rot="0">
            <a:off x="8699925" y="4600061"/>
            <a:ext cx="8608924" cy="900760"/>
          </a:xfrm>
          <a:prstGeom prst="rect">
            <a:avLst/>
          </a:prstGeom>
        </p:spPr>
        <p:txBody>
          <a:bodyPr anchor="t" rtlCol="false" tIns="0" lIns="0" bIns="0" rIns="0">
            <a:spAutoFit/>
          </a:bodyPr>
          <a:lstStyle/>
          <a:p>
            <a:pPr algn="l">
              <a:lnSpc>
                <a:spcPts val="3137"/>
              </a:lnSpc>
            </a:pPr>
            <a:r>
              <a:rPr lang="en-US" sz="2026">
                <a:solidFill>
                  <a:srgbClr val="161613"/>
                </a:solidFill>
                <a:latin typeface="Inter"/>
                <a:ea typeface="Inter"/>
                <a:cs typeface="Inter"/>
                <a:sym typeface="Inter"/>
              </a:rPr>
              <a:t>Convenient testing services including home sample collection for greater accessibility</a:t>
            </a:r>
          </a:p>
        </p:txBody>
      </p:sp>
      <p:sp>
        <p:nvSpPr>
          <p:cNvPr name="Freeform 15" id="15" descr="preencoded.png"/>
          <p:cNvSpPr/>
          <p:nvPr/>
        </p:nvSpPr>
        <p:spPr>
          <a:xfrm flipH="false" flipV="false" rot="0">
            <a:off x="7856182" y="5999483"/>
            <a:ext cx="532019" cy="532028"/>
          </a:xfrm>
          <a:custGeom>
            <a:avLst/>
            <a:gdLst/>
            <a:ahLst/>
            <a:cxnLst/>
            <a:rect r="r" b="b" t="t" l="l"/>
            <a:pathLst>
              <a:path h="532028" w="532019">
                <a:moveTo>
                  <a:pt x="0" y="0"/>
                </a:moveTo>
                <a:lnTo>
                  <a:pt x="532019" y="0"/>
                </a:lnTo>
                <a:lnTo>
                  <a:pt x="532019" y="532029"/>
                </a:lnTo>
                <a:lnTo>
                  <a:pt x="0" y="532029"/>
                </a:lnTo>
                <a:lnTo>
                  <a:pt x="0" y="0"/>
                </a:lnTo>
                <a:close/>
              </a:path>
            </a:pathLst>
          </a:custGeom>
          <a:blipFill>
            <a:blip r:embed="rId7">
              <a:extLst>
                <a:ext uri="{96DAC541-7B7A-43D3-8B79-37D633B846F1}">
                  <asvg:svgBlip xmlns:asvg="http://schemas.microsoft.com/office/drawing/2016/SVG/main" r:embed="rId8"/>
                </a:ext>
              </a:extLst>
            </a:blip>
            <a:stretch>
              <a:fillRect l="0" t="-10713" r="0" b="-10713"/>
            </a:stretch>
          </a:blipFill>
        </p:spPr>
      </p:sp>
      <p:sp>
        <p:nvSpPr>
          <p:cNvPr name="TextBox 16" id="16"/>
          <p:cNvSpPr txBox="true"/>
          <p:nvPr/>
        </p:nvSpPr>
        <p:spPr>
          <a:xfrm rot="0">
            <a:off x="8699925" y="6081265"/>
            <a:ext cx="8608924" cy="425234"/>
          </a:xfrm>
          <a:prstGeom prst="rect">
            <a:avLst/>
          </a:prstGeom>
        </p:spPr>
        <p:txBody>
          <a:bodyPr anchor="t" rtlCol="false" tIns="0" lIns="0" bIns="0" rIns="0">
            <a:spAutoFit/>
          </a:bodyPr>
          <a:lstStyle/>
          <a:p>
            <a:pPr algn="l">
              <a:lnSpc>
                <a:spcPts val="3184"/>
              </a:lnSpc>
            </a:pPr>
            <a:r>
              <a:rPr lang="en-US" sz="2551">
                <a:solidFill>
                  <a:srgbClr val="161613"/>
                </a:solidFill>
                <a:latin typeface="DM Sans"/>
                <a:ea typeface="DM Sans"/>
                <a:cs typeface="DM Sans"/>
                <a:sym typeface="DM Sans"/>
              </a:rPr>
              <a:t>Professional Support</a:t>
            </a:r>
          </a:p>
        </p:txBody>
      </p:sp>
      <p:sp>
        <p:nvSpPr>
          <p:cNvPr name="TextBox 17" id="17"/>
          <p:cNvSpPr txBox="true"/>
          <p:nvPr/>
        </p:nvSpPr>
        <p:spPr>
          <a:xfrm rot="0">
            <a:off x="8699925" y="6579832"/>
            <a:ext cx="8608924" cy="900760"/>
          </a:xfrm>
          <a:prstGeom prst="rect">
            <a:avLst/>
          </a:prstGeom>
        </p:spPr>
        <p:txBody>
          <a:bodyPr anchor="t" rtlCol="false" tIns="0" lIns="0" bIns="0" rIns="0">
            <a:spAutoFit/>
          </a:bodyPr>
          <a:lstStyle/>
          <a:p>
            <a:pPr algn="l">
              <a:lnSpc>
                <a:spcPts val="3137"/>
              </a:lnSpc>
            </a:pPr>
            <a:r>
              <a:rPr lang="en-US" sz="2026">
                <a:solidFill>
                  <a:srgbClr val="161613"/>
                </a:solidFill>
                <a:latin typeface="Inter"/>
                <a:ea typeface="Inter"/>
                <a:cs typeface="Inter"/>
                <a:sym typeface="Inter"/>
              </a:rPr>
              <a:t>Professional laboratory support with easy online access to diagnostic information</a:t>
            </a:r>
          </a:p>
        </p:txBody>
      </p:sp>
      <p:sp>
        <p:nvSpPr>
          <p:cNvPr name="Freeform 18" id="18" descr="preencoded.png"/>
          <p:cNvSpPr/>
          <p:nvPr/>
        </p:nvSpPr>
        <p:spPr>
          <a:xfrm flipH="false" flipV="false" rot="0">
            <a:off x="7856182" y="7979254"/>
            <a:ext cx="532019" cy="532028"/>
          </a:xfrm>
          <a:custGeom>
            <a:avLst/>
            <a:gdLst/>
            <a:ahLst/>
            <a:cxnLst/>
            <a:rect r="r" b="b" t="t" l="l"/>
            <a:pathLst>
              <a:path h="532028" w="532019">
                <a:moveTo>
                  <a:pt x="0" y="0"/>
                </a:moveTo>
                <a:lnTo>
                  <a:pt x="532019" y="0"/>
                </a:lnTo>
                <a:lnTo>
                  <a:pt x="532019" y="532029"/>
                </a:lnTo>
                <a:lnTo>
                  <a:pt x="0" y="532029"/>
                </a:lnTo>
                <a:lnTo>
                  <a:pt x="0" y="0"/>
                </a:lnTo>
                <a:close/>
              </a:path>
            </a:pathLst>
          </a:custGeom>
          <a:blipFill>
            <a:blip r:embed="rId9">
              <a:extLst>
                <a:ext uri="{96DAC541-7B7A-43D3-8B79-37D633B846F1}">
                  <asvg:svgBlip xmlns:asvg="http://schemas.microsoft.com/office/drawing/2016/SVG/main" r:embed="rId10"/>
                </a:ext>
              </a:extLst>
            </a:blip>
            <a:stretch>
              <a:fillRect l="0" t="-4463" r="0" b="-4463"/>
            </a:stretch>
          </a:blipFill>
        </p:spPr>
      </p:sp>
      <p:sp>
        <p:nvSpPr>
          <p:cNvPr name="TextBox 19" id="19"/>
          <p:cNvSpPr txBox="true"/>
          <p:nvPr/>
        </p:nvSpPr>
        <p:spPr>
          <a:xfrm rot="0">
            <a:off x="8699925" y="8061036"/>
            <a:ext cx="8608924" cy="425234"/>
          </a:xfrm>
          <a:prstGeom prst="rect">
            <a:avLst/>
          </a:prstGeom>
        </p:spPr>
        <p:txBody>
          <a:bodyPr anchor="t" rtlCol="false" tIns="0" lIns="0" bIns="0" rIns="0">
            <a:spAutoFit/>
          </a:bodyPr>
          <a:lstStyle/>
          <a:p>
            <a:pPr algn="l">
              <a:lnSpc>
                <a:spcPts val="3184"/>
              </a:lnSpc>
            </a:pPr>
            <a:r>
              <a:rPr lang="en-US" sz="2551">
                <a:solidFill>
                  <a:srgbClr val="161613"/>
                </a:solidFill>
                <a:latin typeface="DM Sans"/>
                <a:ea typeface="DM Sans"/>
                <a:cs typeface="DM Sans"/>
                <a:sym typeface="DM Sans"/>
              </a:rPr>
              <a:t>Customer Focus</a:t>
            </a:r>
          </a:p>
        </p:txBody>
      </p:sp>
      <p:sp>
        <p:nvSpPr>
          <p:cNvPr name="TextBox 20" id="20"/>
          <p:cNvSpPr txBox="true"/>
          <p:nvPr/>
        </p:nvSpPr>
        <p:spPr>
          <a:xfrm rot="0">
            <a:off x="8699925" y="8559603"/>
            <a:ext cx="8608924" cy="900760"/>
          </a:xfrm>
          <a:prstGeom prst="rect">
            <a:avLst/>
          </a:prstGeom>
        </p:spPr>
        <p:txBody>
          <a:bodyPr anchor="t" rtlCol="false" tIns="0" lIns="0" bIns="0" rIns="0">
            <a:spAutoFit/>
          </a:bodyPr>
          <a:lstStyle/>
          <a:p>
            <a:pPr algn="l">
              <a:lnSpc>
                <a:spcPts val="3137"/>
              </a:lnSpc>
            </a:pPr>
            <a:r>
              <a:rPr lang="en-US" sz="2026">
                <a:solidFill>
                  <a:srgbClr val="161613"/>
                </a:solidFill>
                <a:latin typeface="Inter"/>
                <a:ea typeface="Inter"/>
                <a:cs typeface="Inter"/>
                <a:sym typeface="Inter"/>
              </a:rPr>
              <a:t>Strong focus on customer convenience throughout the testing process</a:t>
            </a:r>
          </a:p>
        </p:txBody>
      </p:sp>
      <p:sp>
        <p:nvSpPr>
          <p:cNvPr name="Freeform 21" id="21"/>
          <p:cNvSpPr/>
          <p:nvPr/>
        </p:nvSpPr>
        <p:spPr>
          <a:xfrm flipH="false" flipV="false" rot="0">
            <a:off x="16140596" y="130302"/>
            <a:ext cx="2118886" cy="847555"/>
          </a:xfrm>
          <a:custGeom>
            <a:avLst/>
            <a:gdLst/>
            <a:ahLst/>
            <a:cxnLst/>
            <a:rect r="r" b="b" t="t" l="l"/>
            <a:pathLst>
              <a:path h="847555" w="2118886">
                <a:moveTo>
                  <a:pt x="0" y="0"/>
                </a:moveTo>
                <a:lnTo>
                  <a:pt x="2118886" y="0"/>
                </a:lnTo>
                <a:lnTo>
                  <a:pt x="2118886" y="847555"/>
                </a:lnTo>
                <a:lnTo>
                  <a:pt x="0" y="847555"/>
                </a:lnTo>
                <a:lnTo>
                  <a:pt x="0" y="0"/>
                </a:lnTo>
                <a:close/>
              </a:path>
            </a:pathLst>
          </a:custGeom>
          <a:blipFill>
            <a:blip r:embed="rId11"/>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301840" cy="10295039"/>
            <a:chOff x="0" y="0"/>
            <a:chExt cx="24402453" cy="13726719"/>
          </a:xfrm>
        </p:grpSpPr>
        <p:sp>
          <p:nvSpPr>
            <p:cNvPr name="Freeform 3" id="3"/>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E6E2DB"/>
            </a:solidFill>
          </p:spPr>
        </p:sp>
      </p:grpSp>
      <p:grpSp>
        <p:nvGrpSpPr>
          <p:cNvPr name="Group 4" id="4"/>
          <p:cNvGrpSpPr/>
          <p:nvPr/>
        </p:nvGrpSpPr>
        <p:grpSpPr>
          <a:xfrm rot="0">
            <a:off x="0" y="0"/>
            <a:ext cx="18301840" cy="10295039"/>
            <a:chOff x="0" y="0"/>
            <a:chExt cx="24402453" cy="13726719"/>
          </a:xfrm>
        </p:grpSpPr>
        <p:sp>
          <p:nvSpPr>
            <p:cNvPr name="Freeform 5" id="5"/>
            <p:cNvSpPr/>
            <p:nvPr/>
          </p:nvSpPr>
          <p:spPr>
            <a:xfrm flipH="false" flipV="false" rot="0">
              <a:off x="0" y="0"/>
              <a:ext cx="24402414" cy="13726668"/>
            </a:xfrm>
            <a:custGeom>
              <a:avLst/>
              <a:gdLst/>
              <a:ahLst/>
              <a:cxnLst/>
              <a:rect r="r" b="b" t="t" l="l"/>
              <a:pathLst>
                <a:path h="13726668" w="24402414">
                  <a:moveTo>
                    <a:pt x="0" y="0"/>
                  </a:moveTo>
                  <a:lnTo>
                    <a:pt x="24402414" y="0"/>
                  </a:lnTo>
                  <a:lnTo>
                    <a:pt x="24402414" y="13726668"/>
                  </a:lnTo>
                  <a:lnTo>
                    <a:pt x="0" y="13726668"/>
                  </a:lnTo>
                  <a:close/>
                </a:path>
              </a:pathLst>
            </a:custGeom>
            <a:solidFill>
              <a:srgbClr val="F9F8F5"/>
            </a:solidFill>
          </p:spPr>
        </p:sp>
      </p:grpSp>
      <p:sp>
        <p:nvSpPr>
          <p:cNvPr name="TextBox 6" id="6"/>
          <p:cNvSpPr txBox="true"/>
          <p:nvPr/>
        </p:nvSpPr>
        <p:spPr>
          <a:xfrm rot="0">
            <a:off x="992991" y="844677"/>
            <a:ext cx="16315868" cy="850306"/>
          </a:xfrm>
          <a:prstGeom prst="rect">
            <a:avLst/>
          </a:prstGeom>
        </p:spPr>
        <p:txBody>
          <a:bodyPr anchor="t" rtlCol="false" tIns="0" lIns="0" bIns="0" rIns="0">
            <a:spAutoFit/>
          </a:bodyPr>
          <a:lstStyle/>
          <a:p>
            <a:pPr algn="l">
              <a:lnSpc>
                <a:spcPts val="6463"/>
              </a:lnSpc>
            </a:pPr>
            <a:r>
              <a:rPr lang="en-US" sz="5179">
                <a:solidFill>
                  <a:srgbClr val="161613"/>
                </a:solidFill>
                <a:latin typeface="DM Sans"/>
                <a:ea typeface="DM Sans"/>
                <a:cs typeface="DM Sans"/>
                <a:sym typeface="DM Sans"/>
              </a:rPr>
              <a:t>Contact WellCare Labs</a:t>
            </a:r>
          </a:p>
        </p:txBody>
      </p:sp>
      <p:grpSp>
        <p:nvGrpSpPr>
          <p:cNvPr name="Group 7" id="7"/>
          <p:cNvGrpSpPr/>
          <p:nvPr/>
        </p:nvGrpSpPr>
        <p:grpSpPr>
          <a:xfrm rot="0">
            <a:off x="801595" y="2068992"/>
            <a:ext cx="8216313" cy="7362330"/>
            <a:chOff x="0" y="0"/>
            <a:chExt cx="10955084" cy="9816440"/>
          </a:xfrm>
        </p:grpSpPr>
        <p:sp>
          <p:nvSpPr>
            <p:cNvPr name="Freeform 8" id="8"/>
            <p:cNvSpPr/>
            <p:nvPr/>
          </p:nvSpPr>
          <p:spPr>
            <a:xfrm flipH="false" flipV="false" rot="0">
              <a:off x="0" y="0"/>
              <a:ext cx="10955147" cy="9816465"/>
            </a:xfrm>
            <a:custGeom>
              <a:avLst/>
              <a:gdLst/>
              <a:ahLst/>
              <a:cxnLst/>
              <a:rect r="r" b="b" t="t" l="l"/>
              <a:pathLst>
                <a:path h="9816465" w="10955147">
                  <a:moveTo>
                    <a:pt x="0" y="53213"/>
                  </a:moveTo>
                  <a:cubicBezTo>
                    <a:pt x="0" y="23876"/>
                    <a:pt x="23876" y="0"/>
                    <a:pt x="53213" y="0"/>
                  </a:cubicBezTo>
                  <a:lnTo>
                    <a:pt x="10901934" y="0"/>
                  </a:lnTo>
                  <a:cubicBezTo>
                    <a:pt x="10931271" y="0"/>
                    <a:pt x="10955147" y="23876"/>
                    <a:pt x="10955147" y="53213"/>
                  </a:cubicBezTo>
                  <a:lnTo>
                    <a:pt x="10955147" y="9763252"/>
                  </a:lnTo>
                  <a:cubicBezTo>
                    <a:pt x="10955147" y="9792589"/>
                    <a:pt x="10931271" y="9816465"/>
                    <a:pt x="10901934" y="9816465"/>
                  </a:cubicBezTo>
                  <a:lnTo>
                    <a:pt x="53213" y="9816465"/>
                  </a:lnTo>
                  <a:cubicBezTo>
                    <a:pt x="23876" y="9816465"/>
                    <a:pt x="0" y="9792589"/>
                    <a:pt x="0" y="9763252"/>
                  </a:cubicBezTo>
                  <a:close/>
                </a:path>
              </a:pathLst>
            </a:custGeom>
            <a:solidFill>
              <a:srgbClr val="28282F"/>
            </a:solidFill>
          </p:spPr>
        </p:sp>
      </p:grpSp>
      <p:sp>
        <p:nvSpPr>
          <p:cNvPr name="TextBox 9" id="9"/>
          <p:cNvSpPr txBox="true"/>
          <p:nvPr/>
        </p:nvSpPr>
        <p:spPr>
          <a:xfrm rot="0">
            <a:off x="1067610" y="2308793"/>
            <a:ext cx="7684303" cy="425234"/>
          </a:xfrm>
          <a:prstGeom prst="rect">
            <a:avLst/>
          </a:prstGeom>
        </p:spPr>
        <p:txBody>
          <a:bodyPr anchor="t" rtlCol="false" tIns="0" lIns="0" bIns="0" rIns="0">
            <a:spAutoFit/>
          </a:bodyPr>
          <a:lstStyle/>
          <a:p>
            <a:pPr algn="l">
              <a:lnSpc>
                <a:spcPts val="3184"/>
              </a:lnSpc>
            </a:pPr>
            <a:r>
              <a:rPr lang="en-US" sz="2551">
                <a:solidFill>
                  <a:srgbClr val="000000"/>
                </a:solidFill>
                <a:latin typeface="DM Sans"/>
                <a:ea typeface="DM Sans"/>
                <a:cs typeface="DM Sans"/>
                <a:sym typeface="DM Sans"/>
              </a:rPr>
              <a:t>📍</a:t>
            </a:r>
            <a:r>
              <a:rPr lang="en-US" sz="2551">
                <a:solidFill>
                  <a:srgbClr val="FFFFFF"/>
                </a:solidFill>
                <a:latin typeface="DM Sans"/>
                <a:ea typeface="DM Sans"/>
                <a:cs typeface="DM Sans"/>
                <a:sym typeface="DM Sans"/>
              </a:rPr>
              <a:t> Location</a:t>
            </a:r>
          </a:p>
        </p:txBody>
      </p:sp>
      <p:sp>
        <p:nvSpPr>
          <p:cNvPr name="TextBox 10" id="10"/>
          <p:cNvSpPr txBox="true"/>
          <p:nvPr/>
        </p:nvSpPr>
        <p:spPr>
          <a:xfrm rot="0">
            <a:off x="1067610" y="2907163"/>
            <a:ext cx="7684303" cy="900760"/>
          </a:xfrm>
          <a:prstGeom prst="rect">
            <a:avLst/>
          </a:prstGeom>
        </p:spPr>
        <p:txBody>
          <a:bodyPr anchor="t" rtlCol="false" tIns="0" lIns="0" bIns="0" rIns="0">
            <a:spAutoFit/>
          </a:bodyPr>
          <a:lstStyle/>
          <a:p>
            <a:pPr algn="l">
              <a:lnSpc>
                <a:spcPts val="3137"/>
              </a:lnSpc>
            </a:pPr>
            <a:r>
              <a:rPr lang="en-US" sz="2026">
                <a:solidFill>
                  <a:srgbClr val="FFFFFF"/>
                </a:solidFill>
                <a:latin typeface="Inter"/>
                <a:ea typeface="Inter"/>
                <a:cs typeface="Inter"/>
                <a:sym typeface="Inter"/>
              </a:rPr>
              <a:t>Shop 113, First Floor, A-Wing, Sai Vision Mall, Pimple Saudagar, Pimpri-Chinchwad, Pune, Maharashtra – 411027</a:t>
            </a:r>
          </a:p>
        </p:txBody>
      </p:sp>
      <p:grpSp>
        <p:nvGrpSpPr>
          <p:cNvPr name="Group 11" id="11"/>
          <p:cNvGrpSpPr/>
          <p:nvPr/>
        </p:nvGrpSpPr>
        <p:grpSpPr>
          <a:xfrm rot="0">
            <a:off x="1067610" y="4154805"/>
            <a:ext cx="7684303" cy="28594"/>
            <a:chOff x="0" y="0"/>
            <a:chExt cx="10245738" cy="38125"/>
          </a:xfrm>
        </p:grpSpPr>
        <p:sp>
          <p:nvSpPr>
            <p:cNvPr name="Freeform 12" id="12"/>
            <p:cNvSpPr/>
            <p:nvPr/>
          </p:nvSpPr>
          <p:spPr>
            <a:xfrm flipH="false" flipV="false" rot="0">
              <a:off x="0" y="0"/>
              <a:ext cx="10245725" cy="38100"/>
            </a:xfrm>
            <a:custGeom>
              <a:avLst/>
              <a:gdLst/>
              <a:ahLst/>
              <a:cxnLst/>
              <a:rect r="r" b="b" t="t" l="l"/>
              <a:pathLst>
                <a:path h="38100" w="10245725">
                  <a:moveTo>
                    <a:pt x="0" y="19050"/>
                  </a:moveTo>
                  <a:cubicBezTo>
                    <a:pt x="0" y="8509"/>
                    <a:pt x="8509" y="0"/>
                    <a:pt x="19050" y="0"/>
                  </a:cubicBezTo>
                  <a:lnTo>
                    <a:pt x="10226675" y="0"/>
                  </a:lnTo>
                  <a:cubicBezTo>
                    <a:pt x="10237216" y="0"/>
                    <a:pt x="10245725" y="8509"/>
                    <a:pt x="10245725" y="19050"/>
                  </a:cubicBezTo>
                  <a:cubicBezTo>
                    <a:pt x="10245725" y="29591"/>
                    <a:pt x="10237216" y="38100"/>
                    <a:pt x="10226675" y="38100"/>
                  </a:cubicBezTo>
                  <a:lnTo>
                    <a:pt x="19050" y="38100"/>
                  </a:lnTo>
                  <a:cubicBezTo>
                    <a:pt x="8509" y="38100"/>
                    <a:pt x="0" y="29591"/>
                    <a:pt x="0" y="19050"/>
                  </a:cubicBezTo>
                  <a:close/>
                </a:path>
              </a:pathLst>
            </a:custGeom>
            <a:solidFill>
              <a:srgbClr val="FFFFFF">
                <a:alpha val="24706"/>
              </a:srgbClr>
            </a:solidFill>
          </p:spPr>
        </p:sp>
      </p:grpSp>
      <p:sp>
        <p:nvSpPr>
          <p:cNvPr name="TextBox 13" id="13"/>
          <p:cNvSpPr txBox="true"/>
          <p:nvPr/>
        </p:nvSpPr>
        <p:spPr>
          <a:xfrm rot="0">
            <a:off x="1067610" y="4520775"/>
            <a:ext cx="7684303" cy="425234"/>
          </a:xfrm>
          <a:prstGeom prst="rect">
            <a:avLst/>
          </a:prstGeom>
        </p:spPr>
        <p:txBody>
          <a:bodyPr anchor="t" rtlCol="false" tIns="0" lIns="0" bIns="0" rIns="0">
            <a:spAutoFit/>
          </a:bodyPr>
          <a:lstStyle/>
          <a:p>
            <a:pPr algn="l">
              <a:lnSpc>
                <a:spcPts val="3184"/>
              </a:lnSpc>
            </a:pPr>
            <a:r>
              <a:rPr lang="en-US" sz="2551">
                <a:solidFill>
                  <a:srgbClr val="000000"/>
                </a:solidFill>
                <a:latin typeface="DM Sans"/>
                <a:ea typeface="DM Sans"/>
                <a:cs typeface="DM Sans"/>
                <a:sym typeface="DM Sans"/>
              </a:rPr>
              <a:t>📞</a:t>
            </a:r>
            <a:r>
              <a:rPr lang="en-US" sz="2551">
                <a:solidFill>
                  <a:srgbClr val="FFFFFF"/>
                </a:solidFill>
                <a:latin typeface="DM Sans"/>
                <a:ea typeface="DM Sans"/>
                <a:cs typeface="DM Sans"/>
                <a:sym typeface="DM Sans"/>
              </a:rPr>
              <a:t> Phone</a:t>
            </a:r>
          </a:p>
        </p:txBody>
      </p:sp>
      <p:sp>
        <p:nvSpPr>
          <p:cNvPr name="TextBox 14" id="14"/>
          <p:cNvSpPr txBox="true"/>
          <p:nvPr/>
        </p:nvSpPr>
        <p:spPr>
          <a:xfrm rot="0">
            <a:off x="1067610" y="5119135"/>
            <a:ext cx="8599389" cy="488480"/>
          </a:xfrm>
          <a:prstGeom prst="rect">
            <a:avLst/>
          </a:prstGeom>
        </p:spPr>
        <p:txBody>
          <a:bodyPr anchor="t" rtlCol="false" tIns="0" lIns="0" bIns="0" rIns="0">
            <a:spAutoFit/>
          </a:bodyPr>
          <a:lstStyle/>
          <a:p>
            <a:pPr algn="l">
              <a:lnSpc>
                <a:spcPts val="3137"/>
              </a:lnSpc>
            </a:pPr>
            <a:r>
              <a:rPr lang="en-US" sz="2026">
                <a:solidFill>
                  <a:srgbClr val="FFFFFF"/>
                </a:solidFill>
                <a:latin typeface="Inter"/>
                <a:ea typeface="Inter"/>
                <a:cs typeface="Inter"/>
                <a:sym typeface="Inter"/>
              </a:rPr>
              <a:t>+91 9158980898</a:t>
            </a:r>
          </a:p>
        </p:txBody>
      </p:sp>
      <p:grpSp>
        <p:nvGrpSpPr>
          <p:cNvPr name="Group 15" id="15"/>
          <p:cNvGrpSpPr/>
          <p:nvPr/>
        </p:nvGrpSpPr>
        <p:grpSpPr>
          <a:xfrm rot="0">
            <a:off x="1067610" y="5954506"/>
            <a:ext cx="7684303" cy="28594"/>
            <a:chOff x="0" y="0"/>
            <a:chExt cx="10245738" cy="38125"/>
          </a:xfrm>
        </p:grpSpPr>
        <p:sp>
          <p:nvSpPr>
            <p:cNvPr name="Freeform 16" id="16"/>
            <p:cNvSpPr/>
            <p:nvPr/>
          </p:nvSpPr>
          <p:spPr>
            <a:xfrm flipH="false" flipV="false" rot="0">
              <a:off x="0" y="0"/>
              <a:ext cx="10245725" cy="38100"/>
            </a:xfrm>
            <a:custGeom>
              <a:avLst/>
              <a:gdLst/>
              <a:ahLst/>
              <a:cxnLst/>
              <a:rect r="r" b="b" t="t" l="l"/>
              <a:pathLst>
                <a:path h="38100" w="10245725">
                  <a:moveTo>
                    <a:pt x="0" y="19050"/>
                  </a:moveTo>
                  <a:cubicBezTo>
                    <a:pt x="0" y="8509"/>
                    <a:pt x="8509" y="0"/>
                    <a:pt x="19050" y="0"/>
                  </a:cubicBezTo>
                  <a:lnTo>
                    <a:pt x="10226675" y="0"/>
                  </a:lnTo>
                  <a:cubicBezTo>
                    <a:pt x="10237216" y="0"/>
                    <a:pt x="10245725" y="8509"/>
                    <a:pt x="10245725" y="19050"/>
                  </a:cubicBezTo>
                  <a:cubicBezTo>
                    <a:pt x="10245725" y="29591"/>
                    <a:pt x="10237216" y="38100"/>
                    <a:pt x="10226675" y="38100"/>
                  </a:cubicBezTo>
                  <a:lnTo>
                    <a:pt x="19050" y="38100"/>
                  </a:lnTo>
                  <a:cubicBezTo>
                    <a:pt x="8509" y="38100"/>
                    <a:pt x="0" y="29591"/>
                    <a:pt x="0" y="19050"/>
                  </a:cubicBezTo>
                  <a:close/>
                </a:path>
              </a:pathLst>
            </a:custGeom>
            <a:solidFill>
              <a:srgbClr val="FFFFFF">
                <a:alpha val="24706"/>
              </a:srgbClr>
            </a:solidFill>
          </p:spPr>
        </p:sp>
      </p:grpSp>
      <p:sp>
        <p:nvSpPr>
          <p:cNvPr name="TextBox 17" id="17"/>
          <p:cNvSpPr txBox="true"/>
          <p:nvPr/>
        </p:nvSpPr>
        <p:spPr>
          <a:xfrm rot="0">
            <a:off x="1067610" y="6320466"/>
            <a:ext cx="7684303" cy="425234"/>
          </a:xfrm>
          <a:prstGeom prst="rect">
            <a:avLst/>
          </a:prstGeom>
        </p:spPr>
        <p:txBody>
          <a:bodyPr anchor="t" rtlCol="false" tIns="0" lIns="0" bIns="0" rIns="0">
            <a:spAutoFit/>
          </a:bodyPr>
          <a:lstStyle/>
          <a:p>
            <a:pPr algn="l">
              <a:lnSpc>
                <a:spcPts val="3184"/>
              </a:lnSpc>
            </a:pPr>
            <a:r>
              <a:rPr lang="en-US" sz="2551">
                <a:solidFill>
                  <a:srgbClr val="000000"/>
                </a:solidFill>
                <a:latin typeface="DM Sans"/>
                <a:ea typeface="DM Sans"/>
                <a:cs typeface="DM Sans"/>
                <a:sym typeface="DM Sans"/>
              </a:rPr>
              <a:t>✉️</a:t>
            </a:r>
            <a:r>
              <a:rPr lang="en-US" sz="2551">
                <a:solidFill>
                  <a:srgbClr val="FFFFFF"/>
                </a:solidFill>
                <a:latin typeface="DM Sans"/>
                <a:ea typeface="DM Sans"/>
                <a:cs typeface="DM Sans"/>
                <a:sym typeface="DM Sans"/>
              </a:rPr>
              <a:t> Email</a:t>
            </a:r>
          </a:p>
        </p:txBody>
      </p:sp>
      <p:sp>
        <p:nvSpPr>
          <p:cNvPr name="TextBox 18" id="18"/>
          <p:cNvSpPr txBox="true"/>
          <p:nvPr/>
        </p:nvSpPr>
        <p:spPr>
          <a:xfrm rot="0">
            <a:off x="1067610" y="6918827"/>
            <a:ext cx="8599389" cy="488480"/>
          </a:xfrm>
          <a:prstGeom prst="rect">
            <a:avLst/>
          </a:prstGeom>
        </p:spPr>
        <p:txBody>
          <a:bodyPr anchor="t" rtlCol="false" tIns="0" lIns="0" bIns="0" rIns="0">
            <a:spAutoFit/>
          </a:bodyPr>
          <a:lstStyle/>
          <a:p>
            <a:pPr algn="l">
              <a:lnSpc>
                <a:spcPts val="3137"/>
              </a:lnSpc>
            </a:pPr>
            <a:r>
              <a:rPr lang="en-US" sz="2026">
                <a:solidFill>
                  <a:srgbClr val="FFFFFF"/>
                </a:solidFill>
                <a:latin typeface="Inter"/>
                <a:ea typeface="Inter"/>
                <a:cs typeface="Inter"/>
                <a:sym typeface="Inter"/>
              </a:rPr>
              <a:t>info@wellcarelabs.in</a:t>
            </a:r>
          </a:p>
        </p:txBody>
      </p:sp>
      <p:grpSp>
        <p:nvGrpSpPr>
          <p:cNvPr name="Group 19" id="19"/>
          <p:cNvGrpSpPr/>
          <p:nvPr/>
        </p:nvGrpSpPr>
        <p:grpSpPr>
          <a:xfrm rot="0">
            <a:off x="1067610" y="7754198"/>
            <a:ext cx="7684303" cy="28594"/>
            <a:chOff x="0" y="0"/>
            <a:chExt cx="10245738" cy="38125"/>
          </a:xfrm>
        </p:grpSpPr>
        <p:sp>
          <p:nvSpPr>
            <p:cNvPr name="Freeform 20" id="20"/>
            <p:cNvSpPr/>
            <p:nvPr/>
          </p:nvSpPr>
          <p:spPr>
            <a:xfrm flipH="false" flipV="false" rot="0">
              <a:off x="0" y="0"/>
              <a:ext cx="10245725" cy="38100"/>
            </a:xfrm>
            <a:custGeom>
              <a:avLst/>
              <a:gdLst/>
              <a:ahLst/>
              <a:cxnLst/>
              <a:rect r="r" b="b" t="t" l="l"/>
              <a:pathLst>
                <a:path h="38100" w="10245725">
                  <a:moveTo>
                    <a:pt x="0" y="19050"/>
                  </a:moveTo>
                  <a:cubicBezTo>
                    <a:pt x="0" y="8509"/>
                    <a:pt x="8509" y="0"/>
                    <a:pt x="19050" y="0"/>
                  </a:cubicBezTo>
                  <a:lnTo>
                    <a:pt x="10226675" y="0"/>
                  </a:lnTo>
                  <a:cubicBezTo>
                    <a:pt x="10237216" y="0"/>
                    <a:pt x="10245725" y="8509"/>
                    <a:pt x="10245725" y="19050"/>
                  </a:cubicBezTo>
                  <a:cubicBezTo>
                    <a:pt x="10245725" y="29591"/>
                    <a:pt x="10237216" y="38100"/>
                    <a:pt x="10226675" y="38100"/>
                  </a:cubicBezTo>
                  <a:lnTo>
                    <a:pt x="19050" y="38100"/>
                  </a:lnTo>
                  <a:cubicBezTo>
                    <a:pt x="8509" y="38100"/>
                    <a:pt x="0" y="29591"/>
                    <a:pt x="0" y="19050"/>
                  </a:cubicBezTo>
                  <a:close/>
                </a:path>
              </a:pathLst>
            </a:custGeom>
            <a:solidFill>
              <a:srgbClr val="FFFFFF">
                <a:alpha val="24706"/>
              </a:srgbClr>
            </a:solidFill>
          </p:spPr>
        </p:sp>
      </p:grpSp>
      <p:sp>
        <p:nvSpPr>
          <p:cNvPr name="TextBox 21" id="21"/>
          <p:cNvSpPr txBox="true"/>
          <p:nvPr/>
        </p:nvSpPr>
        <p:spPr>
          <a:xfrm rot="0">
            <a:off x="1067610" y="8120167"/>
            <a:ext cx="7684303" cy="425234"/>
          </a:xfrm>
          <a:prstGeom prst="rect">
            <a:avLst/>
          </a:prstGeom>
        </p:spPr>
        <p:txBody>
          <a:bodyPr anchor="t" rtlCol="false" tIns="0" lIns="0" bIns="0" rIns="0">
            <a:spAutoFit/>
          </a:bodyPr>
          <a:lstStyle/>
          <a:p>
            <a:pPr algn="l">
              <a:lnSpc>
                <a:spcPts val="3184"/>
              </a:lnSpc>
            </a:pPr>
            <a:r>
              <a:rPr lang="en-US" sz="2551">
                <a:solidFill>
                  <a:srgbClr val="000000"/>
                </a:solidFill>
                <a:latin typeface="DM Sans"/>
                <a:ea typeface="DM Sans"/>
                <a:cs typeface="DM Sans"/>
                <a:sym typeface="DM Sans"/>
              </a:rPr>
              <a:t>🌐</a:t>
            </a:r>
            <a:r>
              <a:rPr lang="en-US" sz="2551">
                <a:solidFill>
                  <a:srgbClr val="FFFFFF"/>
                </a:solidFill>
                <a:latin typeface="DM Sans"/>
                <a:ea typeface="DM Sans"/>
                <a:cs typeface="DM Sans"/>
                <a:sym typeface="DM Sans"/>
              </a:rPr>
              <a:t> Website</a:t>
            </a:r>
          </a:p>
        </p:txBody>
      </p:sp>
      <p:sp>
        <p:nvSpPr>
          <p:cNvPr name="TextBox 22" id="22"/>
          <p:cNvSpPr txBox="true"/>
          <p:nvPr/>
        </p:nvSpPr>
        <p:spPr>
          <a:xfrm rot="0">
            <a:off x="1067610" y="8718528"/>
            <a:ext cx="8599389" cy="488480"/>
          </a:xfrm>
          <a:prstGeom prst="rect">
            <a:avLst/>
          </a:prstGeom>
        </p:spPr>
        <p:txBody>
          <a:bodyPr anchor="t" rtlCol="false" tIns="0" lIns="0" bIns="0" rIns="0">
            <a:spAutoFit/>
          </a:bodyPr>
          <a:lstStyle/>
          <a:p>
            <a:pPr algn="l">
              <a:lnSpc>
                <a:spcPts val="3137"/>
              </a:lnSpc>
            </a:pPr>
            <a:r>
              <a:rPr lang="en-US" sz="2026">
                <a:solidFill>
                  <a:srgbClr val="FFFFFF"/>
                </a:solidFill>
                <a:latin typeface="Inter"/>
                <a:ea typeface="Inter"/>
                <a:cs typeface="Inter"/>
                <a:sym typeface="Inter"/>
              </a:rPr>
              <a:t>wellcarelabs.in</a:t>
            </a:r>
          </a:p>
        </p:txBody>
      </p:sp>
      <p:sp>
        <p:nvSpPr>
          <p:cNvPr name="TextBox 23" id="23"/>
          <p:cNvSpPr txBox="true"/>
          <p:nvPr/>
        </p:nvSpPr>
        <p:spPr>
          <a:xfrm rot="0">
            <a:off x="9484843" y="2308793"/>
            <a:ext cx="7833541" cy="425234"/>
          </a:xfrm>
          <a:prstGeom prst="rect">
            <a:avLst/>
          </a:prstGeom>
        </p:spPr>
        <p:txBody>
          <a:bodyPr anchor="t" rtlCol="false" tIns="0" lIns="0" bIns="0" rIns="0">
            <a:spAutoFit/>
          </a:bodyPr>
          <a:lstStyle/>
          <a:p>
            <a:pPr algn="l">
              <a:lnSpc>
                <a:spcPts val="3184"/>
              </a:lnSpc>
            </a:pPr>
            <a:r>
              <a:rPr lang="en-US" sz="2551">
                <a:solidFill>
                  <a:srgbClr val="000000"/>
                </a:solidFill>
                <a:latin typeface="DM Sans"/>
                <a:ea typeface="DM Sans"/>
                <a:cs typeface="DM Sans"/>
                <a:sym typeface="DM Sans"/>
              </a:rPr>
              <a:t>🕐</a:t>
            </a:r>
            <a:r>
              <a:rPr lang="en-US" sz="2551">
                <a:solidFill>
                  <a:srgbClr val="161613"/>
                </a:solidFill>
                <a:latin typeface="DM Sans"/>
                <a:ea typeface="DM Sans"/>
                <a:cs typeface="DM Sans"/>
                <a:sym typeface="DM Sans"/>
              </a:rPr>
              <a:t> Operating Hours</a:t>
            </a:r>
          </a:p>
        </p:txBody>
      </p:sp>
      <p:sp>
        <p:nvSpPr>
          <p:cNvPr name="TextBox 24" id="24"/>
          <p:cNvSpPr txBox="true"/>
          <p:nvPr/>
        </p:nvSpPr>
        <p:spPr>
          <a:xfrm rot="0">
            <a:off x="9484843" y="2954788"/>
            <a:ext cx="7833541" cy="1175747"/>
          </a:xfrm>
          <a:prstGeom prst="rect">
            <a:avLst/>
          </a:prstGeom>
        </p:spPr>
        <p:txBody>
          <a:bodyPr anchor="t" rtlCol="false" tIns="0" lIns="0" bIns="0" rIns="0">
            <a:spAutoFit/>
          </a:bodyPr>
          <a:lstStyle/>
          <a:p>
            <a:pPr algn="l">
              <a:lnSpc>
                <a:spcPts val="8992"/>
              </a:lnSpc>
            </a:pPr>
            <a:r>
              <a:rPr lang="en-US" sz="7205">
                <a:solidFill>
                  <a:srgbClr val="161613"/>
                </a:solidFill>
                <a:latin typeface="DM Sans"/>
                <a:ea typeface="DM Sans"/>
                <a:cs typeface="DM Sans"/>
                <a:sym typeface="DM Sans"/>
              </a:rPr>
              <a:t>24×7</a:t>
            </a:r>
          </a:p>
        </p:txBody>
      </p:sp>
      <p:sp>
        <p:nvSpPr>
          <p:cNvPr name="TextBox 25" id="25"/>
          <p:cNvSpPr txBox="true"/>
          <p:nvPr/>
        </p:nvSpPr>
        <p:spPr>
          <a:xfrm rot="0">
            <a:off x="9484843" y="4303662"/>
            <a:ext cx="7833541" cy="900760"/>
          </a:xfrm>
          <a:prstGeom prst="rect">
            <a:avLst/>
          </a:prstGeom>
        </p:spPr>
        <p:txBody>
          <a:bodyPr anchor="t" rtlCol="false" tIns="0" lIns="0" bIns="0" rIns="0">
            <a:spAutoFit/>
          </a:bodyPr>
          <a:lstStyle/>
          <a:p>
            <a:pPr algn="l">
              <a:lnSpc>
                <a:spcPts val="3137"/>
              </a:lnSpc>
            </a:pPr>
            <a:r>
              <a:rPr lang="en-US" sz="2026">
                <a:solidFill>
                  <a:srgbClr val="161613"/>
                </a:solidFill>
                <a:latin typeface="Inter"/>
                <a:ea typeface="Inter"/>
                <a:cs typeface="Inter"/>
                <a:sym typeface="Inter"/>
              </a:rPr>
              <a:t>WellCare Labs is available around the clock for all your diagnostic and health testing needs in Pune.</a:t>
            </a:r>
          </a:p>
        </p:txBody>
      </p:sp>
      <p:grpSp>
        <p:nvGrpSpPr>
          <p:cNvPr name="Group 26" id="26"/>
          <p:cNvGrpSpPr/>
          <p:nvPr/>
        </p:nvGrpSpPr>
        <p:grpSpPr>
          <a:xfrm rot="0">
            <a:off x="9480080" y="5480114"/>
            <a:ext cx="2674677" cy="413614"/>
            <a:chOff x="0" y="0"/>
            <a:chExt cx="3566236" cy="551485"/>
          </a:xfrm>
        </p:grpSpPr>
        <p:sp>
          <p:nvSpPr>
            <p:cNvPr name="Freeform 27" id="27"/>
            <p:cNvSpPr/>
            <p:nvPr/>
          </p:nvSpPr>
          <p:spPr>
            <a:xfrm flipH="false" flipV="false" rot="0">
              <a:off x="0" y="0"/>
              <a:ext cx="3566287" cy="551434"/>
            </a:xfrm>
            <a:custGeom>
              <a:avLst/>
              <a:gdLst/>
              <a:ahLst/>
              <a:cxnLst/>
              <a:rect r="r" b="b" t="t" l="l"/>
              <a:pathLst>
                <a:path h="551434" w="3566287">
                  <a:moveTo>
                    <a:pt x="0" y="43561"/>
                  </a:moveTo>
                  <a:cubicBezTo>
                    <a:pt x="0" y="19558"/>
                    <a:pt x="19558" y="0"/>
                    <a:pt x="43561" y="0"/>
                  </a:cubicBezTo>
                  <a:lnTo>
                    <a:pt x="3522726" y="0"/>
                  </a:lnTo>
                  <a:cubicBezTo>
                    <a:pt x="3546729" y="0"/>
                    <a:pt x="3566287" y="19558"/>
                    <a:pt x="3566287" y="43561"/>
                  </a:cubicBezTo>
                  <a:lnTo>
                    <a:pt x="3566287" y="507873"/>
                  </a:lnTo>
                  <a:cubicBezTo>
                    <a:pt x="3566287" y="531876"/>
                    <a:pt x="3546729" y="551434"/>
                    <a:pt x="3522726" y="551434"/>
                  </a:cubicBezTo>
                  <a:lnTo>
                    <a:pt x="43561" y="551434"/>
                  </a:lnTo>
                  <a:cubicBezTo>
                    <a:pt x="19558" y="551434"/>
                    <a:pt x="0" y="532003"/>
                    <a:pt x="0" y="507873"/>
                  </a:cubicBezTo>
                  <a:close/>
                </a:path>
              </a:pathLst>
            </a:custGeom>
            <a:blipFill>
              <a:blip r:embed="rId2">
                <a:alphaModFix amt="0"/>
              </a:blip>
              <a:stretch>
                <a:fillRect l="0" t="-76009" r="1" b="-76018"/>
              </a:stretch>
            </a:blipFill>
            <a:ln w="9532" cap="sq">
              <a:solidFill>
                <a:srgbClr val="28282F"/>
              </a:solidFill>
              <a:prstDash val="solid"/>
              <a:miter/>
            </a:ln>
          </p:spPr>
        </p:sp>
      </p:grpSp>
      <p:sp>
        <p:nvSpPr>
          <p:cNvPr name="TextBox 28" id="28"/>
          <p:cNvSpPr txBox="true"/>
          <p:nvPr/>
        </p:nvSpPr>
        <p:spPr>
          <a:xfrm rot="0">
            <a:off x="9644358" y="5555037"/>
            <a:ext cx="3261208" cy="254241"/>
          </a:xfrm>
          <a:prstGeom prst="rect">
            <a:avLst/>
          </a:prstGeom>
        </p:spPr>
        <p:txBody>
          <a:bodyPr anchor="t" rtlCol="false" tIns="0" lIns="0" bIns="0" rIns="0">
            <a:spAutoFit/>
          </a:bodyPr>
          <a:lstStyle/>
          <a:p>
            <a:pPr algn="l">
              <a:lnSpc>
                <a:spcPts val="1902"/>
              </a:lnSpc>
            </a:pPr>
            <a:r>
              <a:rPr lang="en-US" sz="1651">
                <a:solidFill>
                  <a:srgbClr val="28282F"/>
                </a:solidFill>
                <a:latin typeface="Inter"/>
                <a:ea typeface="Inter"/>
                <a:cs typeface="Inter"/>
                <a:sym typeface="Inter"/>
              </a:rPr>
              <a:t>PUNE, MAHARASHTRA</a:t>
            </a:r>
          </a:p>
        </p:txBody>
      </p:sp>
      <p:grpSp>
        <p:nvGrpSpPr>
          <p:cNvPr name="Group 29" id="29"/>
          <p:cNvGrpSpPr/>
          <p:nvPr/>
        </p:nvGrpSpPr>
        <p:grpSpPr>
          <a:xfrm rot="0">
            <a:off x="12278230" y="5480114"/>
            <a:ext cx="2726512" cy="413614"/>
            <a:chOff x="0" y="0"/>
            <a:chExt cx="3635350" cy="551485"/>
          </a:xfrm>
        </p:grpSpPr>
        <p:sp>
          <p:nvSpPr>
            <p:cNvPr name="Freeform 30" id="30"/>
            <p:cNvSpPr/>
            <p:nvPr/>
          </p:nvSpPr>
          <p:spPr>
            <a:xfrm flipH="false" flipV="false" rot="0">
              <a:off x="0" y="0"/>
              <a:ext cx="3635375" cy="551434"/>
            </a:xfrm>
            <a:custGeom>
              <a:avLst/>
              <a:gdLst/>
              <a:ahLst/>
              <a:cxnLst/>
              <a:rect r="r" b="b" t="t" l="l"/>
              <a:pathLst>
                <a:path h="551434" w="3635375">
                  <a:moveTo>
                    <a:pt x="0" y="43561"/>
                  </a:moveTo>
                  <a:cubicBezTo>
                    <a:pt x="0" y="19558"/>
                    <a:pt x="19558" y="0"/>
                    <a:pt x="43561" y="0"/>
                  </a:cubicBezTo>
                  <a:lnTo>
                    <a:pt x="3591814" y="0"/>
                  </a:lnTo>
                  <a:cubicBezTo>
                    <a:pt x="3615817" y="0"/>
                    <a:pt x="3635375" y="19558"/>
                    <a:pt x="3635375" y="43561"/>
                  </a:cubicBezTo>
                  <a:lnTo>
                    <a:pt x="3635375" y="507873"/>
                  </a:lnTo>
                  <a:cubicBezTo>
                    <a:pt x="3635375" y="531876"/>
                    <a:pt x="3615817" y="551434"/>
                    <a:pt x="3591814" y="551434"/>
                  </a:cubicBezTo>
                  <a:lnTo>
                    <a:pt x="43561" y="551434"/>
                  </a:lnTo>
                  <a:cubicBezTo>
                    <a:pt x="19558" y="551434"/>
                    <a:pt x="0" y="532003"/>
                    <a:pt x="0" y="507873"/>
                  </a:cubicBezTo>
                  <a:close/>
                </a:path>
              </a:pathLst>
            </a:custGeom>
            <a:blipFill>
              <a:blip r:embed="rId2">
                <a:alphaModFix amt="0"/>
              </a:blip>
              <a:stretch>
                <a:fillRect l="0" t="-78451" r="0" b="-78460"/>
              </a:stretch>
            </a:blipFill>
            <a:ln w="9532" cap="sq">
              <a:solidFill>
                <a:srgbClr val="28282F"/>
              </a:solidFill>
              <a:prstDash val="solid"/>
              <a:miter/>
            </a:ln>
          </p:spPr>
        </p:sp>
      </p:grpSp>
      <p:sp>
        <p:nvSpPr>
          <p:cNvPr name="TextBox 31" id="31"/>
          <p:cNvSpPr txBox="true"/>
          <p:nvPr/>
        </p:nvSpPr>
        <p:spPr>
          <a:xfrm rot="0">
            <a:off x="12442507" y="5555037"/>
            <a:ext cx="3313043" cy="254241"/>
          </a:xfrm>
          <a:prstGeom prst="rect">
            <a:avLst/>
          </a:prstGeom>
        </p:spPr>
        <p:txBody>
          <a:bodyPr anchor="t" rtlCol="false" tIns="0" lIns="0" bIns="0" rIns="0">
            <a:spAutoFit/>
          </a:bodyPr>
          <a:lstStyle/>
          <a:p>
            <a:pPr algn="l">
              <a:lnSpc>
                <a:spcPts val="1902"/>
              </a:lnSpc>
            </a:pPr>
            <a:r>
              <a:rPr lang="en-US" sz="1651">
                <a:solidFill>
                  <a:srgbClr val="28282F"/>
                </a:solidFill>
                <a:latin typeface="Inter"/>
                <a:ea typeface="Inter"/>
                <a:cs typeface="Inter"/>
                <a:sym typeface="Inter"/>
              </a:rPr>
              <a:t>DIAGNOSTIC SERVICES</a:t>
            </a:r>
          </a:p>
        </p:txBody>
      </p:sp>
      <p:sp>
        <p:nvSpPr>
          <p:cNvPr name="Freeform 32" id="32"/>
          <p:cNvSpPr/>
          <p:nvPr/>
        </p:nvSpPr>
        <p:spPr>
          <a:xfrm flipH="false" flipV="false" rot="0">
            <a:off x="14708991" y="433525"/>
            <a:ext cx="3093291" cy="1237317"/>
          </a:xfrm>
          <a:custGeom>
            <a:avLst/>
            <a:gdLst/>
            <a:ahLst/>
            <a:cxnLst/>
            <a:rect r="r" b="b" t="t" l="l"/>
            <a:pathLst>
              <a:path h="1237317" w="3093291">
                <a:moveTo>
                  <a:pt x="0" y="0"/>
                </a:moveTo>
                <a:lnTo>
                  <a:pt x="3093291" y="0"/>
                </a:lnTo>
                <a:lnTo>
                  <a:pt x="3093291" y="1237317"/>
                </a:lnTo>
                <a:lnTo>
                  <a:pt x="0" y="1237317"/>
                </a:lnTo>
                <a:lnTo>
                  <a:pt x="0" y="0"/>
                </a:lnTo>
                <a:close/>
              </a:path>
            </a:pathLst>
          </a:custGeom>
          <a:blipFill>
            <a:blip r:embed="rId3"/>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DAHV0fgSyDw</dc:identifier>
  <dcterms:modified xsi:type="dcterms:W3CDTF">2011-08-01T06:04:30Z</dcterms:modified>
  <cp:revision>1</cp:revision>
  <dc:title>well care labs </dc:title>
</cp:coreProperties>
</file>