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p:scale>
          <a:sx n="91" d="100"/>
          <a:sy n="91" d="100"/>
        </p:scale>
        <p:origin x="-102" y="-8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10/12/2026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10/12/2026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10/12/2026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10/12/2026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10/12/2026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10/12/2026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10/12/2026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10/12/2026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10/12/2026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10/12/2026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10/12/2026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10/12/2026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hyperlink" Target="https://www.airflypolicy.com/deals/delta-bereavement-fares" TargetMode="Externa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hyperlink" Target="https://www.airflypolicy.com/deals/delta-bereavement-fares" TargetMode="Externa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hyperlink" Target="https://www.airflypolicy.com/" TargetMode="Externa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10254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8686800" y="0"/>
            <a:ext cx="3474720" cy="6858000"/>
          </a:xfrm>
          <a:prstGeom prst="rect">
            <a:avLst/>
          </a:prstGeom>
          <a:solidFill>
            <a:srgbClr val="226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ectangle 3"/>
          <p:cNvSpPr/>
          <p:nvPr/>
        </p:nvSpPr>
        <p:spPr>
          <a:xfrm>
            <a:off x="9784080" y="0"/>
            <a:ext cx="2404872" cy="6858000"/>
          </a:xfrm>
          <a:prstGeom prst="rect">
            <a:avLst/>
          </a:prstGeom>
          <a:solidFill>
            <a:srgbClr val="25A09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685800" y="548640"/>
            <a:ext cx="6949440" cy="320040"/>
          </a:xfrm>
          <a:prstGeom prst="rect">
            <a:avLst/>
          </a:prstGeom>
          <a:noFill/>
        </p:spPr>
        <p:txBody>
          <a:bodyPr wrap="square" lIns="73152" tIns="73152" rIns="73152" bIns="73152">
            <a:spAutoFit/>
          </a:bodyPr>
          <a:lstStyle/>
          <a:p>
            <a:r>
              <a:rPr sz="1200" b="1">
                <a:solidFill>
                  <a:srgbClr val="EDB14A"/>
                </a:solidFill>
                <a:latin typeface="Aptos"/>
              </a:rPr>
              <a:t>AIRFLYPOLICY  |  TRAVEL GUIDANCE</a:t>
            </a:r>
          </a:p>
        </p:txBody>
      </p:sp>
      <p:sp>
        <p:nvSpPr>
          <p:cNvPr id="6" name="TextBox 5"/>
          <p:cNvSpPr txBox="1"/>
          <p:nvPr/>
        </p:nvSpPr>
        <p:spPr>
          <a:xfrm>
            <a:off x="685800" y="1371600"/>
            <a:ext cx="7132320" cy="2011680"/>
          </a:xfrm>
          <a:prstGeom prst="rect">
            <a:avLst/>
          </a:prstGeom>
          <a:noFill/>
        </p:spPr>
        <p:txBody>
          <a:bodyPr wrap="square" lIns="73152" tIns="73152" rIns="73152" bIns="73152">
            <a:spAutoFit/>
          </a:bodyPr>
          <a:lstStyle/>
          <a:p>
            <a:r>
              <a:rPr sz="3400" b="1">
                <a:solidFill>
                  <a:srgbClr val="FFFFFF"/>
                </a:solidFill>
                <a:latin typeface="Aptos"/>
              </a:rPr>
              <a:t>How to Find Bereavement
Fares on Delta Airlines</a:t>
            </a:r>
          </a:p>
        </p:txBody>
      </p:sp>
      <p:sp>
        <p:nvSpPr>
          <p:cNvPr id="7" name="TextBox 6"/>
          <p:cNvSpPr txBox="1"/>
          <p:nvPr/>
        </p:nvSpPr>
        <p:spPr>
          <a:xfrm>
            <a:off x="731520" y="3703320"/>
            <a:ext cx="6675120" cy="777240"/>
          </a:xfrm>
          <a:prstGeom prst="rect">
            <a:avLst/>
          </a:prstGeom>
          <a:noFill/>
        </p:spPr>
        <p:txBody>
          <a:bodyPr wrap="square" lIns="73152" tIns="73152" rIns="73152" bIns="73152">
            <a:spAutoFit/>
          </a:bodyPr>
          <a:lstStyle/>
          <a:p>
            <a:r>
              <a:rPr sz="2000" b="0">
                <a:solidFill>
                  <a:srgbClr val="DDE8F2"/>
                </a:solidFill>
                <a:latin typeface="Aptos"/>
              </a:rPr>
              <a:t>A clear, compassionate guide to urgent family travel</a:t>
            </a:r>
          </a:p>
        </p:txBody>
      </p:sp>
      <p:sp>
        <p:nvSpPr>
          <p:cNvPr id="8" name="TextBox 7"/>
          <p:cNvSpPr txBox="1"/>
          <p:nvPr/>
        </p:nvSpPr>
        <p:spPr>
          <a:xfrm>
            <a:off x="731520" y="4983480"/>
            <a:ext cx="6583680" cy="502920"/>
          </a:xfrm>
          <a:prstGeom prst="rect">
            <a:avLst/>
          </a:prstGeom>
          <a:noFill/>
        </p:spPr>
        <p:txBody>
          <a:bodyPr wrap="square" lIns="73152" tIns="73152" rIns="73152" bIns="73152">
            <a:spAutoFit/>
          </a:bodyPr>
          <a:lstStyle/>
          <a:p>
            <a:r>
              <a:rPr sz="1600" b="1">
                <a:solidFill>
                  <a:srgbClr val="FFFFFF"/>
                </a:solidFill>
                <a:latin typeface="Aptos"/>
              </a:rPr>
              <a:t>Need help planning your next step?</a:t>
            </a:r>
          </a:p>
        </p:txBody>
      </p:sp>
      <p:sp>
        <p:nvSpPr>
          <p:cNvPr id="9" name="TextBox 8"/>
          <p:cNvSpPr txBox="1"/>
          <p:nvPr/>
        </p:nvSpPr>
        <p:spPr>
          <a:xfrm>
            <a:off x="731520" y="5577840"/>
            <a:ext cx="6583680" cy="502920"/>
          </a:xfrm>
          <a:prstGeom prst="rect">
            <a:avLst/>
          </a:prstGeom>
          <a:noFill/>
        </p:spPr>
        <p:txBody>
          <a:bodyPr wrap="square" lIns="73152" tIns="73152" rIns="73152" bIns="73152">
            <a:spAutoFit/>
          </a:bodyPr>
          <a:lstStyle/>
          <a:p>
            <a:r>
              <a:rPr sz="2100" b="1">
                <a:solidFill>
                  <a:srgbClr val="EDB14A"/>
                </a:solidFill>
                <a:latin typeface="Aptos"/>
              </a:rPr>
              <a:t>Call: +1-888-212-0809</a:t>
            </a:r>
          </a:p>
        </p:txBody>
      </p:sp>
      <p:sp>
        <p:nvSpPr>
          <p:cNvPr id="10" name="TextBox 9"/>
          <p:cNvSpPr txBox="1"/>
          <p:nvPr/>
        </p:nvSpPr>
        <p:spPr>
          <a:xfrm>
            <a:off x="8823960" y="1828800"/>
            <a:ext cx="2971800" cy="731520"/>
          </a:xfrm>
          <a:prstGeom prst="rect">
            <a:avLst/>
          </a:prstGeom>
          <a:noFill/>
        </p:spPr>
        <p:txBody>
          <a:bodyPr wrap="square" lIns="73152" tIns="73152" rIns="73152" bIns="73152">
            <a:spAutoFit/>
          </a:bodyPr>
          <a:lstStyle/>
          <a:p>
            <a:pPr algn="ctr"/>
            <a:r>
              <a:rPr sz="5200" b="1">
                <a:solidFill>
                  <a:srgbClr val="FFFFFF"/>
                </a:solidFill>
                <a:latin typeface="Aptos"/>
              </a:rPr>
              <a:t>✈</a:t>
            </a:r>
          </a:p>
        </p:txBody>
      </p:sp>
      <p:sp>
        <p:nvSpPr>
          <p:cNvPr id="11" name="TextBox 10"/>
          <p:cNvSpPr txBox="1"/>
          <p:nvPr/>
        </p:nvSpPr>
        <p:spPr>
          <a:xfrm>
            <a:off x="8823960" y="2788920"/>
            <a:ext cx="2971800" cy="1143000"/>
          </a:xfrm>
          <a:prstGeom prst="rect">
            <a:avLst/>
          </a:prstGeom>
          <a:noFill/>
        </p:spPr>
        <p:txBody>
          <a:bodyPr wrap="square" lIns="73152" tIns="73152" rIns="73152" bIns="73152">
            <a:spAutoFit/>
          </a:bodyPr>
          <a:lstStyle/>
          <a:p>
            <a:pPr algn="ctr"/>
            <a:r>
              <a:rPr sz="2100" b="1">
                <a:solidFill>
                  <a:srgbClr val="FFFFFF"/>
                </a:solidFill>
                <a:latin typeface="Aptos"/>
              </a:rPr>
              <a:t>TRAVEL WITH
CARE</a:t>
            </a:r>
          </a:p>
        </p:txBody>
      </p:sp>
      <p:sp>
        <p:nvSpPr>
          <p:cNvPr id="12" name="TextBox 11"/>
          <p:cNvSpPr txBox="1"/>
          <p:nvPr/>
        </p:nvSpPr>
        <p:spPr>
          <a:xfrm>
            <a:off x="8823960" y="4754880"/>
            <a:ext cx="2971800" cy="822960"/>
          </a:xfrm>
          <a:prstGeom prst="rect">
            <a:avLst/>
          </a:prstGeom>
          <a:noFill/>
        </p:spPr>
        <p:txBody>
          <a:bodyPr wrap="square" lIns="73152" tIns="73152" rIns="73152" bIns="73152">
            <a:spAutoFit/>
          </a:bodyPr>
          <a:lstStyle/>
          <a:p>
            <a:pPr algn="ctr"/>
            <a:r>
              <a:rPr sz="1200" b="0">
                <a:solidFill>
                  <a:srgbClr val="FFFFFF"/>
                </a:solidFill>
                <a:latin typeface="Aptos"/>
              </a:rPr>
              <a:t>Image suggestion:
calm airport / airplane window</a:t>
            </a:r>
          </a:p>
        </p:txBody>
      </p:sp>
      <p:pic>
        <p:nvPicPr>
          <p:cNvPr id="13" name="Picture 12"/>
          <p:cNvPicPr>
            <a:picLocks noChangeAspect="1"/>
          </p:cNvPicPr>
          <p:nvPr/>
        </p:nvPicPr>
        <p:blipFill rotWithShape="1">
          <a:blip r:embed="rId2">
            <a:extLst>
              <a:ext uri="{28A0092B-C50C-407E-A947-70E740481C1C}">
                <a14:useLocalDpi xmlns:a14="http://schemas.microsoft.com/office/drawing/2010/main" val="0"/>
              </a:ext>
            </a:extLst>
          </a:blip>
          <a:srcRect l="23111" t="39387" r="19809" b="40333"/>
          <a:stretch/>
        </p:blipFill>
        <p:spPr>
          <a:xfrm>
            <a:off x="0" y="0"/>
            <a:ext cx="1192551" cy="423693"/>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EFF5F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219456"/>
            <a:ext cx="7955279" cy="274320"/>
          </a:xfrm>
          <a:prstGeom prst="rect">
            <a:avLst/>
          </a:prstGeom>
          <a:noFill/>
        </p:spPr>
        <p:txBody>
          <a:bodyPr wrap="square" lIns="73152" tIns="73152" rIns="73152" bIns="73152">
            <a:spAutoFit/>
          </a:bodyPr>
          <a:lstStyle/>
          <a:p>
            <a:r>
              <a:rPr sz="1000" b="1">
                <a:solidFill>
                  <a:srgbClr val="2266A6"/>
                </a:solidFill>
                <a:latin typeface="Aptos"/>
              </a:rPr>
              <a:t>AIRFLYPOLICY  |  TRAVEL GUIDANCE</a:t>
            </a:r>
          </a:p>
        </p:txBody>
      </p:sp>
      <p:sp>
        <p:nvSpPr>
          <p:cNvPr id="4" name="TextBox 3"/>
          <p:cNvSpPr txBox="1"/>
          <p:nvPr/>
        </p:nvSpPr>
        <p:spPr>
          <a:xfrm>
            <a:off x="10881360" y="219456"/>
            <a:ext cx="731520" cy="274320"/>
          </a:xfrm>
          <a:prstGeom prst="rect">
            <a:avLst/>
          </a:prstGeom>
          <a:noFill/>
        </p:spPr>
        <p:txBody>
          <a:bodyPr wrap="square" lIns="73152" tIns="73152" rIns="73152" bIns="73152">
            <a:spAutoFit/>
          </a:bodyPr>
          <a:lstStyle/>
          <a:p>
            <a:pPr algn="r"/>
            <a:r>
              <a:rPr sz="1000" b="1">
                <a:solidFill>
                  <a:srgbClr val="2266A6"/>
                </a:solidFill>
                <a:latin typeface="Aptos"/>
              </a:rPr>
              <a:t>02/10</a:t>
            </a:r>
          </a:p>
        </p:txBody>
      </p:sp>
      <p:sp>
        <p:nvSpPr>
          <p:cNvPr id="5" name="Rectangle 4"/>
          <p:cNvSpPr/>
          <p:nvPr/>
        </p:nvSpPr>
        <p:spPr>
          <a:xfrm>
            <a:off x="502920" y="594360"/>
            <a:ext cx="11155680" cy="22860"/>
          </a:xfrm>
          <a:prstGeom prst="rect">
            <a:avLst/>
          </a:prstGeom>
          <a:solidFill>
            <a:srgbClr val="25A09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566928" y="713232"/>
            <a:ext cx="10972800" cy="256032"/>
          </a:xfrm>
          <a:prstGeom prst="rect">
            <a:avLst/>
          </a:prstGeom>
          <a:noFill/>
        </p:spPr>
        <p:txBody>
          <a:bodyPr wrap="square" lIns="73152" tIns="73152" rIns="73152" bIns="73152">
            <a:spAutoFit/>
          </a:bodyPr>
          <a:lstStyle/>
          <a:p>
            <a:r>
              <a:rPr sz="900" b="1">
                <a:solidFill>
                  <a:srgbClr val="25A09B"/>
                </a:solidFill>
                <a:latin typeface="Aptos"/>
              </a:rPr>
              <a:t>START HERE</a:t>
            </a:r>
          </a:p>
        </p:txBody>
      </p:sp>
      <p:sp>
        <p:nvSpPr>
          <p:cNvPr id="7" name="TextBox 6"/>
          <p:cNvSpPr txBox="1"/>
          <p:nvPr/>
        </p:nvSpPr>
        <p:spPr>
          <a:xfrm>
            <a:off x="594360" y="1097280"/>
            <a:ext cx="6949440" cy="594360"/>
          </a:xfrm>
          <a:prstGeom prst="rect">
            <a:avLst/>
          </a:prstGeom>
          <a:noFill/>
        </p:spPr>
        <p:txBody>
          <a:bodyPr wrap="square" lIns="73152" tIns="73152" rIns="73152" bIns="73152">
            <a:spAutoFit/>
          </a:bodyPr>
          <a:lstStyle/>
          <a:p>
            <a:r>
              <a:rPr sz="2800" b="1">
                <a:solidFill>
                  <a:srgbClr val="102542"/>
                </a:solidFill>
                <a:latin typeface="Aptos"/>
              </a:rPr>
              <a:t>Introduction</a:t>
            </a:r>
          </a:p>
        </p:txBody>
      </p:sp>
      <p:sp>
        <p:nvSpPr>
          <p:cNvPr id="8" name="TextBox 7"/>
          <p:cNvSpPr txBox="1"/>
          <p:nvPr/>
        </p:nvSpPr>
        <p:spPr>
          <a:xfrm>
            <a:off x="685800" y="1828800"/>
            <a:ext cx="6400800" cy="2240613"/>
          </a:xfrm>
          <a:prstGeom prst="rect">
            <a:avLst/>
          </a:prstGeom>
          <a:noFill/>
        </p:spPr>
        <p:txBody>
          <a:bodyPr wrap="square" lIns="73152" tIns="73152" rIns="73152" bIns="73152">
            <a:spAutoFit/>
          </a:bodyPr>
          <a:lstStyle/>
          <a:p>
            <a:r>
              <a:rPr sz="1700" b="0" dirty="0">
                <a:solidFill>
                  <a:srgbClr val="2D3746"/>
                </a:solidFill>
                <a:latin typeface="Aptos"/>
              </a:rPr>
              <a:t>Unexpected family loss can make travel decisions stressful, especially when you need to leave quickly. If you are researching </a:t>
            </a:r>
            <a:r>
              <a:rPr sz="1700" b="0" dirty="0">
                <a:solidFill>
                  <a:srgbClr val="2D3746"/>
                </a:solidFill>
                <a:latin typeface="Aptos"/>
                <a:hlinkClick r:id="rId2"/>
              </a:rPr>
              <a:t>delta airlines bereavement fares</a:t>
            </a:r>
            <a:r>
              <a:rPr sz="1700" b="0" dirty="0">
                <a:solidFill>
                  <a:srgbClr val="2D3746"/>
                </a:solidFill>
                <a:latin typeface="Aptos"/>
              </a:rPr>
              <a:t>, begin by checking Delta’s current rules and asking a representative what options may apply to your situation. Do not assume a special fare is always available or automatically cheaper than other tickets. Compare flexible itineraries, review change and cancellation terms, and keep relevant trip details ready before you call.</a:t>
            </a:r>
          </a:p>
        </p:txBody>
      </p:sp>
      <p:sp>
        <p:nvSpPr>
          <p:cNvPr id="9" name="TextBox 8"/>
          <p:cNvSpPr txBox="1"/>
          <p:nvPr/>
        </p:nvSpPr>
        <p:spPr>
          <a:xfrm>
            <a:off x="685800" y="1828800"/>
            <a:ext cx="6400800" cy="411480"/>
          </a:xfrm>
          <a:prstGeom prst="rect">
            <a:avLst/>
          </a:prstGeom>
          <a:noFill/>
        </p:spPr>
        <p:txBody>
          <a:bodyPr wrap="square" lIns="73152" tIns="73152" rIns="73152" bIns="73152">
            <a:spAutoFit/>
          </a:bodyPr>
          <a:lstStyle/>
          <a:p>
            <a:r>
              <a:rPr sz="1700" b="0">
                <a:solidFill>
                  <a:srgbClr val="2D3746"/>
                </a:solidFill>
                <a:latin typeface="Aptos"/>
              </a:rPr>
              <a:t>Unexpected family loss can make travel decisions stressful,</a:t>
            </a:r>
          </a:p>
        </p:txBody>
      </p:sp>
      <p:sp>
        <p:nvSpPr>
          <p:cNvPr id="10" name="TextBox 9"/>
          <p:cNvSpPr txBox="1"/>
          <p:nvPr/>
        </p:nvSpPr>
        <p:spPr>
          <a:xfrm>
            <a:off x="7498079" y="1417320"/>
            <a:ext cx="3977639" cy="4480560"/>
          </a:xfrm>
          <a:prstGeom prst="rect">
            <a:avLst/>
          </a:prstGeom>
          <a:noFill/>
        </p:spPr>
        <p:txBody>
          <a:bodyPr wrap="square" lIns="73152" tIns="73152" rIns="73152" bIns="73152">
            <a:spAutoFit/>
          </a:bodyPr>
          <a:lstStyle/>
          <a:p>
            <a:pPr algn="ctr"/>
            <a:r>
              <a:rPr sz="6800" b="1">
                <a:solidFill>
                  <a:srgbClr val="EDB14A"/>
                </a:solidFill>
                <a:latin typeface="Aptos"/>
              </a:rPr>
              <a:t>✈</a:t>
            </a:r>
          </a:p>
        </p:txBody>
      </p:sp>
      <p:sp>
        <p:nvSpPr>
          <p:cNvPr id="11" name="TextBox 10"/>
          <p:cNvSpPr txBox="1"/>
          <p:nvPr/>
        </p:nvSpPr>
        <p:spPr>
          <a:xfrm>
            <a:off x="7543800" y="2743200"/>
            <a:ext cx="3886200" cy="731520"/>
          </a:xfrm>
          <a:prstGeom prst="rect">
            <a:avLst/>
          </a:prstGeom>
          <a:noFill/>
        </p:spPr>
        <p:txBody>
          <a:bodyPr wrap="square" lIns="73152" tIns="73152" rIns="73152" bIns="73152">
            <a:spAutoFit/>
          </a:bodyPr>
          <a:lstStyle/>
          <a:p>
            <a:pPr algn="ctr"/>
            <a:r>
              <a:rPr sz="2100" b="1">
                <a:solidFill>
                  <a:srgbClr val="102542"/>
                </a:solidFill>
                <a:latin typeface="Aptos"/>
              </a:rPr>
              <a:t>Plan one step at a time</a:t>
            </a:r>
          </a:p>
        </p:txBody>
      </p:sp>
      <p:sp>
        <p:nvSpPr>
          <p:cNvPr id="12" name="TextBox 11"/>
          <p:cNvSpPr txBox="1"/>
          <p:nvPr/>
        </p:nvSpPr>
        <p:spPr>
          <a:xfrm>
            <a:off x="7680960" y="3520440"/>
            <a:ext cx="3657600" cy="1143000"/>
          </a:xfrm>
          <a:prstGeom prst="rect">
            <a:avLst/>
          </a:prstGeom>
          <a:noFill/>
        </p:spPr>
        <p:txBody>
          <a:bodyPr wrap="square" lIns="73152" tIns="73152" rIns="73152" bIns="73152">
            <a:spAutoFit/>
          </a:bodyPr>
          <a:lstStyle/>
          <a:p>
            <a:pPr algn="ctr"/>
            <a:r>
              <a:rPr sz="1300" b="0">
                <a:solidFill>
                  <a:srgbClr val="2D3746"/>
                </a:solidFill>
                <a:latin typeface="Aptos"/>
              </a:rPr>
              <a:t>Image suggestion: quiet airport terminal, soft natural light, supportive travel moment</a:t>
            </a:r>
          </a:p>
        </p:txBody>
      </p:sp>
      <p:sp>
        <p:nvSpPr>
          <p:cNvPr id="13" name="TextBox 12"/>
          <p:cNvSpPr txBox="1"/>
          <p:nvPr/>
        </p:nvSpPr>
        <p:spPr>
          <a:xfrm>
            <a:off x="566928" y="6519672"/>
            <a:ext cx="10972800" cy="182880"/>
          </a:xfrm>
          <a:prstGeom prst="rect">
            <a:avLst/>
          </a:prstGeom>
          <a:noFill/>
        </p:spPr>
        <p:txBody>
          <a:bodyPr wrap="square" lIns="73152" tIns="73152" rIns="73152" bIns="73152">
            <a:spAutoFit/>
          </a:bodyPr>
          <a:lstStyle/>
          <a:p>
            <a:r>
              <a:rPr sz="800" b="0">
                <a:solidFill>
                  <a:srgbClr val="646E78"/>
                </a:solidFill>
                <a:latin typeface="Aptos"/>
              </a:rPr>
              <a:t>General travel information only • Confirm current policies directly with Delta</a:t>
            </a:r>
          </a:p>
        </p:txBody>
      </p:sp>
      <p:pic>
        <p:nvPicPr>
          <p:cNvPr id="14" name="Picture 13"/>
          <p:cNvPicPr>
            <a:picLocks noChangeAspect="1"/>
          </p:cNvPicPr>
          <p:nvPr/>
        </p:nvPicPr>
        <p:blipFill rotWithShape="1">
          <a:blip r:embed="rId3">
            <a:extLst>
              <a:ext uri="{28A0092B-C50C-407E-A947-70E740481C1C}">
                <a14:useLocalDpi xmlns:a14="http://schemas.microsoft.com/office/drawing/2010/main" val="0"/>
              </a:ext>
            </a:extLst>
          </a:blip>
          <a:srcRect l="23111" t="39387" r="19809" b="40333"/>
          <a:stretch/>
        </p:blipFill>
        <p:spPr>
          <a:xfrm>
            <a:off x="0" y="1"/>
            <a:ext cx="596275" cy="211846"/>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EFF5F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219456"/>
            <a:ext cx="7955279" cy="274320"/>
          </a:xfrm>
          <a:prstGeom prst="rect">
            <a:avLst/>
          </a:prstGeom>
          <a:noFill/>
        </p:spPr>
        <p:txBody>
          <a:bodyPr wrap="square" lIns="73152" tIns="73152" rIns="73152" bIns="73152">
            <a:spAutoFit/>
          </a:bodyPr>
          <a:lstStyle/>
          <a:p>
            <a:r>
              <a:rPr sz="1000" b="1">
                <a:solidFill>
                  <a:srgbClr val="2266A6"/>
                </a:solidFill>
                <a:latin typeface="Aptos"/>
              </a:rPr>
              <a:t>AIRFLYPOLICY  |  TRAVEL GUIDANCE</a:t>
            </a:r>
          </a:p>
        </p:txBody>
      </p:sp>
      <p:sp>
        <p:nvSpPr>
          <p:cNvPr id="4" name="TextBox 3"/>
          <p:cNvSpPr txBox="1"/>
          <p:nvPr/>
        </p:nvSpPr>
        <p:spPr>
          <a:xfrm>
            <a:off x="10881360" y="219456"/>
            <a:ext cx="731520" cy="274320"/>
          </a:xfrm>
          <a:prstGeom prst="rect">
            <a:avLst/>
          </a:prstGeom>
          <a:noFill/>
        </p:spPr>
        <p:txBody>
          <a:bodyPr wrap="square" lIns="73152" tIns="73152" rIns="73152" bIns="73152">
            <a:spAutoFit/>
          </a:bodyPr>
          <a:lstStyle/>
          <a:p>
            <a:pPr algn="r"/>
            <a:r>
              <a:rPr sz="1000" b="1">
                <a:solidFill>
                  <a:srgbClr val="2266A6"/>
                </a:solidFill>
                <a:latin typeface="Aptos"/>
              </a:rPr>
              <a:t>03/10</a:t>
            </a:r>
          </a:p>
        </p:txBody>
      </p:sp>
      <p:sp>
        <p:nvSpPr>
          <p:cNvPr id="5" name="Rectangle 4"/>
          <p:cNvSpPr/>
          <p:nvPr/>
        </p:nvSpPr>
        <p:spPr>
          <a:xfrm>
            <a:off x="502920" y="594360"/>
            <a:ext cx="11155680" cy="22860"/>
          </a:xfrm>
          <a:prstGeom prst="rect">
            <a:avLst/>
          </a:prstGeom>
          <a:solidFill>
            <a:srgbClr val="25A09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566928" y="713232"/>
            <a:ext cx="10972800" cy="256032"/>
          </a:xfrm>
          <a:prstGeom prst="rect">
            <a:avLst/>
          </a:prstGeom>
          <a:noFill/>
        </p:spPr>
        <p:txBody>
          <a:bodyPr wrap="square" lIns="73152" tIns="73152" rIns="73152" bIns="73152">
            <a:spAutoFit/>
          </a:bodyPr>
          <a:lstStyle/>
          <a:p>
            <a:r>
              <a:rPr sz="900" b="1">
                <a:solidFill>
                  <a:srgbClr val="25A09B"/>
                </a:solidFill>
                <a:latin typeface="Aptos"/>
              </a:rPr>
              <a:t>BEREAVEMENT TRAVEL PLANNING</a:t>
            </a:r>
          </a:p>
        </p:txBody>
      </p:sp>
      <p:sp>
        <p:nvSpPr>
          <p:cNvPr id="7" name="TextBox 6"/>
          <p:cNvSpPr txBox="1"/>
          <p:nvPr/>
        </p:nvSpPr>
        <p:spPr>
          <a:xfrm>
            <a:off x="566928" y="1051560"/>
            <a:ext cx="6812280" cy="731520"/>
          </a:xfrm>
          <a:prstGeom prst="rect">
            <a:avLst/>
          </a:prstGeom>
          <a:noFill/>
        </p:spPr>
        <p:txBody>
          <a:bodyPr wrap="square" lIns="73152" tIns="73152" rIns="73152" bIns="73152">
            <a:spAutoFit/>
          </a:bodyPr>
          <a:lstStyle/>
          <a:p>
            <a:r>
              <a:rPr sz="2500" b="1">
                <a:solidFill>
                  <a:srgbClr val="102542"/>
                </a:solidFill>
                <a:latin typeface="Aptos"/>
              </a:rPr>
              <a:t>1. Check Delta’s Current Policy</a:t>
            </a:r>
          </a:p>
        </p:txBody>
      </p:sp>
      <p:sp>
        <p:nvSpPr>
          <p:cNvPr id="8" name="TextBox 7"/>
          <p:cNvSpPr txBox="1"/>
          <p:nvPr/>
        </p:nvSpPr>
        <p:spPr>
          <a:xfrm>
            <a:off x="640080" y="1828800"/>
            <a:ext cx="6629400" cy="1234440"/>
          </a:xfrm>
          <a:prstGeom prst="rect">
            <a:avLst/>
          </a:prstGeom>
          <a:noFill/>
        </p:spPr>
        <p:txBody>
          <a:bodyPr wrap="square" lIns="73152" tIns="73152" rIns="73152" bIns="73152">
            <a:spAutoFit/>
          </a:bodyPr>
          <a:lstStyle/>
          <a:p>
            <a:r>
              <a:rPr sz="1350" b="0">
                <a:solidFill>
                  <a:srgbClr val="2D3746"/>
                </a:solidFill>
                <a:latin typeface="Aptos"/>
              </a:rPr>
              <a:t>Start with Delta’s official website or customer support to learn whether any bereavement-related option is offered for your route and travel dates. Policies can change, and availability may depend on the ticket type or circumstances. Ask clear questions, write down the guidance you receive, and confirm any conditions before purchasing. If a special fare is not available, ask about other flexible options that could help you respond to an urgent family situation.</a:t>
            </a:r>
          </a:p>
        </p:txBody>
      </p:sp>
      <p:sp>
        <p:nvSpPr>
          <p:cNvPr id="9" name="TextBox 8"/>
          <p:cNvSpPr txBox="1"/>
          <p:nvPr/>
        </p:nvSpPr>
        <p:spPr>
          <a:xfrm>
            <a:off x="731520" y="3200400"/>
            <a:ext cx="6492240" cy="2971800"/>
          </a:xfrm>
          <a:prstGeom prst="rect">
            <a:avLst/>
          </a:prstGeom>
          <a:noFill/>
        </p:spPr>
        <p:txBody>
          <a:bodyPr wrap="square" lIns="45720" tIns="18288" rIns="45720" bIns="18288">
            <a:spAutoFit/>
          </a:bodyPr>
          <a:lstStyle/>
          <a:p>
            <a:pPr>
              <a:spcAft>
                <a:spcPts val="900"/>
              </a:spcAft>
              <a:defRPr sz="1500">
                <a:solidFill>
                  <a:srgbClr val="2D3746"/>
                </a:solidFill>
                <a:latin typeface="Aptos"/>
              </a:defRPr>
            </a:pPr>
            <a:r>
              <a:t>Visit Delta’s official website first</a:t>
            </a:r>
          </a:p>
          <a:p>
            <a:pPr>
              <a:spcAft>
                <a:spcPts val="900"/>
              </a:spcAft>
              <a:defRPr sz="1500">
                <a:solidFill>
                  <a:srgbClr val="2D3746"/>
                </a:solidFill>
                <a:latin typeface="Aptos"/>
              </a:defRPr>
            </a:pPr>
            <a:r>
              <a:t>Ask whether bereavement options currently apply</a:t>
            </a:r>
          </a:p>
          <a:p>
            <a:pPr>
              <a:spcAft>
                <a:spcPts val="900"/>
              </a:spcAft>
              <a:defRPr sz="1500">
                <a:solidFill>
                  <a:srgbClr val="2D3746"/>
                </a:solidFill>
                <a:latin typeface="Aptos"/>
              </a:defRPr>
            </a:pPr>
            <a:r>
              <a:t>Confirm route and date restrictions</a:t>
            </a:r>
          </a:p>
          <a:p>
            <a:pPr>
              <a:spcAft>
                <a:spcPts val="900"/>
              </a:spcAft>
              <a:defRPr sz="1500">
                <a:solidFill>
                  <a:srgbClr val="2D3746"/>
                </a:solidFill>
                <a:latin typeface="Aptos"/>
              </a:defRPr>
            </a:pPr>
            <a:r>
              <a:t>Request the full fare conditions</a:t>
            </a:r>
          </a:p>
          <a:p>
            <a:pPr>
              <a:spcAft>
                <a:spcPts val="900"/>
              </a:spcAft>
              <a:defRPr sz="1500">
                <a:solidFill>
                  <a:srgbClr val="2D3746"/>
                </a:solidFill>
                <a:latin typeface="Aptos"/>
              </a:defRPr>
            </a:pPr>
            <a:r>
              <a:t>Save notes from the conversation</a:t>
            </a:r>
          </a:p>
        </p:txBody>
      </p:sp>
      <p:sp>
        <p:nvSpPr>
          <p:cNvPr id="10" name="Rounded Rectangle 9"/>
          <p:cNvSpPr/>
          <p:nvPr/>
        </p:nvSpPr>
        <p:spPr>
          <a:xfrm>
            <a:off x="7726679" y="1417320"/>
            <a:ext cx="3794760" cy="4526280"/>
          </a:xfrm>
          <a:prstGeom prst="roundRect">
            <a:avLst/>
          </a:prstGeom>
          <a:solidFill>
            <a:srgbClr val="10254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8001000" y="1828800"/>
            <a:ext cx="3246120" cy="914400"/>
          </a:xfrm>
          <a:prstGeom prst="rect">
            <a:avLst/>
          </a:prstGeom>
          <a:noFill/>
        </p:spPr>
        <p:txBody>
          <a:bodyPr wrap="square" lIns="73152" tIns="73152" rIns="73152" bIns="73152">
            <a:spAutoFit/>
          </a:bodyPr>
          <a:lstStyle/>
          <a:p>
            <a:pPr algn="ctr"/>
            <a:r>
              <a:rPr sz="4600" b="1">
                <a:solidFill>
                  <a:srgbClr val="EDB14A"/>
                </a:solidFill>
                <a:latin typeface="Aptos"/>
              </a:rPr>
              <a:t>✈</a:t>
            </a:r>
          </a:p>
        </p:txBody>
      </p:sp>
      <p:sp>
        <p:nvSpPr>
          <p:cNvPr id="12" name="TextBox 11"/>
          <p:cNvSpPr txBox="1"/>
          <p:nvPr/>
        </p:nvSpPr>
        <p:spPr>
          <a:xfrm>
            <a:off x="8001000" y="2834640"/>
            <a:ext cx="3246120" cy="731520"/>
          </a:xfrm>
          <a:prstGeom prst="rect">
            <a:avLst/>
          </a:prstGeom>
          <a:noFill/>
        </p:spPr>
        <p:txBody>
          <a:bodyPr wrap="square" lIns="73152" tIns="73152" rIns="73152" bIns="73152">
            <a:spAutoFit/>
          </a:bodyPr>
          <a:lstStyle/>
          <a:p>
            <a:pPr algn="ctr"/>
            <a:r>
              <a:rPr sz="2000" b="1">
                <a:solidFill>
                  <a:srgbClr val="FFFFFF"/>
                </a:solidFill>
                <a:latin typeface="Aptos"/>
              </a:rPr>
              <a:t>Official policy check</a:t>
            </a:r>
          </a:p>
        </p:txBody>
      </p:sp>
      <p:sp>
        <p:nvSpPr>
          <p:cNvPr id="13" name="TextBox 12"/>
          <p:cNvSpPr txBox="1"/>
          <p:nvPr/>
        </p:nvSpPr>
        <p:spPr>
          <a:xfrm>
            <a:off x="8046720" y="3657600"/>
            <a:ext cx="3154680" cy="1234440"/>
          </a:xfrm>
          <a:prstGeom prst="rect">
            <a:avLst/>
          </a:prstGeom>
          <a:noFill/>
        </p:spPr>
        <p:txBody>
          <a:bodyPr wrap="square" lIns="73152" tIns="73152" rIns="73152" bIns="73152">
            <a:spAutoFit/>
          </a:bodyPr>
          <a:lstStyle/>
          <a:p>
            <a:pPr algn="ctr"/>
            <a:r>
              <a:rPr sz="1300" b="0">
                <a:solidFill>
                  <a:srgbClr val="DEE8F1"/>
                </a:solidFill>
                <a:latin typeface="Aptos"/>
              </a:rPr>
              <a:t>Laptop showing a generic airline policy page beside a notebook</a:t>
            </a:r>
          </a:p>
        </p:txBody>
      </p:sp>
      <p:sp>
        <p:nvSpPr>
          <p:cNvPr id="15" name="TextBox 14"/>
          <p:cNvSpPr txBox="1"/>
          <p:nvPr/>
        </p:nvSpPr>
        <p:spPr>
          <a:xfrm>
            <a:off x="566928" y="6519672"/>
            <a:ext cx="10972800" cy="182880"/>
          </a:xfrm>
          <a:prstGeom prst="rect">
            <a:avLst/>
          </a:prstGeom>
          <a:noFill/>
        </p:spPr>
        <p:txBody>
          <a:bodyPr wrap="square" lIns="73152" tIns="73152" rIns="73152" bIns="73152">
            <a:spAutoFit/>
          </a:bodyPr>
          <a:lstStyle/>
          <a:p>
            <a:r>
              <a:rPr sz="800" b="0">
                <a:solidFill>
                  <a:srgbClr val="646E78"/>
                </a:solidFill>
                <a:latin typeface="Aptos"/>
              </a:rPr>
              <a:t>General travel information only • Confirm current policies directly with Delta</a:t>
            </a:r>
          </a:p>
        </p:txBody>
      </p:sp>
      <p:pic>
        <p:nvPicPr>
          <p:cNvPr id="16" name="Picture 15"/>
          <p:cNvPicPr>
            <a:picLocks noChangeAspect="1"/>
          </p:cNvPicPr>
          <p:nvPr/>
        </p:nvPicPr>
        <p:blipFill rotWithShape="1">
          <a:blip r:embed="rId2">
            <a:extLst>
              <a:ext uri="{28A0092B-C50C-407E-A947-70E740481C1C}">
                <a14:useLocalDpi xmlns:a14="http://schemas.microsoft.com/office/drawing/2010/main" val="0"/>
              </a:ext>
            </a:extLst>
          </a:blip>
          <a:srcRect l="23111" t="39387" r="19809" b="40333"/>
          <a:stretch/>
        </p:blipFill>
        <p:spPr>
          <a:xfrm>
            <a:off x="0" y="1"/>
            <a:ext cx="596275" cy="211846"/>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EFF5F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219456"/>
            <a:ext cx="7955279" cy="274320"/>
          </a:xfrm>
          <a:prstGeom prst="rect">
            <a:avLst/>
          </a:prstGeom>
          <a:noFill/>
        </p:spPr>
        <p:txBody>
          <a:bodyPr wrap="square" lIns="73152" tIns="73152" rIns="73152" bIns="73152">
            <a:spAutoFit/>
          </a:bodyPr>
          <a:lstStyle/>
          <a:p>
            <a:r>
              <a:rPr sz="1000" b="1">
                <a:solidFill>
                  <a:srgbClr val="2266A6"/>
                </a:solidFill>
                <a:latin typeface="Aptos"/>
              </a:rPr>
              <a:t>AIRFLYPOLICY  |  TRAVEL GUIDANCE</a:t>
            </a:r>
          </a:p>
        </p:txBody>
      </p:sp>
      <p:sp>
        <p:nvSpPr>
          <p:cNvPr id="4" name="TextBox 3"/>
          <p:cNvSpPr txBox="1"/>
          <p:nvPr/>
        </p:nvSpPr>
        <p:spPr>
          <a:xfrm>
            <a:off x="10881360" y="219456"/>
            <a:ext cx="731520" cy="274320"/>
          </a:xfrm>
          <a:prstGeom prst="rect">
            <a:avLst/>
          </a:prstGeom>
          <a:noFill/>
        </p:spPr>
        <p:txBody>
          <a:bodyPr wrap="square" lIns="73152" tIns="73152" rIns="73152" bIns="73152">
            <a:spAutoFit/>
          </a:bodyPr>
          <a:lstStyle/>
          <a:p>
            <a:pPr algn="r"/>
            <a:r>
              <a:rPr sz="1000" b="1">
                <a:solidFill>
                  <a:srgbClr val="2266A6"/>
                </a:solidFill>
                <a:latin typeface="Aptos"/>
              </a:rPr>
              <a:t>04/10</a:t>
            </a:r>
          </a:p>
        </p:txBody>
      </p:sp>
      <p:sp>
        <p:nvSpPr>
          <p:cNvPr id="5" name="Rectangle 4"/>
          <p:cNvSpPr/>
          <p:nvPr/>
        </p:nvSpPr>
        <p:spPr>
          <a:xfrm>
            <a:off x="502920" y="594360"/>
            <a:ext cx="11155680" cy="22860"/>
          </a:xfrm>
          <a:prstGeom prst="rect">
            <a:avLst/>
          </a:prstGeom>
          <a:solidFill>
            <a:srgbClr val="25A09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566928" y="713232"/>
            <a:ext cx="10972800" cy="256032"/>
          </a:xfrm>
          <a:prstGeom prst="rect">
            <a:avLst/>
          </a:prstGeom>
          <a:noFill/>
        </p:spPr>
        <p:txBody>
          <a:bodyPr wrap="square" lIns="73152" tIns="73152" rIns="73152" bIns="73152">
            <a:spAutoFit/>
          </a:bodyPr>
          <a:lstStyle/>
          <a:p>
            <a:r>
              <a:rPr sz="900" b="1">
                <a:solidFill>
                  <a:srgbClr val="25A09B"/>
                </a:solidFill>
                <a:latin typeface="Aptos"/>
              </a:rPr>
              <a:t>BEREAVEMENT TRAVEL PLANNING</a:t>
            </a:r>
          </a:p>
        </p:txBody>
      </p:sp>
      <p:sp>
        <p:nvSpPr>
          <p:cNvPr id="7" name="TextBox 6"/>
          <p:cNvSpPr txBox="1"/>
          <p:nvPr/>
        </p:nvSpPr>
        <p:spPr>
          <a:xfrm>
            <a:off x="566928" y="1051560"/>
            <a:ext cx="6812280" cy="731520"/>
          </a:xfrm>
          <a:prstGeom prst="rect">
            <a:avLst/>
          </a:prstGeom>
          <a:noFill/>
        </p:spPr>
        <p:txBody>
          <a:bodyPr wrap="square" lIns="73152" tIns="73152" rIns="73152" bIns="73152">
            <a:spAutoFit/>
          </a:bodyPr>
          <a:lstStyle/>
          <a:p>
            <a:r>
              <a:rPr sz="2500" b="1">
                <a:solidFill>
                  <a:srgbClr val="102542"/>
                </a:solidFill>
                <a:latin typeface="Aptos"/>
              </a:rPr>
              <a:t>2. Prepare Your Travel Details</a:t>
            </a:r>
          </a:p>
        </p:txBody>
      </p:sp>
      <p:sp>
        <p:nvSpPr>
          <p:cNvPr id="8" name="TextBox 7"/>
          <p:cNvSpPr txBox="1"/>
          <p:nvPr/>
        </p:nvSpPr>
        <p:spPr>
          <a:xfrm>
            <a:off x="640080" y="1828800"/>
            <a:ext cx="6629400" cy="1234440"/>
          </a:xfrm>
          <a:prstGeom prst="rect">
            <a:avLst/>
          </a:prstGeom>
          <a:noFill/>
        </p:spPr>
        <p:txBody>
          <a:bodyPr wrap="square" lIns="73152" tIns="73152" rIns="73152" bIns="73152">
            <a:spAutoFit/>
          </a:bodyPr>
          <a:lstStyle/>
          <a:p>
            <a:r>
              <a:rPr sz="1350" b="0">
                <a:solidFill>
                  <a:srgbClr val="2D3746"/>
                </a:solidFill>
                <a:latin typeface="Aptos"/>
              </a:rPr>
              <a:t>Having key details ready can make a time-sensitive conversation more efficient. Before contacting Delta, identify where you need to travel, when you hope to depart, and whether your return date is known. If plans may change, say so at the start and ask which ticket conditions allow adjustments. Keep your information accurate and avoid sharing unnecessary personal details. A short checklist can help you stay focused while managing other family responsibilities.</a:t>
            </a:r>
          </a:p>
        </p:txBody>
      </p:sp>
      <p:sp>
        <p:nvSpPr>
          <p:cNvPr id="9" name="TextBox 8"/>
          <p:cNvSpPr txBox="1"/>
          <p:nvPr/>
        </p:nvSpPr>
        <p:spPr>
          <a:xfrm>
            <a:off x="731520" y="3200400"/>
            <a:ext cx="6492240" cy="2971800"/>
          </a:xfrm>
          <a:prstGeom prst="rect">
            <a:avLst/>
          </a:prstGeom>
          <a:noFill/>
        </p:spPr>
        <p:txBody>
          <a:bodyPr wrap="square" lIns="45720" tIns="18288" rIns="45720" bIns="18288">
            <a:spAutoFit/>
          </a:bodyPr>
          <a:lstStyle/>
          <a:p>
            <a:pPr>
              <a:spcAft>
                <a:spcPts val="900"/>
              </a:spcAft>
              <a:defRPr sz="1500">
                <a:solidFill>
                  <a:srgbClr val="2D3746"/>
                </a:solidFill>
                <a:latin typeface="Aptos"/>
              </a:defRPr>
            </a:pPr>
            <a:r>
              <a:t>Passenger names as shown on identification</a:t>
            </a:r>
          </a:p>
          <a:p>
            <a:pPr>
              <a:spcAft>
                <a:spcPts val="900"/>
              </a:spcAft>
              <a:defRPr sz="1500">
                <a:solidFill>
                  <a:srgbClr val="2D3746"/>
                </a:solidFill>
                <a:latin typeface="Aptos"/>
              </a:defRPr>
            </a:pPr>
            <a:r>
              <a:t>Departure and destination airports</a:t>
            </a:r>
          </a:p>
          <a:p>
            <a:pPr>
              <a:spcAft>
                <a:spcPts val="900"/>
              </a:spcAft>
              <a:defRPr sz="1500">
                <a:solidFill>
                  <a:srgbClr val="2D3746"/>
                </a:solidFill>
                <a:latin typeface="Aptos"/>
              </a:defRPr>
            </a:pPr>
            <a:r>
              <a:t>Preferred departure and return dates</a:t>
            </a:r>
          </a:p>
          <a:p>
            <a:pPr>
              <a:spcAft>
                <a:spcPts val="900"/>
              </a:spcAft>
              <a:defRPr sz="1500">
                <a:solidFill>
                  <a:srgbClr val="2D3746"/>
                </a:solidFill>
                <a:latin typeface="Aptos"/>
              </a:defRPr>
            </a:pPr>
            <a:r>
              <a:t>Number of travelers and contact details</a:t>
            </a:r>
          </a:p>
          <a:p>
            <a:pPr>
              <a:spcAft>
                <a:spcPts val="900"/>
              </a:spcAft>
              <a:defRPr sz="1500">
                <a:solidFill>
                  <a:srgbClr val="2D3746"/>
                </a:solidFill>
                <a:latin typeface="Aptos"/>
              </a:defRPr>
            </a:pPr>
            <a:r>
              <a:t>Any flexibility in timing or routing</a:t>
            </a:r>
          </a:p>
        </p:txBody>
      </p:sp>
      <p:sp>
        <p:nvSpPr>
          <p:cNvPr id="10" name="Rounded Rectangle 9"/>
          <p:cNvSpPr/>
          <p:nvPr/>
        </p:nvSpPr>
        <p:spPr>
          <a:xfrm>
            <a:off x="7726679" y="1417320"/>
            <a:ext cx="3794760" cy="4526280"/>
          </a:xfrm>
          <a:prstGeom prst="roundRect">
            <a:avLst/>
          </a:prstGeom>
          <a:solidFill>
            <a:srgbClr val="10254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8001000" y="1828800"/>
            <a:ext cx="3246120" cy="914400"/>
          </a:xfrm>
          <a:prstGeom prst="rect">
            <a:avLst/>
          </a:prstGeom>
          <a:noFill/>
        </p:spPr>
        <p:txBody>
          <a:bodyPr wrap="square" lIns="73152" tIns="73152" rIns="73152" bIns="73152">
            <a:spAutoFit/>
          </a:bodyPr>
          <a:lstStyle/>
          <a:p>
            <a:pPr algn="ctr"/>
            <a:r>
              <a:rPr sz="4600" b="1">
                <a:solidFill>
                  <a:srgbClr val="EDB14A"/>
                </a:solidFill>
                <a:latin typeface="Aptos"/>
              </a:rPr>
              <a:t>✈</a:t>
            </a:r>
          </a:p>
        </p:txBody>
      </p:sp>
      <p:sp>
        <p:nvSpPr>
          <p:cNvPr id="12" name="TextBox 11"/>
          <p:cNvSpPr txBox="1"/>
          <p:nvPr/>
        </p:nvSpPr>
        <p:spPr>
          <a:xfrm>
            <a:off x="8001000" y="2834640"/>
            <a:ext cx="3246120" cy="731520"/>
          </a:xfrm>
          <a:prstGeom prst="rect">
            <a:avLst/>
          </a:prstGeom>
          <a:noFill/>
        </p:spPr>
        <p:txBody>
          <a:bodyPr wrap="square" lIns="73152" tIns="73152" rIns="73152" bIns="73152">
            <a:spAutoFit/>
          </a:bodyPr>
          <a:lstStyle/>
          <a:p>
            <a:pPr algn="ctr"/>
            <a:r>
              <a:rPr sz="2000" b="1">
                <a:solidFill>
                  <a:srgbClr val="FFFFFF"/>
                </a:solidFill>
                <a:latin typeface="Aptos"/>
              </a:rPr>
              <a:t>Travel checklist</a:t>
            </a:r>
          </a:p>
        </p:txBody>
      </p:sp>
      <p:sp>
        <p:nvSpPr>
          <p:cNvPr id="13" name="TextBox 12"/>
          <p:cNvSpPr txBox="1"/>
          <p:nvPr/>
        </p:nvSpPr>
        <p:spPr>
          <a:xfrm>
            <a:off x="8046720" y="3657600"/>
            <a:ext cx="3154680" cy="1234440"/>
          </a:xfrm>
          <a:prstGeom prst="rect">
            <a:avLst/>
          </a:prstGeom>
          <a:noFill/>
        </p:spPr>
        <p:txBody>
          <a:bodyPr wrap="square" lIns="73152" tIns="73152" rIns="73152" bIns="73152">
            <a:spAutoFit/>
          </a:bodyPr>
          <a:lstStyle/>
          <a:p>
            <a:pPr algn="ctr"/>
            <a:r>
              <a:rPr sz="1300" b="0">
                <a:solidFill>
                  <a:srgbClr val="DEE8F1"/>
                </a:solidFill>
                <a:latin typeface="Aptos"/>
              </a:rPr>
              <a:t>Open notebook, pen, passport cover and itinerary on a table</a:t>
            </a:r>
          </a:p>
        </p:txBody>
      </p:sp>
      <p:sp>
        <p:nvSpPr>
          <p:cNvPr id="15" name="TextBox 14"/>
          <p:cNvSpPr txBox="1"/>
          <p:nvPr/>
        </p:nvSpPr>
        <p:spPr>
          <a:xfrm>
            <a:off x="566928" y="6519672"/>
            <a:ext cx="10972800" cy="182880"/>
          </a:xfrm>
          <a:prstGeom prst="rect">
            <a:avLst/>
          </a:prstGeom>
          <a:noFill/>
        </p:spPr>
        <p:txBody>
          <a:bodyPr wrap="square" lIns="73152" tIns="73152" rIns="73152" bIns="73152">
            <a:spAutoFit/>
          </a:bodyPr>
          <a:lstStyle/>
          <a:p>
            <a:r>
              <a:rPr sz="800" b="0">
                <a:solidFill>
                  <a:srgbClr val="646E78"/>
                </a:solidFill>
                <a:latin typeface="Aptos"/>
              </a:rPr>
              <a:t>General travel information only • Confirm current policies directly with Delta</a:t>
            </a:r>
          </a:p>
        </p:txBody>
      </p:sp>
      <p:pic>
        <p:nvPicPr>
          <p:cNvPr id="16" name="Picture 15"/>
          <p:cNvPicPr>
            <a:picLocks noChangeAspect="1"/>
          </p:cNvPicPr>
          <p:nvPr/>
        </p:nvPicPr>
        <p:blipFill rotWithShape="1">
          <a:blip r:embed="rId2">
            <a:extLst>
              <a:ext uri="{28A0092B-C50C-407E-A947-70E740481C1C}">
                <a14:useLocalDpi xmlns:a14="http://schemas.microsoft.com/office/drawing/2010/main" val="0"/>
              </a:ext>
            </a:extLst>
          </a:blip>
          <a:srcRect l="23111" t="39387" r="19809" b="40333"/>
          <a:stretch/>
        </p:blipFill>
        <p:spPr>
          <a:xfrm>
            <a:off x="0" y="1"/>
            <a:ext cx="596275" cy="211846"/>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EFF5F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219456"/>
            <a:ext cx="7955279" cy="274320"/>
          </a:xfrm>
          <a:prstGeom prst="rect">
            <a:avLst/>
          </a:prstGeom>
          <a:noFill/>
        </p:spPr>
        <p:txBody>
          <a:bodyPr wrap="square" lIns="73152" tIns="73152" rIns="73152" bIns="73152">
            <a:spAutoFit/>
          </a:bodyPr>
          <a:lstStyle/>
          <a:p>
            <a:r>
              <a:rPr sz="1000" b="1">
                <a:solidFill>
                  <a:srgbClr val="2266A6"/>
                </a:solidFill>
                <a:latin typeface="Aptos"/>
              </a:rPr>
              <a:t>AIRFLYPOLICY  |  TRAVEL GUIDANCE</a:t>
            </a:r>
          </a:p>
        </p:txBody>
      </p:sp>
      <p:sp>
        <p:nvSpPr>
          <p:cNvPr id="4" name="TextBox 3"/>
          <p:cNvSpPr txBox="1"/>
          <p:nvPr/>
        </p:nvSpPr>
        <p:spPr>
          <a:xfrm>
            <a:off x="10881360" y="219456"/>
            <a:ext cx="731520" cy="274320"/>
          </a:xfrm>
          <a:prstGeom prst="rect">
            <a:avLst/>
          </a:prstGeom>
          <a:noFill/>
        </p:spPr>
        <p:txBody>
          <a:bodyPr wrap="square" lIns="73152" tIns="73152" rIns="73152" bIns="73152">
            <a:spAutoFit/>
          </a:bodyPr>
          <a:lstStyle/>
          <a:p>
            <a:pPr algn="r"/>
            <a:r>
              <a:rPr sz="1000" b="1">
                <a:solidFill>
                  <a:srgbClr val="2266A6"/>
                </a:solidFill>
                <a:latin typeface="Aptos"/>
              </a:rPr>
              <a:t>05/10</a:t>
            </a:r>
          </a:p>
        </p:txBody>
      </p:sp>
      <p:sp>
        <p:nvSpPr>
          <p:cNvPr id="5" name="Rectangle 4"/>
          <p:cNvSpPr/>
          <p:nvPr/>
        </p:nvSpPr>
        <p:spPr>
          <a:xfrm>
            <a:off x="502920" y="594360"/>
            <a:ext cx="11155680" cy="22860"/>
          </a:xfrm>
          <a:prstGeom prst="rect">
            <a:avLst/>
          </a:prstGeom>
          <a:solidFill>
            <a:srgbClr val="25A09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566928" y="713232"/>
            <a:ext cx="10972800" cy="256032"/>
          </a:xfrm>
          <a:prstGeom prst="rect">
            <a:avLst/>
          </a:prstGeom>
          <a:noFill/>
        </p:spPr>
        <p:txBody>
          <a:bodyPr wrap="square" lIns="73152" tIns="73152" rIns="73152" bIns="73152">
            <a:spAutoFit/>
          </a:bodyPr>
          <a:lstStyle/>
          <a:p>
            <a:r>
              <a:rPr sz="900" b="1">
                <a:solidFill>
                  <a:srgbClr val="25A09B"/>
                </a:solidFill>
                <a:latin typeface="Aptos"/>
              </a:rPr>
              <a:t>BEREAVEMENT TRAVEL PLANNING</a:t>
            </a:r>
          </a:p>
        </p:txBody>
      </p:sp>
      <p:sp>
        <p:nvSpPr>
          <p:cNvPr id="7" name="TextBox 6"/>
          <p:cNvSpPr txBox="1"/>
          <p:nvPr/>
        </p:nvSpPr>
        <p:spPr>
          <a:xfrm>
            <a:off x="566928" y="1051560"/>
            <a:ext cx="6812280" cy="731520"/>
          </a:xfrm>
          <a:prstGeom prst="rect">
            <a:avLst/>
          </a:prstGeom>
          <a:noFill/>
        </p:spPr>
        <p:txBody>
          <a:bodyPr wrap="square" lIns="73152" tIns="73152" rIns="73152" bIns="73152">
            <a:spAutoFit/>
          </a:bodyPr>
          <a:lstStyle/>
          <a:p>
            <a:r>
              <a:rPr sz="2500" b="1">
                <a:solidFill>
                  <a:srgbClr val="102542"/>
                </a:solidFill>
                <a:latin typeface="Aptos"/>
              </a:rPr>
              <a:t>3. Contact Delta for Guidance</a:t>
            </a:r>
          </a:p>
        </p:txBody>
      </p:sp>
      <p:sp>
        <p:nvSpPr>
          <p:cNvPr id="8" name="TextBox 7"/>
          <p:cNvSpPr txBox="1"/>
          <p:nvPr/>
        </p:nvSpPr>
        <p:spPr>
          <a:xfrm>
            <a:off x="640080" y="1828800"/>
            <a:ext cx="6629400" cy="1234440"/>
          </a:xfrm>
          <a:prstGeom prst="rect">
            <a:avLst/>
          </a:prstGeom>
          <a:noFill/>
        </p:spPr>
        <p:txBody>
          <a:bodyPr wrap="square" lIns="73152" tIns="73152" rIns="73152" bIns="73152">
            <a:spAutoFit/>
          </a:bodyPr>
          <a:lstStyle/>
          <a:p>
            <a:r>
              <a:rPr sz="1350" b="0">
                <a:solidFill>
                  <a:srgbClr val="2D3746"/>
                </a:solidFill>
                <a:latin typeface="Aptos"/>
              </a:rPr>
              <a:t>For the most reliable answer, contact Delta through a current channel listed on its official website. Explain that you need urgent travel because of a death in the family, then ask what options are available for your itinerary. A representative can clarify current rules and direct you to the appropriate booking path. Before ending the conversation, repeat the key conditions back and confirm whether the information applies to every traveler on the booking.</a:t>
            </a:r>
          </a:p>
        </p:txBody>
      </p:sp>
      <p:sp>
        <p:nvSpPr>
          <p:cNvPr id="9" name="TextBox 8"/>
          <p:cNvSpPr txBox="1"/>
          <p:nvPr/>
        </p:nvSpPr>
        <p:spPr>
          <a:xfrm>
            <a:off x="731520" y="3200400"/>
            <a:ext cx="6492240" cy="2971800"/>
          </a:xfrm>
          <a:prstGeom prst="rect">
            <a:avLst/>
          </a:prstGeom>
          <a:noFill/>
        </p:spPr>
        <p:txBody>
          <a:bodyPr wrap="square" lIns="45720" tIns="18288" rIns="45720" bIns="18288">
            <a:spAutoFit/>
          </a:bodyPr>
          <a:lstStyle/>
          <a:p>
            <a:pPr>
              <a:spcAft>
                <a:spcPts val="900"/>
              </a:spcAft>
              <a:defRPr sz="1500">
                <a:solidFill>
                  <a:srgbClr val="2D3746"/>
                </a:solidFill>
                <a:latin typeface="Aptos"/>
              </a:defRPr>
            </a:pPr>
            <a:r>
              <a:t>Use contact details published by Delta</a:t>
            </a:r>
          </a:p>
          <a:p>
            <a:pPr>
              <a:spcAft>
                <a:spcPts val="900"/>
              </a:spcAft>
              <a:defRPr sz="1500">
                <a:solidFill>
                  <a:srgbClr val="2D3746"/>
                </a:solidFill>
                <a:latin typeface="Aptos"/>
              </a:defRPr>
            </a:pPr>
            <a:r>
              <a:t>Explain your travel need briefly and clearly</a:t>
            </a:r>
          </a:p>
          <a:p>
            <a:pPr>
              <a:spcAft>
                <a:spcPts val="900"/>
              </a:spcAft>
              <a:defRPr sz="1500">
                <a:solidFill>
                  <a:srgbClr val="2D3746"/>
                </a:solidFill>
                <a:latin typeface="Aptos"/>
              </a:defRPr>
            </a:pPr>
            <a:r>
              <a:t>Ask which booking channel to use</a:t>
            </a:r>
          </a:p>
          <a:p>
            <a:pPr>
              <a:spcAft>
                <a:spcPts val="900"/>
              </a:spcAft>
              <a:defRPr sz="1500">
                <a:solidFill>
                  <a:srgbClr val="2D3746"/>
                </a:solidFill>
                <a:latin typeface="Aptos"/>
              </a:defRPr>
            </a:pPr>
            <a:r>
              <a:t>Confirm eligibility and required steps</a:t>
            </a:r>
          </a:p>
          <a:p>
            <a:pPr>
              <a:spcAft>
                <a:spcPts val="900"/>
              </a:spcAft>
              <a:defRPr sz="1500">
                <a:solidFill>
                  <a:srgbClr val="2D3746"/>
                </a:solidFill>
                <a:latin typeface="Aptos"/>
              </a:defRPr>
            </a:pPr>
            <a:r>
              <a:t>Record any reference number or instructions</a:t>
            </a:r>
          </a:p>
        </p:txBody>
      </p:sp>
      <p:sp>
        <p:nvSpPr>
          <p:cNvPr id="10" name="Rounded Rectangle 9"/>
          <p:cNvSpPr/>
          <p:nvPr/>
        </p:nvSpPr>
        <p:spPr>
          <a:xfrm>
            <a:off x="7726679" y="1417320"/>
            <a:ext cx="3794760" cy="4526280"/>
          </a:xfrm>
          <a:prstGeom prst="roundRect">
            <a:avLst/>
          </a:prstGeom>
          <a:solidFill>
            <a:srgbClr val="10254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8001000" y="1828800"/>
            <a:ext cx="3246120" cy="914400"/>
          </a:xfrm>
          <a:prstGeom prst="rect">
            <a:avLst/>
          </a:prstGeom>
          <a:noFill/>
        </p:spPr>
        <p:txBody>
          <a:bodyPr wrap="square" lIns="73152" tIns="73152" rIns="73152" bIns="73152">
            <a:spAutoFit/>
          </a:bodyPr>
          <a:lstStyle/>
          <a:p>
            <a:pPr algn="ctr"/>
            <a:r>
              <a:rPr sz="4600" b="1">
                <a:solidFill>
                  <a:srgbClr val="EDB14A"/>
                </a:solidFill>
                <a:latin typeface="Aptos"/>
              </a:rPr>
              <a:t>✈</a:t>
            </a:r>
          </a:p>
        </p:txBody>
      </p:sp>
      <p:sp>
        <p:nvSpPr>
          <p:cNvPr id="12" name="TextBox 11"/>
          <p:cNvSpPr txBox="1"/>
          <p:nvPr/>
        </p:nvSpPr>
        <p:spPr>
          <a:xfrm>
            <a:off x="8001000" y="2834640"/>
            <a:ext cx="3246120" cy="731520"/>
          </a:xfrm>
          <a:prstGeom prst="rect">
            <a:avLst/>
          </a:prstGeom>
          <a:noFill/>
        </p:spPr>
        <p:txBody>
          <a:bodyPr wrap="square" lIns="73152" tIns="73152" rIns="73152" bIns="73152">
            <a:spAutoFit/>
          </a:bodyPr>
          <a:lstStyle/>
          <a:p>
            <a:pPr algn="ctr"/>
            <a:r>
              <a:rPr sz="2000" b="1">
                <a:solidFill>
                  <a:srgbClr val="FFFFFF"/>
                </a:solidFill>
                <a:latin typeface="Aptos"/>
              </a:rPr>
              <a:t>Customer support</a:t>
            </a:r>
          </a:p>
        </p:txBody>
      </p:sp>
      <p:sp>
        <p:nvSpPr>
          <p:cNvPr id="13" name="TextBox 12"/>
          <p:cNvSpPr txBox="1"/>
          <p:nvPr/>
        </p:nvSpPr>
        <p:spPr>
          <a:xfrm>
            <a:off x="8046720" y="3657600"/>
            <a:ext cx="3154680" cy="1234440"/>
          </a:xfrm>
          <a:prstGeom prst="rect">
            <a:avLst/>
          </a:prstGeom>
          <a:noFill/>
        </p:spPr>
        <p:txBody>
          <a:bodyPr wrap="square" lIns="73152" tIns="73152" rIns="73152" bIns="73152">
            <a:spAutoFit/>
          </a:bodyPr>
          <a:lstStyle/>
          <a:p>
            <a:pPr algn="ctr"/>
            <a:r>
              <a:rPr sz="1300" b="0">
                <a:solidFill>
                  <a:srgbClr val="DEE8F1"/>
                </a:solidFill>
                <a:latin typeface="Aptos"/>
              </a:rPr>
              <a:t>Traveler speaking with an airline representative in a calm setting</a:t>
            </a:r>
          </a:p>
        </p:txBody>
      </p:sp>
      <p:sp>
        <p:nvSpPr>
          <p:cNvPr id="15" name="TextBox 14"/>
          <p:cNvSpPr txBox="1"/>
          <p:nvPr/>
        </p:nvSpPr>
        <p:spPr>
          <a:xfrm>
            <a:off x="566928" y="6519672"/>
            <a:ext cx="10972800" cy="182880"/>
          </a:xfrm>
          <a:prstGeom prst="rect">
            <a:avLst/>
          </a:prstGeom>
          <a:noFill/>
        </p:spPr>
        <p:txBody>
          <a:bodyPr wrap="square" lIns="73152" tIns="73152" rIns="73152" bIns="73152">
            <a:spAutoFit/>
          </a:bodyPr>
          <a:lstStyle/>
          <a:p>
            <a:r>
              <a:rPr sz="800" b="0">
                <a:solidFill>
                  <a:srgbClr val="646E78"/>
                </a:solidFill>
                <a:latin typeface="Aptos"/>
              </a:rPr>
              <a:t>General travel information only • Confirm current policies directly with Delta</a:t>
            </a:r>
          </a:p>
        </p:txBody>
      </p:sp>
      <p:pic>
        <p:nvPicPr>
          <p:cNvPr id="16" name="Picture 15"/>
          <p:cNvPicPr>
            <a:picLocks noChangeAspect="1"/>
          </p:cNvPicPr>
          <p:nvPr/>
        </p:nvPicPr>
        <p:blipFill rotWithShape="1">
          <a:blip r:embed="rId2">
            <a:extLst>
              <a:ext uri="{28A0092B-C50C-407E-A947-70E740481C1C}">
                <a14:useLocalDpi xmlns:a14="http://schemas.microsoft.com/office/drawing/2010/main" val="0"/>
              </a:ext>
            </a:extLst>
          </a:blip>
          <a:srcRect l="23111" t="39387" r="19809" b="40333"/>
          <a:stretch/>
        </p:blipFill>
        <p:spPr>
          <a:xfrm>
            <a:off x="0" y="1"/>
            <a:ext cx="596275" cy="211846"/>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EFF5F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219456"/>
            <a:ext cx="7955279" cy="274320"/>
          </a:xfrm>
          <a:prstGeom prst="rect">
            <a:avLst/>
          </a:prstGeom>
          <a:noFill/>
        </p:spPr>
        <p:txBody>
          <a:bodyPr wrap="square" lIns="73152" tIns="73152" rIns="73152" bIns="73152">
            <a:spAutoFit/>
          </a:bodyPr>
          <a:lstStyle/>
          <a:p>
            <a:r>
              <a:rPr sz="1000" b="1">
                <a:solidFill>
                  <a:srgbClr val="2266A6"/>
                </a:solidFill>
                <a:latin typeface="Aptos"/>
              </a:rPr>
              <a:t>AIRFLYPOLICY  |  TRAVEL GUIDANCE</a:t>
            </a:r>
          </a:p>
        </p:txBody>
      </p:sp>
      <p:sp>
        <p:nvSpPr>
          <p:cNvPr id="4" name="TextBox 3"/>
          <p:cNvSpPr txBox="1"/>
          <p:nvPr/>
        </p:nvSpPr>
        <p:spPr>
          <a:xfrm>
            <a:off x="10881360" y="219456"/>
            <a:ext cx="731520" cy="274320"/>
          </a:xfrm>
          <a:prstGeom prst="rect">
            <a:avLst/>
          </a:prstGeom>
          <a:noFill/>
        </p:spPr>
        <p:txBody>
          <a:bodyPr wrap="square" lIns="73152" tIns="73152" rIns="73152" bIns="73152">
            <a:spAutoFit/>
          </a:bodyPr>
          <a:lstStyle/>
          <a:p>
            <a:pPr algn="r"/>
            <a:r>
              <a:rPr sz="1000" b="1">
                <a:solidFill>
                  <a:srgbClr val="2266A6"/>
                </a:solidFill>
                <a:latin typeface="Aptos"/>
              </a:rPr>
              <a:t>06/10</a:t>
            </a:r>
          </a:p>
        </p:txBody>
      </p:sp>
      <p:sp>
        <p:nvSpPr>
          <p:cNvPr id="5" name="Rectangle 4"/>
          <p:cNvSpPr/>
          <p:nvPr/>
        </p:nvSpPr>
        <p:spPr>
          <a:xfrm>
            <a:off x="502920" y="594360"/>
            <a:ext cx="11155680" cy="22860"/>
          </a:xfrm>
          <a:prstGeom prst="rect">
            <a:avLst/>
          </a:prstGeom>
          <a:solidFill>
            <a:srgbClr val="25A09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566928" y="713232"/>
            <a:ext cx="10972800" cy="256032"/>
          </a:xfrm>
          <a:prstGeom prst="rect">
            <a:avLst/>
          </a:prstGeom>
          <a:noFill/>
        </p:spPr>
        <p:txBody>
          <a:bodyPr wrap="square" lIns="73152" tIns="73152" rIns="73152" bIns="73152">
            <a:spAutoFit/>
          </a:bodyPr>
          <a:lstStyle/>
          <a:p>
            <a:r>
              <a:rPr sz="900" b="1">
                <a:solidFill>
                  <a:srgbClr val="25A09B"/>
                </a:solidFill>
                <a:latin typeface="Aptos"/>
              </a:rPr>
              <a:t>BEREAVEMENT TRAVEL PLANNING</a:t>
            </a:r>
          </a:p>
        </p:txBody>
      </p:sp>
      <p:sp>
        <p:nvSpPr>
          <p:cNvPr id="7" name="TextBox 6"/>
          <p:cNvSpPr txBox="1"/>
          <p:nvPr/>
        </p:nvSpPr>
        <p:spPr>
          <a:xfrm>
            <a:off x="566928" y="1051560"/>
            <a:ext cx="6812280" cy="731520"/>
          </a:xfrm>
          <a:prstGeom prst="rect">
            <a:avLst/>
          </a:prstGeom>
          <a:noFill/>
        </p:spPr>
        <p:txBody>
          <a:bodyPr wrap="square" lIns="73152" tIns="73152" rIns="73152" bIns="73152">
            <a:spAutoFit/>
          </a:bodyPr>
          <a:lstStyle/>
          <a:p>
            <a:r>
              <a:rPr sz="2500" b="1">
                <a:solidFill>
                  <a:srgbClr val="102542"/>
                </a:solidFill>
                <a:latin typeface="Aptos"/>
              </a:rPr>
              <a:t>4. Compare Available Ticket Options</a:t>
            </a:r>
          </a:p>
        </p:txBody>
      </p:sp>
      <p:sp>
        <p:nvSpPr>
          <p:cNvPr id="8" name="TextBox 7"/>
          <p:cNvSpPr txBox="1"/>
          <p:nvPr/>
        </p:nvSpPr>
        <p:spPr>
          <a:xfrm>
            <a:off x="640080" y="1828800"/>
            <a:ext cx="6629400" cy="1394228"/>
          </a:xfrm>
          <a:prstGeom prst="rect">
            <a:avLst/>
          </a:prstGeom>
          <a:noFill/>
        </p:spPr>
        <p:txBody>
          <a:bodyPr wrap="square" lIns="73152" tIns="73152" rIns="73152" bIns="73152">
            <a:spAutoFit/>
          </a:bodyPr>
          <a:lstStyle/>
          <a:p>
            <a:r>
              <a:rPr sz="1350" b="0" dirty="0">
                <a:solidFill>
                  <a:srgbClr val="2D3746"/>
                </a:solidFill>
                <a:latin typeface="Aptos"/>
              </a:rPr>
              <a:t>When comparing options for </a:t>
            </a:r>
            <a:r>
              <a:rPr sz="1350" b="0" dirty="0">
                <a:solidFill>
                  <a:srgbClr val="2D3746"/>
                </a:solidFill>
                <a:latin typeface="Aptos"/>
                <a:hlinkClick r:id="rId2"/>
              </a:rPr>
              <a:t>delta airlines bereavement fares</a:t>
            </a:r>
            <a:r>
              <a:rPr sz="1350" b="0" dirty="0">
                <a:solidFill>
                  <a:srgbClr val="2D3746"/>
                </a:solidFill>
                <a:latin typeface="Aptos"/>
              </a:rPr>
              <a:t>, focus on the conditions that matter most for urgent travel. A dedicated fare may not be available, so compare the choices Delta actually provides for your dates. Check the full itinerary, travel time, connections, and flexibility rather than focusing only on the initial fare. If arrangements may change, ask about change fees, fare differences, refunds, and cancellation deadlines before deciding.</a:t>
            </a:r>
          </a:p>
        </p:txBody>
      </p:sp>
      <p:sp>
        <p:nvSpPr>
          <p:cNvPr id="9" name="TextBox 8"/>
          <p:cNvSpPr txBox="1"/>
          <p:nvPr/>
        </p:nvSpPr>
        <p:spPr>
          <a:xfrm>
            <a:off x="731520" y="3200400"/>
            <a:ext cx="6492240" cy="2971800"/>
          </a:xfrm>
          <a:prstGeom prst="rect">
            <a:avLst/>
          </a:prstGeom>
          <a:noFill/>
        </p:spPr>
        <p:txBody>
          <a:bodyPr wrap="square" lIns="45720" tIns="18288" rIns="45720" bIns="18288">
            <a:spAutoFit/>
          </a:bodyPr>
          <a:lstStyle/>
          <a:p>
            <a:pPr>
              <a:spcAft>
                <a:spcPts val="900"/>
              </a:spcAft>
              <a:defRPr sz="1500">
                <a:solidFill>
                  <a:srgbClr val="2D3746"/>
                </a:solidFill>
                <a:latin typeface="Aptos"/>
              </a:defRPr>
            </a:pPr>
            <a:r>
              <a:t>Compare the available flights and routes</a:t>
            </a:r>
          </a:p>
          <a:p>
            <a:pPr>
              <a:spcAft>
                <a:spcPts val="900"/>
              </a:spcAft>
              <a:defRPr sz="1500">
                <a:solidFill>
                  <a:srgbClr val="2D3746"/>
                </a:solidFill>
                <a:latin typeface="Aptos"/>
              </a:defRPr>
            </a:pPr>
            <a:r>
              <a:t>Review change and cancellation conditions</a:t>
            </a:r>
          </a:p>
          <a:p>
            <a:pPr>
              <a:spcAft>
                <a:spcPts val="900"/>
              </a:spcAft>
              <a:defRPr sz="1500">
                <a:solidFill>
                  <a:srgbClr val="2D3746"/>
                </a:solidFill>
                <a:latin typeface="Aptos"/>
              </a:defRPr>
            </a:pPr>
            <a:r>
              <a:t>Ask whether fare differences may apply</a:t>
            </a:r>
          </a:p>
          <a:p>
            <a:pPr>
              <a:spcAft>
                <a:spcPts val="900"/>
              </a:spcAft>
              <a:defRPr sz="1500">
                <a:solidFill>
                  <a:srgbClr val="2D3746"/>
                </a:solidFill>
                <a:latin typeface="Aptos"/>
              </a:defRPr>
            </a:pPr>
            <a:r>
              <a:t>Check connection times and arrival airport</a:t>
            </a:r>
          </a:p>
          <a:p>
            <a:pPr>
              <a:spcAft>
                <a:spcPts val="900"/>
              </a:spcAft>
              <a:defRPr sz="1500">
                <a:solidFill>
                  <a:srgbClr val="2D3746"/>
                </a:solidFill>
                <a:latin typeface="Aptos"/>
              </a:defRPr>
            </a:pPr>
            <a:r>
              <a:t>Read terms before confirming the ticket</a:t>
            </a:r>
          </a:p>
        </p:txBody>
      </p:sp>
      <p:sp>
        <p:nvSpPr>
          <p:cNvPr id="10" name="Rounded Rectangle 9"/>
          <p:cNvSpPr/>
          <p:nvPr/>
        </p:nvSpPr>
        <p:spPr>
          <a:xfrm>
            <a:off x="7726679" y="1417320"/>
            <a:ext cx="3794760" cy="4526280"/>
          </a:xfrm>
          <a:prstGeom prst="roundRect">
            <a:avLst/>
          </a:prstGeom>
          <a:solidFill>
            <a:srgbClr val="10254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8001000" y="1828800"/>
            <a:ext cx="3246120" cy="914400"/>
          </a:xfrm>
          <a:prstGeom prst="rect">
            <a:avLst/>
          </a:prstGeom>
          <a:noFill/>
        </p:spPr>
        <p:txBody>
          <a:bodyPr wrap="square" lIns="73152" tIns="73152" rIns="73152" bIns="73152">
            <a:spAutoFit/>
          </a:bodyPr>
          <a:lstStyle/>
          <a:p>
            <a:pPr algn="ctr"/>
            <a:r>
              <a:rPr sz="4600" b="1">
                <a:solidFill>
                  <a:srgbClr val="EDB14A"/>
                </a:solidFill>
                <a:latin typeface="Aptos"/>
              </a:rPr>
              <a:t>✈</a:t>
            </a:r>
          </a:p>
        </p:txBody>
      </p:sp>
      <p:sp>
        <p:nvSpPr>
          <p:cNvPr id="12" name="TextBox 11"/>
          <p:cNvSpPr txBox="1"/>
          <p:nvPr/>
        </p:nvSpPr>
        <p:spPr>
          <a:xfrm>
            <a:off x="8001000" y="2834640"/>
            <a:ext cx="3246120" cy="731520"/>
          </a:xfrm>
          <a:prstGeom prst="rect">
            <a:avLst/>
          </a:prstGeom>
          <a:noFill/>
        </p:spPr>
        <p:txBody>
          <a:bodyPr wrap="square" lIns="73152" tIns="73152" rIns="73152" bIns="73152">
            <a:spAutoFit/>
          </a:bodyPr>
          <a:lstStyle/>
          <a:p>
            <a:pPr algn="ctr"/>
            <a:r>
              <a:rPr sz="2000" b="1">
                <a:solidFill>
                  <a:srgbClr val="FFFFFF"/>
                </a:solidFill>
                <a:latin typeface="Aptos"/>
              </a:rPr>
              <a:t>Compare itineraries</a:t>
            </a:r>
          </a:p>
        </p:txBody>
      </p:sp>
      <p:sp>
        <p:nvSpPr>
          <p:cNvPr id="13" name="TextBox 12"/>
          <p:cNvSpPr txBox="1"/>
          <p:nvPr/>
        </p:nvSpPr>
        <p:spPr>
          <a:xfrm>
            <a:off x="8046720" y="3657600"/>
            <a:ext cx="3154680" cy="1234440"/>
          </a:xfrm>
          <a:prstGeom prst="rect">
            <a:avLst/>
          </a:prstGeom>
          <a:noFill/>
        </p:spPr>
        <p:txBody>
          <a:bodyPr wrap="square" lIns="73152" tIns="73152" rIns="73152" bIns="73152">
            <a:spAutoFit/>
          </a:bodyPr>
          <a:lstStyle/>
          <a:p>
            <a:pPr algn="ctr"/>
            <a:r>
              <a:rPr sz="1300" b="0">
                <a:solidFill>
                  <a:srgbClr val="DEE8F1"/>
                </a:solidFill>
                <a:latin typeface="Aptos"/>
              </a:rPr>
              <a:t>Two flight itinerary options displayed on a laptop, neutral travel desk</a:t>
            </a:r>
          </a:p>
        </p:txBody>
      </p:sp>
      <p:sp>
        <p:nvSpPr>
          <p:cNvPr id="15" name="TextBox 14"/>
          <p:cNvSpPr txBox="1"/>
          <p:nvPr/>
        </p:nvSpPr>
        <p:spPr>
          <a:xfrm>
            <a:off x="566928" y="6519672"/>
            <a:ext cx="10972800" cy="182880"/>
          </a:xfrm>
          <a:prstGeom prst="rect">
            <a:avLst/>
          </a:prstGeom>
          <a:noFill/>
        </p:spPr>
        <p:txBody>
          <a:bodyPr wrap="square" lIns="73152" tIns="73152" rIns="73152" bIns="73152">
            <a:spAutoFit/>
          </a:bodyPr>
          <a:lstStyle/>
          <a:p>
            <a:r>
              <a:rPr sz="800" b="0">
                <a:solidFill>
                  <a:srgbClr val="646E78"/>
                </a:solidFill>
                <a:latin typeface="Aptos"/>
              </a:rPr>
              <a:t>General travel information only • Confirm current policies directly with Delta</a:t>
            </a:r>
          </a:p>
        </p:txBody>
      </p:sp>
      <p:pic>
        <p:nvPicPr>
          <p:cNvPr id="16" name="Picture 15"/>
          <p:cNvPicPr>
            <a:picLocks noChangeAspect="1"/>
          </p:cNvPicPr>
          <p:nvPr/>
        </p:nvPicPr>
        <p:blipFill rotWithShape="1">
          <a:blip r:embed="rId3">
            <a:extLst>
              <a:ext uri="{28A0092B-C50C-407E-A947-70E740481C1C}">
                <a14:useLocalDpi xmlns:a14="http://schemas.microsoft.com/office/drawing/2010/main" val="0"/>
              </a:ext>
            </a:extLst>
          </a:blip>
          <a:srcRect l="23111" t="39387" r="19809" b="40333"/>
          <a:stretch/>
        </p:blipFill>
        <p:spPr>
          <a:xfrm>
            <a:off x="0" y="1"/>
            <a:ext cx="596275" cy="211846"/>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EFF5F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219456"/>
            <a:ext cx="7955279" cy="274320"/>
          </a:xfrm>
          <a:prstGeom prst="rect">
            <a:avLst/>
          </a:prstGeom>
          <a:noFill/>
        </p:spPr>
        <p:txBody>
          <a:bodyPr wrap="square" lIns="73152" tIns="73152" rIns="73152" bIns="73152">
            <a:spAutoFit/>
          </a:bodyPr>
          <a:lstStyle/>
          <a:p>
            <a:r>
              <a:rPr sz="1000" b="1">
                <a:solidFill>
                  <a:srgbClr val="2266A6"/>
                </a:solidFill>
                <a:latin typeface="Aptos"/>
              </a:rPr>
              <a:t>AIRFLYPOLICY  |  TRAVEL GUIDANCE</a:t>
            </a:r>
          </a:p>
        </p:txBody>
      </p:sp>
      <p:sp>
        <p:nvSpPr>
          <p:cNvPr id="4" name="TextBox 3"/>
          <p:cNvSpPr txBox="1"/>
          <p:nvPr/>
        </p:nvSpPr>
        <p:spPr>
          <a:xfrm>
            <a:off x="10881360" y="219456"/>
            <a:ext cx="731520" cy="274320"/>
          </a:xfrm>
          <a:prstGeom prst="rect">
            <a:avLst/>
          </a:prstGeom>
          <a:noFill/>
        </p:spPr>
        <p:txBody>
          <a:bodyPr wrap="square" lIns="73152" tIns="73152" rIns="73152" bIns="73152">
            <a:spAutoFit/>
          </a:bodyPr>
          <a:lstStyle/>
          <a:p>
            <a:pPr algn="r"/>
            <a:r>
              <a:rPr sz="1000" b="1">
                <a:solidFill>
                  <a:srgbClr val="2266A6"/>
                </a:solidFill>
                <a:latin typeface="Aptos"/>
              </a:rPr>
              <a:t>07/10</a:t>
            </a:r>
          </a:p>
        </p:txBody>
      </p:sp>
      <p:sp>
        <p:nvSpPr>
          <p:cNvPr id="5" name="Rectangle 4"/>
          <p:cNvSpPr/>
          <p:nvPr/>
        </p:nvSpPr>
        <p:spPr>
          <a:xfrm>
            <a:off x="502920" y="594360"/>
            <a:ext cx="11155680" cy="22860"/>
          </a:xfrm>
          <a:prstGeom prst="rect">
            <a:avLst/>
          </a:prstGeom>
          <a:solidFill>
            <a:srgbClr val="25A09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566928" y="713232"/>
            <a:ext cx="10972800" cy="256032"/>
          </a:xfrm>
          <a:prstGeom prst="rect">
            <a:avLst/>
          </a:prstGeom>
          <a:noFill/>
        </p:spPr>
        <p:txBody>
          <a:bodyPr wrap="square" lIns="73152" tIns="73152" rIns="73152" bIns="73152">
            <a:spAutoFit/>
          </a:bodyPr>
          <a:lstStyle/>
          <a:p>
            <a:r>
              <a:rPr sz="900" b="1">
                <a:solidFill>
                  <a:srgbClr val="25A09B"/>
                </a:solidFill>
                <a:latin typeface="Aptos"/>
              </a:rPr>
              <a:t>BEREAVEMENT TRAVEL PLANNING</a:t>
            </a:r>
          </a:p>
        </p:txBody>
      </p:sp>
      <p:sp>
        <p:nvSpPr>
          <p:cNvPr id="7" name="TextBox 6"/>
          <p:cNvSpPr txBox="1"/>
          <p:nvPr/>
        </p:nvSpPr>
        <p:spPr>
          <a:xfrm>
            <a:off x="566928" y="1051560"/>
            <a:ext cx="6812280" cy="731520"/>
          </a:xfrm>
          <a:prstGeom prst="rect">
            <a:avLst/>
          </a:prstGeom>
          <a:noFill/>
        </p:spPr>
        <p:txBody>
          <a:bodyPr wrap="square" lIns="73152" tIns="73152" rIns="73152" bIns="73152">
            <a:spAutoFit/>
          </a:bodyPr>
          <a:lstStyle/>
          <a:p>
            <a:r>
              <a:rPr sz="2500" b="1">
                <a:solidFill>
                  <a:srgbClr val="102542"/>
                </a:solidFill>
                <a:latin typeface="Aptos"/>
              </a:rPr>
              <a:t>5. Keep Relevant Information Ready</a:t>
            </a:r>
          </a:p>
        </p:txBody>
      </p:sp>
      <p:sp>
        <p:nvSpPr>
          <p:cNvPr id="8" name="TextBox 7"/>
          <p:cNvSpPr txBox="1"/>
          <p:nvPr/>
        </p:nvSpPr>
        <p:spPr>
          <a:xfrm>
            <a:off x="640080" y="1828800"/>
            <a:ext cx="6629400" cy="1234440"/>
          </a:xfrm>
          <a:prstGeom prst="rect">
            <a:avLst/>
          </a:prstGeom>
          <a:noFill/>
        </p:spPr>
        <p:txBody>
          <a:bodyPr wrap="square" lIns="73152" tIns="73152" rIns="73152" bIns="73152">
            <a:spAutoFit/>
          </a:bodyPr>
          <a:lstStyle/>
          <a:p>
            <a:r>
              <a:rPr sz="1350" b="0">
                <a:solidFill>
                  <a:srgbClr val="2D3746"/>
                </a:solidFill>
                <a:latin typeface="Aptos"/>
              </a:rPr>
              <a:t>Delta may explain what information is needed to assess your request, so ask before sending documents or personal details. Requirements can vary, and you should not assume that a particular certificate or proof is always required. Share only what is requested through an appropriate, secure channel. Keep booking confirmations and any instructions together so you can find them quickly. If you are unsure about a request, verify it through Delta’s official contact information before responding.</a:t>
            </a:r>
          </a:p>
        </p:txBody>
      </p:sp>
      <p:sp>
        <p:nvSpPr>
          <p:cNvPr id="9" name="TextBox 8"/>
          <p:cNvSpPr txBox="1"/>
          <p:nvPr/>
        </p:nvSpPr>
        <p:spPr>
          <a:xfrm>
            <a:off x="731520" y="3200400"/>
            <a:ext cx="6492240" cy="2971800"/>
          </a:xfrm>
          <a:prstGeom prst="rect">
            <a:avLst/>
          </a:prstGeom>
          <a:noFill/>
        </p:spPr>
        <p:txBody>
          <a:bodyPr wrap="square" lIns="45720" tIns="18288" rIns="45720" bIns="18288">
            <a:spAutoFit/>
          </a:bodyPr>
          <a:lstStyle/>
          <a:p>
            <a:pPr>
              <a:spcAft>
                <a:spcPts val="900"/>
              </a:spcAft>
              <a:defRPr sz="1500">
                <a:solidFill>
                  <a:srgbClr val="2D3746"/>
                </a:solidFill>
                <a:latin typeface="Aptos"/>
              </a:defRPr>
            </a:pPr>
            <a:r>
              <a:t>Ask what information, if any, is required</a:t>
            </a:r>
          </a:p>
          <a:p>
            <a:pPr>
              <a:spcAft>
                <a:spcPts val="900"/>
              </a:spcAft>
              <a:defRPr sz="1500">
                <a:solidFill>
                  <a:srgbClr val="2D3746"/>
                </a:solidFill>
                <a:latin typeface="Aptos"/>
              </a:defRPr>
            </a:pPr>
            <a:r>
              <a:t>Verify the channel before sending documents</a:t>
            </a:r>
          </a:p>
          <a:p>
            <a:pPr>
              <a:spcAft>
                <a:spcPts val="900"/>
              </a:spcAft>
              <a:defRPr sz="1500">
                <a:solidFill>
                  <a:srgbClr val="2D3746"/>
                </a:solidFill>
                <a:latin typeface="Aptos"/>
              </a:defRPr>
            </a:pPr>
            <a:r>
              <a:t>Keep confirmation emails and booking details</a:t>
            </a:r>
          </a:p>
          <a:p>
            <a:pPr>
              <a:spcAft>
                <a:spcPts val="900"/>
              </a:spcAft>
              <a:defRPr sz="1500">
                <a:solidFill>
                  <a:srgbClr val="2D3746"/>
                </a:solidFill>
                <a:latin typeface="Aptos"/>
              </a:defRPr>
            </a:pPr>
            <a:r>
              <a:t>Avoid sharing sensitive information unnecessarily</a:t>
            </a:r>
          </a:p>
          <a:p>
            <a:pPr>
              <a:spcAft>
                <a:spcPts val="900"/>
              </a:spcAft>
              <a:defRPr sz="1500">
                <a:solidFill>
                  <a:srgbClr val="2D3746"/>
                </a:solidFill>
                <a:latin typeface="Aptos"/>
              </a:defRPr>
            </a:pPr>
            <a:r>
              <a:t>Clarify deadlines or follow-up steps</a:t>
            </a:r>
          </a:p>
        </p:txBody>
      </p:sp>
      <p:sp>
        <p:nvSpPr>
          <p:cNvPr id="10" name="Rounded Rectangle 9"/>
          <p:cNvSpPr/>
          <p:nvPr/>
        </p:nvSpPr>
        <p:spPr>
          <a:xfrm>
            <a:off x="7726679" y="1417320"/>
            <a:ext cx="3794760" cy="4526280"/>
          </a:xfrm>
          <a:prstGeom prst="roundRect">
            <a:avLst/>
          </a:prstGeom>
          <a:solidFill>
            <a:srgbClr val="10254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8001000" y="1828800"/>
            <a:ext cx="3246120" cy="914400"/>
          </a:xfrm>
          <a:prstGeom prst="rect">
            <a:avLst/>
          </a:prstGeom>
          <a:noFill/>
        </p:spPr>
        <p:txBody>
          <a:bodyPr wrap="square" lIns="73152" tIns="73152" rIns="73152" bIns="73152">
            <a:spAutoFit/>
          </a:bodyPr>
          <a:lstStyle/>
          <a:p>
            <a:pPr algn="ctr"/>
            <a:r>
              <a:rPr sz="4600" b="1">
                <a:solidFill>
                  <a:srgbClr val="EDB14A"/>
                </a:solidFill>
                <a:latin typeface="Aptos"/>
              </a:rPr>
              <a:t>✈</a:t>
            </a:r>
          </a:p>
        </p:txBody>
      </p:sp>
      <p:sp>
        <p:nvSpPr>
          <p:cNvPr id="12" name="TextBox 11"/>
          <p:cNvSpPr txBox="1"/>
          <p:nvPr/>
        </p:nvSpPr>
        <p:spPr>
          <a:xfrm>
            <a:off x="8001000" y="2834640"/>
            <a:ext cx="3246120" cy="731520"/>
          </a:xfrm>
          <a:prstGeom prst="rect">
            <a:avLst/>
          </a:prstGeom>
          <a:noFill/>
        </p:spPr>
        <p:txBody>
          <a:bodyPr wrap="square" lIns="73152" tIns="73152" rIns="73152" bIns="73152">
            <a:spAutoFit/>
          </a:bodyPr>
          <a:lstStyle/>
          <a:p>
            <a:pPr algn="ctr"/>
            <a:r>
              <a:rPr sz="2000" b="1">
                <a:solidFill>
                  <a:srgbClr val="FFFFFF"/>
                </a:solidFill>
                <a:latin typeface="Aptos"/>
              </a:rPr>
              <a:t>Organized documents</a:t>
            </a:r>
          </a:p>
        </p:txBody>
      </p:sp>
      <p:sp>
        <p:nvSpPr>
          <p:cNvPr id="13" name="TextBox 12"/>
          <p:cNvSpPr txBox="1"/>
          <p:nvPr/>
        </p:nvSpPr>
        <p:spPr>
          <a:xfrm>
            <a:off x="8046720" y="3657600"/>
            <a:ext cx="3154680" cy="1234440"/>
          </a:xfrm>
          <a:prstGeom prst="rect">
            <a:avLst/>
          </a:prstGeom>
          <a:noFill/>
        </p:spPr>
        <p:txBody>
          <a:bodyPr wrap="square" lIns="73152" tIns="73152" rIns="73152" bIns="73152">
            <a:spAutoFit/>
          </a:bodyPr>
          <a:lstStyle/>
          <a:p>
            <a:pPr algn="ctr"/>
            <a:r>
              <a:rPr sz="1300" b="0">
                <a:solidFill>
                  <a:srgbClr val="DEE8F1"/>
                </a:solidFill>
                <a:latin typeface="Aptos"/>
              </a:rPr>
              <a:t>Neatly arranged travel confirmation, notebook and document folder</a:t>
            </a:r>
          </a:p>
        </p:txBody>
      </p:sp>
      <p:sp>
        <p:nvSpPr>
          <p:cNvPr id="15" name="TextBox 14"/>
          <p:cNvSpPr txBox="1"/>
          <p:nvPr/>
        </p:nvSpPr>
        <p:spPr>
          <a:xfrm>
            <a:off x="566928" y="6519672"/>
            <a:ext cx="10972800" cy="182880"/>
          </a:xfrm>
          <a:prstGeom prst="rect">
            <a:avLst/>
          </a:prstGeom>
          <a:noFill/>
        </p:spPr>
        <p:txBody>
          <a:bodyPr wrap="square" lIns="73152" tIns="73152" rIns="73152" bIns="73152">
            <a:spAutoFit/>
          </a:bodyPr>
          <a:lstStyle/>
          <a:p>
            <a:r>
              <a:rPr sz="800" b="0">
                <a:solidFill>
                  <a:srgbClr val="646E78"/>
                </a:solidFill>
                <a:latin typeface="Aptos"/>
              </a:rPr>
              <a:t>General travel information only • Confirm current policies directly with Delta</a:t>
            </a:r>
          </a:p>
        </p:txBody>
      </p:sp>
      <p:pic>
        <p:nvPicPr>
          <p:cNvPr id="16" name="Picture 15"/>
          <p:cNvPicPr>
            <a:picLocks noChangeAspect="1"/>
          </p:cNvPicPr>
          <p:nvPr/>
        </p:nvPicPr>
        <p:blipFill rotWithShape="1">
          <a:blip r:embed="rId2">
            <a:extLst>
              <a:ext uri="{28A0092B-C50C-407E-A947-70E740481C1C}">
                <a14:useLocalDpi xmlns:a14="http://schemas.microsoft.com/office/drawing/2010/main" val="0"/>
              </a:ext>
            </a:extLst>
          </a:blip>
          <a:srcRect l="23111" t="39387" r="19809" b="40333"/>
          <a:stretch/>
        </p:blipFill>
        <p:spPr>
          <a:xfrm>
            <a:off x="0" y="1"/>
            <a:ext cx="596275" cy="211846"/>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EFF5F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219456"/>
            <a:ext cx="7955279" cy="274320"/>
          </a:xfrm>
          <a:prstGeom prst="rect">
            <a:avLst/>
          </a:prstGeom>
          <a:noFill/>
        </p:spPr>
        <p:txBody>
          <a:bodyPr wrap="square" lIns="73152" tIns="73152" rIns="73152" bIns="73152">
            <a:spAutoFit/>
          </a:bodyPr>
          <a:lstStyle/>
          <a:p>
            <a:r>
              <a:rPr sz="1000" b="1">
                <a:solidFill>
                  <a:srgbClr val="2266A6"/>
                </a:solidFill>
                <a:latin typeface="Aptos"/>
              </a:rPr>
              <a:t>AIRFLYPOLICY  |  TRAVEL GUIDANCE</a:t>
            </a:r>
          </a:p>
        </p:txBody>
      </p:sp>
      <p:sp>
        <p:nvSpPr>
          <p:cNvPr id="4" name="TextBox 3"/>
          <p:cNvSpPr txBox="1"/>
          <p:nvPr/>
        </p:nvSpPr>
        <p:spPr>
          <a:xfrm>
            <a:off x="10881360" y="219456"/>
            <a:ext cx="731520" cy="274320"/>
          </a:xfrm>
          <a:prstGeom prst="rect">
            <a:avLst/>
          </a:prstGeom>
          <a:noFill/>
        </p:spPr>
        <p:txBody>
          <a:bodyPr wrap="square" lIns="73152" tIns="73152" rIns="73152" bIns="73152">
            <a:spAutoFit/>
          </a:bodyPr>
          <a:lstStyle/>
          <a:p>
            <a:pPr algn="r"/>
            <a:r>
              <a:rPr sz="1000" b="1">
                <a:solidFill>
                  <a:srgbClr val="2266A6"/>
                </a:solidFill>
                <a:latin typeface="Aptos"/>
              </a:rPr>
              <a:t>08/10</a:t>
            </a:r>
          </a:p>
        </p:txBody>
      </p:sp>
      <p:sp>
        <p:nvSpPr>
          <p:cNvPr id="5" name="Rectangle 4"/>
          <p:cNvSpPr/>
          <p:nvPr/>
        </p:nvSpPr>
        <p:spPr>
          <a:xfrm>
            <a:off x="502920" y="594360"/>
            <a:ext cx="11155680" cy="22860"/>
          </a:xfrm>
          <a:prstGeom prst="rect">
            <a:avLst/>
          </a:prstGeom>
          <a:solidFill>
            <a:srgbClr val="25A09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566928" y="713232"/>
            <a:ext cx="10972800" cy="256032"/>
          </a:xfrm>
          <a:prstGeom prst="rect">
            <a:avLst/>
          </a:prstGeom>
          <a:noFill/>
        </p:spPr>
        <p:txBody>
          <a:bodyPr wrap="square" lIns="73152" tIns="73152" rIns="73152" bIns="73152">
            <a:spAutoFit/>
          </a:bodyPr>
          <a:lstStyle/>
          <a:p>
            <a:r>
              <a:rPr sz="900" b="1">
                <a:solidFill>
                  <a:srgbClr val="25A09B"/>
                </a:solidFill>
                <a:latin typeface="Aptos"/>
              </a:rPr>
              <a:t>BEREAVEMENT TRAVEL PLANNING</a:t>
            </a:r>
          </a:p>
        </p:txBody>
      </p:sp>
      <p:sp>
        <p:nvSpPr>
          <p:cNvPr id="7" name="TextBox 6"/>
          <p:cNvSpPr txBox="1"/>
          <p:nvPr/>
        </p:nvSpPr>
        <p:spPr>
          <a:xfrm>
            <a:off x="566928" y="1051560"/>
            <a:ext cx="6812280" cy="731520"/>
          </a:xfrm>
          <a:prstGeom prst="rect">
            <a:avLst/>
          </a:prstGeom>
          <a:noFill/>
        </p:spPr>
        <p:txBody>
          <a:bodyPr wrap="square" lIns="73152" tIns="73152" rIns="73152" bIns="73152">
            <a:spAutoFit/>
          </a:bodyPr>
          <a:lstStyle/>
          <a:p>
            <a:r>
              <a:rPr sz="2500" b="1">
                <a:solidFill>
                  <a:srgbClr val="102542"/>
                </a:solidFill>
                <a:latin typeface="Aptos"/>
              </a:rPr>
              <a:t>6. Book and Reconfirm Your Journey</a:t>
            </a:r>
          </a:p>
        </p:txBody>
      </p:sp>
      <p:sp>
        <p:nvSpPr>
          <p:cNvPr id="8" name="TextBox 7"/>
          <p:cNvSpPr txBox="1"/>
          <p:nvPr/>
        </p:nvSpPr>
        <p:spPr>
          <a:xfrm>
            <a:off x="640080" y="1828800"/>
            <a:ext cx="6629400" cy="1234440"/>
          </a:xfrm>
          <a:prstGeom prst="rect">
            <a:avLst/>
          </a:prstGeom>
          <a:noFill/>
        </p:spPr>
        <p:txBody>
          <a:bodyPr wrap="square" lIns="73152" tIns="73152" rIns="73152" bIns="73152">
            <a:spAutoFit/>
          </a:bodyPr>
          <a:lstStyle/>
          <a:p>
            <a:r>
              <a:rPr sz="1350" b="0">
                <a:solidFill>
                  <a:srgbClr val="2D3746"/>
                </a:solidFill>
                <a:latin typeface="Aptos"/>
              </a:rPr>
              <a:t>Once you have reviewed the available choices, confirm that passenger names, dates, airports, and contact information are correct before completing the booking. Read the ticket conditions and save the confirmation where you can access it quickly. Since urgent arrangements can change, check the itinerary again before leaving for the airport and monitor messages from the airline. If anything is unclear, contact Delta directly rather than relying on assumptions or outdated third-party information.</a:t>
            </a:r>
          </a:p>
        </p:txBody>
      </p:sp>
      <p:sp>
        <p:nvSpPr>
          <p:cNvPr id="9" name="TextBox 8"/>
          <p:cNvSpPr txBox="1"/>
          <p:nvPr/>
        </p:nvSpPr>
        <p:spPr>
          <a:xfrm>
            <a:off x="731520" y="3200400"/>
            <a:ext cx="6492240" cy="2971800"/>
          </a:xfrm>
          <a:prstGeom prst="rect">
            <a:avLst/>
          </a:prstGeom>
          <a:noFill/>
        </p:spPr>
        <p:txBody>
          <a:bodyPr wrap="square" lIns="45720" tIns="18288" rIns="45720" bIns="18288">
            <a:spAutoFit/>
          </a:bodyPr>
          <a:lstStyle/>
          <a:p>
            <a:pPr>
              <a:spcAft>
                <a:spcPts val="900"/>
              </a:spcAft>
              <a:defRPr sz="1500">
                <a:solidFill>
                  <a:srgbClr val="2D3746"/>
                </a:solidFill>
                <a:latin typeface="Aptos"/>
              </a:defRPr>
            </a:pPr>
            <a:r>
              <a:t>Double-check all passenger and flight details</a:t>
            </a:r>
          </a:p>
          <a:p>
            <a:pPr>
              <a:spcAft>
                <a:spcPts val="900"/>
              </a:spcAft>
              <a:defRPr sz="1500">
                <a:solidFill>
                  <a:srgbClr val="2D3746"/>
                </a:solidFill>
                <a:latin typeface="Aptos"/>
              </a:defRPr>
            </a:pPr>
            <a:r>
              <a:t>Review conditions before payment</a:t>
            </a:r>
          </a:p>
          <a:p>
            <a:pPr>
              <a:spcAft>
                <a:spcPts val="900"/>
              </a:spcAft>
              <a:defRPr sz="1500">
                <a:solidFill>
                  <a:srgbClr val="2D3746"/>
                </a:solidFill>
                <a:latin typeface="Aptos"/>
              </a:defRPr>
            </a:pPr>
            <a:r>
              <a:t>Save the confirmation and ticket number</a:t>
            </a:r>
          </a:p>
          <a:p>
            <a:pPr>
              <a:spcAft>
                <a:spcPts val="900"/>
              </a:spcAft>
              <a:defRPr sz="1500">
                <a:solidFill>
                  <a:srgbClr val="2D3746"/>
                </a:solidFill>
                <a:latin typeface="Aptos"/>
              </a:defRPr>
            </a:pPr>
            <a:r>
              <a:t>Monitor airline notifications for changes</a:t>
            </a:r>
          </a:p>
          <a:p>
            <a:pPr>
              <a:spcAft>
                <a:spcPts val="900"/>
              </a:spcAft>
              <a:defRPr sz="1500">
                <a:solidFill>
                  <a:srgbClr val="2D3746"/>
                </a:solidFill>
                <a:latin typeface="Aptos"/>
              </a:defRPr>
            </a:pPr>
            <a:r>
              <a:t>Reconfirm airport and departure information</a:t>
            </a:r>
          </a:p>
        </p:txBody>
      </p:sp>
      <p:sp>
        <p:nvSpPr>
          <p:cNvPr id="10" name="Rounded Rectangle 9"/>
          <p:cNvSpPr/>
          <p:nvPr/>
        </p:nvSpPr>
        <p:spPr>
          <a:xfrm>
            <a:off x="7726679" y="1417320"/>
            <a:ext cx="3794760" cy="4526280"/>
          </a:xfrm>
          <a:prstGeom prst="roundRect">
            <a:avLst/>
          </a:prstGeom>
          <a:solidFill>
            <a:srgbClr val="10254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8001000" y="1828800"/>
            <a:ext cx="3246120" cy="914400"/>
          </a:xfrm>
          <a:prstGeom prst="rect">
            <a:avLst/>
          </a:prstGeom>
          <a:noFill/>
        </p:spPr>
        <p:txBody>
          <a:bodyPr wrap="square" lIns="73152" tIns="73152" rIns="73152" bIns="73152">
            <a:spAutoFit/>
          </a:bodyPr>
          <a:lstStyle/>
          <a:p>
            <a:pPr algn="ctr"/>
            <a:r>
              <a:rPr sz="4600" b="1">
                <a:solidFill>
                  <a:srgbClr val="EDB14A"/>
                </a:solidFill>
                <a:latin typeface="Aptos"/>
              </a:rPr>
              <a:t>✈</a:t>
            </a:r>
          </a:p>
        </p:txBody>
      </p:sp>
      <p:sp>
        <p:nvSpPr>
          <p:cNvPr id="12" name="TextBox 11"/>
          <p:cNvSpPr txBox="1"/>
          <p:nvPr/>
        </p:nvSpPr>
        <p:spPr>
          <a:xfrm>
            <a:off x="8001000" y="2834640"/>
            <a:ext cx="3246120" cy="731520"/>
          </a:xfrm>
          <a:prstGeom prst="rect">
            <a:avLst/>
          </a:prstGeom>
          <a:noFill/>
        </p:spPr>
        <p:txBody>
          <a:bodyPr wrap="square" lIns="73152" tIns="73152" rIns="73152" bIns="73152">
            <a:spAutoFit/>
          </a:bodyPr>
          <a:lstStyle/>
          <a:p>
            <a:pPr algn="ctr"/>
            <a:r>
              <a:rPr sz="2000" b="1">
                <a:solidFill>
                  <a:srgbClr val="FFFFFF"/>
                </a:solidFill>
                <a:latin typeface="Aptos"/>
              </a:rPr>
              <a:t>Ready to travel</a:t>
            </a:r>
          </a:p>
        </p:txBody>
      </p:sp>
      <p:sp>
        <p:nvSpPr>
          <p:cNvPr id="13" name="TextBox 12"/>
          <p:cNvSpPr txBox="1"/>
          <p:nvPr/>
        </p:nvSpPr>
        <p:spPr>
          <a:xfrm>
            <a:off x="8046720" y="3657600"/>
            <a:ext cx="3154680" cy="1234440"/>
          </a:xfrm>
          <a:prstGeom prst="rect">
            <a:avLst/>
          </a:prstGeom>
          <a:noFill/>
        </p:spPr>
        <p:txBody>
          <a:bodyPr wrap="square" lIns="73152" tIns="73152" rIns="73152" bIns="73152">
            <a:spAutoFit/>
          </a:bodyPr>
          <a:lstStyle/>
          <a:p>
            <a:pPr algn="ctr"/>
            <a:r>
              <a:rPr sz="1300" b="0">
                <a:solidFill>
                  <a:srgbClr val="DEE8F1"/>
                </a:solidFill>
                <a:latin typeface="Aptos"/>
              </a:rPr>
              <a:t>Traveler reviewing a boarding pass and carry-on near an airport window</a:t>
            </a:r>
          </a:p>
        </p:txBody>
      </p:sp>
      <p:sp>
        <p:nvSpPr>
          <p:cNvPr id="15" name="TextBox 14"/>
          <p:cNvSpPr txBox="1"/>
          <p:nvPr/>
        </p:nvSpPr>
        <p:spPr>
          <a:xfrm>
            <a:off x="566928" y="6519672"/>
            <a:ext cx="10972800" cy="182880"/>
          </a:xfrm>
          <a:prstGeom prst="rect">
            <a:avLst/>
          </a:prstGeom>
          <a:noFill/>
        </p:spPr>
        <p:txBody>
          <a:bodyPr wrap="square" lIns="73152" tIns="73152" rIns="73152" bIns="73152">
            <a:spAutoFit/>
          </a:bodyPr>
          <a:lstStyle/>
          <a:p>
            <a:r>
              <a:rPr sz="800" b="0">
                <a:solidFill>
                  <a:srgbClr val="646E78"/>
                </a:solidFill>
                <a:latin typeface="Aptos"/>
              </a:rPr>
              <a:t>General travel information only • Confirm current policies directly with Delta</a:t>
            </a:r>
          </a:p>
        </p:txBody>
      </p:sp>
      <p:pic>
        <p:nvPicPr>
          <p:cNvPr id="16" name="Picture 15"/>
          <p:cNvPicPr>
            <a:picLocks noChangeAspect="1"/>
          </p:cNvPicPr>
          <p:nvPr/>
        </p:nvPicPr>
        <p:blipFill rotWithShape="1">
          <a:blip r:embed="rId2">
            <a:extLst>
              <a:ext uri="{28A0092B-C50C-407E-A947-70E740481C1C}">
                <a14:useLocalDpi xmlns:a14="http://schemas.microsoft.com/office/drawing/2010/main" val="0"/>
              </a:ext>
            </a:extLst>
          </a:blip>
          <a:srcRect l="23111" t="39387" r="19809" b="40333"/>
          <a:stretch/>
        </p:blipFill>
        <p:spPr>
          <a:xfrm>
            <a:off x="0" y="1"/>
            <a:ext cx="596275" cy="211846"/>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EFF5F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219456"/>
            <a:ext cx="7955279" cy="274320"/>
          </a:xfrm>
          <a:prstGeom prst="rect">
            <a:avLst/>
          </a:prstGeom>
          <a:noFill/>
        </p:spPr>
        <p:txBody>
          <a:bodyPr wrap="square" lIns="73152" tIns="73152" rIns="73152" bIns="73152">
            <a:spAutoFit/>
          </a:bodyPr>
          <a:lstStyle/>
          <a:p>
            <a:r>
              <a:rPr sz="1000" b="1">
                <a:solidFill>
                  <a:srgbClr val="2266A6"/>
                </a:solidFill>
                <a:latin typeface="Aptos"/>
              </a:rPr>
              <a:t>AIRFLYPOLICY  |  TRAVEL GUIDANCE</a:t>
            </a:r>
          </a:p>
        </p:txBody>
      </p:sp>
      <p:sp>
        <p:nvSpPr>
          <p:cNvPr id="4" name="TextBox 3"/>
          <p:cNvSpPr txBox="1"/>
          <p:nvPr/>
        </p:nvSpPr>
        <p:spPr>
          <a:xfrm>
            <a:off x="10881360" y="219456"/>
            <a:ext cx="731520" cy="274320"/>
          </a:xfrm>
          <a:prstGeom prst="rect">
            <a:avLst/>
          </a:prstGeom>
          <a:noFill/>
        </p:spPr>
        <p:txBody>
          <a:bodyPr wrap="square" lIns="73152" tIns="73152" rIns="73152" bIns="73152">
            <a:spAutoFit/>
          </a:bodyPr>
          <a:lstStyle/>
          <a:p>
            <a:pPr algn="r"/>
            <a:r>
              <a:rPr sz="1000" b="1">
                <a:solidFill>
                  <a:srgbClr val="2266A6"/>
                </a:solidFill>
                <a:latin typeface="Aptos"/>
              </a:rPr>
              <a:t>09/10</a:t>
            </a:r>
          </a:p>
        </p:txBody>
      </p:sp>
      <p:sp>
        <p:nvSpPr>
          <p:cNvPr id="5" name="Rectangle 4"/>
          <p:cNvSpPr/>
          <p:nvPr/>
        </p:nvSpPr>
        <p:spPr>
          <a:xfrm>
            <a:off x="502920" y="594360"/>
            <a:ext cx="11155680" cy="22860"/>
          </a:xfrm>
          <a:prstGeom prst="rect">
            <a:avLst/>
          </a:prstGeom>
          <a:solidFill>
            <a:srgbClr val="25A09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566928" y="713232"/>
            <a:ext cx="10972800" cy="256032"/>
          </a:xfrm>
          <a:prstGeom prst="rect">
            <a:avLst/>
          </a:prstGeom>
          <a:noFill/>
        </p:spPr>
        <p:txBody>
          <a:bodyPr wrap="square" lIns="73152" tIns="73152" rIns="73152" bIns="73152">
            <a:spAutoFit/>
          </a:bodyPr>
          <a:lstStyle/>
          <a:p>
            <a:r>
              <a:rPr sz="900" b="1">
                <a:solidFill>
                  <a:srgbClr val="25A09B"/>
                </a:solidFill>
                <a:latin typeface="Aptos"/>
              </a:rPr>
              <a:t>FINAL CHECKLIST</a:t>
            </a:r>
          </a:p>
        </p:txBody>
      </p:sp>
      <p:sp>
        <p:nvSpPr>
          <p:cNvPr id="7" name="TextBox 6"/>
          <p:cNvSpPr txBox="1"/>
          <p:nvPr/>
        </p:nvSpPr>
        <p:spPr>
          <a:xfrm>
            <a:off x="594360" y="1051560"/>
            <a:ext cx="6583680" cy="594360"/>
          </a:xfrm>
          <a:prstGeom prst="rect">
            <a:avLst/>
          </a:prstGeom>
          <a:noFill/>
        </p:spPr>
        <p:txBody>
          <a:bodyPr wrap="square" lIns="73152" tIns="73152" rIns="73152" bIns="73152">
            <a:spAutoFit/>
          </a:bodyPr>
          <a:lstStyle/>
          <a:p>
            <a:r>
              <a:rPr sz="2800" b="1">
                <a:solidFill>
                  <a:srgbClr val="102542"/>
                </a:solidFill>
                <a:latin typeface="Aptos"/>
              </a:rPr>
              <a:t>Conclusion</a:t>
            </a:r>
          </a:p>
        </p:txBody>
      </p:sp>
      <p:sp>
        <p:nvSpPr>
          <p:cNvPr id="8" name="TextBox 7"/>
          <p:cNvSpPr txBox="1"/>
          <p:nvPr/>
        </p:nvSpPr>
        <p:spPr>
          <a:xfrm>
            <a:off x="685800" y="1828800"/>
            <a:ext cx="6583680" cy="2560320"/>
          </a:xfrm>
          <a:prstGeom prst="rect">
            <a:avLst/>
          </a:prstGeom>
          <a:noFill/>
        </p:spPr>
        <p:txBody>
          <a:bodyPr wrap="square" lIns="73152" tIns="73152" rIns="73152" bIns="73152">
            <a:spAutoFit/>
          </a:bodyPr>
          <a:lstStyle/>
          <a:p>
            <a:r>
              <a:rPr sz="1700" b="0" dirty="0">
                <a:solidFill>
                  <a:srgbClr val="2D3746"/>
                </a:solidFill>
                <a:latin typeface="Aptos"/>
              </a:rPr>
              <a:t>Finding suitable urgent travel takes clear information and careful confirmation. When looking into delta airlines bereavement fares, start with Delta’s current official guidance, explain your circumstances, and compare the options available for your dates. Ask about flexibility and any documentation before booking, then save all confirmations and review the itinerary again before departure. A dedicated fare may not be offered in every case, so rely on confirmed terms rather than assumptions and choose the option that best fits your needs.</a:t>
            </a:r>
          </a:p>
        </p:txBody>
      </p:sp>
      <p:sp>
        <p:nvSpPr>
          <p:cNvPr id="9" name="TextBox 8"/>
          <p:cNvSpPr txBox="1"/>
          <p:nvPr/>
        </p:nvSpPr>
        <p:spPr>
          <a:xfrm>
            <a:off x="7452360" y="1417320"/>
            <a:ext cx="4069080" cy="4297680"/>
          </a:xfrm>
          <a:prstGeom prst="rect">
            <a:avLst/>
          </a:prstGeom>
          <a:noFill/>
        </p:spPr>
        <p:txBody>
          <a:bodyPr wrap="square" lIns="73152" tIns="73152" rIns="73152" bIns="73152">
            <a:spAutoFit/>
          </a:bodyPr>
          <a:lstStyle/>
          <a:p>
            <a:pPr algn="ctr"/>
            <a:r>
              <a:rPr sz="7000" b="1">
                <a:solidFill>
                  <a:srgbClr val="25A09B"/>
                </a:solidFill>
                <a:latin typeface="Aptos"/>
              </a:rPr>
              <a:t>✓</a:t>
            </a:r>
          </a:p>
        </p:txBody>
      </p:sp>
      <p:sp>
        <p:nvSpPr>
          <p:cNvPr id="10" name="TextBox 9"/>
          <p:cNvSpPr txBox="1"/>
          <p:nvPr/>
        </p:nvSpPr>
        <p:spPr>
          <a:xfrm>
            <a:off x="7543800" y="2743200"/>
            <a:ext cx="3840480" cy="640080"/>
          </a:xfrm>
          <a:prstGeom prst="rect">
            <a:avLst/>
          </a:prstGeom>
          <a:noFill/>
        </p:spPr>
        <p:txBody>
          <a:bodyPr wrap="square" lIns="73152" tIns="73152" rIns="73152" bIns="73152">
            <a:spAutoFit/>
          </a:bodyPr>
          <a:lstStyle/>
          <a:p>
            <a:pPr algn="ctr"/>
            <a:r>
              <a:rPr sz="2100" b="1">
                <a:solidFill>
                  <a:srgbClr val="102542"/>
                </a:solidFill>
                <a:latin typeface="Aptos"/>
              </a:rPr>
              <a:t>Confirm before you book</a:t>
            </a:r>
          </a:p>
        </p:txBody>
      </p:sp>
      <p:sp>
        <p:nvSpPr>
          <p:cNvPr id="12" name="TextBox 11"/>
          <p:cNvSpPr txBox="1"/>
          <p:nvPr/>
        </p:nvSpPr>
        <p:spPr>
          <a:xfrm>
            <a:off x="566928" y="6519672"/>
            <a:ext cx="10972800" cy="182880"/>
          </a:xfrm>
          <a:prstGeom prst="rect">
            <a:avLst/>
          </a:prstGeom>
          <a:noFill/>
        </p:spPr>
        <p:txBody>
          <a:bodyPr wrap="square" lIns="73152" tIns="73152" rIns="73152" bIns="73152">
            <a:spAutoFit/>
          </a:bodyPr>
          <a:lstStyle/>
          <a:p>
            <a:r>
              <a:rPr sz="800" b="0">
                <a:solidFill>
                  <a:srgbClr val="646E78"/>
                </a:solidFill>
                <a:latin typeface="Aptos"/>
              </a:rPr>
              <a:t>General travel information only • Confirm current policies directly with Delta</a:t>
            </a:r>
          </a:p>
        </p:txBody>
      </p:sp>
      <p:pic>
        <p:nvPicPr>
          <p:cNvPr id="13" name="Picture 12"/>
          <p:cNvPicPr>
            <a:picLocks noChangeAspect="1"/>
          </p:cNvPicPr>
          <p:nvPr/>
        </p:nvPicPr>
        <p:blipFill rotWithShape="1">
          <a:blip r:embed="rId2">
            <a:extLst>
              <a:ext uri="{28A0092B-C50C-407E-A947-70E740481C1C}">
                <a14:useLocalDpi xmlns:a14="http://schemas.microsoft.com/office/drawing/2010/main" val="0"/>
              </a:ext>
            </a:extLst>
          </a:blip>
          <a:srcRect l="23111" t="39387" r="19809" b="40333"/>
          <a:stretch/>
        </p:blipFill>
        <p:spPr>
          <a:xfrm>
            <a:off x="0" y="1"/>
            <a:ext cx="596275" cy="211846"/>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10254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85800" y="548640"/>
            <a:ext cx="7772400" cy="320040"/>
          </a:xfrm>
          <a:prstGeom prst="rect">
            <a:avLst/>
          </a:prstGeom>
          <a:noFill/>
        </p:spPr>
        <p:txBody>
          <a:bodyPr wrap="square" lIns="73152" tIns="73152" rIns="73152" bIns="73152">
            <a:spAutoFit/>
          </a:bodyPr>
          <a:lstStyle/>
          <a:p>
            <a:r>
              <a:rPr sz="1200" b="1">
                <a:solidFill>
                  <a:srgbClr val="EDB14A"/>
                </a:solidFill>
                <a:latin typeface="Aptos"/>
              </a:rPr>
              <a:t>AIRFLYPOLICY  |  CONTACT</a:t>
            </a:r>
          </a:p>
        </p:txBody>
      </p:sp>
      <p:sp>
        <p:nvSpPr>
          <p:cNvPr id="4" name="TextBox 3"/>
          <p:cNvSpPr txBox="1"/>
          <p:nvPr/>
        </p:nvSpPr>
        <p:spPr>
          <a:xfrm>
            <a:off x="685800" y="1325880"/>
            <a:ext cx="7772400" cy="777240"/>
          </a:xfrm>
          <a:prstGeom prst="rect">
            <a:avLst/>
          </a:prstGeom>
          <a:noFill/>
        </p:spPr>
        <p:txBody>
          <a:bodyPr wrap="square" lIns="73152" tIns="73152" rIns="73152" bIns="73152">
            <a:spAutoFit/>
          </a:bodyPr>
          <a:lstStyle/>
          <a:p>
            <a:r>
              <a:rPr sz="3000" b="1">
                <a:solidFill>
                  <a:srgbClr val="FFFFFF"/>
                </a:solidFill>
                <a:latin typeface="Aptos"/>
              </a:rPr>
              <a:t>Need help planning your travel?</a:t>
            </a:r>
          </a:p>
        </p:txBody>
      </p:sp>
      <p:sp>
        <p:nvSpPr>
          <p:cNvPr id="5" name="TextBox 4"/>
          <p:cNvSpPr txBox="1"/>
          <p:nvPr/>
        </p:nvSpPr>
        <p:spPr>
          <a:xfrm>
            <a:off x="731520" y="2514600"/>
            <a:ext cx="7589520" cy="502920"/>
          </a:xfrm>
          <a:prstGeom prst="rect">
            <a:avLst/>
          </a:prstGeom>
          <a:noFill/>
        </p:spPr>
        <p:txBody>
          <a:bodyPr wrap="square" lIns="73152" tIns="73152" rIns="73152" bIns="73152">
            <a:spAutoFit/>
          </a:bodyPr>
          <a:lstStyle/>
          <a:p>
            <a:r>
              <a:rPr sz="1500" b="1">
                <a:solidFill>
                  <a:srgbClr val="25A09B"/>
                </a:solidFill>
                <a:latin typeface="Aptos"/>
              </a:rPr>
              <a:t>Website</a:t>
            </a:r>
          </a:p>
        </p:txBody>
      </p:sp>
      <p:sp>
        <p:nvSpPr>
          <p:cNvPr id="6" name="TextBox 5"/>
          <p:cNvSpPr txBox="1"/>
          <p:nvPr/>
        </p:nvSpPr>
        <p:spPr>
          <a:xfrm>
            <a:off x="731520" y="2971800"/>
            <a:ext cx="8686800" cy="502920"/>
          </a:xfrm>
          <a:prstGeom prst="rect">
            <a:avLst/>
          </a:prstGeom>
          <a:noFill/>
        </p:spPr>
        <p:txBody>
          <a:bodyPr wrap="square" lIns="73152" tIns="73152" rIns="73152" bIns="73152">
            <a:spAutoFit/>
          </a:bodyPr>
          <a:lstStyle/>
          <a:p>
            <a:r>
              <a:rPr sz="2200" b="1" dirty="0">
                <a:solidFill>
                  <a:srgbClr val="FFFFFF"/>
                </a:solidFill>
                <a:latin typeface="Aptos"/>
                <a:hlinkClick r:id="rId2"/>
              </a:rPr>
              <a:t>https://www.airflypolicy.com/</a:t>
            </a:r>
            <a:endParaRPr sz="2200" b="1" dirty="0">
              <a:solidFill>
                <a:srgbClr val="FFFFFF"/>
              </a:solidFill>
              <a:latin typeface="Aptos"/>
            </a:endParaRPr>
          </a:p>
        </p:txBody>
      </p:sp>
      <p:sp>
        <p:nvSpPr>
          <p:cNvPr id="7" name="TextBox 6"/>
          <p:cNvSpPr txBox="1"/>
          <p:nvPr/>
        </p:nvSpPr>
        <p:spPr>
          <a:xfrm>
            <a:off x="731520" y="3977639"/>
            <a:ext cx="7589520" cy="502920"/>
          </a:xfrm>
          <a:prstGeom prst="rect">
            <a:avLst/>
          </a:prstGeom>
          <a:noFill/>
        </p:spPr>
        <p:txBody>
          <a:bodyPr wrap="square" lIns="73152" tIns="73152" rIns="73152" bIns="73152">
            <a:spAutoFit/>
          </a:bodyPr>
          <a:lstStyle/>
          <a:p>
            <a:r>
              <a:rPr sz="1500" b="1">
                <a:solidFill>
                  <a:srgbClr val="25A09B"/>
                </a:solidFill>
                <a:latin typeface="Aptos"/>
              </a:rPr>
              <a:t>Phone</a:t>
            </a:r>
          </a:p>
        </p:txBody>
      </p:sp>
      <p:sp>
        <p:nvSpPr>
          <p:cNvPr id="8" name="TextBox 7"/>
          <p:cNvSpPr txBox="1"/>
          <p:nvPr/>
        </p:nvSpPr>
        <p:spPr>
          <a:xfrm>
            <a:off x="731520" y="4434840"/>
            <a:ext cx="7772400" cy="548640"/>
          </a:xfrm>
          <a:prstGeom prst="rect">
            <a:avLst/>
          </a:prstGeom>
          <a:noFill/>
        </p:spPr>
        <p:txBody>
          <a:bodyPr wrap="square" lIns="73152" tIns="73152" rIns="73152" bIns="73152">
            <a:spAutoFit/>
          </a:bodyPr>
          <a:lstStyle/>
          <a:p>
            <a:r>
              <a:rPr sz="2600" b="1">
                <a:solidFill>
                  <a:srgbClr val="EDB14A"/>
                </a:solidFill>
                <a:latin typeface="Aptos"/>
              </a:rPr>
              <a:t>+1-888-212-0809</a:t>
            </a:r>
          </a:p>
        </p:txBody>
      </p:sp>
      <p:sp>
        <p:nvSpPr>
          <p:cNvPr id="9" name="TextBox 8"/>
          <p:cNvSpPr txBox="1"/>
          <p:nvPr/>
        </p:nvSpPr>
        <p:spPr>
          <a:xfrm>
            <a:off x="731520" y="5669280"/>
            <a:ext cx="9601200" cy="502920"/>
          </a:xfrm>
          <a:prstGeom prst="rect">
            <a:avLst/>
          </a:prstGeom>
          <a:noFill/>
        </p:spPr>
        <p:txBody>
          <a:bodyPr wrap="square" lIns="73152" tIns="73152" rIns="73152" bIns="73152">
            <a:spAutoFit/>
          </a:bodyPr>
          <a:lstStyle/>
          <a:p>
            <a:r>
              <a:rPr sz="1400" b="0">
                <a:solidFill>
                  <a:srgbClr val="DCE8F2"/>
                </a:solidFill>
                <a:latin typeface="Aptos"/>
              </a:rPr>
              <a:t>For policy-specific answers, confirm details directly with Delta Air Lines.</a:t>
            </a:r>
          </a:p>
        </p:txBody>
      </p:sp>
      <p:sp>
        <p:nvSpPr>
          <p:cNvPr id="10" name="TextBox 9"/>
          <p:cNvSpPr txBox="1"/>
          <p:nvPr/>
        </p:nvSpPr>
        <p:spPr>
          <a:xfrm>
            <a:off x="9144000" y="1828800"/>
            <a:ext cx="2194560" cy="914400"/>
          </a:xfrm>
          <a:prstGeom prst="rect">
            <a:avLst/>
          </a:prstGeom>
          <a:noFill/>
        </p:spPr>
        <p:txBody>
          <a:bodyPr wrap="square" lIns="73152" tIns="73152" rIns="73152" bIns="73152">
            <a:spAutoFit/>
          </a:bodyPr>
          <a:lstStyle/>
          <a:p>
            <a:pPr algn="ctr"/>
            <a:r>
              <a:rPr sz="5000" b="1">
                <a:solidFill>
                  <a:srgbClr val="FFFFFF"/>
                </a:solidFill>
                <a:latin typeface="Aptos"/>
              </a:rPr>
              <a:t>✈</a:t>
            </a:r>
          </a:p>
        </p:txBody>
      </p:sp>
      <p:sp>
        <p:nvSpPr>
          <p:cNvPr id="11" name="TextBox 10"/>
          <p:cNvSpPr txBox="1"/>
          <p:nvPr/>
        </p:nvSpPr>
        <p:spPr>
          <a:xfrm>
            <a:off x="8869680" y="2971800"/>
            <a:ext cx="2743200" cy="1005840"/>
          </a:xfrm>
          <a:prstGeom prst="rect">
            <a:avLst/>
          </a:prstGeom>
          <a:noFill/>
        </p:spPr>
        <p:txBody>
          <a:bodyPr wrap="square" lIns="73152" tIns="73152" rIns="73152" bIns="73152">
            <a:spAutoFit/>
          </a:bodyPr>
          <a:lstStyle/>
          <a:p>
            <a:pPr algn="ctr"/>
            <a:r>
              <a:rPr sz="1900" b="1">
                <a:solidFill>
                  <a:srgbClr val="FFFFFF"/>
                </a:solidFill>
                <a:latin typeface="Aptos"/>
              </a:rPr>
              <a:t>TRAVEL
WITH CARE</a:t>
            </a:r>
          </a:p>
        </p:txBody>
      </p:sp>
      <p:pic>
        <p:nvPicPr>
          <p:cNvPr id="12" name="Picture 11"/>
          <p:cNvPicPr>
            <a:picLocks noChangeAspect="1"/>
          </p:cNvPicPr>
          <p:nvPr/>
        </p:nvPicPr>
        <p:blipFill rotWithShape="1">
          <a:blip r:embed="rId3">
            <a:extLst>
              <a:ext uri="{28A0092B-C50C-407E-A947-70E740481C1C}">
                <a14:useLocalDpi xmlns:a14="http://schemas.microsoft.com/office/drawing/2010/main" val="0"/>
              </a:ext>
            </a:extLst>
          </a:blip>
          <a:srcRect l="23111" t="39387" r="19809" b="40333"/>
          <a:stretch/>
        </p:blipFill>
        <p:spPr>
          <a:xfrm>
            <a:off x="0" y="1"/>
            <a:ext cx="596275" cy="211846"/>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11</TotalTime>
  <Words>1198</Words>
  <Application>Microsoft Office PowerPoint</Application>
  <PresentationFormat>Custom</PresentationFormat>
  <Paragraphs>119</Paragraphs>
  <Slides>10</Slides>
  <Notes>0</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
  <cp:keywords/>
  <dc:description>generated using python-pptx</dc:description>
  <cp:lastModifiedBy>Admin</cp:lastModifiedBy>
  <cp:revision>2</cp:revision>
  <dcterms:created xsi:type="dcterms:W3CDTF">2013-01-27T09:14:16Z</dcterms:created>
  <dcterms:modified xsi:type="dcterms:W3CDTF">2026-10-12T09:52:16Z</dcterms:modified>
  <cp:category/>
</cp:coreProperties>
</file>