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Calibri"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22" autoAdjust="0"/>
  </p:normalViewPr>
  <p:slideViewPr>
    <p:cSldViewPr>
      <p:cViewPr varScale="1">
        <p:scale>
          <a:sx n="46" d="100"/>
          <a:sy n="46" d="100"/>
        </p:scale>
        <p:origin x="-7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alphaconveyor.com/garment-property-storage/" TargetMode="Externa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6301" r="-26301" b="-13038"/>
            </a:stretch>
          </a:blipFill>
        </p:spPr>
      </p:sp>
      <p:sp>
        <p:nvSpPr>
          <p:cNvPr id="3" name="Freeform 3"/>
          <p:cNvSpPr/>
          <p:nvPr/>
        </p:nvSpPr>
        <p:spPr>
          <a:xfrm rot="-10800000">
            <a:off x="2778327" y="7417124"/>
            <a:ext cx="12710840" cy="1184047"/>
          </a:xfrm>
          <a:custGeom>
            <a:avLst/>
            <a:gdLst/>
            <a:ahLst/>
            <a:cxnLst/>
            <a:rect l="l" t="t" r="r" b="b"/>
            <a:pathLst>
              <a:path w="12710840" h="1184047">
                <a:moveTo>
                  <a:pt x="0" y="0"/>
                </a:moveTo>
                <a:lnTo>
                  <a:pt x="12710840" y="0"/>
                </a:lnTo>
                <a:lnTo>
                  <a:pt x="12710840" y="1184046"/>
                </a:lnTo>
                <a:lnTo>
                  <a:pt x="0" y="1184046"/>
                </a:lnTo>
                <a:lnTo>
                  <a:pt x="0" y="0"/>
                </a:lnTo>
                <a:close/>
              </a:path>
            </a:pathLst>
          </a:custGeom>
          <a:blipFill>
            <a:blip r:embed="rId3">
              <a:alphaModFix amt="72000"/>
            </a:blip>
            <a:stretch>
              <a:fillRect b="-208633"/>
            </a:stretch>
          </a:blipFill>
        </p:spPr>
      </p:sp>
      <p:grpSp>
        <p:nvGrpSpPr>
          <p:cNvPr id="4" name="Group 4"/>
          <p:cNvGrpSpPr/>
          <p:nvPr/>
        </p:nvGrpSpPr>
        <p:grpSpPr>
          <a:xfrm>
            <a:off x="2205074" y="1307286"/>
            <a:ext cx="14124347" cy="8500954"/>
            <a:chOff x="0" y="0"/>
            <a:chExt cx="3719993" cy="2238934"/>
          </a:xfrm>
        </p:grpSpPr>
        <p:sp>
          <p:nvSpPr>
            <p:cNvPr id="5" name="Freeform 5"/>
            <p:cNvSpPr/>
            <p:nvPr/>
          </p:nvSpPr>
          <p:spPr>
            <a:xfrm>
              <a:off x="0" y="0"/>
              <a:ext cx="3719993" cy="2238934"/>
            </a:xfrm>
            <a:custGeom>
              <a:avLst/>
              <a:gdLst/>
              <a:ahLst/>
              <a:cxnLst/>
              <a:rect l="l" t="t" r="r" b="b"/>
              <a:pathLst>
                <a:path w="3719993" h="2238934">
                  <a:moveTo>
                    <a:pt x="13703" y="0"/>
                  </a:moveTo>
                  <a:lnTo>
                    <a:pt x="3706290" y="0"/>
                  </a:lnTo>
                  <a:cubicBezTo>
                    <a:pt x="3713857" y="0"/>
                    <a:pt x="3719993" y="6135"/>
                    <a:pt x="3719993" y="13703"/>
                  </a:cubicBezTo>
                  <a:lnTo>
                    <a:pt x="3719993" y="2225231"/>
                  </a:lnTo>
                  <a:cubicBezTo>
                    <a:pt x="3719993" y="2232799"/>
                    <a:pt x="3713857" y="2238934"/>
                    <a:pt x="3706290" y="2238934"/>
                  </a:cubicBezTo>
                  <a:lnTo>
                    <a:pt x="13703" y="2238934"/>
                  </a:lnTo>
                  <a:cubicBezTo>
                    <a:pt x="6135" y="2238934"/>
                    <a:pt x="0" y="2232799"/>
                    <a:pt x="0" y="2225231"/>
                  </a:cubicBezTo>
                  <a:lnTo>
                    <a:pt x="0" y="13703"/>
                  </a:lnTo>
                  <a:cubicBezTo>
                    <a:pt x="0" y="6135"/>
                    <a:pt x="6135" y="0"/>
                    <a:pt x="13703" y="0"/>
                  </a:cubicBezTo>
                  <a:close/>
                </a:path>
              </a:pathLst>
            </a:custGeom>
            <a:solidFill>
              <a:srgbClr val="072A83">
                <a:alpha val="58824"/>
              </a:srgbClr>
            </a:solidFill>
            <a:ln cap="rnd">
              <a:noFill/>
              <a:prstDash val="solid"/>
              <a:round/>
            </a:ln>
          </p:spPr>
        </p:sp>
        <p:sp>
          <p:nvSpPr>
            <p:cNvPr id="6" name="TextBox 6"/>
            <p:cNvSpPr txBox="1"/>
            <p:nvPr/>
          </p:nvSpPr>
          <p:spPr>
            <a:xfrm>
              <a:off x="0" y="-28575"/>
              <a:ext cx="3719993" cy="2267509"/>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7" name="TextBox 7"/>
          <p:cNvSpPr txBox="1"/>
          <p:nvPr/>
        </p:nvSpPr>
        <p:spPr>
          <a:xfrm>
            <a:off x="3691850" y="1956468"/>
            <a:ext cx="11150794" cy="3044423"/>
          </a:xfrm>
          <a:prstGeom prst="rect">
            <a:avLst/>
          </a:prstGeom>
        </p:spPr>
        <p:txBody>
          <a:bodyPr lIns="0" tIns="0" rIns="0" bIns="0" rtlCol="0" anchor="t">
            <a:spAutoFit/>
          </a:bodyPr>
          <a:lstStyle/>
          <a:p>
            <a:pPr algn="just">
              <a:lnSpc>
                <a:spcPts val="3950"/>
              </a:lnSpc>
            </a:pPr>
            <a:r>
              <a:rPr lang="en-US" sz="2469" spc="-7" dirty="0">
                <a:solidFill>
                  <a:srgbClr val="FFFFFF"/>
                </a:solidFill>
                <a:latin typeface="HK Grotesk" charset="0"/>
                <a:ea typeface="HK Grotesk"/>
                <a:cs typeface="HK Grotesk"/>
                <a:sym typeface="HK Grotesk"/>
              </a:rPr>
              <a:t>Managing inmate property in a correctional facility requires organization, accuracy, and a reliable storage process. With large volumes of clothing and personal belongings moving through a facility, traditional storage methods can make retrieval difficult and increase the risk of items being misplaced. Alpha Conveyor offers modern Inmate Property Storage solutions that make storing, organizing, and retrieving garments more efficient and convenient.</a:t>
            </a:r>
          </a:p>
        </p:txBody>
      </p:sp>
      <p:sp>
        <p:nvSpPr>
          <p:cNvPr id="8" name="TextBox 8"/>
          <p:cNvSpPr txBox="1"/>
          <p:nvPr/>
        </p:nvSpPr>
        <p:spPr>
          <a:xfrm>
            <a:off x="3707038" y="5370410"/>
            <a:ext cx="11150794" cy="632461"/>
          </a:xfrm>
          <a:prstGeom prst="rect">
            <a:avLst/>
          </a:prstGeom>
        </p:spPr>
        <p:txBody>
          <a:bodyPr lIns="0" tIns="0" rIns="0" bIns="0" rtlCol="0" anchor="t">
            <a:spAutoFit/>
          </a:bodyPr>
          <a:lstStyle/>
          <a:p>
            <a:pPr algn="just">
              <a:lnSpc>
                <a:spcPts val="5279"/>
              </a:lnSpc>
            </a:pPr>
            <a:r>
              <a:rPr lang="en-US" sz="3299" b="1" spc="-9">
                <a:solidFill>
                  <a:srgbClr val="FFFFFF"/>
                </a:solidFill>
                <a:latin typeface="HK Grotesk Bold"/>
                <a:ea typeface="HK Grotesk Bold"/>
                <a:cs typeface="HK Grotesk Bold"/>
                <a:sym typeface="HK Grotesk Bold"/>
              </a:rPr>
              <a:t>Simplifying Inmate Property Management</a:t>
            </a:r>
          </a:p>
        </p:txBody>
      </p:sp>
      <p:sp>
        <p:nvSpPr>
          <p:cNvPr id="9" name="TextBox 9"/>
          <p:cNvSpPr txBox="1"/>
          <p:nvPr/>
        </p:nvSpPr>
        <p:spPr>
          <a:xfrm>
            <a:off x="3691850" y="6517222"/>
            <a:ext cx="11150794" cy="2446459"/>
          </a:xfrm>
          <a:prstGeom prst="rect">
            <a:avLst/>
          </a:prstGeom>
        </p:spPr>
        <p:txBody>
          <a:bodyPr lIns="0" tIns="0" rIns="0" bIns="0" rtlCol="0" anchor="t">
            <a:spAutoFit/>
          </a:bodyPr>
          <a:lstStyle/>
          <a:p>
            <a:pPr algn="just">
              <a:lnSpc>
                <a:spcPts val="3950"/>
              </a:lnSpc>
            </a:pPr>
            <a:r>
              <a:rPr lang="en-US" sz="2469" spc="-7">
                <a:solidFill>
                  <a:srgbClr val="FFFFFF"/>
                </a:solidFill>
                <a:latin typeface="HK Grotesk"/>
                <a:ea typeface="HK Grotesk"/>
                <a:cs typeface="HK Grotesk"/>
                <a:sym typeface="HK Grotesk"/>
              </a:rPr>
              <a:t>Correctional facilities need a dependable way to keep inmate clothing and property secure and properly organized. Alpha Conveyor’s clothing storage and retrieval conveyor systems are designed to streamline this process. Instead of relying entirely on manually searching through stored items, staff can use an automated conveyor system to locate and retrieve property more efficiently.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grpSp>
        <p:nvGrpSpPr>
          <p:cNvPr id="2" name="Group 2"/>
          <p:cNvGrpSpPr/>
          <p:nvPr/>
        </p:nvGrpSpPr>
        <p:grpSpPr>
          <a:xfrm>
            <a:off x="11710892" y="0"/>
            <a:ext cx="6648057" cy="10287000"/>
            <a:chOff x="0" y="0"/>
            <a:chExt cx="1750928" cy="2709333"/>
          </a:xfrm>
        </p:grpSpPr>
        <p:sp>
          <p:nvSpPr>
            <p:cNvPr id="3" name="Freeform 3"/>
            <p:cNvSpPr/>
            <p:nvPr/>
          </p:nvSpPr>
          <p:spPr>
            <a:xfrm>
              <a:off x="0" y="0"/>
              <a:ext cx="1750928" cy="2709333"/>
            </a:xfrm>
            <a:custGeom>
              <a:avLst/>
              <a:gdLst/>
              <a:ahLst/>
              <a:cxnLst/>
              <a:rect l="l" t="t" r="r" b="b"/>
              <a:pathLst>
                <a:path w="1750928" h="2709333">
                  <a:moveTo>
                    <a:pt x="0" y="0"/>
                  </a:moveTo>
                  <a:lnTo>
                    <a:pt x="1750928" y="0"/>
                  </a:lnTo>
                  <a:lnTo>
                    <a:pt x="1750928" y="2709333"/>
                  </a:lnTo>
                  <a:lnTo>
                    <a:pt x="0" y="2709333"/>
                  </a:lnTo>
                  <a:close/>
                </a:path>
              </a:pathLst>
            </a:custGeom>
            <a:solidFill>
              <a:srgbClr val="072A83"/>
            </a:solidFill>
            <a:ln cap="sq">
              <a:noFill/>
              <a:prstDash val="solid"/>
              <a:miter/>
            </a:ln>
          </p:spPr>
        </p:sp>
        <p:sp>
          <p:nvSpPr>
            <p:cNvPr id="4" name="TextBox 4"/>
            <p:cNvSpPr txBox="1"/>
            <p:nvPr/>
          </p:nvSpPr>
          <p:spPr>
            <a:xfrm>
              <a:off x="0" y="-28575"/>
              <a:ext cx="1750928" cy="2737908"/>
            </a:xfrm>
            <a:prstGeom prst="rect">
              <a:avLst/>
            </a:prstGeom>
          </p:spPr>
          <p:txBody>
            <a:bodyPr lIns="50800" tIns="50800" rIns="50800" bIns="50800" rtlCol="0" anchor="ctr"/>
            <a:lstStyle/>
            <a:p>
              <a:pPr marL="0" lvl="0" indent="0" algn="ctr">
                <a:lnSpc>
                  <a:spcPts val="2859"/>
                </a:lnSpc>
                <a:spcBef>
                  <a:spcPct val="0"/>
                </a:spcBef>
              </a:pPr>
              <a:endParaRPr/>
            </a:p>
          </p:txBody>
        </p:sp>
      </p:grpSp>
      <p:sp>
        <p:nvSpPr>
          <p:cNvPr id="5" name="Freeform 5"/>
          <p:cNvSpPr/>
          <p:nvPr/>
        </p:nvSpPr>
        <p:spPr>
          <a:xfrm>
            <a:off x="11710892" y="0"/>
            <a:ext cx="6577108" cy="10287000"/>
          </a:xfrm>
          <a:custGeom>
            <a:avLst/>
            <a:gdLst/>
            <a:ahLst/>
            <a:cxnLst/>
            <a:rect l="l" t="t" r="r" b="b"/>
            <a:pathLst>
              <a:path w="6577108" h="10287000">
                <a:moveTo>
                  <a:pt x="0" y="0"/>
                </a:moveTo>
                <a:lnTo>
                  <a:pt x="6577108" y="0"/>
                </a:lnTo>
                <a:lnTo>
                  <a:pt x="6577108" y="10287000"/>
                </a:lnTo>
                <a:lnTo>
                  <a:pt x="0" y="10287000"/>
                </a:lnTo>
                <a:lnTo>
                  <a:pt x="0" y="0"/>
                </a:lnTo>
                <a:close/>
              </a:path>
            </a:pathLst>
          </a:custGeom>
          <a:blipFill>
            <a:blip r:embed="rId2"/>
            <a:stretch>
              <a:fillRect l="-91257" r="-43352"/>
            </a:stretch>
          </a:blipFill>
        </p:spPr>
      </p:sp>
      <p:sp>
        <p:nvSpPr>
          <p:cNvPr id="6" name="TextBox 6"/>
          <p:cNvSpPr txBox="1"/>
          <p:nvPr/>
        </p:nvSpPr>
        <p:spPr>
          <a:xfrm>
            <a:off x="1283674" y="569851"/>
            <a:ext cx="9643092" cy="3647089"/>
          </a:xfrm>
          <a:prstGeom prst="rect">
            <a:avLst/>
          </a:prstGeom>
        </p:spPr>
        <p:txBody>
          <a:bodyPr lIns="0" tIns="0" rIns="0" bIns="0" rtlCol="0" anchor="t">
            <a:spAutoFit/>
          </a:bodyPr>
          <a:lstStyle/>
          <a:p>
            <a:pPr marL="0" lvl="0" indent="0" algn="just">
              <a:lnSpc>
                <a:spcPts val="4768"/>
              </a:lnSpc>
            </a:pPr>
            <a:r>
              <a:rPr lang="en-US" sz="2800" spc="51" dirty="0">
                <a:solidFill>
                  <a:srgbClr val="191919"/>
                </a:solidFill>
                <a:latin typeface="HK Grotesk"/>
                <a:ea typeface="HK Grotesk"/>
                <a:cs typeface="HK Grotesk"/>
                <a:sym typeface="HK Grotesk"/>
              </a:rPr>
              <a:t>The syst</a:t>
            </a:r>
            <a:r>
              <a:rPr lang="en-US" sz="2800" u="none" strike="noStrike" spc="51" dirty="0">
                <a:solidFill>
                  <a:srgbClr val="191919"/>
                </a:solidFill>
                <a:latin typeface="HK Grotesk"/>
                <a:ea typeface="HK Grotesk"/>
                <a:cs typeface="HK Grotesk"/>
                <a:sym typeface="HK Grotesk"/>
              </a:rPr>
              <a:t>em can be operated through a </a:t>
            </a:r>
            <a:r>
              <a:rPr lang="en-US" sz="2800" u="none" strike="noStrike" spc="51" dirty="0" err="1">
                <a:solidFill>
                  <a:srgbClr val="191919"/>
                </a:solidFill>
                <a:latin typeface="HK Grotesk"/>
                <a:ea typeface="HK Grotesk"/>
                <a:cs typeface="HK Grotesk"/>
                <a:sym typeface="HK Grotesk"/>
              </a:rPr>
              <a:t>touchscreen</a:t>
            </a:r>
            <a:r>
              <a:rPr lang="en-US" sz="2800" u="none" strike="noStrike" spc="51" dirty="0">
                <a:solidFill>
                  <a:srgbClr val="191919"/>
                </a:solidFill>
                <a:latin typeface="HK Grotesk"/>
                <a:ea typeface="HK Grotesk"/>
                <a:cs typeface="HK Grotesk"/>
                <a:sym typeface="HK Grotesk"/>
              </a:rPr>
              <a:t> interface, making the retrieval process straightforward. When an inmate is prepar</a:t>
            </a:r>
            <a:r>
              <a:rPr lang="en-US" sz="2800" strike="noStrike" spc="51" dirty="0">
                <a:solidFill>
                  <a:srgbClr val="191919"/>
                </a:solidFill>
                <a:latin typeface="HK Grotesk"/>
                <a:ea typeface="HK Grotesk"/>
                <a:cs typeface="HK Grotesk"/>
                <a:sym typeface="HK Grotesk"/>
              </a:rPr>
              <a:t>i</a:t>
            </a:r>
            <a:r>
              <a:rPr lang="en-US" sz="2800" u="none" strike="noStrike" spc="51" dirty="0">
                <a:solidFill>
                  <a:srgbClr val="191919"/>
                </a:solidFill>
                <a:latin typeface="HK Grotesk"/>
                <a:ea typeface="HK Grotesk"/>
                <a:cs typeface="HK Grotesk"/>
                <a:sym typeface="HK Grotesk"/>
              </a:rPr>
              <a:t>ng t</a:t>
            </a:r>
            <a:r>
              <a:rPr lang="en-US" sz="2800" strike="noStrike" spc="51" dirty="0">
                <a:solidFill>
                  <a:srgbClr val="191919"/>
                </a:solidFill>
                <a:latin typeface="HK Grotesk"/>
                <a:ea typeface="HK Grotesk"/>
                <a:cs typeface="HK Grotesk"/>
                <a:sym typeface="HK Grotesk"/>
              </a:rPr>
              <a:t>o leave th</a:t>
            </a:r>
            <a:r>
              <a:rPr lang="en-US" sz="2800" u="none" strike="noStrike" spc="51" dirty="0">
                <a:solidFill>
                  <a:srgbClr val="191919"/>
                </a:solidFill>
                <a:latin typeface="HK Grotesk"/>
                <a:ea typeface="HK Grotesk"/>
                <a:cs typeface="HK Grotesk"/>
                <a:sym typeface="HK Grotesk"/>
              </a:rPr>
              <a:t>e facility, staff can quickly access the stored property without spending unnecessary time searching through shelves, racks, or individual storage areas.</a:t>
            </a:r>
          </a:p>
        </p:txBody>
      </p:sp>
      <p:sp>
        <p:nvSpPr>
          <p:cNvPr id="7" name="TextBox 7"/>
          <p:cNvSpPr txBox="1"/>
          <p:nvPr/>
        </p:nvSpPr>
        <p:spPr>
          <a:xfrm>
            <a:off x="1283674" y="4533900"/>
            <a:ext cx="9643092" cy="743793"/>
          </a:xfrm>
          <a:prstGeom prst="rect">
            <a:avLst/>
          </a:prstGeom>
        </p:spPr>
        <p:txBody>
          <a:bodyPr wrap="square" lIns="0" tIns="0" rIns="0" bIns="0" rtlCol="0" anchor="t">
            <a:spAutoFit/>
          </a:bodyPr>
          <a:lstStyle/>
          <a:p>
            <a:pPr marL="0" lvl="0" indent="0" algn="just">
              <a:lnSpc>
                <a:spcPts val="5810"/>
              </a:lnSpc>
            </a:pPr>
            <a:r>
              <a:rPr lang="en-US" sz="3200" b="1" spc="62" dirty="0">
                <a:solidFill>
                  <a:srgbClr val="191919"/>
                </a:solidFill>
                <a:latin typeface="HK Grotesk Bold"/>
                <a:ea typeface="HK Grotesk Bold"/>
                <a:cs typeface="HK Grotesk Bold"/>
                <a:sym typeface="HK Grotesk Bold"/>
              </a:rPr>
              <a:t>Red</a:t>
            </a:r>
            <a:r>
              <a:rPr lang="en-US" sz="3200" b="1" strike="noStrike" spc="62" dirty="0">
                <a:solidFill>
                  <a:srgbClr val="191919"/>
                </a:solidFill>
                <a:latin typeface="HK Grotesk Bold"/>
                <a:ea typeface="HK Grotesk Bold"/>
                <a:cs typeface="HK Grotesk Bold"/>
                <a:sym typeface="HK Grotesk Bold"/>
              </a:rPr>
              <a:t>ucin</a:t>
            </a:r>
            <a:r>
              <a:rPr lang="en-US" sz="3200" b="1" u="none" strike="noStrike" spc="62" dirty="0">
                <a:solidFill>
                  <a:srgbClr val="191919"/>
                </a:solidFill>
                <a:latin typeface="HK Grotesk Bold"/>
                <a:ea typeface="HK Grotesk Bold"/>
                <a:cs typeface="HK Grotesk Bold"/>
                <a:sym typeface="HK Grotesk Bold"/>
              </a:rPr>
              <a:t>g Misplaced or Lost Items</a:t>
            </a:r>
          </a:p>
        </p:txBody>
      </p:sp>
      <p:sp>
        <p:nvSpPr>
          <p:cNvPr id="8" name="TextBox 8"/>
          <p:cNvSpPr txBox="1"/>
          <p:nvPr/>
        </p:nvSpPr>
        <p:spPr>
          <a:xfrm>
            <a:off x="1283674" y="5638066"/>
            <a:ext cx="9643092" cy="3647089"/>
          </a:xfrm>
          <a:prstGeom prst="rect">
            <a:avLst/>
          </a:prstGeom>
        </p:spPr>
        <p:txBody>
          <a:bodyPr lIns="0" tIns="0" rIns="0" bIns="0" rtlCol="0" anchor="t">
            <a:spAutoFit/>
          </a:bodyPr>
          <a:lstStyle/>
          <a:p>
            <a:pPr marL="0" lvl="0" indent="0" algn="just">
              <a:lnSpc>
                <a:spcPts val="4768"/>
              </a:lnSpc>
            </a:pPr>
            <a:r>
              <a:rPr lang="en-US" sz="2800" spc="51" dirty="0">
                <a:solidFill>
                  <a:srgbClr val="191919"/>
                </a:solidFill>
                <a:latin typeface="HK Grotesk"/>
                <a:ea typeface="HK Grotesk"/>
                <a:cs typeface="HK Grotesk"/>
                <a:sym typeface="HK Grotesk"/>
              </a:rPr>
              <a:t>One of the biggest</a:t>
            </a:r>
            <a:r>
              <a:rPr lang="en-US" sz="2800" u="none" strike="noStrike" spc="51" dirty="0">
                <a:solidFill>
                  <a:srgbClr val="191919"/>
                </a:solidFill>
                <a:latin typeface="HK Grotesk"/>
                <a:ea typeface="HK Grotesk"/>
                <a:cs typeface="HK Grotesk"/>
                <a:sym typeface="HK Grotesk"/>
              </a:rPr>
              <a:t> challenges in managing stored property is keeping track of individual items. When garments are stored in large quantities, disorganizat</a:t>
            </a:r>
            <a:r>
              <a:rPr lang="en-US" sz="2800" strike="noStrike" spc="51" dirty="0">
                <a:solidFill>
                  <a:srgbClr val="191919"/>
                </a:solidFill>
                <a:latin typeface="HK Grotesk"/>
                <a:ea typeface="HK Grotesk"/>
                <a:cs typeface="HK Grotesk"/>
                <a:sym typeface="HK Grotesk"/>
              </a:rPr>
              <a:t>io</a:t>
            </a:r>
            <a:r>
              <a:rPr lang="en-US" sz="2800" u="none" strike="noStrike" spc="51" dirty="0">
                <a:solidFill>
                  <a:srgbClr val="191919"/>
                </a:solidFill>
                <a:latin typeface="HK Grotesk"/>
                <a:ea typeface="HK Grotesk"/>
                <a:cs typeface="HK Grotesk"/>
                <a:sym typeface="HK Grotesk"/>
              </a:rPr>
              <a:t>n can</a:t>
            </a:r>
            <a:r>
              <a:rPr lang="en-US" sz="2800" strike="noStrike" spc="51" dirty="0">
                <a:solidFill>
                  <a:srgbClr val="191919"/>
                </a:solidFill>
                <a:latin typeface="HK Grotesk"/>
                <a:ea typeface="HK Grotesk"/>
                <a:cs typeface="HK Grotesk"/>
                <a:sym typeface="HK Grotesk"/>
              </a:rPr>
              <a:t> lead to</a:t>
            </a:r>
            <a:r>
              <a:rPr lang="en-US" sz="2800" u="none" strike="noStrike" spc="51" dirty="0">
                <a:solidFill>
                  <a:srgbClr val="191919"/>
                </a:solidFill>
                <a:latin typeface="HK Grotesk"/>
                <a:ea typeface="HK Grotesk"/>
                <a:cs typeface="HK Grotesk"/>
                <a:sym typeface="HK Grotesk"/>
              </a:rPr>
              <a:t> delays and misplaced belongings. A properly designed conveyor storage system provides a more structured approach to property management.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0334905" y="5642237"/>
            <a:ext cx="2264637" cy="1659361"/>
          </a:xfrm>
          <a:custGeom>
            <a:avLst/>
            <a:gdLst/>
            <a:ahLst/>
            <a:cxnLst/>
            <a:rect l="l" t="t" r="r" b="b"/>
            <a:pathLst>
              <a:path w="2264637" h="1659361">
                <a:moveTo>
                  <a:pt x="0" y="0"/>
                </a:moveTo>
                <a:lnTo>
                  <a:pt x="2264637" y="0"/>
                </a:lnTo>
                <a:lnTo>
                  <a:pt x="2264637" y="1659362"/>
                </a:lnTo>
                <a:lnTo>
                  <a:pt x="0" y="1659362"/>
                </a:lnTo>
                <a:lnTo>
                  <a:pt x="0" y="0"/>
                </a:lnTo>
                <a:close/>
              </a:path>
            </a:pathLst>
          </a:custGeom>
          <a:blipFill>
            <a:blip r:embed="rId2">
              <a:alphaModFix amt="15000"/>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10050168" y="1322782"/>
            <a:ext cx="7695030" cy="7695030"/>
            <a:chOff x="0" y="0"/>
            <a:chExt cx="812800" cy="812800"/>
          </a:xfrm>
        </p:grpSpPr>
        <p:sp>
          <p:nvSpPr>
            <p:cNvPr id="4" name="Freeform 4"/>
            <p:cNvSpPr/>
            <p:nvPr/>
          </p:nvSpPr>
          <p:spPr>
            <a:xfrm>
              <a:off x="0" y="0"/>
              <a:ext cx="812800" cy="812800"/>
            </a:xfrm>
            <a:custGeom>
              <a:avLst/>
              <a:gdLst/>
              <a:ahLst/>
              <a:cxnLst/>
              <a:rect l="l" t="t" r="r" b="b"/>
              <a:pathLst>
                <a:path w="812800" h="812800">
                  <a:moveTo>
                    <a:pt x="23140" y="0"/>
                  </a:moveTo>
                  <a:lnTo>
                    <a:pt x="789660" y="0"/>
                  </a:lnTo>
                  <a:cubicBezTo>
                    <a:pt x="795797" y="0"/>
                    <a:pt x="801683" y="2438"/>
                    <a:pt x="806022" y="6778"/>
                  </a:cubicBezTo>
                  <a:cubicBezTo>
                    <a:pt x="810362" y="11117"/>
                    <a:pt x="812800" y="17003"/>
                    <a:pt x="812800" y="23140"/>
                  </a:cubicBezTo>
                  <a:lnTo>
                    <a:pt x="812800" y="789660"/>
                  </a:lnTo>
                  <a:cubicBezTo>
                    <a:pt x="812800" y="795797"/>
                    <a:pt x="810362" y="801683"/>
                    <a:pt x="806022" y="806022"/>
                  </a:cubicBezTo>
                  <a:cubicBezTo>
                    <a:pt x="801683" y="810362"/>
                    <a:pt x="795797" y="812800"/>
                    <a:pt x="789660" y="812800"/>
                  </a:cubicBezTo>
                  <a:lnTo>
                    <a:pt x="23140" y="812800"/>
                  </a:lnTo>
                  <a:cubicBezTo>
                    <a:pt x="17003" y="812800"/>
                    <a:pt x="11117" y="810362"/>
                    <a:pt x="6778" y="806022"/>
                  </a:cubicBezTo>
                  <a:cubicBezTo>
                    <a:pt x="2438" y="801683"/>
                    <a:pt x="0" y="795797"/>
                    <a:pt x="0" y="789660"/>
                  </a:cubicBezTo>
                  <a:lnTo>
                    <a:pt x="0" y="23140"/>
                  </a:lnTo>
                  <a:cubicBezTo>
                    <a:pt x="0" y="17003"/>
                    <a:pt x="2438" y="11117"/>
                    <a:pt x="6778" y="6778"/>
                  </a:cubicBezTo>
                  <a:cubicBezTo>
                    <a:pt x="11117" y="2438"/>
                    <a:pt x="17003" y="0"/>
                    <a:pt x="23140" y="0"/>
                  </a:cubicBezTo>
                  <a:close/>
                </a:path>
              </a:pathLst>
            </a:custGeom>
            <a:blipFill>
              <a:blip r:embed="rId4"/>
              <a:stretch>
                <a:fillRect l="-16666" r="-16666"/>
              </a:stretch>
            </a:blipFill>
          </p:spPr>
        </p:sp>
      </p:grpSp>
      <p:sp>
        <p:nvSpPr>
          <p:cNvPr id="5" name="TextBox 5"/>
          <p:cNvSpPr txBox="1"/>
          <p:nvPr/>
        </p:nvSpPr>
        <p:spPr>
          <a:xfrm>
            <a:off x="1028700" y="1227532"/>
            <a:ext cx="8482518" cy="3647089"/>
          </a:xfrm>
          <a:prstGeom prst="rect">
            <a:avLst/>
          </a:prstGeom>
        </p:spPr>
        <p:txBody>
          <a:bodyPr lIns="0" tIns="0" rIns="0" bIns="0" rtlCol="0" anchor="t">
            <a:spAutoFit/>
          </a:bodyPr>
          <a:lstStyle/>
          <a:p>
            <a:pPr marL="0" lvl="0" indent="0" algn="just">
              <a:lnSpc>
                <a:spcPts val="4768"/>
              </a:lnSpc>
            </a:pPr>
            <a:r>
              <a:rPr lang="en-US" sz="2800" spc="51" dirty="0">
                <a:solidFill>
                  <a:srgbClr val="191919"/>
                </a:solidFill>
                <a:latin typeface="HK Grotesk"/>
                <a:ea typeface="HK Grotesk"/>
                <a:cs typeface="HK Grotesk"/>
                <a:sym typeface="HK Grotesk"/>
              </a:rPr>
              <a:t>Alpha Conveyor’s</a:t>
            </a:r>
            <a:r>
              <a:rPr lang="en-US" sz="2800" u="none" strike="noStrike" spc="51" dirty="0">
                <a:solidFill>
                  <a:srgbClr val="191919"/>
                </a:solidFill>
                <a:latin typeface="HK Grotesk"/>
                <a:ea typeface="HK Grotesk"/>
                <a:cs typeface="HK Grotesk"/>
                <a:sym typeface="HK Grotesk"/>
              </a:rPr>
              <a:t> </a:t>
            </a:r>
            <a:r>
              <a:rPr lang="en-US" sz="2800" strike="noStrike" spc="51" dirty="0">
                <a:solidFill>
                  <a:srgbClr val="191919"/>
                </a:solidFill>
                <a:latin typeface="HK Grotesk"/>
                <a:ea typeface="HK Grotesk"/>
                <a:cs typeface="HK Grotesk"/>
                <a:sym typeface="HK Grotesk"/>
              </a:rPr>
              <a:t>systems help reduce the</a:t>
            </a:r>
            <a:r>
              <a:rPr lang="en-US" sz="2800" u="none" strike="noStrike" spc="51" dirty="0">
                <a:solidFill>
                  <a:srgbClr val="191919"/>
                </a:solidFill>
                <a:latin typeface="HK Grotesk"/>
                <a:ea typeface="HK Grotesk"/>
                <a:cs typeface="HK Grotesk"/>
                <a:sym typeface="HK Grotesk"/>
              </a:rPr>
              <a:t> possibility of garments being misplaced or lost while in storage. By keeping items organized within an automated retrieval process, correctional staff can manage property more systematically and improve overall operational efficiency.</a:t>
            </a:r>
          </a:p>
        </p:txBody>
      </p:sp>
      <p:sp>
        <p:nvSpPr>
          <p:cNvPr id="6" name="TextBox 6"/>
          <p:cNvSpPr txBox="1"/>
          <p:nvPr/>
        </p:nvSpPr>
        <p:spPr>
          <a:xfrm>
            <a:off x="1028700" y="5448300"/>
            <a:ext cx="8482518" cy="1384995"/>
          </a:xfrm>
          <a:prstGeom prst="rect">
            <a:avLst/>
          </a:prstGeom>
        </p:spPr>
        <p:txBody>
          <a:bodyPr wrap="square" lIns="0" tIns="0" rIns="0" bIns="0" rtlCol="0" anchor="t">
            <a:spAutoFit/>
          </a:bodyPr>
          <a:lstStyle/>
          <a:p>
            <a:pPr marL="0" lvl="0" indent="0" algn="just">
              <a:lnSpc>
                <a:spcPts val="5363"/>
              </a:lnSpc>
            </a:pPr>
            <a:r>
              <a:rPr lang="en-US" sz="3599" b="1" spc="57" dirty="0">
                <a:solidFill>
                  <a:srgbClr val="191919"/>
                </a:solidFill>
                <a:latin typeface="HK Grotesk Bold"/>
                <a:ea typeface="HK Grotesk Bold"/>
                <a:cs typeface="HK Grotesk Bold"/>
                <a:sym typeface="HK Grotesk Bold"/>
              </a:rPr>
              <a:t>C</a:t>
            </a:r>
            <a:r>
              <a:rPr lang="en-US" sz="3599" b="1" strike="noStrike" spc="57" dirty="0">
                <a:solidFill>
                  <a:srgbClr val="191919"/>
                </a:solidFill>
                <a:latin typeface="HK Grotesk Bold"/>
                <a:ea typeface="HK Grotesk Bold"/>
                <a:cs typeface="HK Grotesk Bold"/>
                <a:sym typeface="HK Grotesk Bold"/>
              </a:rPr>
              <a:t>u</a:t>
            </a:r>
            <a:r>
              <a:rPr lang="en-US" sz="3599" b="1" u="none" strike="noStrike" spc="57" dirty="0">
                <a:solidFill>
                  <a:srgbClr val="191919"/>
                </a:solidFill>
                <a:latin typeface="HK Grotesk Bold"/>
                <a:ea typeface="HK Grotesk Bold"/>
                <a:cs typeface="HK Grotesk Bold"/>
                <a:sym typeface="HK Grotesk Bold"/>
              </a:rPr>
              <a:t>stomized Storage Solutions for Different Facilities</a:t>
            </a:r>
          </a:p>
        </p:txBody>
      </p:sp>
      <p:sp>
        <p:nvSpPr>
          <p:cNvPr id="7" name="TextBox 7"/>
          <p:cNvSpPr txBox="1"/>
          <p:nvPr/>
        </p:nvSpPr>
        <p:spPr>
          <a:xfrm>
            <a:off x="1028700" y="7240274"/>
            <a:ext cx="8482518" cy="1184876"/>
          </a:xfrm>
          <a:prstGeom prst="rect">
            <a:avLst/>
          </a:prstGeom>
        </p:spPr>
        <p:txBody>
          <a:bodyPr lIns="0" tIns="0" rIns="0" bIns="0" rtlCol="0" anchor="t">
            <a:spAutoFit/>
          </a:bodyPr>
          <a:lstStyle/>
          <a:p>
            <a:pPr marL="0" lvl="0" indent="0" algn="just">
              <a:lnSpc>
                <a:spcPts val="4768"/>
              </a:lnSpc>
            </a:pPr>
            <a:r>
              <a:rPr lang="en-US" sz="2800" spc="51" dirty="0">
                <a:solidFill>
                  <a:srgbClr val="191919"/>
                </a:solidFill>
                <a:latin typeface="HK Grotesk"/>
                <a:ea typeface="HK Grotesk"/>
                <a:cs typeface="HK Grotesk"/>
                <a:sym typeface="HK Grotesk"/>
              </a:rPr>
              <a:t>Ever</a:t>
            </a:r>
            <a:r>
              <a:rPr lang="en-US" sz="2800" strike="noStrike" spc="51" dirty="0">
                <a:solidFill>
                  <a:srgbClr val="191919"/>
                </a:solidFill>
                <a:latin typeface="HK Grotesk"/>
                <a:ea typeface="HK Grotesk"/>
                <a:cs typeface="HK Grotesk"/>
                <a:sym typeface="HK Grotesk"/>
              </a:rPr>
              <a:t>y fac</a:t>
            </a:r>
            <a:r>
              <a:rPr lang="en-US" sz="2800" u="none" strike="noStrike" spc="51" dirty="0">
                <a:solidFill>
                  <a:srgbClr val="191919"/>
                </a:solidFill>
                <a:latin typeface="HK Grotesk"/>
                <a:ea typeface="HK Grotesk"/>
                <a:cs typeface="HK Grotesk"/>
                <a:sym typeface="HK Grotesk"/>
              </a:rPr>
              <a:t>ility has different space requirements, storage volumes, and operational procedures.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755515" y="710178"/>
            <a:ext cx="8264686" cy="7634829"/>
          </a:xfrm>
          <a:custGeom>
            <a:avLst/>
            <a:gdLst/>
            <a:ahLst/>
            <a:cxnLst/>
            <a:rect l="l" t="t" r="r" b="b"/>
            <a:pathLst>
              <a:path w="8264686" h="7634829">
                <a:moveTo>
                  <a:pt x="0" y="0"/>
                </a:moveTo>
                <a:lnTo>
                  <a:pt x="8264686" y="0"/>
                </a:lnTo>
                <a:lnTo>
                  <a:pt x="8264686" y="7634829"/>
                </a:lnTo>
                <a:lnTo>
                  <a:pt x="0" y="7634829"/>
                </a:lnTo>
                <a:lnTo>
                  <a:pt x="0" y="0"/>
                </a:lnTo>
                <a:close/>
              </a:path>
            </a:pathLst>
          </a:custGeom>
          <a:blipFill>
            <a:blip r:embed="rId2"/>
            <a:stretch>
              <a:fillRect l="-19284" r="-19284"/>
            </a:stretch>
          </a:blipFill>
        </p:spPr>
      </p:sp>
      <p:sp>
        <p:nvSpPr>
          <p:cNvPr id="3" name="TextBox 3"/>
          <p:cNvSpPr txBox="1"/>
          <p:nvPr/>
        </p:nvSpPr>
        <p:spPr>
          <a:xfrm>
            <a:off x="711247" y="1598522"/>
            <a:ext cx="8432753" cy="1800429"/>
          </a:xfrm>
          <a:prstGeom prst="rect">
            <a:avLst/>
          </a:prstGeom>
        </p:spPr>
        <p:txBody>
          <a:bodyPr lIns="0" tIns="0" rIns="0" bIns="0" rtlCol="0" anchor="t">
            <a:spAutoFit/>
          </a:bodyPr>
          <a:lstStyle/>
          <a:p>
            <a:pPr algn="just">
              <a:lnSpc>
                <a:spcPts val="4800"/>
              </a:lnSpc>
            </a:pPr>
            <a:r>
              <a:rPr lang="en-US" sz="2800" dirty="0">
                <a:solidFill>
                  <a:srgbClr val="343432"/>
                </a:solidFill>
                <a:latin typeface="HK Grotesk"/>
                <a:ea typeface="HK Grotesk"/>
                <a:cs typeface="HK Grotesk"/>
                <a:sym typeface="HK Grotesk"/>
              </a:rPr>
              <a:t>That is why Alpha Conveyor’s engineers can design customized solutions that integrate garment conveyor systems with dedicated garment storage units.</a:t>
            </a:r>
          </a:p>
        </p:txBody>
      </p:sp>
      <p:sp>
        <p:nvSpPr>
          <p:cNvPr id="4" name="TextBox 4"/>
          <p:cNvSpPr txBox="1"/>
          <p:nvPr/>
        </p:nvSpPr>
        <p:spPr>
          <a:xfrm>
            <a:off x="711247" y="4422817"/>
            <a:ext cx="8432753" cy="4262642"/>
          </a:xfrm>
          <a:prstGeom prst="rect">
            <a:avLst/>
          </a:prstGeom>
        </p:spPr>
        <p:txBody>
          <a:bodyPr lIns="0" tIns="0" rIns="0" bIns="0" rtlCol="0" anchor="t">
            <a:spAutoFit/>
          </a:bodyPr>
          <a:lstStyle/>
          <a:p>
            <a:pPr algn="just">
              <a:lnSpc>
                <a:spcPts val="4800"/>
              </a:lnSpc>
            </a:pPr>
            <a:r>
              <a:rPr lang="en-US" sz="2800" spc="-9" dirty="0">
                <a:solidFill>
                  <a:srgbClr val="343432"/>
                </a:solidFill>
                <a:latin typeface="HK Grotesk"/>
                <a:ea typeface="HK Grotesk"/>
                <a:cs typeface="HK Grotesk"/>
                <a:sym typeface="HK Grotesk"/>
              </a:rPr>
              <a:t>This approach allows the conveyor and storage components to work together smoothly, creating a practical system for facilities handling large quantities of garments. Whether the goal is to maximize available space, simplify retrieval, or improve organization, a customized solution can be developed around the facility’s specific needs.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TextBox 2"/>
          <p:cNvSpPr txBox="1"/>
          <p:nvPr/>
        </p:nvSpPr>
        <p:spPr>
          <a:xfrm>
            <a:off x="1028700" y="1118496"/>
            <a:ext cx="9577515" cy="714430"/>
          </a:xfrm>
          <a:prstGeom prst="rect">
            <a:avLst/>
          </a:prstGeom>
        </p:spPr>
        <p:txBody>
          <a:bodyPr lIns="0" tIns="0" rIns="0" bIns="0" rtlCol="0" anchor="t">
            <a:spAutoFit/>
          </a:bodyPr>
          <a:lstStyle/>
          <a:p>
            <a:pPr marL="0" lvl="0" indent="0" algn="just">
              <a:lnSpc>
                <a:spcPts val="5999"/>
              </a:lnSpc>
            </a:pPr>
            <a:r>
              <a:rPr lang="en-US" sz="3600" b="1" spc="-11" dirty="0">
                <a:solidFill>
                  <a:srgbClr val="343432"/>
                </a:solidFill>
                <a:latin typeface="HK Grotesk Bold"/>
                <a:ea typeface="HK Grotesk Bold"/>
                <a:cs typeface="HK Grotesk Bold"/>
                <a:sym typeface="HK Grotesk Bold"/>
              </a:rPr>
              <a:t>Beyond Correctional Facilities</a:t>
            </a:r>
          </a:p>
        </p:txBody>
      </p:sp>
      <p:sp>
        <p:nvSpPr>
          <p:cNvPr id="3" name="Freeform 3"/>
          <p:cNvSpPr/>
          <p:nvPr/>
        </p:nvSpPr>
        <p:spPr>
          <a:xfrm>
            <a:off x="11496974" y="1028700"/>
            <a:ext cx="6567394" cy="8854426"/>
          </a:xfrm>
          <a:custGeom>
            <a:avLst/>
            <a:gdLst/>
            <a:ahLst/>
            <a:cxnLst/>
            <a:rect l="l" t="t" r="r" b="b"/>
            <a:pathLst>
              <a:path w="6567394" h="8854426">
                <a:moveTo>
                  <a:pt x="0" y="0"/>
                </a:moveTo>
                <a:lnTo>
                  <a:pt x="6567394" y="0"/>
                </a:lnTo>
                <a:lnTo>
                  <a:pt x="6567394" y="8854426"/>
                </a:lnTo>
                <a:lnTo>
                  <a:pt x="0" y="8854426"/>
                </a:lnTo>
                <a:lnTo>
                  <a:pt x="0" y="0"/>
                </a:lnTo>
                <a:close/>
              </a:path>
            </a:pathLst>
          </a:custGeom>
          <a:blipFill>
            <a:blip r:embed="rId2"/>
            <a:stretch>
              <a:fillRect l="-63185" r="-39050"/>
            </a:stretch>
          </a:blipFill>
        </p:spPr>
      </p:sp>
      <p:sp>
        <p:nvSpPr>
          <p:cNvPr id="4" name="TextBox 4"/>
          <p:cNvSpPr txBox="1"/>
          <p:nvPr/>
        </p:nvSpPr>
        <p:spPr>
          <a:xfrm>
            <a:off x="1093399" y="2110729"/>
            <a:ext cx="9577515" cy="3647089"/>
          </a:xfrm>
          <a:prstGeom prst="rect">
            <a:avLst/>
          </a:prstGeom>
        </p:spPr>
        <p:txBody>
          <a:bodyPr lIns="0" tIns="0" rIns="0" bIns="0" rtlCol="0" anchor="t">
            <a:spAutoFit/>
          </a:bodyPr>
          <a:lstStyle/>
          <a:p>
            <a:pPr marL="0" lvl="0" indent="0" algn="just">
              <a:lnSpc>
                <a:spcPts val="4799"/>
              </a:lnSpc>
            </a:pPr>
            <a:r>
              <a:rPr lang="en-US" sz="2800" spc="-9" dirty="0" smtClean="0">
                <a:solidFill>
                  <a:srgbClr val="343432"/>
                </a:solidFill>
                <a:latin typeface="HK Grotesk" charset="0"/>
                <a:ea typeface="HK Grotesk"/>
                <a:cs typeface="HK Grotesk"/>
                <a:sym typeface="HK Grotesk"/>
              </a:rPr>
              <a:t>Although </a:t>
            </a:r>
            <a:r>
              <a:rPr lang="en-US" sz="2800" b="1" spc="-9" dirty="0" smtClean="0">
                <a:solidFill>
                  <a:srgbClr val="343432"/>
                </a:solidFill>
                <a:latin typeface="HK Grotesk" charset="0"/>
                <a:ea typeface="HK Grotesk Bold"/>
                <a:cs typeface="HK Grotesk Bold"/>
                <a:sym typeface="HK Grotesk Bold"/>
                <a:hlinkClick r:id="rId3" tooltip="https://alphaconveyor.com/garment-property-storage/"/>
              </a:rPr>
              <a:t>Inmate Property Storage</a:t>
            </a:r>
            <a:r>
              <a:rPr lang="en-US" sz="2800" spc="-9" dirty="0" smtClean="0">
                <a:solidFill>
                  <a:srgbClr val="343432"/>
                </a:solidFill>
                <a:latin typeface="HK Grotesk" charset="0"/>
                <a:ea typeface="HK Grotesk"/>
                <a:cs typeface="HK Grotesk"/>
                <a:sym typeface="HK Grotesk"/>
              </a:rPr>
              <a:t> is an important application, Alpha Conveyor’s technology is also useful in other industries where large volumes of garments need to be stored and retrieved efficiently. Hotels and hospitals, for example, can use garment conveyor systems to organize employee uniforms and make them readily accessible.</a:t>
            </a:r>
            <a:endParaRPr lang="en-US" sz="2800" spc="-9" dirty="0">
              <a:solidFill>
                <a:srgbClr val="343432"/>
              </a:solidFill>
              <a:latin typeface="HK Grotesk" charset="0"/>
              <a:ea typeface="HK Grotesk"/>
              <a:cs typeface="HK Grotesk"/>
              <a:sym typeface="HK Grotesk"/>
            </a:endParaRPr>
          </a:p>
        </p:txBody>
      </p:sp>
      <p:sp>
        <p:nvSpPr>
          <p:cNvPr id="5" name="TextBox 5"/>
          <p:cNvSpPr txBox="1"/>
          <p:nvPr/>
        </p:nvSpPr>
        <p:spPr>
          <a:xfrm>
            <a:off x="996351" y="6819900"/>
            <a:ext cx="9577515" cy="2462213"/>
          </a:xfrm>
          <a:prstGeom prst="rect">
            <a:avLst/>
          </a:prstGeom>
        </p:spPr>
        <p:txBody>
          <a:bodyPr wrap="square" lIns="0" tIns="0" rIns="0" bIns="0" rtlCol="0" anchor="t">
            <a:spAutoFit/>
          </a:bodyPr>
          <a:lstStyle/>
          <a:p>
            <a:pPr marL="0" lvl="0" indent="0" algn="just">
              <a:lnSpc>
                <a:spcPts val="4799"/>
              </a:lnSpc>
            </a:pPr>
            <a:r>
              <a:rPr lang="en-US" sz="2800" spc="-9" dirty="0">
                <a:solidFill>
                  <a:srgbClr val="343432"/>
                </a:solidFill>
                <a:latin typeface="HK Grotesk"/>
                <a:ea typeface="HK Grotesk"/>
                <a:cs typeface="HK Grotesk"/>
                <a:sym typeface="HK Grotesk"/>
              </a:rPr>
              <a:t>By automating parts of the storage and retrieval process, organizations can reduce unnecessary handling, improve workflow, and make better use of their available storage space.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BFB"/>
        </a:solidFill>
        <a:effectLst/>
      </p:bgPr>
    </p:bg>
    <p:spTree>
      <p:nvGrpSpPr>
        <p:cNvPr id="1" name=""/>
        <p:cNvGrpSpPr/>
        <p:nvPr/>
      </p:nvGrpSpPr>
      <p:grpSpPr>
        <a:xfrm>
          <a:off x="0" y="0"/>
          <a:ext cx="0" cy="0"/>
          <a:chOff x="0" y="0"/>
          <a:chExt cx="0" cy="0"/>
        </a:xfrm>
      </p:grpSpPr>
      <p:sp>
        <p:nvSpPr>
          <p:cNvPr id="2" name="Freeform 2"/>
          <p:cNvSpPr/>
          <p:nvPr/>
        </p:nvSpPr>
        <p:spPr>
          <a:xfrm>
            <a:off x="12063835" y="2352821"/>
            <a:ext cx="5159140" cy="6286177"/>
          </a:xfrm>
          <a:custGeom>
            <a:avLst/>
            <a:gdLst/>
            <a:ahLst/>
            <a:cxnLst/>
            <a:rect l="l" t="t" r="r" b="b"/>
            <a:pathLst>
              <a:path w="5159140" h="6286177">
                <a:moveTo>
                  <a:pt x="0" y="0"/>
                </a:moveTo>
                <a:lnTo>
                  <a:pt x="5159139" y="0"/>
                </a:lnTo>
                <a:lnTo>
                  <a:pt x="5159139" y="6286177"/>
                </a:lnTo>
                <a:lnTo>
                  <a:pt x="0" y="6286177"/>
                </a:lnTo>
                <a:lnTo>
                  <a:pt x="0" y="0"/>
                </a:lnTo>
                <a:close/>
              </a:path>
            </a:pathLst>
          </a:custGeom>
          <a:blipFill>
            <a:blip r:embed="rId2"/>
            <a:stretch>
              <a:fillRect l="-11743" r="-71024"/>
            </a:stretch>
          </a:blipFill>
        </p:spPr>
      </p:sp>
      <p:sp>
        <p:nvSpPr>
          <p:cNvPr id="3" name="TextBox 3"/>
          <p:cNvSpPr txBox="1"/>
          <p:nvPr/>
        </p:nvSpPr>
        <p:spPr>
          <a:xfrm>
            <a:off x="825256" y="1319437"/>
            <a:ext cx="10645047" cy="613566"/>
          </a:xfrm>
          <a:prstGeom prst="rect">
            <a:avLst/>
          </a:prstGeom>
        </p:spPr>
        <p:txBody>
          <a:bodyPr lIns="0" tIns="0" rIns="0" bIns="0" rtlCol="0" anchor="t">
            <a:spAutoFit/>
          </a:bodyPr>
          <a:lstStyle/>
          <a:p>
            <a:pPr marL="0" lvl="0" indent="0" algn="l">
              <a:lnSpc>
                <a:spcPts val="5099"/>
              </a:lnSpc>
            </a:pPr>
            <a:r>
              <a:rPr lang="en-US" sz="3200" b="1" spc="-10" dirty="0">
                <a:solidFill>
                  <a:srgbClr val="343432"/>
                </a:solidFill>
                <a:latin typeface="HK Grotesk Bold"/>
                <a:ea typeface="HK Grotesk Bold"/>
                <a:cs typeface="HK Grotesk Bold"/>
                <a:sym typeface="HK Grotesk Bold"/>
              </a:rPr>
              <a:t>A Practical Approach to High-Volume Garment Storage</a:t>
            </a:r>
          </a:p>
        </p:txBody>
      </p:sp>
      <p:sp>
        <p:nvSpPr>
          <p:cNvPr id="4" name="TextBox 4"/>
          <p:cNvSpPr txBox="1"/>
          <p:nvPr/>
        </p:nvSpPr>
        <p:spPr>
          <a:xfrm>
            <a:off x="825256" y="2400300"/>
            <a:ext cx="10645047" cy="3077766"/>
          </a:xfrm>
          <a:prstGeom prst="rect">
            <a:avLst/>
          </a:prstGeom>
        </p:spPr>
        <p:txBody>
          <a:bodyPr wrap="square" lIns="0" tIns="0" rIns="0" bIns="0" rtlCol="0" anchor="t">
            <a:spAutoFit/>
          </a:bodyPr>
          <a:lstStyle/>
          <a:p>
            <a:pPr marL="0" lvl="0" indent="0" algn="just">
              <a:lnSpc>
                <a:spcPts val="4799"/>
              </a:lnSpc>
            </a:pPr>
            <a:r>
              <a:rPr lang="en-US" sz="2800" spc="-9" dirty="0">
                <a:solidFill>
                  <a:srgbClr val="343432"/>
                </a:solidFill>
                <a:latin typeface="HK Grotesk"/>
                <a:ea typeface="HK Grotesk"/>
                <a:cs typeface="HK Grotesk"/>
                <a:sym typeface="HK Grotesk"/>
              </a:rPr>
              <a:t>When a facility manages hundreds or thousands of garments, an efficient storage system can make a noticeable difference. Alpha Conveyor combines practical engineering with automated retrieval technology to create solutions that help organizations manage garments more effectively.</a:t>
            </a:r>
          </a:p>
        </p:txBody>
      </p:sp>
      <p:sp>
        <p:nvSpPr>
          <p:cNvPr id="5" name="TextBox 5"/>
          <p:cNvSpPr txBox="1"/>
          <p:nvPr/>
        </p:nvSpPr>
        <p:spPr>
          <a:xfrm>
            <a:off x="792907" y="5952709"/>
            <a:ext cx="10645047" cy="3031536"/>
          </a:xfrm>
          <a:prstGeom prst="rect">
            <a:avLst/>
          </a:prstGeom>
        </p:spPr>
        <p:txBody>
          <a:bodyPr lIns="0" tIns="0" rIns="0" bIns="0" rtlCol="0" anchor="t">
            <a:spAutoFit/>
          </a:bodyPr>
          <a:lstStyle/>
          <a:p>
            <a:pPr marL="0" lvl="0" indent="0" algn="just">
              <a:lnSpc>
                <a:spcPts val="4799"/>
              </a:lnSpc>
            </a:pPr>
            <a:r>
              <a:rPr lang="en-US" sz="2800" spc="-9" dirty="0">
                <a:solidFill>
                  <a:srgbClr val="343432"/>
                </a:solidFill>
                <a:latin typeface="HK Grotesk"/>
                <a:ea typeface="HK Grotesk"/>
                <a:cs typeface="HK Grotesk"/>
                <a:sym typeface="HK Grotesk"/>
              </a:rPr>
              <a:t>For correctional facilities seeking a dependable way to organize inmate property, an automated conveyor-based system can provide a more efficient alternative to conventional storage methods. Alpha Conveyor is ready to develop a solution tailored to your facility’s requirements.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539</Words>
  <Application>Microsoft Office PowerPoint</Application>
  <PresentationFormat>Custom</PresentationFormat>
  <Paragraphs>17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HK Grotesk</vt:lpstr>
      <vt:lpstr>HK Grotesk Bold</vt:lpstr>
      <vt:lpstr>Office Theme</vt:lpstr>
      <vt:lpstr>Slide 1</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Inmate Property Storage: A Smarter Way to Organize and Retrieve Stored Belongings</dc:title>
  <cp:lastModifiedBy>admin</cp:lastModifiedBy>
  <cp:revision>5</cp:revision>
  <dcterms:created xsi:type="dcterms:W3CDTF">2006-08-16T00:00:00Z</dcterms:created>
  <dcterms:modified xsi:type="dcterms:W3CDTF">2026-08-31T10:52:49Z</dcterms:modified>
  <dc:identifier>DAG6_XiQ9AU</dc:identifier>
</cp:coreProperties>
</file>