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Lst>
  <p:sldSz cx="18288000" cy="10287000"/>
  <p:notesSz cx="6858000" cy="9144000"/>
  <p:embeddedFontLst>
    <p:embeddedFont>
      <p:font typeface="Bodoni MT" pitchFamily="18" charset="0"/>
      <p:regular r:id="rId9"/>
      <p:bold r:id="rId10"/>
      <p:italic r:id="rId11"/>
      <p:boldItalic r:id="rId12"/>
    </p:embeddedFont>
    <p:embeddedFont>
      <p:font typeface="Montserrat Medium" charset="0"/>
      <p:regular r:id="rId13"/>
    </p:embeddedFont>
    <p:embeddedFont>
      <p:font typeface="Montserrat Bold" charset="0"/>
      <p:regular r:id="rId14"/>
    </p:embeddedFont>
    <p:embeddedFont>
      <p:font typeface="Bell MT" pitchFamily="18" charset="0"/>
      <p:regular r:id="rId15"/>
      <p:bold r:id="rId16"/>
      <p:italic r:id="rId17"/>
    </p:embeddedFont>
    <p:embeddedFont>
      <p:font typeface="Roboto Bold" charset="0"/>
      <p:regular r:id="rId18"/>
    </p:embeddedFont>
    <p:embeddedFont>
      <p:font typeface="Montserrat" charset="0"/>
      <p:regular r:id="rId19"/>
    </p:embeddedFont>
    <p:embeddedFont>
      <p:font typeface="Calibri"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622" autoAdjust="0"/>
  </p:normalViewPr>
  <p:slideViewPr>
    <p:cSldViewPr>
      <p:cViewPr varScale="1">
        <p:scale>
          <a:sx n="46" d="100"/>
          <a:sy n="46" d="100"/>
        </p:scale>
        <p:origin x="-75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5.fntdata"/><Relationship Id="rId18" Type="http://schemas.openxmlformats.org/officeDocument/2006/relationships/font" Target="fonts/font10.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13.fntdata"/><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font" Target="fonts/font9.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8.fntdata"/><Relationship Id="rId20"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7.fntdata"/><Relationship Id="rId23" Type="http://schemas.openxmlformats.org/officeDocument/2006/relationships/font" Target="fonts/font15.fntdata"/><Relationship Id="rId10" Type="http://schemas.openxmlformats.org/officeDocument/2006/relationships/font" Target="fonts/font2.fntdata"/><Relationship Id="rId19"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 Id="rId22" Type="http://schemas.openxmlformats.org/officeDocument/2006/relationships/font" Target="fonts/font14.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crackchiprepair.com" TargetMode="External"/><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4E9"/>
        </a:solidFill>
        <a:effectLst/>
      </p:bgPr>
    </p:bg>
    <p:spTree>
      <p:nvGrpSpPr>
        <p:cNvPr id="1" name=""/>
        <p:cNvGrpSpPr/>
        <p:nvPr/>
      </p:nvGrpSpPr>
      <p:grpSpPr>
        <a:xfrm>
          <a:off x="0" y="0"/>
          <a:ext cx="0" cy="0"/>
          <a:chOff x="0" y="0"/>
          <a:chExt cx="0" cy="0"/>
        </a:xfrm>
      </p:grpSpPr>
      <p:grpSp>
        <p:nvGrpSpPr>
          <p:cNvPr id="2" name="Group 2"/>
          <p:cNvGrpSpPr/>
          <p:nvPr/>
        </p:nvGrpSpPr>
        <p:grpSpPr>
          <a:xfrm>
            <a:off x="10831833" y="1679016"/>
            <a:ext cx="6928969" cy="6928969"/>
            <a:chOff x="0" y="0"/>
            <a:chExt cx="812800" cy="812800"/>
          </a:xfrm>
        </p:grpSpPr>
        <p:sp>
          <p:nvSpPr>
            <p:cNvPr id="3" name="Freeform 3"/>
            <p:cNvSpPr/>
            <p:nvPr/>
          </p:nvSpPr>
          <p:spPr>
            <a:xfrm>
              <a:off x="0" y="0"/>
              <a:ext cx="812800" cy="812800"/>
            </a:xfrm>
            <a:custGeom>
              <a:avLst/>
              <a:gdLst/>
              <a:ahLst/>
              <a:cxnLst/>
              <a:rect l="l" t="t" r="r" b="b"/>
              <a:pathLst>
                <a:path w="812800" h="812800">
                  <a:moveTo>
                    <a:pt x="25699" y="0"/>
                  </a:moveTo>
                  <a:lnTo>
                    <a:pt x="787101" y="0"/>
                  </a:lnTo>
                  <a:cubicBezTo>
                    <a:pt x="793917" y="0"/>
                    <a:pt x="800454" y="2708"/>
                    <a:pt x="805273" y="7527"/>
                  </a:cubicBezTo>
                  <a:cubicBezTo>
                    <a:pt x="810093" y="12346"/>
                    <a:pt x="812800" y="18883"/>
                    <a:pt x="812800" y="25699"/>
                  </a:cubicBezTo>
                  <a:lnTo>
                    <a:pt x="812800" y="787101"/>
                  </a:lnTo>
                  <a:cubicBezTo>
                    <a:pt x="812800" y="793917"/>
                    <a:pt x="810093" y="800454"/>
                    <a:pt x="805273" y="805273"/>
                  </a:cubicBezTo>
                  <a:cubicBezTo>
                    <a:pt x="800454" y="810093"/>
                    <a:pt x="793917" y="812800"/>
                    <a:pt x="787101" y="812800"/>
                  </a:cubicBezTo>
                  <a:lnTo>
                    <a:pt x="25699" y="812800"/>
                  </a:lnTo>
                  <a:cubicBezTo>
                    <a:pt x="18883" y="812800"/>
                    <a:pt x="12346" y="810093"/>
                    <a:pt x="7527" y="805273"/>
                  </a:cubicBezTo>
                  <a:cubicBezTo>
                    <a:pt x="2708" y="800454"/>
                    <a:pt x="0" y="793917"/>
                    <a:pt x="0" y="787101"/>
                  </a:cubicBezTo>
                  <a:lnTo>
                    <a:pt x="0" y="25699"/>
                  </a:lnTo>
                  <a:cubicBezTo>
                    <a:pt x="0" y="18883"/>
                    <a:pt x="2708" y="12346"/>
                    <a:pt x="7527" y="7527"/>
                  </a:cubicBezTo>
                  <a:cubicBezTo>
                    <a:pt x="12346" y="2708"/>
                    <a:pt x="18883" y="0"/>
                    <a:pt x="25699" y="0"/>
                  </a:cubicBezTo>
                  <a:close/>
                </a:path>
              </a:pathLst>
            </a:custGeom>
            <a:blipFill>
              <a:blip r:embed="rId2"/>
              <a:stretch>
                <a:fillRect/>
              </a:stretch>
            </a:blipFill>
          </p:spPr>
        </p:sp>
      </p:grpSp>
      <p:sp>
        <p:nvSpPr>
          <p:cNvPr id="4" name="TextBox 4"/>
          <p:cNvSpPr txBox="1"/>
          <p:nvPr/>
        </p:nvSpPr>
        <p:spPr>
          <a:xfrm>
            <a:off x="1218035" y="1861806"/>
            <a:ext cx="8926209" cy="2671372"/>
          </a:xfrm>
          <a:prstGeom prst="rect">
            <a:avLst/>
          </a:prstGeom>
        </p:spPr>
        <p:txBody>
          <a:bodyPr lIns="0" tIns="0" rIns="0" bIns="0" rtlCol="0" anchor="t">
            <a:spAutoFit/>
          </a:bodyPr>
          <a:lstStyle/>
          <a:p>
            <a:pPr algn="just">
              <a:lnSpc>
                <a:spcPts val="3499"/>
              </a:lnSpc>
              <a:spcBef>
                <a:spcPct val="0"/>
              </a:spcBef>
            </a:pPr>
            <a:r>
              <a:rPr lang="en-US" sz="2499" dirty="0">
                <a:solidFill>
                  <a:srgbClr val="000000"/>
                </a:solidFill>
                <a:latin typeface="Bodoni MT" pitchFamily="18" charset="0"/>
                <a:ea typeface="Montserrat Medium"/>
                <a:cs typeface="Montserrat Medium"/>
                <a:sym typeface="Montserrat Medium"/>
              </a:rPr>
              <a:t>A small wi</a:t>
            </a:r>
            <a:r>
              <a:rPr lang="en-US" sz="2499" u="none" dirty="0">
                <a:solidFill>
                  <a:srgbClr val="000000"/>
                </a:solidFill>
                <a:latin typeface="Bodoni MT" pitchFamily="18" charset="0"/>
                <a:ea typeface="Montserrat Medium"/>
                <a:cs typeface="Montserrat Medium"/>
                <a:sym typeface="Montserrat Medium"/>
              </a:rPr>
              <a:t>ndshield </a:t>
            </a:r>
            <a:r>
              <a:rPr lang="en-US" sz="2499" dirty="0">
                <a:solidFill>
                  <a:srgbClr val="000000"/>
                </a:solidFill>
                <a:latin typeface="Bodoni MT" pitchFamily="18" charset="0"/>
                <a:ea typeface="Montserrat Medium"/>
                <a:cs typeface="Montserrat Medium"/>
                <a:sym typeface="Montserrat Medium"/>
              </a:rPr>
              <a:t>chip may seem</a:t>
            </a:r>
            <a:r>
              <a:rPr lang="en-US" sz="2499" u="none" dirty="0">
                <a:solidFill>
                  <a:srgbClr val="000000"/>
                </a:solidFill>
                <a:latin typeface="Bodoni MT" pitchFamily="18" charset="0"/>
                <a:ea typeface="Montserrat Medium"/>
                <a:cs typeface="Montserrat Medium"/>
                <a:sym typeface="Montserrat Medium"/>
              </a:rPr>
              <a:t> </a:t>
            </a:r>
            <a:r>
              <a:rPr lang="en-US" sz="2499" dirty="0">
                <a:solidFill>
                  <a:srgbClr val="000000"/>
                </a:solidFill>
                <a:latin typeface="Bodoni MT" pitchFamily="18" charset="0"/>
                <a:ea typeface="Montserrat Medium"/>
                <a:cs typeface="Montserrat Medium"/>
                <a:sym typeface="Montserrat Medium"/>
              </a:rPr>
              <a:t>like a minor problem, but it should never be ignored. Changes in temperature, road vibrations, and everyday driving can cause a tiny chip to develop into a long crack. If you notice windshield damage, choosing professional </a:t>
            </a:r>
            <a:r>
              <a:rPr lang="en-US" sz="2499" dirty="0">
                <a:solidFill>
                  <a:srgbClr val="000000"/>
                </a:solidFill>
                <a:latin typeface="Bodoni MT" pitchFamily="18" charset="0"/>
                <a:ea typeface="Montserrat Bold"/>
                <a:cs typeface="Montserrat Bold"/>
                <a:sym typeface="Montserrat Bold"/>
                <a:hlinkClick r:id="rId3" tooltip="https://crackchiprepair.com"/>
              </a:rPr>
              <a:t>Windshield Chip Repair Edmonton</a:t>
            </a:r>
            <a:r>
              <a:rPr lang="en-US" sz="2499" dirty="0">
                <a:solidFill>
                  <a:srgbClr val="000000"/>
                </a:solidFill>
                <a:latin typeface="Bodoni MT" pitchFamily="18" charset="0"/>
                <a:ea typeface="Montserrat Medium"/>
                <a:cs typeface="Montserrat Medium"/>
                <a:sym typeface="Montserrat Medium"/>
              </a:rPr>
              <a:t> services can help address the issue before it becomes more serious.</a:t>
            </a:r>
          </a:p>
        </p:txBody>
      </p:sp>
      <p:sp>
        <p:nvSpPr>
          <p:cNvPr id="5" name="TextBox 5"/>
          <p:cNvSpPr txBox="1"/>
          <p:nvPr/>
        </p:nvSpPr>
        <p:spPr>
          <a:xfrm>
            <a:off x="1219200" y="5905500"/>
            <a:ext cx="8926209" cy="1773884"/>
          </a:xfrm>
          <a:prstGeom prst="rect">
            <a:avLst/>
          </a:prstGeom>
        </p:spPr>
        <p:txBody>
          <a:bodyPr lIns="0" tIns="0" rIns="0" bIns="0" rtlCol="0" anchor="t">
            <a:spAutoFit/>
          </a:bodyPr>
          <a:lstStyle/>
          <a:p>
            <a:pPr algn="just">
              <a:lnSpc>
                <a:spcPts val="3499"/>
              </a:lnSpc>
              <a:spcBef>
                <a:spcPct val="0"/>
              </a:spcBef>
            </a:pPr>
            <a:r>
              <a:rPr lang="en-US" sz="2499" dirty="0">
                <a:solidFill>
                  <a:srgbClr val="000000"/>
                </a:solidFill>
                <a:latin typeface="Bell MT" pitchFamily="18" charset="0"/>
                <a:ea typeface="Montserrat Medium"/>
                <a:cs typeface="Montserrat Medium"/>
                <a:sym typeface="Montserrat Medium"/>
              </a:rPr>
              <a:t>Windshields do more than protect you from wind, rain, and road debris. They also contrib</a:t>
            </a:r>
            <a:r>
              <a:rPr lang="en-US" sz="2499" u="none" dirty="0">
                <a:solidFill>
                  <a:srgbClr val="000000"/>
                </a:solidFill>
                <a:latin typeface="Bell MT" pitchFamily="18" charset="0"/>
                <a:ea typeface="Montserrat Medium"/>
                <a:cs typeface="Montserrat Medium"/>
                <a:sym typeface="Montserrat Medium"/>
              </a:rPr>
              <a:t>u</a:t>
            </a:r>
            <a:r>
              <a:rPr lang="en-US" sz="2499" dirty="0">
                <a:solidFill>
                  <a:srgbClr val="000000"/>
                </a:solidFill>
                <a:latin typeface="Bell MT" pitchFamily="18" charset="0"/>
                <a:ea typeface="Montserrat Medium"/>
                <a:cs typeface="Montserrat Medium"/>
                <a:sym typeface="Montserrat Medium"/>
              </a:rPr>
              <a:t>te to overall vehicle safety and visibility. Even a small impact mark can become distracting, especially when it catches sunlight or headlights.</a:t>
            </a:r>
          </a:p>
        </p:txBody>
      </p:sp>
      <p:sp>
        <p:nvSpPr>
          <p:cNvPr id="6" name="TextBox 6"/>
          <p:cNvSpPr txBox="1"/>
          <p:nvPr/>
        </p:nvSpPr>
        <p:spPr>
          <a:xfrm>
            <a:off x="1143000" y="4762500"/>
            <a:ext cx="8926209" cy="512897"/>
          </a:xfrm>
          <a:prstGeom prst="rect">
            <a:avLst/>
          </a:prstGeom>
        </p:spPr>
        <p:txBody>
          <a:bodyPr lIns="0" tIns="0" rIns="0" bIns="0" rtlCol="0" anchor="t">
            <a:spAutoFit/>
          </a:bodyPr>
          <a:lstStyle/>
          <a:p>
            <a:pPr algn="ctr">
              <a:lnSpc>
                <a:spcPts val="4200"/>
              </a:lnSpc>
            </a:pPr>
            <a:r>
              <a:rPr lang="en-US" sz="3000" b="1" dirty="0">
                <a:solidFill>
                  <a:srgbClr val="000000"/>
                </a:solidFill>
                <a:latin typeface="Bell MT" pitchFamily="18" charset="0"/>
                <a:ea typeface="Roboto Bold"/>
                <a:cs typeface="Roboto Bold"/>
                <a:sym typeface="Roboto Bold"/>
              </a:rPr>
              <a:t>Why Windshield Chips Should Be Repaired Quickly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4E9"/>
        </a:solidFill>
        <a:effectLst/>
      </p:bgPr>
    </p:bg>
    <p:spTree>
      <p:nvGrpSpPr>
        <p:cNvPr id="1" name=""/>
        <p:cNvGrpSpPr/>
        <p:nvPr/>
      </p:nvGrpSpPr>
      <p:grpSpPr>
        <a:xfrm>
          <a:off x="0" y="0"/>
          <a:ext cx="0" cy="0"/>
          <a:chOff x="0" y="0"/>
          <a:chExt cx="0" cy="0"/>
        </a:xfrm>
      </p:grpSpPr>
      <p:sp>
        <p:nvSpPr>
          <p:cNvPr id="2" name="Freeform 2"/>
          <p:cNvSpPr/>
          <p:nvPr/>
        </p:nvSpPr>
        <p:spPr>
          <a:xfrm>
            <a:off x="9974185" y="1955551"/>
            <a:ext cx="7590766" cy="6717656"/>
          </a:xfrm>
          <a:custGeom>
            <a:avLst/>
            <a:gdLst/>
            <a:ahLst/>
            <a:cxnLst/>
            <a:rect l="l" t="t" r="r" b="b"/>
            <a:pathLst>
              <a:path w="7590766" h="6717656">
                <a:moveTo>
                  <a:pt x="0" y="0"/>
                </a:moveTo>
                <a:lnTo>
                  <a:pt x="7590767" y="0"/>
                </a:lnTo>
                <a:lnTo>
                  <a:pt x="7590767" y="6717656"/>
                </a:lnTo>
                <a:lnTo>
                  <a:pt x="0" y="6717656"/>
                </a:lnTo>
                <a:lnTo>
                  <a:pt x="0" y="0"/>
                </a:lnTo>
                <a:close/>
              </a:path>
            </a:pathLst>
          </a:custGeom>
          <a:blipFill>
            <a:blip r:embed="rId2"/>
            <a:stretch>
              <a:fillRect t="-11715" b="-1281"/>
            </a:stretch>
          </a:blipFill>
        </p:spPr>
      </p:sp>
      <p:sp>
        <p:nvSpPr>
          <p:cNvPr id="3" name="TextBox 3"/>
          <p:cNvSpPr txBox="1"/>
          <p:nvPr/>
        </p:nvSpPr>
        <p:spPr>
          <a:xfrm>
            <a:off x="1028700" y="1716383"/>
            <a:ext cx="8727829" cy="2222724"/>
          </a:xfrm>
          <a:prstGeom prst="rect">
            <a:avLst/>
          </a:prstGeom>
        </p:spPr>
        <p:txBody>
          <a:bodyPr lIns="0" tIns="0" rIns="0" bIns="0" rtlCol="0" anchor="t">
            <a:spAutoFit/>
          </a:bodyPr>
          <a:lstStyle/>
          <a:p>
            <a:pPr algn="just">
              <a:lnSpc>
                <a:spcPts val="3499"/>
              </a:lnSpc>
              <a:spcBef>
                <a:spcPct val="0"/>
              </a:spcBef>
            </a:pPr>
            <a:r>
              <a:rPr lang="en-US" sz="2499" dirty="0">
                <a:solidFill>
                  <a:srgbClr val="000000"/>
                </a:solidFill>
                <a:latin typeface="Bell MT" pitchFamily="18" charset="0"/>
                <a:ea typeface="Montserrat Medium"/>
                <a:cs typeface="Montserrat Medium"/>
                <a:sym typeface="Montserrat Medium"/>
              </a:rPr>
              <a:t>Prompt repair can often prevent further spreading and may help you avoid the expense and inconvenience of a complete windshield replacement. Professional technicians can assess the size, location, and condition of the damage and determine whether repair is an appropriate option.</a:t>
            </a:r>
          </a:p>
        </p:txBody>
      </p:sp>
      <p:sp>
        <p:nvSpPr>
          <p:cNvPr id="4" name="TextBox 4"/>
          <p:cNvSpPr txBox="1"/>
          <p:nvPr/>
        </p:nvSpPr>
        <p:spPr>
          <a:xfrm>
            <a:off x="990600" y="5295900"/>
            <a:ext cx="8727829" cy="2222724"/>
          </a:xfrm>
          <a:prstGeom prst="rect">
            <a:avLst/>
          </a:prstGeom>
        </p:spPr>
        <p:txBody>
          <a:bodyPr lIns="0" tIns="0" rIns="0" bIns="0" rtlCol="0" anchor="t">
            <a:spAutoFit/>
          </a:bodyPr>
          <a:lstStyle/>
          <a:p>
            <a:pPr algn="just">
              <a:lnSpc>
                <a:spcPts val="3499"/>
              </a:lnSpc>
              <a:spcBef>
                <a:spcPct val="0"/>
              </a:spcBef>
            </a:pPr>
            <a:r>
              <a:rPr lang="en-US" sz="2499" dirty="0">
                <a:solidFill>
                  <a:srgbClr val="000000"/>
                </a:solidFill>
                <a:latin typeface="Bell MT" pitchFamily="18" charset="0"/>
                <a:ea typeface="Montserrat Medium"/>
                <a:cs typeface="Montserrat Medium"/>
                <a:sym typeface="Montserrat Medium"/>
              </a:rPr>
              <a:t>At Crack Chip Repair, we understand that windshield damage can happen unexpectedly. A stone on the highway, loose gravel, or road debris can leave behind a noticeable chip in seconds. Our service focuses on convenient solutions for drivers dealing with chips and cracks.</a:t>
            </a:r>
          </a:p>
        </p:txBody>
      </p:sp>
      <p:sp>
        <p:nvSpPr>
          <p:cNvPr id="5" name="TextBox 5"/>
          <p:cNvSpPr txBox="1"/>
          <p:nvPr/>
        </p:nvSpPr>
        <p:spPr>
          <a:xfrm>
            <a:off x="1066800" y="4305300"/>
            <a:ext cx="8727829" cy="512897"/>
          </a:xfrm>
          <a:prstGeom prst="rect">
            <a:avLst/>
          </a:prstGeom>
        </p:spPr>
        <p:txBody>
          <a:bodyPr lIns="0" tIns="0" rIns="0" bIns="0" rtlCol="0" anchor="t">
            <a:spAutoFit/>
          </a:bodyPr>
          <a:lstStyle/>
          <a:p>
            <a:pPr algn="ctr">
              <a:lnSpc>
                <a:spcPts val="4200"/>
              </a:lnSpc>
            </a:pPr>
            <a:r>
              <a:rPr lang="en-US" sz="3000" b="1" dirty="0">
                <a:solidFill>
                  <a:srgbClr val="000000"/>
                </a:solidFill>
                <a:latin typeface="Bell MT" pitchFamily="18" charset="0"/>
                <a:ea typeface="Roboto Bold"/>
                <a:cs typeface="Roboto Bold"/>
                <a:sym typeface="Roboto Bold"/>
              </a:rPr>
              <a:t>Professional Windshield Chip Repair in Edmonton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4E9"/>
        </a:solidFill>
        <a:effectLst/>
      </p:bgPr>
    </p:bg>
    <p:spTree>
      <p:nvGrpSpPr>
        <p:cNvPr id="1" name=""/>
        <p:cNvGrpSpPr/>
        <p:nvPr/>
      </p:nvGrpSpPr>
      <p:grpSpPr>
        <a:xfrm>
          <a:off x="0" y="0"/>
          <a:ext cx="0" cy="0"/>
          <a:chOff x="0" y="0"/>
          <a:chExt cx="0" cy="0"/>
        </a:xfrm>
      </p:grpSpPr>
      <p:sp>
        <p:nvSpPr>
          <p:cNvPr id="2" name="Freeform 2"/>
          <p:cNvSpPr/>
          <p:nvPr/>
        </p:nvSpPr>
        <p:spPr>
          <a:xfrm>
            <a:off x="9144000" y="1028700"/>
            <a:ext cx="8115300" cy="8115300"/>
          </a:xfrm>
          <a:custGeom>
            <a:avLst/>
            <a:gdLst/>
            <a:ahLst/>
            <a:cxnLst/>
            <a:rect l="l" t="t" r="r" b="b"/>
            <a:pathLst>
              <a:path w="8115300" h="8115300">
                <a:moveTo>
                  <a:pt x="0" y="0"/>
                </a:moveTo>
                <a:lnTo>
                  <a:pt x="8115300" y="0"/>
                </a:lnTo>
                <a:lnTo>
                  <a:pt x="8115300" y="8115300"/>
                </a:lnTo>
                <a:lnTo>
                  <a:pt x="0" y="8115300"/>
                </a:lnTo>
                <a:lnTo>
                  <a:pt x="0" y="0"/>
                </a:lnTo>
                <a:close/>
              </a:path>
            </a:pathLst>
          </a:custGeom>
          <a:blipFill>
            <a:blip r:embed="rId2"/>
            <a:stretch>
              <a:fillRect/>
            </a:stretch>
          </a:blipFill>
        </p:spPr>
      </p:sp>
      <p:sp>
        <p:nvSpPr>
          <p:cNvPr id="3" name="TextBox 3"/>
          <p:cNvSpPr txBox="1"/>
          <p:nvPr/>
        </p:nvSpPr>
        <p:spPr>
          <a:xfrm>
            <a:off x="1028700" y="1215986"/>
            <a:ext cx="7699129" cy="2222724"/>
          </a:xfrm>
          <a:prstGeom prst="rect">
            <a:avLst/>
          </a:prstGeom>
        </p:spPr>
        <p:txBody>
          <a:bodyPr lIns="0" tIns="0" rIns="0" bIns="0" rtlCol="0" anchor="t">
            <a:spAutoFit/>
          </a:bodyPr>
          <a:lstStyle/>
          <a:p>
            <a:pPr algn="just">
              <a:lnSpc>
                <a:spcPts val="3499"/>
              </a:lnSpc>
              <a:spcBef>
                <a:spcPct val="0"/>
              </a:spcBef>
            </a:pPr>
            <a:r>
              <a:rPr lang="en-US" sz="2499" dirty="0">
                <a:solidFill>
                  <a:srgbClr val="000000"/>
                </a:solidFill>
                <a:latin typeface="Bell MT" pitchFamily="18" charset="0"/>
                <a:ea typeface="Montserrat Medium"/>
                <a:cs typeface="Montserrat Medium"/>
                <a:sym typeface="Montserrat Medium"/>
              </a:rPr>
              <a:t>Whether you have a fresh rock chip or an existing area of windshield damage, having it inspected promptly is a practical step. Professional repair can improve the appearance of the glass while helping maintain clear visibility.</a:t>
            </a:r>
          </a:p>
        </p:txBody>
      </p:sp>
      <p:sp>
        <p:nvSpPr>
          <p:cNvPr id="4" name="TextBox 4"/>
          <p:cNvSpPr txBox="1"/>
          <p:nvPr/>
        </p:nvSpPr>
        <p:spPr>
          <a:xfrm>
            <a:off x="990600" y="3695700"/>
            <a:ext cx="6405343" cy="512897"/>
          </a:xfrm>
          <a:prstGeom prst="rect">
            <a:avLst/>
          </a:prstGeom>
        </p:spPr>
        <p:txBody>
          <a:bodyPr lIns="0" tIns="0" rIns="0" bIns="0" rtlCol="0" anchor="t">
            <a:spAutoFit/>
          </a:bodyPr>
          <a:lstStyle/>
          <a:p>
            <a:pPr algn="ctr">
              <a:lnSpc>
                <a:spcPts val="4200"/>
              </a:lnSpc>
            </a:pPr>
            <a:r>
              <a:rPr lang="en-US" sz="3000" b="1" dirty="0">
                <a:solidFill>
                  <a:srgbClr val="000000"/>
                </a:solidFill>
                <a:latin typeface="Bell MT" pitchFamily="18" charset="0"/>
                <a:ea typeface="Roboto Bold"/>
                <a:cs typeface="Roboto Bold"/>
                <a:sym typeface="Roboto Bold"/>
              </a:rPr>
              <a:t>Convenient Service for Busy Drivers</a:t>
            </a:r>
          </a:p>
        </p:txBody>
      </p:sp>
      <p:sp>
        <p:nvSpPr>
          <p:cNvPr id="5" name="TextBox 5"/>
          <p:cNvSpPr txBox="1"/>
          <p:nvPr/>
        </p:nvSpPr>
        <p:spPr>
          <a:xfrm>
            <a:off x="990600" y="4686300"/>
            <a:ext cx="7699129" cy="3571299"/>
          </a:xfrm>
          <a:prstGeom prst="rect">
            <a:avLst/>
          </a:prstGeom>
        </p:spPr>
        <p:txBody>
          <a:bodyPr lIns="0" tIns="0" rIns="0" bIns="0" rtlCol="0" anchor="t">
            <a:spAutoFit/>
          </a:bodyPr>
          <a:lstStyle/>
          <a:p>
            <a:pPr algn="just">
              <a:lnSpc>
                <a:spcPts val="3499"/>
              </a:lnSpc>
              <a:spcBef>
                <a:spcPct val="0"/>
              </a:spcBef>
            </a:pPr>
            <a:r>
              <a:rPr lang="en-US" sz="2499" dirty="0">
                <a:solidFill>
                  <a:srgbClr val="000000"/>
                </a:solidFill>
                <a:latin typeface="Bell MT" pitchFamily="18" charset="0"/>
                <a:ea typeface="Montserrat Medium"/>
                <a:cs typeface="Montserrat Medium"/>
                <a:sym typeface="Montserrat Medium"/>
              </a:rPr>
              <a:t>Finding time to visit an auto glass shop is not always easy. That is why convenient mobile service can make the repair process much simpler. Instead of rearranging your entire day, you can arrange assistance at a suitable location. Crack Chip Repair provides mobile windshield repair solutions designed around customer convenience. Our technicians work carefully to address eligible chips and cracks while maintaining attention to workmanship and safety.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4E9"/>
        </a:solidFill>
        <a:effectLst/>
      </p:bgPr>
    </p:bg>
    <p:spTree>
      <p:nvGrpSpPr>
        <p:cNvPr id="1" name=""/>
        <p:cNvGrpSpPr/>
        <p:nvPr/>
      </p:nvGrpSpPr>
      <p:grpSpPr>
        <a:xfrm>
          <a:off x="0" y="0"/>
          <a:ext cx="0" cy="0"/>
          <a:chOff x="0" y="0"/>
          <a:chExt cx="0" cy="0"/>
        </a:xfrm>
      </p:grpSpPr>
      <p:sp>
        <p:nvSpPr>
          <p:cNvPr id="2" name="Freeform 2"/>
          <p:cNvSpPr/>
          <p:nvPr/>
        </p:nvSpPr>
        <p:spPr>
          <a:xfrm>
            <a:off x="9917118" y="2342709"/>
            <a:ext cx="7680261" cy="6515875"/>
          </a:xfrm>
          <a:custGeom>
            <a:avLst/>
            <a:gdLst/>
            <a:ahLst/>
            <a:cxnLst/>
            <a:rect l="l" t="t" r="r" b="b"/>
            <a:pathLst>
              <a:path w="7680261" h="6515875">
                <a:moveTo>
                  <a:pt x="0" y="0"/>
                </a:moveTo>
                <a:lnTo>
                  <a:pt x="7680261" y="0"/>
                </a:lnTo>
                <a:lnTo>
                  <a:pt x="7680261" y="6515874"/>
                </a:lnTo>
                <a:lnTo>
                  <a:pt x="0" y="6515874"/>
                </a:lnTo>
                <a:lnTo>
                  <a:pt x="0" y="0"/>
                </a:lnTo>
                <a:close/>
              </a:path>
            </a:pathLst>
          </a:custGeom>
          <a:blipFill>
            <a:blip r:embed="rId2"/>
            <a:stretch>
              <a:fillRect l="-1863" t="-22262" r="-1863"/>
            </a:stretch>
          </a:blipFill>
        </p:spPr>
      </p:sp>
      <p:sp>
        <p:nvSpPr>
          <p:cNvPr id="3" name="TextBox 3"/>
          <p:cNvSpPr txBox="1"/>
          <p:nvPr/>
        </p:nvSpPr>
        <p:spPr>
          <a:xfrm>
            <a:off x="1028700" y="2568196"/>
            <a:ext cx="8115300" cy="1773884"/>
          </a:xfrm>
          <a:prstGeom prst="rect">
            <a:avLst/>
          </a:prstGeom>
        </p:spPr>
        <p:txBody>
          <a:bodyPr lIns="0" tIns="0" rIns="0" bIns="0" rtlCol="0" anchor="t">
            <a:spAutoFit/>
          </a:bodyPr>
          <a:lstStyle/>
          <a:p>
            <a:pPr algn="just">
              <a:lnSpc>
                <a:spcPts val="3499"/>
              </a:lnSpc>
              <a:spcBef>
                <a:spcPct val="0"/>
              </a:spcBef>
            </a:pPr>
            <a:r>
              <a:rPr lang="en-US" sz="2499" dirty="0">
                <a:solidFill>
                  <a:srgbClr val="000000"/>
                </a:solidFill>
                <a:latin typeface="Bell MT" pitchFamily="18" charset="0"/>
                <a:ea typeface="Montserrat Medium"/>
                <a:cs typeface="Montserrat Medium"/>
                <a:sym typeface="Montserrat Medium"/>
              </a:rPr>
              <a:t>When selecting a windshield repair provider, experience, convenience, and customer service all matter. A professional assessment helps determine the right approach for your particular damage.</a:t>
            </a:r>
          </a:p>
        </p:txBody>
      </p:sp>
      <p:sp>
        <p:nvSpPr>
          <p:cNvPr id="4" name="TextBox 4"/>
          <p:cNvSpPr txBox="1"/>
          <p:nvPr/>
        </p:nvSpPr>
        <p:spPr>
          <a:xfrm>
            <a:off x="990600" y="4610100"/>
            <a:ext cx="8115300" cy="2224776"/>
          </a:xfrm>
          <a:prstGeom prst="rect">
            <a:avLst/>
          </a:prstGeom>
        </p:spPr>
        <p:txBody>
          <a:bodyPr lIns="0" tIns="0" rIns="0" bIns="0" rtlCol="0" anchor="t">
            <a:spAutoFit/>
          </a:bodyPr>
          <a:lstStyle/>
          <a:p>
            <a:pPr algn="just">
              <a:lnSpc>
                <a:spcPts val="3499"/>
              </a:lnSpc>
              <a:spcBef>
                <a:spcPct val="0"/>
              </a:spcBef>
            </a:pPr>
            <a:r>
              <a:rPr lang="en-US" sz="2499" dirty="0">
                <a:solidFill>
                  <a:srgbClr val="000000"/>
                </a:solidFill>
                <a:latin typeface="Bell MT" pitchFamily="18" charset="0"/>
                <a:ea typeface="Montserrat Medium"/>
                <a:cs typeface="Montserrat Medium"/>
                <a:sym typeface="Montserrat Medium"/>
              </a:rPr>
              <a:t>With Crack Chip Repair, customers can receive practical assistance for windshield chips and cracks without unnecessary delays. Our goal is to provide dependable service while helping drivers get back on the road with improved windshield condition and visibility.</a:t>
            </a:r>
          </a:p>
        </p:txBody>
      </p:sp>
      <p:sp>
        <p:nvSpPr>
          <p:cNvPr id="5" name="TextBox 5"/>
          <p:cNvSpPr txBox="1"/>
          <p:nvPr/>
        </p:nvSpPr>
        <p:spPr>
          <a:xfrm>
            <a:off x="807810" y="1809363"/>
            <a:ext cx="6121704" cy="512897"/>
          </a:xfrm>
          <a:prstGeom prst="rect">
            <a:avLst/>
          </a:prstGeom>
        </p:spPr>
        <p:txBody>
          <a:bodyPr lIns="0" tIns="0" rIns="0" bIns="0" rtlCol="0" anchor="t">
            <a:spAutoFit/>
          </a:bodyPr>
          <a:lstStyle/>
          <a:p>
            <a:pPr algn="ctr">
              <a:lnSpc>
                <a:spcPts val="4200"/>
              </a:lnSpc>
            </a:pPr>
            <a:r>
              <a:rPr lang="en-US" sz="3000" b="1" dirty="0">
                <a:solidFill>
                  <a:srgbClr val="000000"/>
                </a:solidFill>
                <a:latin typeface="Bell MT" pitchFamily="18" charset="0"/>
                <a:ea typeface="Roboto Bold"/>
                <a:cs typeface="Roboto Bold"/>
                <a:sym typeface="Roboto Bold"/>
              </a:rPr>
              <a:t>Why Choose Crack Chip Repair?</a:t>
            </a:r>
          </a:p>
        </p:txBody>
      </p:sp>
      <p:sp>
        <p:nvSpPr>
          <p:cNvPr id="6" name="TextBox 6"/>
          <p:cNvSpPr txBox="1"/>
          <p:nvPr/>
        </p:nvSpPr>
        <p:spPr>
          <a:xfrm>
            <a:off x="990600" y="7200900"/>
            <a:ext cx="8115300" cy="1327095"/>
          </a:xfrm>
          <a:prstGeom prst="rect">
            <a:avLst/>
          </a:prstGeom>
        </p:spPr>
        <p:txBody>
          <a:bodyPr lIns="0" tIns="0" rIns="0" bIns="0" rtlCol="0" anchor="t">
            <a:spAutoFit/>
          </a:bodyPr>
          <a:lstStyle/>
          <a:p>
            <a:pPr algn="just">
              <a:lnSpc>
                <a:spcPts val="3499"/>
              </a:lnSpc>
              <a:spcBef>
                <a:spcPct val="0"/>
              </a:spcBef>
            </a:pPr>
            <a:r>
              <a:rPr lang="en-US" sz="2499" dirty="0">
                <a:solidFill>
                  <a:srgbClr val="000000"/>
                </a:solidFill>
                <a:latin typeface="Bell MT" pitchFamily="18" charset="0"/>
                <a:ea typeface="Montserrat Medium"/>
                <a:cs typeface="Montserrat Medium"/>
                <a:sym typeface="Montserrat Medium"/>
              </a:rPr>
              <a:t>If your windshield has recently been struck by a rock or another piece of road debris, don't wait for the damage to spread. Early attention can make a meaningful difference.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4E9"/>
        </a:solidFill>
        <a:effectLst/>
      </p:bgPr>
    </p:bg>
    <p:spTree>
      <p:nvGrpSpPr>
        <p:cNvPr id="1" name=""/>
        <p:cNvGrpSpPr/>
        <p:nvPr/>
      </p:nvGrpSpPr>
      <p:grpSpPr>
        <a:xfrm>
          <a:off x="0" y="0"/>
          <a:ext cx="0" cy="0"/>
          <a:chOff x="0" y="0"/>
          <a:chExt cx="0" cy="0"/>
        </a:xfrm>
      </p:grpSpPr>
      <p:grpSp>
        <p:nvGrpSpPr>
          <p:cNvPr id="2" name="Group 2"/>
          <p:cNvGrpSpPr/>
          <p:nvPr/>
        </p:nvGrpSpPr>
        <p:grpSpPr>
          <a:xfrm>
            <a:off x="3283552" y="4827942"/>
            <a:ext cx="11152892" cy="4622961"/>
            <a:chOff x="0" y="0"/>
            <a:chExt cx="9191623" cy="3810000"/>
          </a:xfrm>
        </p:grpSpPr>
        <p:sp>
          <p:nvSpPr>
            <p:cNvPr id="3" name="Freeform 3"/>
            <p:cNvSpPr/>
            <p:nvPr/>
          </p:nvSpPr>
          <p:spPr>
            <a:xfrm>
              <a:off x="0" y="0"/>
              <a:ext cx="9191623" cy="3810000"/>
            </a:xfrm>
            <a:custGeom>
              <a:avLst/>
              <a:gdLst/>
              <a:ahLst/>
              <a:cxnLst/>
              <a:rect l="l" t="t" r="r" b="b"/>
              <a:pathLst>
                <a:path w="9191623" h="3810000">
                  <a:moveTo>
                    <a:pt x="0" y="3175000"/>
                  </a:moveTo>
                  <a:lnTo>
                    <a:pt x="0" y="635000"/>
                  </a:lnTo>
                  <a:cubicBezTo>
                    <a:pt x="0" y="284480"/>
                    <a:pt x="411785" y="0"/>
                    <a:pt x="919162" y="0"/>
                  </a:cubicBezTo>
                  <a:lnTo>
                    <a:pt x="8272461" y="0"/>
                  </a:lnTo>
                  <a:cubicBezTo>
                    <a:pt x="8779839" y="0"/>
                    <a:pt x="9191623" y="284480"/>
                    <a:pt x="9191623" y="635000"/>
                  </a:cubicBezTo>
                  <a:lnTo>
                    <a:pt x="9191623" y="3175000"/>
                  </a:lnTo>
                  <a:cubicBezTo>
                    <a:pt x="9191623" y="3525520"/>
                    <a:pt x="8779839" y="3810000"/>
                    <a:pt x="8272461" y="3810000"/>
                  </a:cubicBezTo>
                  <a:lnTo>
                    <a:pt x="919162" y="3810000"/>
                  </a:lnTo>
                  <a:cubicBezTo>
                    <a:pt x="411785" y="3810000"/>
                    <a:pt x="0" y="3525520"/>
                    <a:pt x="0" y="3175000"/>
                  </a:cubicBezTo>
                  <a:close/>
                </a:path>
              </a:pathLst>
            </a:custGeom>
            <a:blipFill>
              <a:blip r:embed="rId2"/>
              <a:stretch>
                <a:fillRect t="-30381" b="-30381"/>
              </a:stretch>
            </a:blipFill>
          </p:spPr>
        </p:sp>
      </p:grpSp>
      <p:sp>
        <p:nvSpPr>
          <p:cNvPr id="4" name="TextBox 4"/>
          <p:cNvSpPr txBox="1"/>
          <p:nvPr/>
        </p:nvSpPr>
        <p:spPr>
          <a:xfrm>
            <a:off x="5125900" y="1231785"/>
            <a:ext cx="8056700" cy="718145"/>
          </a:xfrm>
          <a:prstGeom prst="rect">
            <a:avLst/>
          </a:prstGeom>
        </p:spPr>
        <p:txBody>
          <a:bodyPr wrap="square" lIns="0" tIns="0" rIns="0" bIns="0" rtlCol="0" anchor="t">
            <a:spAutoFit/>
          </a:bodyPr>
          <a:lstStyle/>
          <a:p>
            <a:pPr algn="ctr">
              <a:lnSpc>
                <a:spcPts val="5599"/>
              </a:lnSpc>
            </a:pPr>
            <a:r>
              <a:rPr lang="en-US" sz="3999" b="1" dirty="0">
                <a:solidFill>
                  <a:srgbClr val="000000"/>
                </a:solidFill>
                <a:latin typeface="Bell MT" pitchFamily="18" charset="0"/>
                <a:ea typeface="Roboto Bold"/>
                <a:cs typeface="Roboto Bold"/>
                <a:sym typeface="Roboto Bold"/>
              </a:rPr>
              <a:t>Contact Crack Chip Repair Today</a:t>
            </a:r>
          </a:p>
        </p:txBody>
      </p:sp>
      <p:sp>
        <p:nvSpPr>
          <p:cNvPr id="5" name="TextBox 5"/>
          <p:cNvSpPr txBox="1"/>
          <p:nvPr/>
        </p:nvSpPr>
        <p:spPr>
          <a:xfrm>
            <a:off x="1828800" y="2247900"/>
            <a:ext cx="15223953" cy="1479316"/>
          </a:xfrm>
          <a:prstGeom prst="rect">
            <a:avLst/>
          </a:prstGeom>
        </p:spPr>
        <p:txBody>
          <a:bodyPr lIns="0" tIns="0" rIns="0" bIns="0" rtlCol="0" anchor="t">
            <a:spAutoFit/>
          </a:bodyPr>
          <a:lstStyle/>
          <a:p>
            <a:pPr algn="just">
              <a:lnSpc>
                <a:spcPts val="3919"/>
              </a:lnSpc>
            </a:pPr>
            <a:r>
              <a:rPr lang="en-US" sz="2799" dirty="0">
                <a:solidFill>
                  <a:srgbClr val="000000"/>
                </a:solidFill>
                <a:latin typeface="Bell MT" pitchFamily="18" charset="0"/>
                <a:ea typeface="Montserrat"/>
                <a:cs typeface="Montserrat"/>
                <a:sym typeface="Montserrat"/>
              </a:rPr>
              <a:t>A windshield chip does not always require a complete replacement, but the right solution depends on the type and extent of the damage. Getting professional advice as soon as possible can help you understand your options and prevent a small issue from becoming a bigger 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495</Words>
  <Application>Microsoft Office PowerPoint</Application>
  <PresentationFormat>Custom</PresentationFormat>
  <Paragraphs>15</Paragraphs>
  <Slides>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vt:i4>
      </vt:variant>
    </vt:vector>
  </HeadingPairs>
  <TitlesOfParts>
    <vt:vector size="16" baseType="lpstr">
      <vt:lpstr>Arial</vt:lpstr>
      <vt:lpstr>Bodoni MT</vt:lpstr>
      <vt:lpstr>Montserrat Medium</vt:lpstr>
      <vt:lpstr>Montserrat Bold</vt:lpstr>
      <vt:lpstr>Bell MT</vt:lpstr>
      <vt:lpstr>Roboto Bold</vt:lpstr>
      <vt:lpstr>Montserrat</vt:lpstr>
      <vt:lpstr>Calibri</vt:lpstr>
      <vt:lpstr>Office Theme</vt:lpstr>
      <vt:lpstr>Slide 1</vt:lpstr>
      <vt:lpstr>Slide 2</vt:lpstr>
      <vt:lpstr>Slide 3</vt:lpstr>
      <vt:lpstr>Slide 4</vt:lpstr>
      <vt:lpstr>Slide 5</vt:lpstr>
      <vt:lpstr>Slide 6</vt:lpstr>
      <vt:lpstr>Slide 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Windshield Chip Repair Edmonton: Fast, Reliable Solutions for Damaged Glass</dc:title>
  <cp:lastModifiedBy>admin</cp:lastModifiedBy>
  <cp:revision>2</cp:revision>
  <dcterms:created xsi:type="dcterms:W3CDTF">2006-08-16T00:00:00Z</dcterms:created>
  <dcterms:modified xsi:type="dcterms:W3CDTF">2026-09-10T06:00:49Z</dcterms:modified>
  <dc:identifier>DAG_CT9I-iA</dc:identifier>
</cp:coreProperties>
</file>