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Bitter" charset="1" panose="02000000000000000000"/>
      <p:regular r:id="rId16"/>
    </p:embeddedFont>
    <p:embeddedFont>
      <p:font typeface="Open Sans" charset="1" panose="00000000000000000000"/>
      <p:regular r:id="rId17"/>
    </p:embeddedFont>
    <p:embeddedFont>
      <p:font typeface="Open Sans Bold" charset="1" panose="00000000000000000000"/>
      <p:regular r:id="rId18"/>
    </p:embeddedFont>
    <p:embeddedFont>
      <p:font typeface="Open Sans Italics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Relationship Id="rId6" Target="../media/image2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2.png" Type="http://schemas.openxmlformats.org/officeDocument/2006/relationships/image"/><Relationship Id="rId13" Target="../media/image3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2.jpeg" Type="http://schemas.openxmlformats.org/officeDocument/2006/relationships/image"/><Relationship Id="rId6" Target="../media/image2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../media/image2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svg" Type="http://schemas.openxmlformats.org/officeDocument/2006/relationships/image"/><Relationship Id="rId11" Target="../media/image3.png" Type="http://schemas.openxmlformats.org/officeDocument/2006/relationships/image"/><Relationship Id="rId2" Target="../media/image26.jpe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Relationship Id="rId7" Target="../media/image31.png" Type="http://schemas.openxmlformats.org/officeDocument/2006/relationships/image"/><Relationship Id="rId8" Target="../media/image32.sv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6863191" cy="10295039"/>
            <a:chOff x="0" y="0"/>
            <a:chExt cx="9150922" cy="137267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50858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9150858">
                  <a:moveTo>
                    <a:pt x="0" y="0"/>
                  </a:moveTo>
                  <a:lnTo>
                    <a:pt x="9150858" y="0"/>
                  </a:lnTo>
                  <a:lnTo>
                    <a:pt x="9150858" y="13726668"/>
                  </a:lnTo>
                  <a:lnTo>
                    <a:pt x="0" y="1372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2503" t="0" r="-62503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856182" y="8250031"/>
            <a:ext cx="1782223" cy="431044"/>
            <a:chOff x="0" y="0"/>
            <a:chExt cx="2376297" cy="57472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76297" cy="574675"/>
            </a:xfrm>
            <a:custGeom>
              <a:avLst/>
              <a:gdLst/>
              <a:ahLst/>
              <a:cxnLst/>
              <a:rect r="r" b="b" t="t" l="l"/>
              <a:pathLst>
                <a:path h="574675" w="2376297">
                  <a:moveTo>
                    <a:pt x="0" y="127127"/>
                  </a:moveTo>
                  <a:cubicBezTo>
                    <a:pt x="0" y="56896"/>
                    <a:pt x="56896" y="0"/>
                    <a:pt x="127127" y="0"/>
                  </a:cubicBezTo>
                  <a:lnTo>
                    <a:pt x="2249170" y="0"/>
                  </a:lnTo>
                  <a:cubicBezTo>
                    <a:pt x="2319401" y="0"/>
                    <a:pt x="2376297" y="56896"/>
                    <a:pt x="2376297" y="127127"/>
                  </a:cubicBezTo>
                  <a:lnTo>
                    <a:pt x="2376297" y="447548"/>
                  </a:lnTo>
                  <a:cubicBezTo>
                    <a:pt x="2376297" y="517779"/>
                    <a:pt x="2319401" y="574675"/>
                    <a:pt x="2249170" y="574675"/>
                  </a:cubicBezTo>
                  <a:lnTo>
                    <a:pt x="127127" y="574675"/>
                  </a:lnTo>
                  <a:cubicBezTo>
                    <a:pt x="56896" y="574675"/>
                    <a:pt x="0" y="517779"/>
                    <a:pt x="0" y="447548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325272" y="93879"/>
            <a:ext cx="2927704" cy="578482"/>
          </a:xfrm>
          <a:custGeom>
            <a:avLst/>
            <a:gdLst/>
            <a:ahLst/>
            <a:cxnLst/>
            <a:rect r="r" b="b" t="t" l="l"/>
            <a:pathLst>
              <a:path h="578482" w="2927704">
                <a:moveTo>
                  <a:pt x="0" y="0"/>
                </a:moveTo>
                <a:lnTo>
                  <a:pt x="2927704" y="0"/>
                </a:lnTo>
                <a:lnTo>
                  <a:pt x="2927704" y="578482"/>
                </a:lnTo>
                <a:lnTo>
                  <a:pt x="0" y="5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4592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856182" y="1575864"/>
            <a:ext cx="9452677" cy="924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1"/>
              </a:lnSpc>
            </a:pPr>
            <a:r>
              <a:rPr lang="en-US" sz="5554" spc="-168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Hotel JH Bazaz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856182" y="2888066"/>
            <a:ext cx="9452677" cy="3620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54"/>
              </a:lnSpc>
            </a:pPr>
            <a:r>
              <a:rPr lang="en-US" sz="7656" spc="-231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Your Comfortable Stay in Srinagar, Kashmir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856182" y="6946678"/>
            <a:ext cx="9452677" cy="98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A comfortable, affordable, and family-friendly stay for travelers exploring the beauty of Kashmir.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26422" y="8354130"/>
            <a:ext cx="2356837" cy="241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8"/>
              </a:lnSpc>
            </a:pPr>
            <a:r>
              <a:rPr lang="en-US" sz="172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JHBAZAZ.COM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4825099" y="28196"/>
            <a:ext cx="3427877" cy="843875"/>
          </a:xfrm>
          <a:custGeom>
            <a:avLst/>
            <a:gdLst/>
            <a:ahLst/>
            <a:cxnLst/>
            <a:rect r="r" b="b" t="t" l="l"/>
            <a:pathLst>
              <a:path h="843875" w="3427877">
                <a:moveTo>
                  <a:pt x="0" y="0"/>
                </a:moveTo>
                <a:lnTo>
                  <a:pt x="3427877" y="0"/>
                </a:lnTo>
                <a:lnTo>
                  <a:pt x="3427877" y="843875"/>
                </a:lnTo>
                <a:lnTo>
                  <a:pt x="0" y="843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6863191" cy="10295039"/>
            <a:chOff x="0" y="0"/>
            <a:chExt cx="9150922" cy="137267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50858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9150858">
                  <a:moveTo>
                    <a:pt x="0" y="0"/>
                  </a:moveTo>
                  <a:lnTo>
                    <a:pt x="9150858" y="0"/>
                  </a:lnTo>
                  <a:lnTo>
                    <a:pt x="9150858" y="13726668"/>
                  </a:lnTo>
                  <a:lnTo>
                    <a:pt x="0" y="1372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2503" t="0" r="-62503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851410" y="3004957"/>
            <a:ext cx="9462211" cy="1445800"/>
            <a:chOff x="0" y="0"/>
            <a:chExt cx="12616282" cy="19277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616307" cy="1927733"/>
            </a:xfrm>
            <a:custGeom>
              <a:avLst/>
              <a:gdLst/>
              <a:ahLst/>
              <a:cxnLst/>
              <a:rect r="r" b="b" t="t" l="l"/>
              <a:pathLst>
                <a:path h="1927733" w="12616307">
                  <a:moveTo>
                    <a:pt x="0" y="142494"/>
                  </a:moveTo>
                  <a:cubicBezTo>
                    <a:pt x="0" y="63754"/>
                    <a:pt x="63754" y="0"/>
                    <a:pt x="142494" y="0"/>
                  </a:cubicBezTo>
                  <a:lnTo>
                    <a:pt x="12473813" y="0"/>
                  </a:lnTo>
                  <a:cubicBezTo>
                    <a:pt x="12552553" y="0"/>
                    <a:pt x="12616307" y="63754"/>
                    <a:pt x="12616307" y="142494"/>
                  </a:cubicBezTo>
                  <a:lnTo>
                    <a:pt x="12616307" y="1785239"/>
                  </a:lnTo>
                  <a:cubicBezTo>
                    <a:pt x="12616307" y="1863979"/>
                    <a:pt x="12552553" y="1927733"/>
                    <a:pt x="12473813" y="1927733"/>
                  </a:cubicBezTo>
                  <a:lnTo>
                    <a:pt x="142494" y="1927733"/>
                  </a:lnTo>
                  <a:cubicBezTo>
                    <a:pt x="63754" y="1927733"/>
                    <a:pt x="0" y="1863979"/>
                    <a:pt x="0" y="1785239"/>
                  </a:cubicBezTo>
                  <a:close/>
                </a:path>
              </a:pathLst>
            </a:custGeom>
            <a:solidFill>
              <a:srgbClr val="FCE2CF"/>
            </a:solidFill>
            <a:ln w="9532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7851410" y="4666278"/>
            <a:ext cx="9462211" cy="1445800"/>
            <a:chOff x="0" y="0"/>
            <a:chExt cx="12616282" cy="192773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616307" cy="1927733"/>
            </a:xfrm>
            <a:custGeom>
              <a:avLst/>
              <a:gdLst/>
              <a:ahLst/>
              <a:cxnLst/>
              <a:rect r="r" b="b" t="t" l="l"/>
              <a:pathLst>
                <a:path h="1927733" w="12616307">
                  <a:moveTo>
                    <a:pt x="0" y="142494"/>
                  </a:moveTo>
                  <a:cubicBezTo>
                    <a:pt x="0" y="63754"/>
                    <a:pt x="63754" y="0"/>
                    <a:pt x="142494" y="0"/>
                  </a:cubicBezTo>
                  <a:lnTo>
                    <a:pt x="12473813" y="0"/>
                  </a:lnTo>
                  <a:cubicBezTo>
                    <a:pt x="12552553" y="0"/>
                    <a:pt x="12616307" y="63754"/>
                    <a:pt x="12616307" y="142494"/>
                  </a:cubicBezTo>
                  <a:lnTo>
                    <a:pt x="12616307" y="1785239"/>
                  </a:lnTo>
                  <a:cubicBezTo>
                    <a:pt x="12616307" y="1863979"/>
                    <a:pt x="12552553" y="1927733"/>
                    <a:pt x="12473813" y="1927733"/>
                  </a:cubicBezTo>
                  <a:lnTo>
                    <a:pt x="142494" y="1927733"/>
                  </a:lnTo>
                  <a:cubicBezTo>
                    <a:pt x="63754" y="1927733"/>
                    <a:pt x="0" y="1863979"/>
                    <a:pt x="0" y="1785239"/>
                  </a:cubicBezTo>
                  <a:close/>
                </a:path>
              </a:pathLst>
            </a:custGeom>
            <a:solidFill>
              <a:srgbClr val="FCE2CF"/>
            </a:solidFill>
            <a:ln w="9532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7851410" y="6327610"/>
            <a:ext cx="9462211" cy="1445800"/>
            <a:chOff x="0" y="0"/>
            <a:chExt cx="12616282" cy="192773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616307" cy="1927733"/>
            </a:xfrm>
            <a:custGeom>
              <a:avLst/>
              <a:gdLst/>
              <a:ahLst/>
              <a:cxnLst/>
              <a:rect r="r" b="b" t="t" l="l"/>
              <a:pathLst>
                <a:path h="1927733" w="12616307">
                  <a:moveTo>
                    <a:pt x="0" y="142494"/>
                  </a:moveTo>
                  <a:cubicBezTo>
                    <a:pt x="0" y="63754"/>
                    <a:pt x="63754" y="0"/>
                    <a:pt x="142494" y="0"/>
                  </a:cubicBezTo>
                  <a:lnTo>
                    <a:pt x="12473813" y="0"/>
                  </a:lnTo>
                  <a:cubicBezTo>
                    <a:pt x="12552553" y="0"/>
                    <a:pt x="12616307" y="63754"/>
                    <a:pt x="12616307" y="142494"/>
                  </a:cubicBezTo>
                  <a:lnTo>
                    <a:pt x="12616307" y="1785239"/>
                  </a:lnTo>
                  <a:cubicBezTo>
                    <a:pt x="12616307" y="1863979"/>
                    <a:pt x="12552553" y="1927733"/>
                    <a:pt x="12473813" y="1927733"/>
                  </a:cubicBezTo>
                  <a:lnTo>
                    <a:pt x="142494" y="1927733"/>
                  </a:lnTo>
                  <a:cubicBezTo>
                    <a:pt x="63754" y="1927733"/>
                    <a:pt x="0" y="1863979"/>
                    <a:pt x="0" y="1785239"/>
                  </a:cubicBezTo>
                  <a:close/>
                </a:path>
              </a:pathLst>
            </a:custGeom>
            <a:solidFill>
              <a:srgbClr val="FCE2CF"/>
            </a:solidFill>
            <a:ln w="9532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7851410" y="7988932"/>
            <a:ext cx="9462211" cy="1445800"/>
            <a:chOff x="0" y="0"/>
            <a:chExt cx="12616282" cy="192773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616307" cy="1927733"/>
            </a:xfrm>
            <a:custGeom>
              <a:avLst/>
              <a:gdLst/>
              <a:ahLst/>
              <a:cxnLst/>
              <a:rect r="r" b="b" t="t" l="l"/>
              <a:pathLst>
                <a:path h="1927733" w="12616307">
                  <a:moveTo>
                    <a:pt x="0" y="142494"/>
                  </a:moveTo>
                  <a:cubicBezTo>
                    <a:pt x="0" y="63754"/>
                    <a:pt x="63754" y="0"/>
                    <a:pt x="142494" y="0"/>
                  </a:cubicBezTo>
                  <a:lnTo>
                    <a:pt x="12473813" y="0"/>
                  </a:lnTo>
                  <a:cubicBezTo>
                    <a:pt x="12552553" y="0"/>
                    <a:pt x="12616307" y="63754"/>
                    <a:pt x="12616307" y="142494"/>
                  </a:cubicBezTo>
                  <a:lnTo>
                    <a:pt x="12616307" y="1785239"/>
                  </a:lnTo>
                  <a:cubicBezTo>
                    <a:pt x="12616307" y="1863979"/>
                    <a:pt x="12552553" y="1927733"/>
                    <a:pt x="12473813" y="1927733"/>
                  </a:cubicBezTo>
                  <a:lnTo>
                    <a:pt x="142494" y="1927733"/>
                  </a:lnTo>
                  <a:cubicBezTo>
                    <a:pt x="63754" y="1927733"/>
                    <a:pt x="0" y="1863979"/>
                    <a:pt x="0" y="1785239"/>
                  </a:cubicBezTo>
                  <a:close/>
                </a:path>
              </a:pathLst>
            </a:custGeom>
            <a:solidFill>
              <a:srgbClr val="FCE2CF"/>
            </a:solidFill>
            <a:ln w="9532" cap="sq">
              <a:solidFill>
                <a:srgbClr val="E2C8B5"/>
              </a:solidFill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7856182" y="845868"/>
            <a:ext cx="9452677" cy="808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82"/>
              </a:lnSpc>
            </a:pPr>
            <a:r>
              <a:rPr lang="en-US" sz="4953" spc="-148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About Hotel JH Bazaz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856182" y="1925460"/>
            <a:ext cx="9452677" cy="83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1951" spc="-4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Located in the </a:t>
            </a:r>
            <a:r>
              <a:rPr lang="en-US" b="true" sz="1951" spc="-40">
                <a:solidFill>
                  <a:srgbClr val="2B2E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Dalgate area of Srinagar</a:t>
            </a:r>
            <a:r>
              <a:rPr lang="en-US" sz="1951" spc="-4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, Hotel JH Bazaz is a welcoming hotel focused on making every guest feel at home.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118310" y="3262341"/>
            <a:ext cx="8928402" cy="404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476" spc="-75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Comfortable Stay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118310" y="3734981"/>
            <a:ext cx="8928402" cy="448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1951" spc="-4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Cozy accommodation with essential modern facilities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118310" y="4923663"/>
            <a:ext cx="8928402" cy="404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476" spc="-75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Friendly Hospitality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118310" y="5396313"/>
            <a:ext cx="8928402" cy="448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1951" spc="-4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Personalized, helpful service for every guest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118310" y="6584994"/>
            <a:ext cx="8928402" cy="404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476" spc="-75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Affordable Options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118310" y="7057634"/>
            <a:ext cx="8928402" cy="448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1951" spc="-4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Budget-friendly rates without compromising comfort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118310" y="8246316"/>
            <a:ext cx="8928402" cy="404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476" spc="-75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Convenient Location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118310" y="8718966"/>
            <a:ext cx="8928402" cy="448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1951" spc="-4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Close to Srinagar's top attractions and landmarks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15325272" y="93879"/>
            <a:ext cx="2927704" cy="578482"/>
          </a:xfrm>
          <a:custGeom>
            <a:avLst/>
            <a:gdLst/>
            <a:ahLst/>
            <a:cxnLst/>
            <a:rect r="r" b="b" t="t" l="l"/>
            <a:pathLst>
              <a:path h="578482" w="2927704">
                <a:moveTo>
                  <a:pt x="0" y="0"/>
                </a:moveTo>
                <a:lnTo>
                  <a:pt x="2927704" y="0"/>
                </a:lnTo>
                <a:lnTo>
                  <a:pt x="2927704" y="578482"/>
                </a:lnTo>
                <a:lnTo>
                  <a:pt x="0" y="5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4592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4825099" y="28196"/>
            <a:ext cx="3427877" cy="843875"/>
          </a:xfrm>
          <a:custGeom>
            <a:avLst/>
            <a:gdLst/>
            <a:ahLst/>
            <a:cxnLst/>
            <a:rect r="r" b="b" t="t" l="l"/>
            <a:pathLst>
              <a:path h="843875" w="3427877">
                <a:moveTo>
                  <a:pt x="0" y="0"/>
                </a:moveTo>
                <a:lnTo>
                  <a:pt x="3427877" y="0"/>
                </a:lnTo>
                <a:lnTo>
                  <a:pt x="3427877" y="843875"/>
                </a:lnTo>
                <a:lnTo>
                  <a:pt x="0" y="843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92991" y="2767384"/>
            <a:ext cx="10389365" cy="5887326"/>
            <a:chOff x="0" y="0"/>
            <a:chExt cx="13852487" cy="78497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852525" cy="7849743"/>
            </a:xfrm>
            <a:custGeom>
              <a:avLst/>
              <a:gdLst/>
              <a:ahLst/>
              <a:cxnLst/>
              <a:rect r="r" b="b" t="t" l="l"/>
              <a:pathLst>
                <a:path h="7849743" w="13852525">
                  <a:moveTo>
                    <a:pt x="0" y="0"/>
                  </a:moveTo>
                  <a:lnTo>
                    <a:pt x="13852525" y="0"/>
                  </a:lnTo>
                  <a:lnTo>
                    <a:pt x="13852525" y="7849743"/>
                  </a:lnTo>
                  <a:lnTo>
                    <a:pt x="0" y="7849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8823" r="0" b="-8823"/>
              </a:stretch>
            </a:blipFill>
          </p:spPr>
        </p:sp>
      </p:grpSp>
      <p:sp>
        <p:nvSpPr>
          <p:cNvPr name="Freeform 8" id="8" descr="preencoded.png"/>
          <p:cNvSpPr/>
          <p:nvPr/>
        </p:nvSpPr>
        <p:spPr>
          <a:xfrm flipH="false" flipV="false" rot="0">
            <a:off x="12103227" y="2851614"/>
            <a:ext cx="379057" cy="379066"/>
          </a:xfrm>
          <a:custGeom>
            <a:avLst/>
            <a:gdLst/>
            <a:ahLst/>
            <a:cxnLst/>
            <a:rect r="r" b="b" t="t" l="l"/>
            <a:pathLst>
              <a:path h="379066" w="379057">
                <a:moveTo>
                  <a:pt x="0" y="0"/>
                </a:moveTo>
                <a:lnTo>
                  <a:pt x="379057" y="0"/>
                </a:lnTo>
                <a:lnTo>
                  <a:pt x="379057" y="379066"/>
                </a:lnTo>
                <a:lnTo>
                  <a:pt x="0" y="379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52" t="0" r="-8749" b="0"/>
            </a:stretch>
          </a:blipFill>
        </p:spPr>
      </p:sp>
      <p:sp>
        <p:nvSpPr>
          <p:cNvPr name="Freeform 9" id="9" descr="preencoded.png"/>
          <p:cNvSpPr/>
          <p:nvPr/>
        </p:nvSpPr>
        <p:spPr>
          <a:xfrm flipH="false" flipV="false" rot="0">
            <a:off x="12103227" y="4072366"/>
            <a:ext cx="379057" cy="379066"/>
          </a:xfrm>
          <a:custGeom>
            <a:avLst/>
            <a:gdLst/>
            <a:ahLst/>
            <a:cxnLst/>
            <a:rect r="r" b="b" t="t" l="l"/>
            <a:pathLst>
              <a:path h="379066" w="379057">
                <a:moveTo>
                  <a:pt x="0" y="0"/>
                </a:moveTo>
                <a:lnTo>
                  <a:pt x="379057" y="0"/>
                </a:lnTo>
                <a:lnTo>
                  <a:pt x="379057" y="379067"/>
                </a:lnTo>
                <a:lnTo>
                  <a:pt x="0" y="3790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52" t="0" r="-8749" b="0"/>
            </a:stretch>
          </a:blipFill>
        </p:spPr>
      </p:sp>
      <p:sp>
        <p:nvSpPr>
          <p:cNvPr name="Freeform 10" id="10" descr="preencoded.png"/>
          <p:cNvSpPr/>
          <p:nvPr/>
        </p:nvSpPr>
        <p:spPr>
          <a:xfrm flipH="false" flipV="false" rot="0">
            <a:off x="12103227" y="5293119"/>
            <a:ext cx="379057" cy="379066"/>
          </a:xfrm>
          <a:custGeom>
            <a:avLst/>
            <a:gdLst/>
            <a:ahLst/>
            <a:cxnLst/>
            <a:rect r="r" b="b" t="t" l="l"/>
            <a:pathLst>
              <a:path h="379066" w="379057">
                <a:moveTo>
                  <a:pt x="0" y="0"/>
                </a:moveTo>
                <a:lnTo>
                  <a:pt x="379057" y="0"/>
                </a:lnTo>
                <a:lnTo>
                  <a:pt x="379057" y="379066"/>
                </a:lnTo>
                <a:lnTo>
                  <a:pt x="0" y="379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52" t="0" r="-8749" b="0"/>
            </a:stretch>
          </a:blipFill>
        </p:spPr>
      </p:sp>
      <p:sp>
        <p:nvSpPr>
          <p:cNvPr name="Freeform 11" id="11" descr="preencoded.png"/>
          <p:cNvSpPr/>
          <p:nvPr/>
        </p:nvSpPr>
        <p:spPr>
          <a:xfrm flipH="false" flipV="false" rot="0">
            <a:off x="12103227" y="6513862"/>
            <a:ext cx="379057" cy="379066"/>
          </a:xfrm>
          <a:custGeom>
            <a:avLst/>
            <a:gdLst/>
            <a:ahLst/>
            <a:cxnLst/>
            <a:rect r="r" b="b" t="t" l="l"/>
            <a:pathLst>
              <a:path h="379066" w="379057">
                <a:moveTo>
                  <a:pt x="0" y="0"/>
                </a:moveTo>
                <a:lnTo>
                  <a:pt x="379057" y="0"/>
                </a:lnTo>
                <a:lnTo>
                  <a:pt x="379057" y="379066"/>
                </a:lnTo>
                <a:lnTo>
                  <a:pt x="0" y="379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52" t="0" r="-8749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2008501" y="7525121"/>
            <a:ext cx="5309740" cy="1678010"/>
            <a:chOff x="0" y="0"/>
            <a:chExt cx="7079653" cy="223734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79615" cy="2237359"/>
            </a:xfrm>
            <a:custGeom>
              <a:avLst/>
              <a:gdLst/>
              <a:ahLst/>
              <a:cxnLst/>
              <a:rect r="r" b="b" t="t" l="l"/>
              <a:pathLst>
                <a:path h="2237359" w="7079615">
                  <a:moveTo>
                    <a:pt x="0" y="141478"/>
                  </a:moveTo>
                  <a:cubicBezTo>
                    <a:pt x="0" y="63373"/>
                    <a:pt x="63373" y="0"/>
                    <a:pt x="141478" y="0"/>
                  </a:cubicBezTo>
                  <a:lnTo>
                    <a:pt x="6938137" y="0"/>
                  </a:lnTo>
                  <a:cubicBezTo>
                    <a:pt x="7016242" y="0"/>
                    <a:pt x="7079615" y="63373"/>
                    <a:pt x="7079615" y="141478"/>
                  </a:cubicBezTo>
                  <a:lnTo>
                    <a:pt x="7079615" y="2095881"/>
                  </a:lnTo>
                  <a:cubicBezTo>
                    <a:pt x="7079615" y="2173986"/>
                    <a:pt x="7016242" y="2237359"/>
                    <a:pt x="6938137" y="2237359"/>
                  </a:cubicBezTo>
                  <a:lnTo>
                    <a:pt x="141478" y="2237359"/>
                  </a:lnTo>
                  <a:cubicBezTo>
                    <a:pt x="63373" y="2237359"/>
                    <a:pt x="0" y="2173986"/>
                    <a:pt x="0" y="2095881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261104" y="7878270"/>
            <a:ext cx="315754" cy="252613"/>
            <a:chOff x="0" y="0"/>
            <a:chExt cx="421005" cy="336817"/>
          </a:xfrm>
        </p:grpSpPr>
        <p:sp>
          <p:nvSpPr>
            <p:cNvPr name="Freeform 15" id="15" descr="preencoded.png"/>
            <p:cNvSpPr/>
            <p:nvPr/>
          </p:nvSpPr>
          <p:spPr>
            <a:xfrm flipH="false" flipV="false" rot="0">
              <a:off x="0" y="0"/>
              <a:ext cx="421005" cy="336804"/>
            </a:xfrm>
            <a:custGeom>
              <a:avLst/>
              <a:gdLst/>
              <a:ahLst/>
              <a:cxnLst/>
              <a:rect r="r" b="b" t="t" l="l"/>
              <a:pathLst>
                <a:path h="336804" w="421005">
                  <a:moveTo>
                    <a:pt x="0" y="0"/>
                  </a:moveTo>
                  <a:lnTo>
                    <a:pt x="421005" y="0"/>
                  </a:lnTo>
                  <a:lnTo>
                    <a:pt x="421005" y="336804"/>
                  </a:lnTo>
                  <a:lnTo>
                    <a:pt x="0" y="336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71" t="0" r="-371" b="-3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92991" y="819655"/>
            <a:ext cx="16315868" cy="808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82"/>
              </a:lnSpc>
            </a:pPr>
            <a:r>
              <a:rPr lang="en-US" sz="4953" spc="-148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Why Choose Hotel JH Bazaz?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008501" y="2181444"/>
            <a:ext cx="5309740" cy="404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476" spc="-75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Comfort &amp; Convenience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829604" y="2772356"/>
            <a:ext cx="4488628" cy="83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1951" spc="-4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Budget-friendly accommodation with comfortable rooms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829604" y="3993109"/>
            <a:ext cx="4488628" cy="83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1951" spc="-4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Personalized guest service and family-friendly environment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829604" y="5213852"/>
            <a:ext cx="4488628" cy="448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1951" spc="-4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Safe and peaceful surroundings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829604" y="6434604"/>
            <a:ext cx="4488628" cy="831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1951" spc="-4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Convenient access to Srinagar attractions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829461" y="7724165"/>
            <a:ext cx="4236177" cy="1213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0"/>
              </a:lnSpc>
            </a:pPr>
            <a:r>
              <a:rPr lang="en-US" sz="1951" spc="-4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Hotel JH Bazaz aims to make every guest's Kashmir trip comfortable and memorable.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5325272" y="93879"/>
            <a:ext cx="2927704" cy="578482"/>
          </a:xfrm>
          <a:custGeom>
            <a:avLst/>
            <a:gdLst/>
            <a:ahLst/>
            <a:cxnLst/>
            <a:rect r="r" b="b" t="t" l="l"/>
            <a:pathLst>
              <a:path h="578482" w="2927704">
                <a:moveTo>
                  <a:pt x="0" y="0"/>
                </a:moveTo>
                <a:lnTo>
                  <a:pt x="2927704" y="0"/>
                </a:lnTo>
                <a:lnTo>
                  <a:pt x="2927704" y="578482"/>
                </a:lnTo>
                <a:lnTo>
                  <a:pt x="0" y="5784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24592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825099" y="28196"/>
            <a:ext cx="3427877" cy="843875"/>
          </a:xfrm>
          <a:custGeom>
            <a:avLst/>
            <a:gdLst/>
            <a:ahLst/>
            <a:cxnLst/>
            <a:rect r="r" b="b" t="t" l="l"/>
            <a:pathLst>
              <a:path h="843875" w="3427877">
                <a:moveTo>
                  <a:pt x="0" y="0"/>
                </a:moveTo>
                <a:lnTo>
                  <a:pt x="3427877" y="0"/>
                </a:lnTo>
                <a:lnTo>
                  <a:pt x="3427877" y="843875"/>
                </a:lnTo>
                <a:lnTo>
                  <a:pt x="0" y="843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92991" y="809092"/>
            <a:ext cx="16315868" cy="859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63"/>
              </a:lnSpc>
            </a:pPr>
            <a:r>
              <a:rPr lang="en-US" sz="5179" spc="-157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Room Options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2991" y="2091385"/>
            <a:ext cx="17230954" cy="488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7"/>
              </a:lnSpc>
            </a:pPr>
            <a:r>
              <a:rPr lang="en-US" sz="2026" spc="-42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Comfortable rooms for different needs and group sizes.</a:t>
            </a:r>
          </a:p>
        </p:txBody>
      </p: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992988" y="2860330"/>
          <a:ext cx="16281420" cy="3622330"/>
        </p:xfrm>
        <a:graphic>
          <a:graphicData uri="http://schemas.openxmlformats.org/drawingml/2006/table">
            <a:tbl>
              <a:tblPr/>
              <a:tblGrid>
                <a:gridCol w="6505010"/>
                <a:gridCol w="4888205"/>
                <a:gridCol w="4888205"/>
              </a:tblGrid>
              <a:tr h="72179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b="true" sz="2026" spc="-42">
                          <a:solidFill>
                            <a:srgbClr val="2B2E3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Room Type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b="true" sz="2026" spc="-42">
                          <a:solidFill>
                            <a:srgbClr val="2B2E3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Capacity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b="true" sz="2026" spc="-42">
                          <a:solidFill>
                            <a:srgbClr val="2B2E3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Per Night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</a:tr>
              <a:tr h="72624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AC Room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Members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₹1,750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</a:tr>
              <a:tr h="72624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Non-AC Room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Members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₹1,300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</a:tr>
              <a:tr h="72624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AC Room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Members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₹2,800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</a:tr>
              <a:tr h="721798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Non-AC Room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Members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 spc="-42">
                          <a:solidFill>
                            <a:srgbClr val="2B2E3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₹2,400</a:t>
                      </a:r>
                      <a:endParaRPr lang="en-US" sz="1100"/>
                    </a:p>
                  </a:txBody>
                  <a:tcPr marL="177205" marR="177205" marT="177205" marB="177205" anchor="ctr">
                    <a:lnL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2C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</a:tr>
            </a:tbl>
          </a:graphicData>
        </a:graphic>
      </p:graphicFrame>
      <p:grpSp>
        <p:nvGrpSpPr>
          <p:cNvPr name="Group 9" id="9"/>
          <p:cNvGrpSpPr/>
          <p:nvPr/>
        </p:nvGrpSpPr>
        <p:grpSpPr>
          <a:xfrm rot="0">
            <a:off x="988219" y="6845341"/>
            <a:ext cx="16325393" cy="1924069"/>
            <a:chOff x="0" y="0"/>
            <a:chExt cx="21767190" cy="25654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67166" cy="2565400"/>
            </a:xfrm>
            <a:custGeom>
              <a:avLst/>
              <a:gdLst/>
              <a:ahLst/>
              <a:cxnLst/>
              <a:rect r="r" b="b" t="t" l="l"/>
              <a:pathLst>
                <a:path h="2565400" w="21767166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1617432" y="0"/>
                  </a:lnTo>
                  <a:cubicBezTo>
                    <a:pt x="21700110" y="0"/>
                    <a:pt x="21767166" y="67056"/>
                    <a:pt x="21767166" y="149733"/>
                  </a:cubicBezTo>
                  <a:lnTo>
                    <a:pt x="21767166" y="2415667"/>
                  </a:lnTo>
                  <a:cubicBezTo>
                    <a:pt x="21767166" y="2498344"/>
                    <a:pt x="21700110" y="2565400"/>
                    <a:pt x="21617432" y="2565400"/>
                  </a:cubicBezTo>
                  <a:lnTo>
                    <a:pt x="149733" y="2565400"/>
                  </a:lnTo>
                  <a:cubicBezTo>
                    <a:pt x="67056" y="2565400"/>
                    <a:pt x="0" y="2498344"/>
                    <a:pt x="0" y="2415667"/>
                  </a:cubicBezTo>
                  <a:close/>
                </a:path>
              </a:pathLst>
            </a:custGeom>
            <a:solidFill>
              <a:srgbClr val="FCE2CF"/>
            </a:solidFill>
            <a:ln w="9532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002525" y="6859638"/>
            <a:ext cx="8148399" cy="947738"/>
            <a:chOff x="0" y="0"/>
            <a:chExt cx="10864532" cy="12636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864469" cy="1263650"/>
            </a:xfrm>
            <a:custGeom>
              <a:avLst/>
              <a:gdLst/>
              <a:ahLst/>
              <a:cxnLst/>
              <a:rect r="r" b="b" t="t" l="l"/>
              <a:pathLst>
                <a:path h="1263650" w="10864469">
                  <a:moveTo>
                    <a:pt x="124079" y="0"/>
                  </a:moveTo>
                  <a:lnTo>
                    <a:pt x="10864469" y="0"/>
                  </a:lnTo>
                  <a:lnTo>
                    <a:pt x="10864469" y="1263650"/>
                  </a:lnTo>
                  <a:lnTo>
                    <a:pt x="0" y="1263650"/>
                  </a:lnTo>
                  <a:lnTo>
                    <a:pt x="0" y="124206"/>
                  </a:lnTo>
                  <a:cubicBezTo>
                    <a:pt x="0" y="55626"/>
                    <a:pt x="55626" y="0"/>
                    <a:pt x="124206" y="0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268530" y="7106603"/>
            <a:ext cx="7616380" cy="434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4"/>
              </a:lnSpc>
            </a:pPr>
            <a:r>
              <a:rPr lang="en-US" sz="2551" spc="-78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Wi-Fi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9150925" y="6859638"/>
            <a:ext cx="8148399" cy="947738"/>
            <a:chOff x="0" y="0"/>
            <a:chExt cx="10864532" cy="12636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864597" cy="1263650"/>
            </a:xfrm>
            <a:custGeom>
              <a:avLst/>
              <a:gdLst/>
              <a:ahLst/>
              <a:cxnLst/>
              <a:rect r="r" b="b" t="t" l="l"/>
              <a:pathLst>
                <a:path h="1263650" w="10864597">
                  <a:moveTo>
                    <a:pt x="0" y="0"/>
                  </a:moveTo>
                  <a:lnTo>
                    <a:pt x="10740390" y="0"/>
                  </a:lnTo>
                  <a:cubicBezTo>
                    <a:pt x="10808970" y="0"/>
                    <a:pt x="10864597" y="55626"/>
                    <a:pt x="10864597" y="124206"/>
                  </a:cubicBezTo>
                  <a:lnTo>
                    <a:pt x="10864597" y="1263650"/>
                  </a:lnTo>
                  <a:lnTo>
                    <a:pt x="0" y="1263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2CF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9150925" y="6859638"/>
            <a:ext cx="28594" cy="947738"/>
            <a:chOff x="0" y="0"/>
            <a:chExt cx="38125" cy="12636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8100" cy="1263650"/>
            </a:xfrm>
            <a:custGeom>
              <a:avLst/>
              <a:gdLst/>
              <a:ahLst/>
              <a:cxnLst/>
              <a:rect r="r" b="b" t="t" l="l"/>
              <a:pathLst>
                <a:path h="1263650" w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1244600"/>
                  </a:lnTo>
                  <a:cubicBezTo>
                    <a:pt x="38100" y="1255141"/>
                    <a:pt x="29591" y="1263650"/>
                    <a:pt x="19050" y="1263650"/>
                  </a:cubicBezTo>
                  <a:cubicBezTo>
                    <a:pt x="8509" y="1263650"/>
                    <a:pt x="0" y="1255141"/>
                    <a:pt x="0" y="12446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9416929" y="7106603"/>
            <a:ext cx="7616380" cy="434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4"/>
              </a:lnSpc>
            </a:pPr>
            <a:r>
              <a:rPr lang="en-US" sz="2551" spc="-78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Geyser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002525" y="7807376"/>
            <a:ext cx="8148399" cy="947738"/>
            <a:chOff x="0" y="0"/>
            <a:chExt cx="10864532" cy="12636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864596" cy="1263650"/>
            </a:xfrm>
            <a:custGeom>
              <a:avLst/>
              <a:gdLst/>
              <a:ahLst/>
              <a:cxnLst/>
              <a:rect r="r" b="b" t="t" l="l"/>
              <a:pathLst>
                <a:path h="1263650" w="10864596">
                  <a:moveTo>
                    <a:pt x="0" y="0"/>
                  </a:moveTo>
                  <a:lnTo>
                    <a:pt x="10864596" y="0"/>
                  </a:lnTo>
                  <a:lnTo>
                    <a:pt x="10864596" y="1263650"/>
                  </a:lnTo>
                  <a:lnTo>
                    <a:pt x="124079" y="1263650"/>
                  </a:lnTo>
                  <a:cubicBezTo>
                    <a:pt x="55626" y="1263650"/>
                    <a:pt x="0" y="1208024"/>
                    <a:pt x="0" y="11394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CE2CF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002525" y="7807376"/>
            <a:ext cx="8148399" cy="28594"/>
            <a:chOff x="0" y="0"/>
            <a:chExt cx="10864532" cy="3812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864469" cy="38100"/>
            </a:xfrm>
            <a:custGeom>
              <a:avLst/>
              <a:gdLst/>
              <a:ahLst/>
              <a:cxnLst/>
              <a:rect r="r" b="b" t="t" l="l"/>
              <a:pathLst>
                <a:path h="38100" w="10864469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10845419" y="0"/>
                  </a:lnTo>
                  <a:cubicBezTo>
                    <a:pt x="10855960" y="0"/>
                    <a:pt x="10864469" y="8509"/>
                    <a:pt x="10864469" y="19050"/>
                  </a:cubicBezTo>
                  <a:cubicBezTo>
                    <a:pt x="10864469" y="29591"/>
                    <a:pt x="10855960" y="38100"/>
                    <a:pt x="10845419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268530" y="8054340"/>
            <a:ext cx="7616380" cy="434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4"/>
              </a:lnSpc>
            </a:pPr>
            <a:r>
              <a:rPr lang="en-US" sz="2551" spc="-78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Locker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9150925" y="7807376"/>
            <a:ext cx="8148399" cy="947738"/>
            <a:chOff x="0" y="0"/>
            <a:chExt cx="10864532" cy="126365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864596" cy="1263650"/>
            </a:xfrm>
            <a:custGeom>
              <a:avLst/>
              <a:gdLst/>
              <a:ahLst/>
              <a:cxnLst/>
              <a:rect r="r" b="b" t="t" l="l"/>
              <a:pathLst>
                <a:path h="1263650" w="10864596">
                  <a:moveTo>
                    <a:pt x="0" y="0"/>
                  </a:moveTo>
                  <a:lnTo>
                    <a:pt x="10864596" y="0"/>
                  </a:lnTo>
                  <a:lnTo>
                    <a:pt x="10864596" y="1139444"/>
                  </a:lnTo>
                  <a:cubicBezTo>
                    <a:pt x="10864596" y="1208024"/>
                    <a:pt x="10808970" y="1263650"/>
                    <a:pt x="10740389" y="1263650"/>
                  </a:cubicBezTo>
                  <a:lnTo>
                    <a:pt x="0" y="1263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2CF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9150925" y="7807376"/>
            <a:ext cx="28594" cy="947738"/>
            <a:chOff x="0" y="0"/>
            <a:chExt cx="38125" cy="126365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8100" cy="1263650"/>
            </a:xfrm>
            <a:custGeom>
              <a:avLst/>
              <a:gdLst/>
              <a:ahLst/>
              <a:cxnLst/>
              <a:rect r="r" b="b" t="t" l="l"/>
              <a:pathLst>
                <a:path h="1263650" w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1244600"/>
                  </a:lnTo>
                  <a:cubicBezTo>
                    <a:pt x="38100" y="1255141"/>
                    <a:pt x="29591" y="1263650"/>
                    <a:pt x="19050" y="1263650"/>
                  </a:cubicBezTo>
                  <a:cubicBezTo>
                    <a:pt x="8509" y="1263650"/>
                    <a:pt x="0" y="1255141"/>
                    <a:pt x="0" y="124460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9150925" y="7807376"/>
            <a:ext cx="8148399" cy="28594"/>
            <a:chOff x="0" y="0"/>
            <a:chExt cx="10864532" cy="3812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864469" cy="38100"/>
            </a:xfrm>
            <a:custGeom>
              <a:avLst/>
              <a:gdLst/>
              <a:ahLst/>
              <a:cxnLst/>
              <a:rect r="r" b="b" t="t" l="l"/>
              <a:pathLst>
                <a:path h="38100" w="10864469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10845419" y="0"/>
                  </a:lnTo>
                  <a:cubicBezTo>
                    <a:pt x="10855960" y="0"/>
                    <a:pt x="10864469" y="8509"/>
                    <a:pt x="10864469" y="19050"/>
                  </a:cubicBezTo>
                  <a:cubicBezTo>
                    <a:pt x="10864469" y="29591"/>
                    <a:pt x="10855960" y="38100"/>
                    <a:pt x="10845419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E2C8B5"/>
            </a:solid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9416929" y="8054340"/>
            <a:ext cx="7616380" cy="434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4"/>
              </a:lnSpc>
            </a:pPr>
            <a:r>
              <a:rPr lang="en-US" sz="2551" spc="-78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Parking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92991" y="8968902"/>
            <a:ext cx="17230954" cy="488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7"/>
              </a:lnSpc>
            </a:pPr>
            <a:r>
              <a:rPr lang="en-US" sz="2026" i="true" spc="-42">
                <a:solidFill>
                  <a:srgbClr val="2B2E3C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Rates may change; confirm current prices with the hotel.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15325272" y="93879"/>
            <a:ext cx="2927704" cy="578482"/>
          </a:xfrm>
          <a:custGeom>
            <a:avLst/>
            <a:gdLst/>
            <a:ahLst/>
            <a:cxnLst/>
            <a:rect r="r" b="b" t="t" l="l"/>
            <a:pathLst>
              <a:path h="578482" w="2927704">
                <a:moveTo>
                  <a:pt x="0" y="0"/>
                </a:moveTo>
                <a:lnTo>
                  <a:pt x="2927704" y="0"/>
                </a:lnTo>
                <a:lnTo>
                  <a:pt x="2927704" y="578482"/>
                </a:lnTo>
                <a:lnTo>
                  <a:pt x="0" y="5784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24592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4825099" y="28196"/>
            <a:ext cx="3427877" cy="843875"/>
          </a:xfrm>
          <a:custGeom>
            <a:avLst/>
            <a:gdLst/>
            <a:ahLst/>
            <a:cxnLst/>
            <a:rect r="r" b="b" t="t" l="l"/>
            <a:pathLst>
              <a:path h="843875" w="3427877">
                <a:moveTo>
                  <a:pt x="0" y="0"/>
                </a:moveTo>
                <a:lnTo>
                  <a:pt x="3427877" y="0"/>
                </a:lnTo>
                <a:lnTo>
                  <a:pt x="3427877" y="843875"/>
                </a:lnTo>
                <a:lnTo>
                  <a:pt x="0" y="843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92991" y="2190560"/>
            <a:ext cx="16315868" cy="924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1"/>
              </a:lnSpc>
            </a:pPr>
            <a:r>
              <a:rPr lang="en-US" sz="5554" spc="-168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Hotel Amenities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2991" y="3606603"/>
            <a:ext cx="17230954" cy="530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Facilities designed for a comfortable and convenient stay.</a:t>
            </a:r>
          </a:p>
        </p:txBody>
      </p:sp>
      <p:sp>
        <p:nvSpPr>
          <p:cNvPr name="Freeform 8" id="8" descr="preencoded.png"/>
          <p:cNvSpPr/>
          <p:nvPr/>
        </p:nvSpPr>
        <p:spPr>
          <a:xfrm flipH="false" flipV="false" rot="0">
            <a:off x="992991" y="4455976"/>
            <a:ext cx="709260" cy="709270"/>
          </a:xfrm>
          <a:custGeom>
            <a:avLst/>
            <a:gdLst/>
            <a:ahLst/>
            <a:cxnLst/>
            <a:rect r="r" b="b" t="t" l="l"/>
            <a:pathLst>
              <a:path h="709270" w="709260">
                <a:moveTo>
                  <a:pt x="0" y="0"/>
                </a:moveTo>
                <a:lnTo>
                  <a:pt x="709260" y="0"/>
                </a:lnTo>
                <a:lnTo>
                  <a:pt x="709260" y="709270"/>
                </a:lnTo>
                <a:lnTo>
                  <a:pt x="0" y="7092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3335" t="0" r="-13334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056876" y="4436926"/>
            <a:ext cx="4138317" cy="46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777" spc="-84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Connectivity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56876" y="4993272"/>
            <a:ext cx="4138317" cy="98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High-speed Wi-Fi and Smart TV in rooms</a:t>
            </a:r>
          </a:p>
        </p:txBody>
      </p:sp>
      <p:sp>
        <p:nvSpPr>
          <p:cNvPr name="Freeform 11" id="11" descr="preencoded.png"/>
          <p:cNvSpPr/>
          <p:nvPr/>
        </p:nvSpPr>
        <p:spPr>
          <a:xfrm flipH="false" flipV="false" rot="0">
            <a:off x="6549819" y="4455976"/>
            <a:ext cx="709260" cy="709270"/>
          </a:xfrm>
          <a:custGeom>
            <a:avLst/>
            <a:gdLst/>
            <a:ahLst/>
            <a:cxnLst/>
            <a:rect r="r" b="b" t="t" l="l"/>
            <a:pathLst>
              <a:path h="709270" w="709260">
                <a:moveTo>
                  <a:pt x="0" y="0"/>
                </a:moveTo>
                <a:lnTo>
                  <a:pt x="709260" y="0"/>
                </a:lnTo>
                <a:lnTo>
                  <a:pt x="709260" y="709270"/>
                </a:lnTo>
                <a:lnTo>
                  <a:pt x="0" y="7092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0665" r="0" b="-10665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613704" y="4436926"/>
            <a:ext cx="4138317" cy="46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777" spc="-84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Comfort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13704" y="4993272"/>
            <a:ext cx="4138317" cy="98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Geyser and 24/7 hot shower bath</a:t>
            </a:r>
          </a:p>
        </p:txBody>
      </p:sp>
      <p:sp>
        <p:nvSpPr>
          <p:cNvPr name="Freeform 14" id="14" descr="preencoded.png"/>
          <p:cNvSpPr/>
          <p:nvPr/>
        </p:nvSpPr>
        <p:spPr>
          <a:xfrm flipH="false" flipV="false" rot="0">
            <a:off x="12106646" y="4455976"/>
            <a:ext cx="709260" cy="709270"/>
          </a:xfrm>
          <a:custGeom>
            <a:avLst/>
            <a:gdLst/>
            <a:ahLst/>
            <a:cxnLst/>
            <a:rect r="r" b="b" t="t" l="l"/>
            <a:pathLst>
              <a:path h="709270" w="709260">
                <a:moveTo>
                  <a:pt x="0" y="0"/>
                </a:moveTo>
                <a:lnTo>
                  <a:pt x="709261" y="0"/>
                </a:lnTo>
                <a:lnTo>
                  <a:pt x="709261" y="709270"/>
                </a:lnTo>
                <a:lnTo>
                  <a:pt x="0" y="70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331" r="0" b="-5332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3170532" y="4436926"/>
            <a:ext cx="4138317" cy="46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777" spc="-84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Convenience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170532" y="4993272"/>
            <a:ext cx="4138317" cy="98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Parking, pick &amp; drop facility, and locker</a:t>
            </a:r>
          </a:p>
        </p:txBody>
      </p:sp>
      <p:sp>
        <p:nvSpPr>
          <p:cNvPr name="Freeform 17" id="17" descr="preencoded.png"/>
          <p:cNvSpPr/>
          <p:nvPr/>
        </p:nvSpPr>
        <p:spPr>
          <a:xfrm flipH="false" flipV="false" rot="0">
            <a:off x="992991" y="6544923"/>
            <a:ext cx="709260" cy="709270"/>
          </a:xfrm>
          <a:custGeom>
            <a:avLst/>
            <a:gdLst/>
            <a:ahLst/>
            <a:cxnLst/>
            <a:rect r="r" b="b" t="t" l="l"/>
            <a:pathLst>
              <a:path h="709270" w="709260">
                <a:moveTo>
                  <a:pt x="0" y="0"/>
                </a:moveTo>
                <a:lnTo>
                  <a:pt x="709260" y="0"/>
                </a:lnTo>
                <a:lnTo>
                  <a:pt x="709260" y="709269"/>
                </a:lnTo>
                <a:lnTo>
                  <a:pt x="0" y="7092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056876" y="6525873"/>
            <a:ext cx="4138317" cy="46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777" spc="-84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Safety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056876" y="7082218"/>
            <a:ext cx="4138317" cy="98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CCTV surveillance and safe surroundings</a:t>
            </a:r>
          </a:p>
        </p:txBody>
      </p:sp>
      <p:sp>
        <p:nvSpPr>
          <p:cNvPr name="Freeform 20" id="20" descr="preencoded.png"/>
          <p:cNvSpPr/>
          <p:nvPr/>
        </p:nvSpPr>
        <p:spPr>
          <a:xfrm flipH="false" flipV="false" rot="0">
            <a:off x="6549819" y="6544923"/>
            <a:ext cx="709260" cy="709270"/>
          </a:xfrm>
          <a:custGeom>
            <a:avLst/>
            <a:gdLst/>
            <a:ahLst/>
            <a:cxnLst/>
            <a:rect r="r" b="b" t="t" l="l"/>
            <a:pathLst>
              <a:path h="709270" w="709260">
                <a:moveTo>
                  <a:pt x="0" y="0"/>
                </a:moveTo>
                <a:lnTo>
                  <a:pt x="709260" y="0"/>
                </a:lnTo>
                <a:lnTo>
                  <a:pt x="709260" y="709269"/>
                </a:lnTo>
                <a:lnTo>
                  <a:pt x="0" y="7092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12665" r="0" b="-12665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7613704" y="6525873"/>
            <a:ext cx="4138317" cy="46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777" spc="-84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Relaxation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613704" y="7082218"/>
            <a:ext cx="4138317" cy="530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Peaceful garden area for guests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5325272" y="93879"/>
            <a:ext cx="2927704" cy="578482"/>
          </a:xfrm>
          <a:custGeom>
            <a:avLst/>
            <a:gdLst/>
            <a:ahLst/>
            <a:cxnLst/>
            <a:rect r="r" b="b" t="t" l="l"/>
            <a:pathLst>
              <a:path h="578482" w="2927704">
                <a:moveTo>
                  <a:pt x="0" y="0"/>
                </a:moveTo>
                <a:lnTo>
                  <a:pt x="2927704" y="0"/>
                </a:lnTo>
                <a:lnTo>
                  <a:pt x="2927704" y="578482"/>
                </a:lnTo>
                <a:lnTo>
                  <a:pt x="0" y="5784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24592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825099" y="28196"/>
            <a:ext cx="3427877" cy="843875"/>
          </a:xfrm>
          <a:custGeom>
            <a:avLst/>
            <a:gdLst/>
            <a:ahLst/>
            <a:cxnLst/>
            <a:rect r="r" b="b" t="t" l="l"/>
            <a:pathLst>
              <a:path h="843875" w="3427877">
                <a:moveTo>
                  <a:pt x="0" y="0"/>
                </a:moveTo>
                <a:lnTo>
                  <a:pt x="3427877" y="0"/>
                </a:lnTo>
                <a:lnTo>
                  <a:pt x="3427877" y="843875"/>
                </a:lnTo>
                <a:lnTo>
                  <a:pt x="0" y="8438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5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92991" y="2374354"/>
            <a:ext cx="16315868" cy="924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1"/>
              </a:lnSpc>
            </a:pPr>
            <a:r>
              <a:rPr lang="en-US" sz="5554" spc="-168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Explore Srinagar &amp; Kashmir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2991" y="3790398"/>
            <a:ext cx="17230954" cy="530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Hotel JH Bazaz is a convenient base for discovering Kashmir's most beautiful attractions.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92991" y="4639770"/>
            <a:ext cx="2211476" cy="1366714"/>
            <a:chOff x="0" y="0"/>
            <a:chExt cx="2948635" cy="1822285"/>
          </a:xfrm>
        </p:grpSpPr>
        <p:sp>
          <p:nvSpPr>
            <p:cNvPr name="Freeform 9" id="9" descr="preencoded.png"/>
            <p:cNvSpPr/>
            <p:nvPr/>
          </p:nvSpPr>
          <p:spPr>
            <a:xfrm flipH="false" flipV="false" rot="0">
              <a:off x="0" y="0"/>
              <a:ext cx="2948686" cy="1822323"/>
            </a:xfrm>
            <a:custGeom>
              <a:avLst/>
              <a:gdLst/>
              <a:ahLst/>
              <a:cxnLst/>
              <a:rect r="r" b="b" t="t" l="l"/>
              <a:pathLst>
                <a:path h="1822323" w="2948686">
                  <a:moveTo>
                    <a:pt x="0" y="0"/>
                  </a:moveTo>
                  <a:lnTo>
                    <a:pt x="2948686" y="0"/>
                  </a:lnTo>
                  <a:lnTo>
                    <a:pt x="2948686" y="1822323"/>
                  </a:lnTo>
                  <a:lnTo>
                    <a:pt x="0" y="1822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16" r="1" b="-214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92991" y="6342069"/>
            <a:ext cx="3812886" cy="46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777" spc="-84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Dal Lake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92991" y="6898424"/>
            <a:ext cx="3812886" cy="98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Iconic lake with shikara rides and houseboats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5160502" y="4639770"/>
            <a:ext cx="2211476" cy="1366714"/>
            <a:chOff x="0" y="0"/>
            <a:chExt cx="2948635" cy="1822285"/>
          </a:xfrm>
        </p:grpSpPr>
        <p:sp>
          <p:nvSpPr>
            <p:cNvPr name="Freeform 13" id="13" descr="preencoded.png"/>
            <p:cNvSpPr/>
            <p:nvPr/>
          </p:nvSpPr>
          <p:spPr>
            <a:xfrm flipH="false" flipV="false" rot="0">
              <a:off x="0" y="0"/>
              <a:ext cx="2948686" cy="1822323"/>
            </a:xfrm>
            <a:custGeom>
              <a:avLst/>
              <a:gdLst/>
              <a:ahLst/>
              <a:cxnLst/>
              <a:rect r="r" b="b" t="t" l="l"/>
              <a:pathLst>
                <a:path h="1822323" w="2948686">
                  <a:moveTo>
                    <a:pt x="0" y="0"/>
                  </a:moveTo>
                  <a:lnTo>
                    <a:pt x="2948686" y="0"/>
                  </a:lnTo>
                  <a:lnTo>
                    <a:pt x="2948686" y="1822323"/>
                  </a:lnTo>
                  <a:lnTo>
                    <a:pt x="0" y="1822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16" r="1" b="-214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5160502" y="6342069"/>
            <a:ext cx="3813029" cy="46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777" spc="-84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Mughal Gardens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160502" y="6898424"/>
            <a:ext cx="3813029" cy="98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Shalimar Bagh, Nishat Bagh &amp; Chashme Shahi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9328156" y="4639770"/>
            <a:ext cx="2211476" cy="1366714"/>
            <a:chOff x="0" y="0"/>
            <a:chExt cx="2948635" cy="1822285"/>
          </a:xfrm>
        </p:grpSpPr>
        <p:sp>
          <p:nvSpPr>
            <p:cNvPr name="Freeform 17" id="17" descr="preencoded.png"/>
            <p:cNvSpPr/>
            <p:nvPr/>
          </p:nvSpPr>
          <p:spPr>
            <a:xfrm flipH="false" flipV="false" rot="0">
              <a:off x="0" y="0"/>
              <a:ext cx="2948686" cy="1822323"/>
            </a:xfrm>
            <a:custGeom>
              <a:avLst/>
              <a:gdLst/>
              <a:ahLst/>
              <a:cxnLst/>
              <a:rect r="r" b="b" t="t" l="l"/>
              <a:pathLst>
                <a:path h="1822323" w="2948686">
                  <a:moveTo>
                    <a:pt x="0" y="0"/>
                  </a:moveTo>
                  <a:lnTo>
                    <a:pt x="2948686" y="0"/>
                  </a:lnTo>
                  <a:lnTo>
                    <a:pt x="2948686" y="1822323"/>
                  </a:lnTo>
                  <a:lnTo>
                    <a:pt x="0" y="1822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16" r="1" b="-214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9328156" y="6342069"/>
            <a:ext cx="3813029" cy="46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777" spc="-84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Hazratbal Shrine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28156" y="6898424"/>
            <a:ext cx="3813029" cy="98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Revered white marble shrine on the lake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3495820" y="4639770"/>
            <a:ext cx="2211476" cy="1366714"/>
            <a:chOff x="0" y="0"/>
            <a:chExt cx="2948635" cy="1822285"/>
          </a:xfrm>
        </p:grpSpPr>
        <p:sp>
          <p:nvSpPr>
            <p:cNvPr name="Freeform 21" id="21" descr="preencoded.png"/>
            <p:cNvSpPr/>
            <p:nvPr/>
          </p:nvSpPr>
          <p:spPr>
            <a:xfrm flipH="false" flipV="false" rot="0">
              <a:off x="0" y="0"/>
              <a:ext cx="2948686" cy="1822323"/>
            </a:xfrm>
            <a:custGeom>
              <a:avLst/>
              <a:gdLst/>
              <a:ahLst/>
              <a:cxnLst/>
              <a:rect r="r" b="b" t="t" l="l"/>
              <a:pathLst>
                <a:path h="1822323" w="2948686">
                  <a:moveTo>
                    <a:pt x="0" y="0"/>
                  </a:moveTo>
                  <a:lnTo>
                    <a:pt x="2948686" y="0"/>
                  </a:lnTo>
                  <a:lnTo>
                    <a:pt x="2948686" y="1822323"/>
                  </a:lnTo>
                  <a:lnTo>
                    <a:pt x="0" y="1822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16" r="1" b="-214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3495820" y="6342069"/>
            <a:ext cx="3813029" cy="46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777" spc="-84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Pari Mahal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495820" y="6898424"/>
            <a:ext cx="3813029" cy="98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176" spc="-45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Seven-terraced garden with panoramic views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5325272" y="93879"/>
            <a:ext cx="2927704" cy="578482"/>
          </a:xfrm>
          <a:custGeom>
            <a:avLst/>
            <a:gdLst/>
            <a:ahLst/>
            <a:cxnLst/>
            <a:rect r="r" b="b" t="t" l="l"/>
            <a:pathLst>
              <a:path h="578482" w="2927704">
                <a:moveTo>
                  <a:pt x="0" y="0"/>
                </a:moveTo>
                <a:lnTo>
                  <a:pt x="2927704" y="0"/>
                </a:lnTo>
                <a:lnTo>
                  <a:pt x="2927704" y="578482"/>
                </a:lnTo>
                <a:lnTo>
                  <a:pt x="0" y="5784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24592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4825099" y="28196"/>
            <a:ext cx="3427877" cy="843875"/>
          </a:xfrm>
          <a:custGeom>
            <a:avLst/>
            <a:gdLst/>
            <a:ahLst/>
            <a:cxnLst/>
            <a:rect r="r" b="b" t="t" l="l"/>
            <a:pathLst>
              <a:path h="843875" w="3427877">
                <a:moveTo>
                  <a:pt x="0" y="0"/>
                </a:moveTo>
                <a:lnTo>
                  <a:pt x="3427877" y="0"/>
                </a:lnTo>
                <a:lnTo>
                  <a:pt x="3427877" y="843875"/>
                </a:lnTo>
                <a:lnTo>
                  <a:pt x="0" y="843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92991" y="761267"/>
            <a:ext cx="16315868" cy="462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65"/>
              </a:lnSpc>
            </a:pPr>
            <a:r>
              <a:rPr lang="en-US" sz="2777" spc="-84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Kashmir Travel Packages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92991" y="1409614"/>
            <a:ext cx="7984865" cy="7985065"/>
            <a:chOff x="0" y="0"/>
            <a:chExt cx="10646486" cy="10646753"/>
          </a:xfrm>
        </p:grpSpPr>
        <p:sp>
          <p:nvSpPr>
            <p:cNvPr name="Freeform 8" id="8" descr="preencoded.png"/>
            <p:cNvSpPr/>
            <p:nvPr/>
          </p:nvSpPr>
          <p:spPr>
            <a:xfrm flipH="false" flipV="false" rot="0">
              <a:off x="0" y="0"/>
              <a:ext cx="10646537" cy="10646791"/>
            </a:xfrm>
            <a:custGeom>
              <a:avLst/>
              <a:gdLst/>
              <a:ahLst/>
              <a:cxnLst/>
              <a:rect r="r" b="b" t="t" l="l"/>
              <a:pathLst>
                <a:path h="10646791" w="10646537">
                  <a:moveTo>
                    <a:pt x="0" y="0"/>
                  </a:moveTo>
                  <a:lnTo>
                    <a:pt x="10646537" y="0"/>
                  </a:lnTo>
                  <a:lnTo>
                    <a:pt x="10646537" y="10646791"/>
                  </a:lnTo>
                  <a:lnTo>
                    <a:pt x="0" y="10646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9333519" y="5164807"/>
            <a:ext cx="7984865" cy="231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6"/>
              </a:lnSpc>
            </a:pPr>
            <a:r>
              <a:rPr lang="en-US" sz="1351" spc="-42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What's Included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333519" y="5476380"/>
            <a:ext cx="8899950" cy="160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0"/>
              </a:lnSpc>
            </a:pPr>
            <a:r>
              <a:rPr lang="en-US" sz="1050" spc="-22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Travel options include </a:t>
            </a:r>
            <a:r>
              <a:rPr lang="en-US" b="true" sz="1050" spc="-22">
                <a:solidFill>
                  <a:srgbClr val="2B2E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Innova, Etios,</a:t>
            </a:r>
            <a:r>
              <a:rPr lang="en-US" sz="1050" spc="-22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 and </a:t>
            </a:r>
            <a:r>
              <a:rPr lang="en-US" b="true" sz="1050" spc="-22">
                <a:solidFill>
                  <a:srgbClr val="2B2E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Tempo Traveller</a:t>
            </a:r>
            <a:r>
              <a:rPr lang="en-US" sz="1050" spc="-22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 vehicles for a seamless Kashmir experience.</a:t>
            </a:r>
          </a:p>
        </p:txBody>
      </p:sp>
      <p:sp>
        <p:nvSpPr>
          <p:cNvPr name="Freeform 11" id="11" descr="preencoded.png"/>
          <p:cNvSpPr/>
          <p:nvPr/>
        </p:nvSpPr>
        <p:spPr>
          <a:xfrm flipH="false" flipV="false" rot="0">
            <a:off x="992991" y="9554042"/>
            <a:ext cx="4025722" cy="543354"/>
          </a:xfrm>
          <a:custGeom>
            <a:avLst/>
            <a:gdLst/>
            <a:ahLst/>
            <a:cxnLst/>
            <a:rect r="r" b="b" t="t" l="l"/>
            <a:pathLst>
              <a:path h="543354" w="4025722">
                <a:moveTo>
                  <a:pt x="0" y="0"/>
                </a:moveTo>
                <a:lnTo>
                  <a:pt x="4025722" y="0"/>
                </a:lnTo>
                <a:lnTo>
                  <a:pt x="4025722" y="543353"/>
                </a:lnTo>
                <a:lnTo>
                  <a:pt x="0" y="5433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674" r="0" b="-67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30106" y="9705375"/>
            <a:ext cx="3627749" cy="231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6"/>
              </a:lnSpc>
            </a:pPr>
            <a:r>
              <a:rPr lang="en-US" sz="1351" spc="-42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Accommodation</a:t>
            </a:r>
          </a:p>
        </p:txBody>
      </p:sp>
      <p:sp>
        <p:nvSpPr>
          <p:cNvPr name="Freeform 13" id="13" descr="preencoded.png"/>
          <p:cNvSpPr/>
          <p:nvPr/>
        </p:nvSpPr>
        <p:spPr>
          <a:xfrm flipH="false" flipV="false" rot="0">
            <a:off x="5089608" y="9554042"/>
            <a:ext cx="4025865" cy="543354"/>
          </a:xfrm>
          <a:custGeom>
            <a:avLst/>
            <a:gdLst/>
            <a:ahLst/>
            <a:cxnLst/>
            <a:rect r="r" b="b" t="t" l="l"/>
            <a:pathLst>
              <a:path h="543354" w="4025865">
                <a:moveTo>
                  <a:pt x="0" y="0"/>
                </a:moveTo>
                <a:lnTo>
                  <a:pt x="4025865" y="0"/>
                </a:lnTo>
                <a:lnTo>
                  <a:pt x="4025865" y="543353"/>
                </a:lnTo>
                <a:lnTo>
                  <a:pt x="0" y="5433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676" r="0" b="-676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326713" y="9705375"/>
            <a:ext cx="3627901" cy="231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6"/>
              </a:lnSpc>
            </a:pPr>
            <a:r>
              <a:rPr lang="en-US" sz="1351" spc="-42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Meals</a:t>
            </a:r>
          </a:p>
        </p:txBody>
      </p:sp>
      <p:sp>
        <p:nvSpPr>
          <p:cNvPr name="Freeform 15" id="15" descr="preencoded.png"/>
          <p:cNvSpPr/>
          <p:nvPr/>
        </p:nvSpPr>
        <p:spPr>
          <a:xfrm flipH="false" flipV="false" rot="0">
            <a:off x="9186367" y="9554042"/>
            <a:ext cx="4025722" cy="543354"/>
          </a:xfrm>
          <a:custGeom>
            <a:avLst/>
            <a:gdLst/>
            <a:ahLst/>
            <a:cxnLst/>
            <a:rect r="r" b="b" t="t" l="l"/>
            <a:pathLst>
              <a:path h="543354" w="4025722">
                <a:moveTo>
                  <a:pt x="0" y="0"/>
                </a:moveTo>
                <a:lnTo>
                  <a:pt x="4025722" y="0"/>
                </a:lnTo>
                <a:lnTo>
                  <a:pt x="4025722" y="543353"/>
                </a:lnTo>
                <a:lnTo>
                  <a:pt x="0" y="5433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674" r="0" b="-674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9423483" y="9705375"/>
            <a:ext cx="3627749" cy="231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6"/>
              </a:lnSpc>
            </a:pPr>
            <a:r>
              <a:rPr lang="en-US" sz="1351" spc="-42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Transfers &amp; Transportation</a:t>
            </a:r>
          </a:p>
        </p:txBody>
      </p:sp>
      <p:sp>
        <p:nvSpPr>
          <p:cNvPr name="Freeform 17" id="17" descr="preencoded.png"/>
          <p:cNvSpPr/>
          <p:nvPr/>
        </p:nvSpPr>
        <p:spPr>
          <a:xfrm flipH="false" flipV="false" rot="0">
            <a:off x="13282984" y="9554042"/>
            <a:ext cx="4025865" cy="543354"/>
          </a:xfrm>
          <a:custGeom>
            <a:avLst/>
            <a:gdLst/>
            <a:ahLst/>
            <a:cxnLst/>
            <a:rect r="r" b="b" t="t" l="l"/>
            <a:pathLst>
              <a:path h="543354" w="4025865">
                <a:moveTo>
                  <a:pt x="0" y="0"/>
                </a:moveTo>
                <a:lnTo>
                  <a:pt x="4025865" y="0"/>
                </a:lnTo>
                <a:lnTo>
                  <a:pt x="4025865" y="543353"/>
                </a:lnTo>
                <a:lnTo>
                  <a:pt x="0" y="5433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676" r="0" b="-676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3520099" y="9705375"/>
            <a:ext cx="3627901" cy="231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6"/>
              </a:lnSpc>
            </a:pPr>
            <a:r>
              <a:rPr lang="en-US" sz="1351" spc="-42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Sightseeing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5325272" y="93879"/>
            <a:ext cx="2927704" cy="578482"/>
          </a:xfrm>
          <a:custGeom>
            <a:avLst/>
            <a:gdLst/>
            <a:ahLst/>
            <a:cxnLst/>
            <a:rect r="r" b="b" t="t" l="l"/>
            <a:pathLst>
              <a:path h="578482" w="2927704">
                <a:moveTo>
                  <a:pt x="0" y="0"/>
                </a:moveTo>
                <a:lnTo>
                  <a:pt x="2927704" y="0"/>
                </a:lnTo>
                <a:lnTo>
                  <a:pt x="2927704" y="578482"/>
                </a:lnTo>
                <a:lnTo>
                  <a:pt x="0" y="5784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24592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825099" y="28196"/>
            <a:ext cx="3427877" cy="843875"/>
          </a:xfrm>
          <a:custGeom>
            <a:avLst/>
            <a:gdLst/>
            <a:ahLst/>
            <a:cxnLst/>
            <a:rect r="r" b="b" t="t" l="l"/>
            <a:pathLst>
              <a:path h="843875" w="3427877">
                <a:moveTo>
                  <a:pt x="0" y="0"/>
                </a:moveTo>
                <a:lnTo>
                  <a:pt x="3427877" y="0"/>
                </a:lnTo>
                <a:lnTo>
                  <a:pt x="3427877" y="843875"/>
                </a:lnTo>
                <a:lnTo>
                  <a:pt x="0" y="843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6863191" cy="10295039"/>
            <a:chOff x="0" y="0"/>
            <a:chExt cx="9150922" cy="13726719"/>
          </a:xfrm>
        </p:grpSpPr>
        <p:sp>
          <p:nvSpPr>
            <p:cNvPr name="Freeform 7" id="7" descr="preencoded.png"/>
            <p:cNvSpPr/>
            <p:nvPr/>
          </p:nvSpPr>
          <p:spPr>
            <a:xfrm flipH="false" flipV="false" rot="0">
              <a:off x="0" y="0"/>
              <a:ext cx="9150858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9150858">
                  <a:moveTo>
                    <a:pt x="0" y="0"/>
                  </a:moveTo>
                  <a:lnTo>
                    <a:pt x="9150858" y="0"/>
                  </a:lnTo>
                  <a:lnTo>
                    <a:pt x="9150858" y="13726668"/>
                  </a:lnTo>
                  <a:lnTo>
                    <a:pt x="0" y="1372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" t="0" r="-1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851410" y="1701098"/>
            <a:ext cx="9462211" cy="1833658"/>
            <a:chOff x="0" y="0"/>
            <a:chExt cx="12616282" cy="244487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616180" cy="2444877"/>
            </a:xfrm>
            <a:custGeom>
              <a:avLst/>
              <a:gdLst/>
              <a:ahLst/>
              <a:cxnLst/>
              <a:rect r="r" b="b" t="t" l="l"/>
              <a:pathLst>
                <a:path h="2444877" w="12616180">
                  <a:moveTo>
                    <a:pt x="0" y="112268"/>
                  </a:moveTo>
                  <a:cubicBezTo>
                    <a:pt x="0" y="50292"/>
                    <a:pt x="50292" y="0"/>
                    <a:pt x="112268" y="0"/>
                  </a:cubicBezTo>
                  <a:lnTo>
                    <a:pt x="12503912" y="0"/>
                  </a:lnTo>
                  <a:cubicBezTo>
                    <a:pt x="12565888" y="0"/>
                    <a:pt x="12616180" y="50292"/>
                    <a:pt x="12616180" y="112268"/>
                  </a:cubicBezTo>
                  <a:lnTo>
                    <a:pt x="12616180" y="2332609"/>
                  </a:lnTo>
                  <a:cubicBezTo>
                    <a:pt x="12616180" y="2394585"/>
                    <a:pt x="12565888" y="2444877"/>
                    <a:pt x="12503912" y="2444877"/>
                  </a:cubicBezTo>
                  <a:lnTo>
                    <a:pt x="112268" y="2444877"/>
                  </a:lnTo>
                  <a:cubicBezTo>
                    <a:pt x="50292" y="2444877"/>
                    <a:pt x="0" y="2394585"/>
                    <a:pt x="0" y="2332609"/>
                  </a:cubicBezTo>
                  <a:close/>
                </a:path>
              </a:pathLst>
            </a:custGeom>
            <a:solidFill>
              <a:srgbClr val="FCE2CF"/>
            </a:solidFill>
            <a:ln w="9532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8065141" y="1914830"/>
            <a:ext cx="598446" cy="598456"/>
            <a:chOff x="0" y="0"/>
            <a:chExt cx="797928" cy="79794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97941" cy="797941"/>
            </a:xfrm>
            <a:custGeom>
              <a:avLst/>
              <a:gdLst/>
              <a:ahLst/>
              <a:cxnLst/>
              <a:rect r="r" b="b" t="t" l="l"/>
              <a:pathLst>
                <a:path h="797941" w="797941">
                  <a:moveTo>
                    <a:pt x="0" y="399034"/>
                  </a:moveTo>
                  <a:cubicBezTo>
                    <a:pt x="0" y="178689"/>
                    <a:pt x="178562" y="0"/>
                    <a:pt x="398907" y="0"/>
                  </a:cubicBezTo>
                  <a:cubicBezTo>
                    <a:pt x="619252" y="0"/>
                    <a:pt x="797941" y="178689"/>
                    <a:pt x="797941" y="399034"/>
                  </a:cubicBezTo>
                  <a:cubicBezTo>
                    <a:pt x="797941" y="619379"/>
                    <a:pt x="619252" y="797941"/>
                    <a:pt x="398907" y="797941"/>
                  </a:cubicBezTo>
                  <a:cubicBezTo>
                    <a:pt x="178562" y="797941"/>
                    <a:pt x="0" y="619379"/>
                    <a:pt x="0" y="399034"/>
                  </a:cubicBezTo>
                  <a:close/>
                </a:path>
              </a:pathLst>
            </a:custGeom>
            <a:solidFill>
              <a:srgbClr val="D2600F"/>
            </a:solidFill>
          </p:spPr>
        </p:sp>
      </p:grpSp>
      <p:sp>
        <p:nvSpPr>
          <p:cNvPr name="Freeform 12" id="12" descr="preencoded.png"/>
          <p:cNvSpPr/>
          <p:nvPr/>
        </p:nvSpPr>
        <p:spPr>
          <a:xfrm flipH="false" flipV="false" rot="0">
            <a:off x="8229724" y="2079412"/>
            <a:ext cx="269281" cy="269291"/>
          </a:xfrm>
          <a:custGeom>
            <a:avLst/>
            <a:gdLst/>
            <a:ahLst/>
            <a:cxnLst/>
            <a:rect r="r" b="b" t="t" l="l"/>
            <a:pathLst>
              <a:path h="269291" w="269281">
                <a:moveTo>
                  <a:pt x="0" y="0"/>
                </a:moveTo>
                <a:lnTo>
                  <a:pt x="269281" y="0"/>
                </a:lnTo>
                <a:lnTo>
                  <a:pt x="269281" y="269291"/>
                </a:lnTo>
                <a:lnTo>
                  <a:pt x="0" y="2692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48" t="0" r="-3452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7851410" y="3665372"/>
            <a:ext cx="9462211" cy="1833658"/>
            <a:chOff x="0" y="0"/>
            <a:chExt cx="12616282" cy="244487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616180" cy="2444877"/>
            </a:xfrm>
            <a:custGeom>
              <a:avLst/>
              <a:gdLst/>
              <a:ahLst/>
              <a:cxnLst/>
              <a:rect r="r" b="b" t="t" l="l"/>
              <a:pathLst>
                <a:path h="2444877" w="12616180">
                  <a:moveTo>
                    <a:pt x="0" y="112268"/>
                  </a:moveTo>
                  <a:cubicBezTo>
                    <a:pt x="0" y="50292"/>
                    <a:pt x="50292" y="0"/>
                    <a:pt x="112268" y="0"/>
                  </a:cubicBezTo>
                  <a:lnTo>
                    <a:pt x="12503912" y="0"/>
                  </a:lnTo>
                  <a:cubicBezTo>
                    <a:pt x="12565888" y="0"/>
                    <a:pt x="12616180" y="50292"/>
                    <a:pt x="12616180" y="112268"/>
                  </a:cubicBezTo>
                  <a:lnTo>
                    <a:pt x="12616180" y="2332609"/>
                  </a:lnTo>
                  <a:cubicBezTo>
                    <a:pt x="12616180" y="2394585"/>
                    <a:pt x="12565888" y="2444877"/>
                    <a:pt x="12503912" y="2444877"/>
                  </a:cubicBezTo>
                  <a:lnTo>
                    <a:pt x="112268" y="2444877"/>
                  </a:lnTo>
                  <a:cubicBezTo>
                    <a:pt x="50292" y="2444877"/>
                    <a:pt x="0" y="2394585"/>
                    <a:pt x="0" y="2332609"/>
                  </a:cubicBezTo>
                  <a:close/>
                </a:path>
              </a:pathLst>
            </a:custGeom>
            <a:solidFill>
              <a:srgbClr val="FCE2CF"/>
            </a:solidFill>
            <a:ln w="9532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8065141" y="3879113"/>
            <a:ext cx="598446" cy="598456"/>
            <a:chOff x="0" y="0"/>
            <a:chExt cx="797928" cy="79794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97941" cy="797941"/>
            </a:xfrm>
            <a:custGeom>
              <a:avLst/>
              <a:gdLst/>
              <a:ahLst/>
              <a:cxnLst/>
              <a:rect r="r" b="b" t="t" l="l"/>
              <a:pathLst>
                <a:path h="797941" w="797941">
                  <a:moveTo>
                    <a:pt x="0" y="399034"/>
                  </a:moveTo>
                  <a:cubicBezTo>
                    <a:pt x="0" y="178689"/>
                    <a:pt x="178562" y="0"/>
                    <a:pt x="398907" y="0"/>
                  </a:cubicBezTo>
                  <a:cubicBezTo>
                    <a:pt x="619252" y="0"/>
                    <a:pt x="797941" y="178689"/>
                    <a:pt x="797941" y="399034"/>
                  </a:cubicBezTo>
                  <a:cubicBezTo>
                    <a:pt x="797941" y="619379"/>
                    <a:pt x="619252" y="797941"/>
                    <a:pt x="398907" y="797941"/>
                  </a:cubicBezTo>
                  <a:cubicBezTo>
                    <a:pt x="178562" y="797941"/>
                    <a:pt x="0" y="619379"/>
                    <a:pt x="0" y="399034"/>
                  </a:cubicBezTo>
                  <a:close/>
                </a:path>
              </a:pathLst>
            </a:custGeom>
            <a:solidFill>
              <a:srgbClr val="D2600F"/>
            </a:solidFill>
          </p:spPr>
        </p:sp>
      </p:grpSp>
      <p:sp>
        <p:nvSpPr>
          <p:cNvPr name="Freeform 17" id="17" descr="preencoded.png"/>
          <p:cNvSpPr/>
          <p:nvPr/>
        </p:nvSpPr>
        <p:spPr>
          <a:xfrm flipH="false" flipV="false" rot="0">
            <a:off x="8229724" y="4043696"/>
            <a:ext cx="269281" cy="269291"/>
          </a:xfrm>
          <a:custGeom>
            <a:avLst/>
            <a:gdLst/>
            <a:ahLst/>
            <a:cxnLst/>
            <a:rect r="r" b="b" t="t" l="l"/>
            <a:pathLst>
              <a:path h="269291" w="269281">
                <a:moveTo>
                  <a:pt x="0" y="0"/>
                </a:moveTo>
                <a:lnTo>
                  <a:pt x="269281" y="0"/>
                </a:lnTo>
                <a:lnTo>
                  <a:pt x="269281" y="269291"/>
                </a:lnTo>
                <a:lnTo>
                  <a:pt x="0" y="2692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3445" r="0" b="-3448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7851410" y="5629656"/>
            <a:ext cx="9462211" cy="1833658"/>
            <a:chOff x="0" y="0"/>
            <a:chExt cx="12616282" cy="244487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616180" cy="2444877"/>
            </a:xfrm>
            <a:custGeom>
              <a:avLst/>
              <a:gdLst/>
              <a:ahLst/>
              <a:cxnLst/>
              <a:rect r="r" b="b" t="t" l="l"/>
              <a:pathLst>
                <a:path h="2444877" w="12616180">
                  <a:moveTo>
                    <a:pt x="0" y="112268"/>
                  </a:moveTo>
                  <a:cubicBezTo>
                    <a:pt x="0" y="50292"/>
                    <a:pt x="50292" y="0"/>
                    <a:pt x="112268" y="0"/>
                  </a:cubicBezTo>
                  <a:lnTo>
                    <a:pt x="12503912" y="0"/>
                  </a:lnTo>
                  <a:cubicBezTo>
                    <a:pt x="12565888" y="0"/>
                    <a:pt x="12616180" y="50292"/>
                    <a:pt x="12616180" y="112268"/>
                  </a:cubicBezTo>
                  <a:lnTo>
                    <a:pt x="12616180" y="2332609"/>
                  </a:lnTo>
                  <a:cubicBezTo>
                    <a:pt x="12616180" y="2394585"/>
                    <a:pt x="12565888" y="2444877"/>
                    <a:pt x="12503912" y="2444877"/>
                  </a:cubicBezTo>
                  <a:lnTo>
                    <a:pt x="112268" y="2444877"/>
                  </a:lnTo>
                  <a:cubicBezTo>
                    <a:pt x="50292" y="2444877"/>
                    <a:pt x="0" y="2394585"/>
                    <a:pt x="0" y="2332609"/>
                  </a:cubicBezTo>
                  <a:close/>
                </a:path>
              </a:pathLst>
            </a:custGeom>
            <a:solidFill>
              <a:srgbClr val="FCE2CF"/>
            </a:solidFill>
            <a:ln w="9532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8065141" y="5843387"/>
            <a:ext cx="598446" cy="598456"/>
            <a:chOff x="0" y="0"/>
            <a:chExt cx="797928" cy="79794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97941" cy="797941"/>
            </a:xfrm>
            <a:custGeom>
              <a:avLst/>
              <a:gdLst/>
              <a:ahLst/>
              <a:cxnLst/>
              <a:rect r="r" b="b" t="t" l="l"/>
              <a:pathLst>
                <a:path h="797941" w="797941">
                  <a:moveTo>
                    <a:pt x="0" y="399034"/>
                  </a:moveTo>
                  <a:cubicBezTo>
                    <a:pt x="0" y="178689"/>
                    <a:pt x="178562" y="0"/>
                    <a:pt x="398907" y="0"/>
                  </a:cubicBezTo>
                  <a:cubicBezTo>
                    <a:pt x="619252" y="0"/>
                    <a:pt x="797941" y="178689"/>
                    <a:pt x="797941" y="399034"/>
                  </a:cubicBezTo>
                  <a:cubicBezTo>
                    <a:pt x="797941" y="619379"/>
                    <a:pt x="619252" y="797941"/>
                    <a:pt x="398907" y="797941"/>
                  </a:cubicBezTo>
                  <a:cubicBezTo>
                    <a:pt x="178562" y="797941"/>
                    <a:pt x="0" y="619379"/>
                    <a:pt x="0" y="399034"/>
                  </a:cubicBezTo>
                  <a:close/>
                </a:path>
              </a:pathLst>
            </a:custGeom>
            <a:solidFill>
              <a:srgbClr val="D2600F"/>
            </a:solidFill>
          </p:spPr>
        </p:sp>
      </p:grpSp>
      <p:sp>
        <p:nvSpPr>
          <p:cNvPr name="Freeform 22" id="22" descr="preencoded.png"/>
          <p:cNvSpPr/>
          <p:nvPr/>
        </p:nvSpPr>
        <p:spPr>
          <a:xfrm flipH="false" flipV="false" rot="0">
            <a:off x="8229724" y="6007970"/>
            <a:ext cx="269281" cy="269291"/>
          </a:xfrm>
          <a:custGeom>
            <a:avLst/>
            <a:gdLst/>
            <a:ahLst/>
            <a:cxnLst/>
            <a:rect r="r" b="b" t="t" l="l"/>
            <a:pathLst>
              <a:path h="269291" w="269281">
                <a:moveTo>
                  <a:pt x="0" y="0"/>
                </a:moveTo>
                <a:lnTo>
                  <a:pt x="269281" y="0"/>
                </a:lnTo>
                <a:lnTo>
                  <a:pt x="269281" y="269291"/>
                </a:lnTo>
                <a:lnTo>
                  <a:pt x="0" y="2692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6893" r="0" b="-6897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7851410" y="7593930"/>
            <a:ext cx="9462211" cy="1833658"/>
            <a:chOff x="0" y="0"/>
            <a:chExt cx="12616282" cy="244487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616180" cy="2444877"/>
            </a:xfrm>
            <a:custGeom>
              <a:avLst/>
              <a:gdLst/>
              <a:ahLst/>
              <a:cxnLst/>
              <a:rect r="r" b="b" t="t" l="l"/>
              <a:pathLst>
                <a:path h="2444877" w="12616180">
                  <a:moveTo>
                    <a:pt x="0" y="112268"/>
                  </a:moveTo>
                  <a:cubicBezTo>
                    <a:pt x="0" y="50292"/>
                    <a:pt x="50292" y="0"/>
                    <a:pt x="112268" y="0"/>
                  </a:cubicBezTo>
                  <a:lnTo>
                    <a:pt x="12503912" y="0"/>
                  </a:lnTo>
                  <a:cubicBezTo>
                    <a:pt x="12565888" y="0"/>
                    <a:pt x="12616180" y="50292"/>
                    <a:pt x="12616180" y="112268"/>
                  </a:cubicBezTo>
                  <a:lnTo>
                    <a:pt x="12616180" y="2332609"/>
                  </a:lnTo>
                  <a:cubicBezTo>
                    <a:pt x="12616180" y="2394585"/>
                    <a:pt x="12565888" y="2444877"/>
                    <a:pt x="12503912" y="2444877"/>
                  </a:cubicBezTo>
                  <a:lnTo>
                    <a:pt x="112268" y="2444877"/>
                  </a:lnTo>
                  <a:cubicBezTo>
                    <a:pt x="50292" y="2444877"/>
                    <a:pt x="0" y="2394585"/>
                    <a:pt x="0" y="2332609"/>
                  </a:cubicBezTo>
                  <a:close/>
                </a:path>
              </a:pathLst>
            </a:custGeom>
            <a:solidFill>
              <a:srgbClr val="FCE2CF"/>
            </a:solidFill>
            <a:ln w="9532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8065141" y="7807671"/>
            <a:ext cx="598446" cy="598456"/>
            <a:chOff x="0" y="0"/>
            <a:chExt cx="797928" cy="79794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97941" cy="797941"/>
            </a:xfrm>
            <a:custGeom>
              <a:avLst/>
              <a:gdLst/>
              <a:ahLst/>
              <a:cxnLst/>
              <a:rect r="r" b="b" t="t" l="l"/>
              <a:pathLst>
                <a:path h="797941" w="797941">
                  <a:moveTo>
                    <a:pt x="0" y="399034"/>
                  </a:moveTo>
                  <a:cubicBezTo>
                    <a:pt x="0" y="178689"/>
                    <a:pt x="178562" y="0"/>
                    <a:pt x="398907" y="0"/>
                  </a:cubicBezTo>
                  <a:cubicBezTo>
                    <a:pt x="619252" y="0"/>
                    <a:pt x="797941" y="178689"/>
                    <a:pt x="797941" y="399034"/>
                  </a:cubicBezTo>
                  <a:cubicBezTo>
                    <a:pt x="797941" y="619379"/>
                    <a:pt x="619252" y="797941"/>
                    <a:pt x="398907" y="797941"/>
                  </a:cubicBezTo>
                  <a:cubicBezTo>
                    <a:pt x="178562" y="797941"/>
                    <a:pt x="0" y="619379"/>
                    <a:pt x="0" y="399034"/>
                  </a:cubicBezTo>
                  <a:close/>
                </a:path>
              </a:pathLst>
            </a:custGeom>
            <a:solidFill>
              <a:srgbClr val="D2600F"/>
            </a:solidFill>
          </p:spPr>
        </p:sp>
      </p:grpSp>
      <p:sp>
        <p:nvSpPr>
          <p:cNvPr name="Freeform 27" id="27" descr="preencoded.png"/>
          <p:cNvSpPr/>
          <p:nvPr/>
        </p:nvSpPr>
        <p:spPr>
          <a:xfrm flipH="false" flipV="false" rot="0">
            <a:off x="8229724" y="7972254"/>
            <a:ext cx="269281" cy="269291"/>
          </a:xfrm>
          <a:custGeom>
            <a:avLst/>
            <a:gdLst/>
            <a:ahLst/>
            <a:cxnLst/>
            <a:rect r="r" b="b" t="t" l="l"/>
            <a:pathLst>
              <a:path h="269291" w="269281">
                <a:moveTo>
                  <a:pt x="0" y="0"/>
                </a:moveTo>
                <a:lnTo>
                  <a:pt x="269281" y="0"/>
                </a:lnTo>
                <a:lnTo>
                  <a:pt x="269281" y="269290"/>
                </a:lnTo>
                <a:lnTo>
                  <a:pt x="0" y="2692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0346" t="0" r="-10349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4825099" y="28196"/>
            <a:ext cx="3427877" cy="843875"/>
          </a:xfrm>
          <a:custGeom>
            <a:avLst/>
            <a:gdLst/>
            <a:ahLst/>
            <a:cxnLst/>
            <a:rect r="r" b="b" t="t" l="l"/>
            <a:pathLst>
              <a:path h="843875" w="3427877">
                <a:moveTo>
                  <a:pt x="0" y="0"/>
                </a:moveTo>
                <a:lnTo>
                  <a:pt x="3427877" y="0"/>
                </a:lnTo>
                <a:lnTo>
                  <a:pt x="3427877" y="843875"/>
                </a:lnTo>
                <a:lnTo>
                  <a:pt x="0" y="8438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7856182" y="853021"/>
            <a:ext cx="9452677" cy="642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1"/>
              </a:lnSpc>
            </a:pPr>
            <a:r>
              <a:rPr lang="en-US" sz="3903" spc="-117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Ideal for Every Traveler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065141" y="2643921"/>
            <a:ext cx="9034748" cy="321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5"/>
              </a:lnSpc>
            </a:pPr>
            <a:r>
              <a:rPr lang="en-US" sz="1951" spc="-58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Families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065141" y="3030141"/>
            <a:ext cx="9034748" cy="290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3"/>
              </a:lnSpc>
            </a:pPr>
            <a:r>
              <a:rPr lang="en-US" sz="1501" spc="-31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Peaceful and convenient accommodation for family holidays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065141" y="4608205"/>
            <a:ext cx="9034748" cy="321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5"/>
              </a:lnSpc>
            </a:pPr>
            <a:r>
              <a:rPr lang="en-US" sz="1951" spc="-58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Couples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065141" y="4994424"/>
            <a:ext cx="9034748" cy="290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3"/>
              </a:lnSpc>
            </a:pPr>
            <a:r>
              <a:rPr lang="en-US" sz="1501" spc="-31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A comfortable base for exploring Srinagar and Kashmir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065141" y="6572479"/>
            <a:ext cx="9034748" cy="321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5"/>
              </a:lnSpc>
            </a:pPr>
            <a:r>
              <a:rPr lang="en-US" sz="1951" spc="-58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Budget Travelers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065141" y="6958698"/>
            <a:ext cx="9034748" cy="290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3"/>
              </a:lnSpc>
            </a:pPr>
            <a:r>
              <a:rPr lang="en-US" sz="1501" spc="-31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Affordable room options with all essential facilities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8065141" y="8536762"/>
            <a:ext cx="9034748" cy="321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5"/>
              </a:lnSpc>
            </a:pPr>
            <a:r>
              <a:rPr lang="en-US" sz="1951" spc="-58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Travel Groups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8065141" y="8922982"/>
            <a:ext cx="9034748" cy="290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3"/>
              </a:lnSpc>
            </a:pPr>
            <a:r>
              <a:rPr lang="en-US" sz="1501" spc="-31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Room and transportation options suited for group trips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92991" y="1643158"/>
            <a:ext cx="2310517" cy="282997"/>
            <a:chOff x="0" y="0"/>
            <a:chExt cx="3080690" cy="37733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080766" cy="377317"/>
            </a:xfrm>
            <a:custGeom>
              <a:avLst/>
              <a:gdLst/>
              <a:ahLst/>
              <a:cxnLst/>
              <a:rect r="r" b="b" t="t" l="l"/>
              <a:pathLst>
                <a:path h="377317" w="3080766">
                  <a:moveTo>
                    <a:pt x="0" y="83439"/>
                  </a:moveTo>
                  <a:cubicBezTo>
                    <a:pt x="0" y="37338"/>
                    <a:pt x="37338" y="0"/>
                    <a:pt x="83439" y="0"/>
                  </a:cubicBezTo>
                  <a:lnTo>
                    <a:pt x="2997327" y="0"/>
                  </a:lnTo>
                  <a:cubicBezTo>
                    <a:pt x="3043428" y="0"/>
                    <a:pt x="3080766" y="37338"/>
                    <a:pt x="3080766" y="83439"/>
                  </a:cubicBezTo>
                  <a:lnTo>
                    <a:pt x="3080766" y="293878"/>
                  </a:lnTo>
                  <a:cubicBezTo>
                    <a:pt x="3080766" y="339979"/>
                    <a:pt x="3043428" y="377317"/>
                    <a:pt x="2997327" y="377317"/>
                  </a:cubicBezTo>
                  <a:lnTo>
                    <a:pt x="83439" y="377317"/>
                  </a:lnTo>
                  <a:cubicBezTo>
                    <a:pt x="37338" y="377317"/>
                    <a:pt x="0" y="339979"/>
                    <a:pt x="0" y="293878"/>
                  </a:cubicBezTo>
                  <a:close/>
                </a:path>
              </a:pathLst>
            </a:custGeom>
            <a:solidFill>
              <a:srgbClr val="FCE2C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04690" y="1710185"/>
            <a:ext cx="148942" cy="148942"/>
            <a:chOff x="0" y="0"/>
            <a:chExt cx="198590" cy="198590"/>
          </a:xfrm>
        </p:grpSpPr>
        <p:sp>
          <p:nvSpPr>
            <p:cNvPr name="Freeform 9" id="9" descr="preencoded.png"/>
            <p:cNvSpPr/>
            <p:nvPr/>
          </p:nvSpPr>
          <p:spPr>
            <a:xfrm flipH="false" flipV="false" rot="0">
              <a:off x="0" y="0"/>
              <a:ext cx="198628" cy="198628"/>
            </a:xfrm>
            <a:custGeom>
              <a:avLst/>
              <a:gdLst/>
              <a:ahLst/>
              <a:cxnLst/>
              <a:rect r="r" b="b" t="t" l="l"/>
              <a:pathLst>
                <a:path h="198628" w="198628">
                  <a:moveTo>
                    <a:pt x="0" y="0"/>
                  </a:moveTo>
                  <a:lnTo>
                    <a:pt x="198628" y="0"/>
                  </a:lnTo>
                  <a:lnTo>
                    <a:pt x="198628" y="198628"/>
                  </a:lnTo>
                  <a:lnTo>
                    <a:pt x="0" y="1986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" t="0" r="20" b="19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92991" y="2201104"/>
            <a:ext cx="10446258" cy="5919654"/>
            <a:chOff x="0" y="0"/>
            <a:chExt cx="13928344" cy="789287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928344" cy="7892923"/>
            </a:xfrm>
            <a:custGeom>
              <a:avLst/>
              <a:gdLst/>
              <a:ahLst/>
              <a:cxnLst/>
              <a:rect r="r" b="b" t="t" l="l"/>
              <a:pathLst>
                <a:path h="7892923" w="13928344">
                  <a:moveTo>
                    <a:pt x="0" y="0"/>
                  </a:moveTo>
                  <a:lnTo>
                    <a:pt x="13928344" y="0"/>
                  </a:lnTo>
                  <a:lnTo>
                    <a:pt x="13928344" y="7892923"/>
                  </a:lnTo>
                  <a:lnTo>
                    <a:pt x="0" y="7892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26" t="0" r="-826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903050" y="5229292"/>
            <a:ext cx="19069" cy="466496"/>
            <a:chOff x="0" y="0"/>
            <a:chExt cx="25425" cy="62199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5400" cy="621919"/>
            </a:xfrm>
            <a:custGeom>
              <a:avLst/>
              <a:gdLst/>
              <a:ahLst/>
              <a:cxnLst/>
              <a:rect r="r" b="b" t="t" l="l"/>
              <a:pathLst>
                <a:path h="621919" w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cubicBezTo>
                    <a:pt x="19685" y="0"/>
                    <a:pt x="25400" y="5715"/>
                    <a:pt x="25400" y="12700"/>
                  </a:cubicBezTo>
                  <a:lnTo>
                    <a:pt x="25400" y="609219"/>
                  </a:lnTo>
                  <a:cubicBezTo>
                    <a:pt x="25400" y="616204"/>
                    <a:pt x="19685" y="621919"/>
                    <a:pt x="12700" y="621919"/>
                  </a:cubicBezTo>
                  <a:cubicBezTo>
                    <a:pt x="5715" y="621919"/>
                    <a:pt x="0" y="616204"/>
                    <a:pt x="0" y="609219"/>
                  </a:cubicBezTo>
                  <a:close/>
                </a:path>
              </a:pathLst>
            </a:custGeom>
            <a:solidFill>
              <a:srgbClr val="D2600F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992991" y="797909"/>
            <a:ext cx="16315868" cy="600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6"/>
              </a:lnSpc>
            </a:pPr>
            <a:r>
              <a:rPr lang="en-US" sz="3602" spc="-109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Our Commitment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28099" y="1718062"/>
            <a:ext cx="2778785" cy="152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7"/>
              </a:lnSpc>
            </a:pPr>
            <a:r>
              <a:rPr lang="en-US" sz="1125" spc="-3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COMFORT · SERVICE · VALUE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903050" y="4588983"/>
            <a:ext cx="5415191" cy="502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2"/>
              </a:lnSpc>
            </a:pPr>
            <a:r>
              <a:rPr lang="en-US" sz="1426" spc="-3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At Hotel JH Bazaz, we focus on creating a positive guest experience through thoughtful service and attention to detail.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182313" y="5329685"/>
            <a:ext cx="6051013" cy="256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2"/>
              </a:lnSpc>
            </a:pPr>
            <a:r>
              <a:rPr lang="en-US" b="true" sz="1426" spc="-30">
                <a:solidFill>
                  <a:srgbClr val="2B2E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Your Comfort Is Our Priority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34087" y="8440550"/>
            <a:ext cx="7540428" cy="309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8"/>
              </a:lnSpc>
            </a:pPr>
            <a:r>
              <a:rPr lang="en-US" sz="1801" spc="-55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Comfortable &amp; Clean Accommodation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768278" y="8440550"/>
            <a:ext cx="7540571" cy="309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8"/>
              </a:lnSpc>
            </a:pPr>
            <a:r>
              <a:rPr lang="en-US" sz="1801" spc="-55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Helpful &amp; Friendly Hospitality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34087" y="9103795"/>
            <a:ext cx="7540428" cy="309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8"/>
              </a:lnSpc>
            </a:pPr>
            <a:r>
              <a:rPr lang="en-US" sz="1801" spc="-55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Essential Modern Facilities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768278" y="9103795"/>
            <a:ext cx="7540571" cy="309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8"/>
              </a:lnSpc>
            </a:pPr>
            <a:r>
              <a:rPr lang="en-US" sz="1801" spc="-55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Safe &amp; Value-for-Money Stays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5325272" y="93879"/>
            <a:ext cx="2927704" cy="578482"/>
          </a:xfrm>
          <a:custGeom>
            <a:avLst/>
            <a:gdLst/>
            <a:ahLst/>
            <a:cxnLst/>
            <a:rect r="r" b="b" t="t" l="l"/>
            <a:pathLst>
              <a:path h="578482" w="2927704">
                <a:moveTo>
                  <a:pt x="0" y="0"/>
                </a:moveTo>
                <a:lnTo>
                  <a:pt x="2927704" y="0"/>
                </a:lnTo>
                <a:lnTo>
                  <a:pt x="2927704" y="578482"/>
                </a:lnTo>
                <a:lnTo>
                  <a:pt x="0" y="5784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24592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825099" y="28196"/>
            <a:ext cx="3427877" cy="843875"/>
          </a:xfrm>
          <a:custGeom>
            <a:avLst/>
            <a:gdLst/>
            <a:ahLst/>
            <a:cxnLst/>
            <a:rect r="r" b="b" t="t" l="l"/>
            <a:pathLst>
              <a:path h="843875" w="3427877">
                <a:moveTo>
                  <a:pt x="0" y="0"/>
                </a:moveTo>
                <a:lnTo>
                  <a:pt x="3427877" y="0"/>
                </a:lnTo>
                <a:lnTo>
                  <a:pt x="3427877" y="843875"/>
                </a:lnTo>
                <a:lnTo>
                  <a:pt x="0" y="8438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AABCB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8F0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6863191" cy="10295039"/>
            <a:chOff x="0" y="0"/>
            <a:chExt cx="9150922" cy="137267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150858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9150858">
                  <a:moveTo>
                    <a:pt x="0" y="0"/>
                  </a:moveTo>
                  <a:lnTo>
                    <a:pt x="9150858" y="0"/>
                  </a:lnTo>
                  <a:lnTo>
                    <a:pt x="9150858" y="13726668"/>
                  </a:lnTo>
                  <a:lnTo>
                    <a:pt x="0" y="1372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881" t="0" r="-49881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7841875" y="1894132"/>
            <a:ext cx="9481271" cy="1412586"/>
            <a:chOff x="0" y="0"/>
            <a:chExt cx="12641694" cy="188344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641580" cy="1883410"/>
            </a:xfrm>
            <a:custGeom>
              <a:avLst/>
              <a:gdLst/>
              <a:ahLst/>
              <a:cxnLst/>
              <a:rect r="r" b="b" t="t" l="l"/>
              <a:pathLst>
                <a:path h="1883410" w="12641580">
                  <a:moveTo>
                    <a:pt x="0" y="136779"/>
                  </a:moveTo>
                  <a:cubicBezTo>
                    <a:pt x="0" y="61214"/>
                    <a:pt x="61214" y="0"/>
                    <a:pt x="136779" y="0"/>
                  </a:cubicBezTo>
                  <a:lnTo>
                    <a:pt x="12504801" y="0"/>
                  </a:lnTo>
                  <a:cubicBezTo>
                    <a:pt x="12580366" y="0"/>
                    <a:pt x="12641580" y="61214"/>
                    <a:pt x="12641580" y="136779"/>
                  </a:cubicBezTo>
                  <a:lnTo>
                    <a:pt x="12641580" y="1746631"/>
                  </a:lnTo>
                  <a:cubicBezTo>
                    <a:pt x="12641580" y="1822196"/>
                    <a:pt x="12580366" y="1883410"/>
                    <a:pt x="12504801" y="1883410"/>
                  </a:cubicBezTo>
                  <a:lnTo>
                    <a:pt x="136779" y="1883410"/>
                  </a:lnTo>
                  <a:cubicBezTo>
                    <a:pt x="61214" y="1883410"/>
                    <a:pt x="0" y="1822196"/>
                    <a:pt x="0" y="1746631"/>
                  </a:cubicBezTo>
                  <a:close/>
                </a:path>
              </a:pathLst>
            </a:custGeom>
            <a:solidFill>
              <a:srgbClr val="FFF8F0"/>
            </a:solidFill>
            <a:ln w="28597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7841875" y="3480092"/>
            <a:ext cx="9481271" cy="1765592"/>
            <a:chOff x="0" y="0"/>
            <a:chExt cx="12641694" cy="23541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641707" cy="2354072"/>
            </a:xfrm>
            <a:custGeom>
              <a:avLst/>
              <a:gdLst/>
              <a:ahLst/>
              <a:cxnLst/>
              <a:rect r="r" b="b" t="t" l="l"/>
              <a:pathLst>
                <a:path h="2354072" w="12641707">
                  <a:moveTo>
                    <a:pt x="0" y="136271"/>
                  </a:moveTo>
                  <a:cubicBezTo>
                    <a:pt x="0" y="60960"/>
                    <a:pt x="60960" y="0"/>
                    <a:pt x="136271" y="0"/>
                  </a:cubicBezTo>
                  <a:lnTo>
                    <a:pt x="12505436" y="0"/>
                  </a:lnTo>
                  <a:cubicBezTo>
                    <a:pt x="12580747" y="0"/>
                    <a:pt x="12641707" y="60960"/>
                    <a:pt x="12641707" y="136271"/>
                  </a:cubicBezTo>
                  <a:lnTo>
                    <a:pt x="12641707" y="2217801"/>
                  </a:lnTo>
                  <a:cubicBezTo>
                    <a:pt x="12641707" y="2293112"/>
                    <a:pt x="12580747" y="2354072"/>
                    <a:pt x="12505436" y="2354072"/>
                  </a:cubicBezTo>
                  <a:lnTo>
                    <a:pt x="136271" y="2354072"/>
                  </a:lnTo>
                  <a:cubicBezTo>
                    <a:pt x="60960" y="2354072"/>
                    <a:pt x="0" y="2293112"/>
                    <a:pt x="0" y="2217801"/>
                  </a:cubicBezTo>
                  <a:close/>
                </a:path>
              </a:pathLst>
            </a:custGeom>
            <a:solidFill>
              <a:srgbClr val="FFF8F0"/>
            </a:solidFill>
            <a:ln w="28597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7841875" y="5419049"/>
            <a:ext cx="9481271" cy="1412586"/>
            <a:chOff x="0" y="0"/>
            <a:chExt cx="12641694" cy="188344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641580" cy="1883410"/>
            </a:xfrm>
            <a:custGeom>
              <a:avLst/>
              <a:gdLst/>
              <a:ahLst/>
              <a:cxnLst/>
              <a:rect r="r" b="b" t="t" l="l"/>
              <a:pathLst>
                <a:path h="1883410" w="12641580">
                  <a:moveTo>
                    <a:pt x="0" y="136779"/>
                  </a:moveTo>
                  <a:cubicBezTo>
                    <a:pt x="0" y="61214"/>
                    <a:pt x="61214" y="0"/>
                    <a:pt x="136779" y="0"/>
                  </a:cubicBezTo>
                  <a:lnTo>
                    <a:pt x="12504801" y="0"/>
                  </a:lnTo>
                  <a:cubicBezTo>
                    <a:pt x="12580366" y="0"/>
                    <a:pt x="12641580" y="61214"/>
                    <a:pt x="12641580" y="136779"/>
                  </a:cubicBezTo>
                  <a:lnTo>
                    <a:pt x="12641580" y="1746631"/>
                  </a:lnTo>
                  <a:cubicBezTo>
                    <a:pt x="12641580" y="1822196"/>
                    <a:pt x="12580366" y="1883410"/>
                    <a:pt x="12504801" y="1883410"/>
                  </a:cubicBezTo>
                  <a:lnTo>
                    <a:pt x="136779" y="1883410"/>
                  </a:lnTo>
                  <a:cubicBezTo>
                    <a:pt x="61214" y="1883410"/>
                    <a:pt x="0" y="1822196"/>
                    <a:pt x="0" y="1746631"/>
                  </a:cubicBezTo>
                  <a:close/>
                </a:path>
              </a:pathLst>
            </a:custGeom>
            <a:solidFill>
              <a:srgbClr val="FFF8F0"/>
            </a:solidFill>
            <a:ln w="28597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7841875" y="7005009"/>
            <a:ext cx="9481271" cy="1412586"/>
            <a:chOff x="0" y="0"/>
            <a:chExt cx="12641694" cy="188344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641580" cy="1883410"/>
            </a:xfrm>
            <a:custGeom>
              <a:avLst/>
              <a:gdLst/>
              <a:ahLst/>
              <a:cxnLst/>
              <a:rect r="r" b="b" t="t" l="l"/>
              <a:pathLst>
                <a:path h="1883410" w="12641580">
                  <a:moveTo>
                    <a:pt x="0" y="136779"/>
                  </a:moveTo>
                  <a:cubicBezTo>
                    <a:pt x="0" y="61214"/>
                    <a:pt x="61214" y="0"/>
                    <a:pt x="136779" y="0"/>
                  </a:cubicBezTo>
                  <a:lnTo>
                    <a:pt x="12504801" y="0"/>
                  </a:lnTo>
                  <a:cubicBezTo>
                    <a:pt x="12580366" y="0"/>
                    <a:pt x="12641580" y="61214"/>
                    <a:pt x="12641580" y="136779"/>
                  </a:cubicBezTo>
                  <a:lnTo>
                    <a:pt x="12641580" y="1746631"/>
                  </a:lnTo>
                  <a:cubicBezTo>
                    <a:pt x="12641580" y="1822196"/>
                    <a:pt x="12580366" y="1883410"/>
                    <a:pt x="12504801" y="1883410"/>
                  </a:cubicBezTo>
                  <a:lnTo>
                    <a:pt x="136779" y="1883410"/>
                  </a:lnTo>
                  <a:cubicBezTo>
                    <a:pt x="61214" y="1883410"/>
                    <a:pt x="0" y="1822196"/>
                    <a:pt x="0" y="1746631"/>
                  </a:cubicBezTo>
                  <a:close/>
                </a:path>
              </a:pathLst>
            </a:custGeom>
            <a:solidFill>
              <a:srgbClr val="FFF8F0"/>
            </a:solidFill>
            <a:ln w="28597" cap="sq">
              <a:solidFill>
                <a:srgbClr val="E2C8B5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7856182" y="8630441"/>
            <a:ext cx="28594" cy="807282"/>
            <a:chOff x="0" y="0"/>
            <a:chExt cx="38125" cy="107637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8100" cy="1076325"/>
            </a:xfrm>
            <a:custGeom>
              <a:avLst/>
              <a:gdLst/>
              <a:ahLst/>
              <a:cxnLst/>
              <a:rect r="r" b="b" t="t" l="l"/>
              <a:pathLst>
                <a:path h="1076325" w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1057275"/>
                  </a:lnTo>
                  <a:cubicBezTo>
                    <a:pt x="38100" y="1067816"/>
                    <a:pt x="29591" y="1076325"/>
                    <a:pt x="19050" y="1076325"/>
                  </a:cubicBezTo>
                  <a:cubicBezTo>
                    <a:pt x="8509" y="1076325"/>
                    <a:pt x="0" y="1067816"/>
                    <a:pt x="0" y="1057275"/>
                  </a:cubicBezTo>
                  <a:close/>
                </a:path>
              </a:pathLst>
            </a:custGeom>
            <a:solidFill>
              <a:srgbClr val="D2600F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7856182" y="828751"/>
            <a:ext cx="9452677" cy="776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07"/>
              </a:lnSpc>
            </a:pPr>
            <a:r>
              <a:rPr lang="en-US" sz="4653" spc="-141">
                <a:solidFill>
                  <a:srgbClr val="2C3F42"/>
                </a:solidFill>
                <a:latin typeface="Bitter"/>
                <a:ea typeface="Bitter"/>
                <a:cs typeface="Bitter"/>
                <a:sym typeface="Bitter"/>
              </a:rPr>
              <a:t>Plan Your Kashmir Stay Today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124120" y="2157327"/>
            <a:ext cx="8916791" cy="393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326" spc="-7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📍</a:t>
            </a:r>
            <a:r>
              <a:rPr lang="en-US" sz="2326" spc="-70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 Address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124120" y="2623842"/>
            <a:ext cx="8916791" cy="40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9"/>
              </a:lnSpc>
            </a:pPr>
            <a:r>
              <a:rPr lang="en-US" sz="1876" spc="-37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Ist Cross Lane, Boulevard Road, Buchwara, Dalgate, Srinagar – 190001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124120" y="3743287"/>
            <a:ext cx="8916791" cy="393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326" spc="-7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📞</a:t>
            </a:r>
            <a:r>
              <a:rPr lang="en-US" sz="2326" spc="-70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 Call Us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124120" y="4209802"/>
            <a:ext cx="8916791" cy="753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9"/>
              </a:lnSpc>
            </a:pPr>
            <a:r>
              <a:rPr lang="en-US" sz="1876" spc="-37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+91 9622424355</a:t>
            </a:r>
          </a:p>
          <a:p>
            <a:pPr algn="l">
              <a:lnSpc>
                <a:spcPts val="2769"/>
              </a:lnSpc>
            </a:pPr>
            <a:r>
              <a:rPr lang="en-US" sz="1876" spc="-37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+91 9797822940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124120" y="5682244"/>
            <a:ext cx="8916791" cy="393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326" spc="-7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✉️</a:t>
            </a:r>
            <a:r>
              <a:rPr lang="en-US" sz="2326" spc="-70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 Email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124120" y="6148759"/>
            <a:ext cx="8916791" cy="40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9"/>
              </a:lnSpc>
            </a:pPr>
            <a:r>
              <a:rPr lang="en-US" sz="1876" spc="-37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hoteljhbazaz@gmail.com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124120" y="7268213"/>
            <a:ext cx="8916791" cy="393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326" spc="-7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🌐</a:t>
            </a:r>
            <a:r>
              <a:rPr lang="en-US" sz="2326" spc="-70">
                <a:solidFill>
                  <a:srgbClr val="2B2E3C"/>
                </a:solidFill>
                <a:latin typeface="Bitter"/>
                <a:ea typeface="Bitter"/>
                <a:cs typeface="Bitter"/>
                <a:sym typeface="Bitter"/>
              </a:rPr>
              <a:t> Website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124120" y="7734729"/>
            <a:ext cx="8916791" cy="40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9"/>
              </a:lnSpc>
            </a:pPr>
            <a:r>
              <a:rPr lang="en-US" sz="1876" spc="-37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jhbazaz.com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215274" y="8809958"/>
            <a:ext cx="10008670" cy="40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9"/>
              </a:lnSpc>
            </a:pPr>
            <a:r>
              <a:rPr lang="en-US" b="true" sz="1876" spc="-37">
                <a:solidFill>
                  <a:srgbClr val="2B2E3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Hotel JH Bazaz</a:t>
            </a:r>
            <a:r>
              <a:rPr lang="en-US" sz="1876" spc="-37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 — </a:t>
            </a:r>
            <a:r>
              <a:rPr lang="en-US" sz="1876" spc="-37">
                <a:solidFill>
                  <a:srgbClr val="D2600F"/>
                </a:solidFill>
                <a:latin typeface="Open Sans"/>
                <a:ea typeface="Open Sans"/>
                <a:cs typeface="Open Sans"/>
                <a:sym typeface="Open Sans"/>
              </a:rPr>
              <a:t>A Home Away From Home in Srinagar, Kashmir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5325272" y="93879"/>
            <a:ext cx="2927704" cy="578482"/>
          </a:xfrm>
          <a:custGeom>
            <a:avLst/>
            <a:gdLst/>
            <a:ahLst/>
            <a:cxnLst/>
            <a:rect r="r" b="b" t="t" l="l"/>
            <a:pathLst>
              <a:path h="578482" w="2927704">
                <a:moveTo>
                  <a:pt x="0" y="0"/>
                </a:moveTo>
                <a:lnTo>
                  <a:pt x="2927704" y="0"/>
                </a:lnTo>
                <a:lnTo>
                  <a:pt x="2927704" y="578482"/>
                </a:lnTo>
                <a:lnTo>
                  <a:pt x="0" y="578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4592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4825099" y="28196"/>
            <a:ext cx="3427877" cy="843875"/>
          </a:xfrm>
          <a:custGeom>
            <a:avLst/>
            <a:gdLst/>
            <a:ahLst/>
            <a:cxnLst/>
            <a:rect r="r" b="b" t="t" l="l"/>
            <a:pathLst>
              <a:path h="843875" w="3427877">
                <a:moveTo>
                  <a:pt x="0" y="0"/>
                </a:moveTo>
                <a:lnTo>
                  <a:pt x="3427877" y="0"/>
                </a:lnTo>
                <a:lnTo>
                  <a:pt x="3427877" y="843875"/>
                </a:lnTo>
                <a:lnTo>
                  <a:pt x="0" y="843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DAHUCKtcr8Y</dc:identifier>
  <dcterms:modified xsi:type="dcterms:W3CDTF">2011-08-01T06:04:30Z</dcterms:modified>
  <cp:revision>1</cp:revision>
  <dc:title>Hotal JH Bazaz</dc:title>
</cp:coreProperties>
</file>