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1695" cy="6858000"/>
  <p:notesSz cx="6858000" cy="12191695"/>
  <p:embeddedFontLst>
    <p:embeddedFont>
      <p:font typeface="Heebo Light"/>
      <p:regular r:id="rId201314"/>
    </p:embeddedFont>
    <p:embeddedFont>
      <p:font typeface="Heebo"/>
      <p:regular r:id="rId201315"/>
    </p:embeddedFont>
    <p:embeddedFont>
      <p:font typeface="Heebo Bold"/>
      <p:regular r:id="rId201316"/>
    </p:embeddedFont>
    <p:embeddedFont>
      <p:font typeface="Inter Tight"/>
      <p:regular r:id="rId201317"/>
    </p:embeddedFont>
    <p:embeddedFont>
      <p:font typeface="Inter Tight Bold"/>
      <p:regular r:id="rId2013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1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mailto:info@xapdigital.com" TargetMode="External"/><Relationship Id="rId2" Type="http://schemas.openxmlformats.org/officeDocument/2006/relationships/hyperlink" Target="https://www.xapdigital.com/solutions/ecommerce" TargetMode="External"/><Relationship Id="rId3" Type="http://schemas.openxmlformats.org/officeDocument/2006/relationships/hyperlink" Target="https://www.xapdigital.com/contact-us" TargetMode="External"/><Relationship Id="rId4" Type="http://schemas.openxmlformats.org/officeDocument/2006/relationships/image" Target="../media/image-1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90575" y="685800"/>
            <a:ext cx="1099792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200" spc="36" kern="100" dirty="0">
                <a:solidFill>
                  <a:srgbClr val="1D1D1F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XapDigital · Integration planning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990575" y="1946617"/>
            <a:ext cx="10388340" cy="2290961"/>
          </a:xfrm>
          <a:prstGeom prst="rect">
            <a:avLst/>
          </a:prstGeom>
          <a:noFill/>
          <a:ln/>
        </p:spPr>
        <p:txBody>
          <a:bodyPr wrap="square" lIns="0" tIns="139697" rIns="0" bIns="139697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Native vs Middleware</a:t>
            </a:r>
            <a:endParaRPr lang="en-US" sz="44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44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vs Custom API:</a:t>
            </a:r>
            <a:endParaRPr lang="en-US" sz="44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44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Integration Decision Guide</a:t>
            </a:r>
            <a:endParaRPr lang="en-US" sz="4400" dirty="0"/>
          </a:p>
        </p:txBody>
      </p:sp>
      <p:sp>
        <p:nvSpPr>
          <p:cNvPr id="5" name="Text 2"/>
          <p:cNvSpPr/>
          <p:nvPr/>
        </p:nvSpPr>
        <p:spPr>
          <a:xfrm>
            <a:off x="990575" y="4232672"/>
            <a:ext cx="10388340" cy="548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600" dirty="0">
                <a:solidFill>
                  <a:srgbClr val="1D1D1F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Choose the connection that fits your workflow,</a:t>
            </a:r>
            <a:endParaRPr lang="en-US" sz="16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1600" dirty="0">
                <a:solidFill>
                  <a:srgbClr val="1D1D1F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delivery constraints, and long-term ownership.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90575" y="5966619"/>
            <a:ext cx="10997925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200" dirty="0">
                <a:solidFill>
                  <a:srgbClr val="1D1D1F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A practical guide for business and operations leaders</a:t>
            </a:r>
            <a:endParaRPr lang="en-US" sz="1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129" y="279400"/>
            <a:ext cx="81278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7518212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200" spc="36" kern="1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Define the project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585" y="795298"/>
            <a:ext cx="7111822" cy="1325761"/>
          </a:xfrm>
          <a:prstGeom prst="rect">
            <a:avLst/>
          </a:prstGeom>
          <a:noFill/>
          <a:ln/>
        </p:spPr>
        <p:txBody>
          <a:bodyPr wrap="square" lIns="0" tIns="114297" rIns="0" bIns="114297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Start with the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business outcome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09585" y="2113756"/>
            <a:ext cx="7518212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Describe what must work before choosing how systems connect.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09585" y="3803848"/>
            <a:ext cx="7111822" cy="1069876"/>
          </a:xfrm>
          <a:prstGeom prst="roundRect">
            <a:avLst>
              <a:gd name="adj" fmla="val 25640"/>
            </a:avLst>
          </a:prstGeom>
          <a:solidFill>
            <a:srgbClr val="EEEEF2"/>
          </a:solidFill>
          <a:ln/>
        </p:spPr>
      </p:sp>
      <p:sp>
        <p:nvSpPr>
          <p:cNvPr id="6" name="Text 4"/>
          <p:cNvSpPr/>
          <p:nvPr/>
        </p:nvSpPr>
        <p:spPr>
          <a:xfrm>
            <a:off x="888978" y="3987681"/>
            <a:ext cx="6553036" cy="388541"/>
          </a:xfrm>
          <a:prstGeom prst="rect">
            <a:avLst/>
          </a:prstGeom>
          <a:noFill/>
          <a:ln/>
        </p:spPr>
        <p:txBody>
          <a:bodyPr wrap="none" lIns="0" tIns="57149" rIns="0" bIns="57149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Map the workflow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88978" y="4405114"/>
            <a:ext cx="6832429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Define the workflow, systems, data, timing, and consequence of failure.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09585" y="5178524"/>
            <a:ext cx="7111822" cy="1069876"/>
          </a:xfrm>
          <a:prstGeom prst="roundRect">
            <a:avLst>
              <a:gd name="adj" fmla="val 25640"/>
            </a:avLst>
          </a:prstGeom>
          <a:solidFill>
            <a:srgbClr val="EEEEF2"/>
          </a:solidFill>
          <a:ln/>
        </p:spPr>
      </p:sp>
      <p:sp>
        <p:nvSpPr>
          <p:cNvPr id="9" name="Text 7"/>
          <p:cNvSpPr/>
          <p:nvPr/>
        </p:nvSpPr>
        <p:spPr>
          <a:xfrm>
            <a:off x="888978" y="5362357"/>
            <a:ext cx="6553036" cy="388541"/>
          </a:xfrm>
          <a:prstGeom prst="rect">
            <a:avLst/>
          </a:prstGeom>
          <a:noFill/>
          <a:ln/>
        </p:spPr>
        <p:txBody>
          <a:bodyPr wrap="none" lIns="0" tIns="57149" rIns="0" bIns="57149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Set the delivery boundaries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88978" y="5779790"/>
            <a:ext cx="6832429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Set the project owner, budget, deadline, and success measures.</a:t>
            </a:r>
            <a:endParaRPr lang="en-US" sz="140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7797" y="1066800"/>
            <a:ext cx="3657509" cy="518160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944547" y="6469261"/>
            <a:ext cx="24714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2</a:t>
            </a:r>
            <a:endParaRPr lang="en-US" sz="10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129" y="279400"/>
            <a:ext cx="81278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200" spc="36" kern="1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Understand the approaches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585" y="795298"/>
            <a:ext cx="10972526" cy="777180"/>
          </a:xfrm>
          <a:prstGeom prst="rect">
            <a:avLst/>
          </a:prstGeom>
          <a:noFill/>
          <a:ln/>
        </p:spPr>
        <p:txBody>
          <a:bodyPr wrap="none" lIns="0" tIns="114297" rIns="0" bIns="114297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Three routes connect systems differently</a:t>
            </a:r>
            <a:endParaRPr lang="en-US" sz="36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585" y="2285901"/>
            <a:ext cx="10972526" cy="31053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44547" y="6469261"/>
            <a:ext cx="24714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3</a:t>
            </a:r>
            <a:endParaRPr lang="en-US" sz="10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129" y="279400"/>
            <a:ext cx="81278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0616934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200" spc="36" kern="1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Weigh the trade-offs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585" y="795298"/>
            <a:ext cx="10007350" cy="777180"/>
          </a:xfrm>
          <a:prstGeom prst="rect">
            <a:avLst/>
          </a:prstGeom>
          <a:noFill/>
          <a:ln/>
        </p:spPr>
        <p:txBody>
          <a:bodyPr wrap="none" lIns="0" tIns="114297" rIns="0" bIns="114297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Compare speed, flexibility, and ownership</a:t>
            </a:r>
            <a:endParaRPr lang="en-US" sz="3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9585" y="2056209"/>
          <a:ext cx="10007350" cy="914400"/>
        </p:xfrm>
        <a:graphic>
          <a:graphicData uri="http://schemas.openxmlformats.org/drawingml/2006/table">
            <a:tbl>
              <a:tblPr/>
              <a:tblGrid>
                <a:gridCol w="1701162"/>
                <a:gridCol w="2701957"/>
                <a:gridCol w="2801967"/>
                <a:gridCol w="2802264"/>
              </a:tblGrid>
              <a:tr h="652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562142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Dimension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Native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707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7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7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707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Middleware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707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7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7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707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Custom API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707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7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7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7074"/>
                    </a:solidFill>
                  </a:tcPr>
                </a:tc>
              </a:tr>
              <a:tr h="8927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562142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Speed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6C6C6C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Can be quickest when the connector fits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6C6C6C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Prebuilt tools can accelerate coordination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6C6C6C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Requires engineering and testing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27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562142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Flexibility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6C6C6C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Features depend on the provider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6C6C6C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Coordinates workflows and reuses integrations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6C6C6C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More control over tailored behavior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639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562142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Ownership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6C6C6C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Provider controls connector changes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6C6C6C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Adds platform costs and dependency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6C6C6C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0"/>
                        </a:rPr>
                        <a:t>Your team maintains the code over time</a:t>
                      </a:r>
                      <a:endParaRPr lang="en-US" sz="140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52396" marR="152396" marT="203195" marB="20319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09585" y="6008489"/>
            <a:ext cx="10616934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Qualitative trade-offs, not numerical scores or guarantees. Confirm capabilities for your specific systems.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1944547" y="6469261"/>
            <a:ext cx="24714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4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20129" y="279400"/>
            <a:ext cx="81278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200" spc="36" kern="1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Make the decision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585" y="795298"/>
            <a:ext cx="10972526" cy="777180"/>
          </a:xfrm>
          <a:prstGeom prst="rect">
            <a:avLst/>
          </a:prstGeom>
          <a:noFill/>
          <a:ln/>
        </p:spPr>
        <p:txBody>
          <a:bodyPr wrap="none" lIns="0" tIns="114297" rIns="0" bIns="114297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Choose based on fit, then validate</a:t>
            </a:r>
            <a:endParaRPr lang="en-US" sz="36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585" y="2479377"/>
            <a:ext cx="10972526" cy="247828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09585" y="6008390"/>
            <a:ext cx="11582110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Validate the shortlist with a representative workflow and failure-recovery test before committing.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1944547" y="6469261"/>
            <a:ext cx="24714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5</a:t>
            </a:r>
            <a:endParaRPr lang="en-US" sz="10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129" y="279400"/>
            <a:ext cx="81278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200" spc="36" kern="1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Plan beyond launch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585" y="795298"/>
            <a:ext cx="10972526" cy="777180"/>
          </a:xfrm>
          <a:prstGeom prst="rect">
            <a:avLst/>
          </a:prstGeom>
          <a:noFill/>
          <a:ln/>
        </p:spPr>
        <p:txBody>
          <a:bodyPr wrap="none" lIns="0" tIns="114297" rIns="0" bIns="114297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Account for the full lifecycle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09585" y="1565176"/>
            <a:ext cx="11582110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The delivery estimate is only part of the commitment.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09585" y="2913757"/>
            <a:ext cx="3454314" cy="2226171"/>
          </a:xfrm>
          <a:prstGeom prst="roundRect">
            <a:avLst>
              <a:gd name="adj" fmla="val 12322"/>
            </a:avLst>
          </a:prstGeom>
          <a:solidFill>
            <a:srgbClr val="EEEEF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377" y="3218557"/>
            <a:ext cx="444489" cy="4445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377" y="3697665"/>
            <a:ext cx="2844729" cy="388541"/>
          </a:xfrm>
          <a:prstGeom prst="rect">
            <a:avLst/>
          </a:prstGeom>
          <a:noFill/>
          <a:ln/>
        </p:spPr>
        <p:txBody>
          <a:bodyPr wrap="none" lIns="0" tIns="57149" rIns="0" bIns="57149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Confirm capability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14377" y="4115098"/>
            <a:ext cx="2844729" cy="720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Evaluate data coverage, timing, security, reliability, and vendor support.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68691" y="2913757"/>
            <a:ext cx="3454314" cy="2226171"/>
          </a:xfrm>
          <a:prstGeom prst="roundRect">
            <a:avLst>
              <a:gd name="adj" fmla="val 12322"/>
            </a:avLst>
          </a:prstGeom>
          <a:solidFill>
            <a:srgbClr val="EEEEF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483" y="3218557"/>
            <a:ext cx="444489" cy="4445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673483" y="3697665"/>
            <a:ext cx="2844729" cy="388541"/>
          </a:xfrm>
          <a:prstGeom prst="rect">
            <a:avLst/>
          </a:prstGeom>
          <a:noFill/>
          <a:ln/>
        </p:spPr>
        <p:txBody>
          <a:bodyPr wrap="none" lIns="0" tIns="57149" rIns="0" bIns="57149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Price the lifetime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4673483" y="4115098"/>
            <a:ext cx="2844729" cy="720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Compare setup, licensing, engineering, monitoring, changes, and exit costs.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2913757"/>
            <a:ext cx="3454314" cy="2226171"/>
          </a:xfrm>
          <a:prstGeom prst="roundRect">
            <a:avLst>
              <a:gd name="adj" fmla="val 12322"/>
            </a:avLst>
          </a:prstGeom>
          <a:solidFill>
            <a:srgbClr val="EEEEF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2589" y="3218557"/>
            <a:ext cx="444489" cy="4445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432589" y="3697665"/>
            <a:ext cx="2844729" cy="388541"/>
          </a:xfrm>
          <a:prstGeom prst="rect">
            <a:avLst/>
          </a:prstGeom>
          <a:noFill/>
          <a:ln/>
        </p:spPr>
        <p:txBody>
          <a:bodyPr wrap="none" lIns="0" tIns="57149" rIns="0" bIns="57149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Own the operation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8432589" y="4115098"/>
            <a:ext cx="2844729" cy="720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Assign an owner for incidents and data quality, and test failure recovery.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11944547" y="6469261"/>
            <a:ext cx="24714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6</a:t>
            </a:r>
            <a:endParaRPr lang="en-US" sz="100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129" y="279400"/>
            <a:ext cx="81278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685800"/>
            <a:ext cx="1117572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200" spc="36" kern="100" dirty="0">
                <a:solidFill>
                  <a:srgbClr val="6C6C6C"/>
                </a:solidFill>
                <a:latin typeface="Heebo Light" pitchFamily="34" charset="0"/>
                <a:ea typeface="Heebo Light" pitchFamily="34" charset="-122"/>
                <a:cs typeface="Heebo Light" pitchFamily="34" charset="0"/>
              </a:rPr>
              <a:t>XapDigital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80" y="2322836"/>
            <a:ext cx="10566136" cy="914400"/>
          </a:xfrm>
          <a:prstGeom prst="rect">
            <a:avLst/>
          </a:prstGeom>
          <a:noFill/>
          <a:ln/>
        </p:spPr>
        <p:txBody>
          <a:bodyPr wrap="none" lIns="0" tIns="152396" rIns="0" bIns="152396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48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Contact Us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80" y="3083620"/>
            <a:ext cx="10566136" cy="431800"/>
          </a:xfrm>
          <a:prstGeom prst="rect">
            <a:avLst/>
          </a:prstGeom>
          <a:noFill/>
          <a:ln/>
        </p:spPr>
        <p:txBody>
          <a:bodyPr wrap="none" lIns="0" tIns="63498" rIns="0" bIns="63498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62142"/>
                </a:solidFill>
                <a:latin typeface="Inter Tight" pitchFamily="34" charset="0"/>
                <a:ea typeface="Inter Tight" pitchFamily="34" charset="-122"/>
                <a:cs typeface="Inter Tight" pitchFamily="34" charset="0"/>
              </a:rPr>
              <a:t>Discuss your ecommerce integration project with XapDigital.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12780" y="3550345"/>
            <a:ext cx="11175720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600" b="1" u="sng" dirty="0">
                <a:solidFill>
                  <a:srgbClr val="444445"/>
                </a:solidFill>
                <a:latin typeface="Heebo Bold" pitchFamily="34" charset="0"/>
                <a:ea typeface="Heebo Bold" pitchFamily="34" charset="-122"/>
                <a:cs typeface="Heebo Bold" pitchFamily="34" charset="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info@xapdigital.com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12780" y="5339159"/>
            <a:ext cx="5130672" cy="833041"/>
          </a:xfrm>
          <a:prstGeom prst="roundRect">
            <a:avLst>
              <a:gd name="adj" fmla="val 32929"/>
            </a:avLst>
          </a:prstGeom>
          <a:solidFill>
            <a:srgbClr val="EEEEF2"/>
          </a:solidFill>
          <a:ln/>
        </p:spPr>
      </p:sp>
      <p:sp>
        <p:nvSpPr>
          <p:cNvPr id="7" name="Text 5"/>
          <p:cNvSpPr/>
          <p:nvPr/>
        </p:nvSpPr>
        <p:spPr>
          <a:xfrm>
            <a:off x="1092173" y="5573792"/>
            <a:ext cx="4571886" cy="388541"/>
          </a:xfrm>
          <a:prstGeom prst="rect">
            <a:avLst/>
          </a:prstGeom>
          <a:noFill/>
          <a:ln/>
        </p:spPr>
        <p:txBody>
          <a:bodyPr wrap="none" lIns="0" tIns="57149" rIns="0" bIns="57149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u="sng" dirty="0">
                <a:solidFill>
                  <a:srgbClr val="444445"/>
                </a:solidFill>
                <a:latin typeface="Inter Tight Bold" pitchFamily="34" charset="0"/>
                <a:ea typeface="Inter Tight Bold" pitchFamily="34" charset="-122"/>
                <a:cs typeface="Inter Tight Bold" pitchFamily="34" charset="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XapDigital ecommerce solutions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48244" y="5339159"/>
            <a:ext cx="5130672" cy="833041"/>
          </a:xfrm>
          <a:prstGeom prst="roundRect">
            <a:avLst>
              <a:gd name="adj" fmla="val 32929"/>
            </a:avLst>
          </a:prstGeom>
          <a:solidFill>
            <a:srgbClr val="EEEEF2"/>
          </a:solidFill>
          <a:ln/>
        </p:spPr>
      </p:sp>
      <p:sp>
        <p:nvSpPr>
          <p:cNvPr id="9" name="Text 7"/>
          <p:cNvSpPr/>
          <p:nvPr/>
        </p:nvSpPr>
        <p:spPr>
          <a:xfrm>
            <a:off x="6527637" y="5573792"/>
            <a:ext cx="4571886" cy="388541"/>
          </a:xfrm>
          <a:prstGeom prst="rect">
            <a:avLst/>
          </a:prstGeom>
          <a:noFill/>
          <a:ln/>
        </p:spPr>
        <p:txBody>
          <a:bodyPr wrap="none" lIns="0" tIns="57149" rIns="0" bIns="57149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u="sng" dirty="0">
                <a:solidFill>
                  <a:srgbClr val="444445"/>
                </a:solidFill>
                <a:latin typeface="Inter Tight Bold" pitchFamily="34" charset="0"/>
                <a:ea typeface="Inter Tight Bold" pitchFamily="34" charset="-122"/>
                <a:cs typeface="Inter Tight Bold" pitchFamily="34" charset="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 XapDigital</a:t>
            </a:r>
            <a:endParaRPr lang="en-US" sz="18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129" y="279400"/>
            <a:ext cx="812780" cy="60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444445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2026-10-29T10:40:35Z</dcterms:created>
  <dcterms:modified xsi:type="dcterms:W3CDTF">2026-10-29T10:40:35Z</dcterms:modified>
</cp:coreProperties>
</file>