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Ramabhadra" charset="1" panose="02000600000000000000"/>
      <p:regular r:id="rId12"/>
    </p:embeddedFont>
    <p:embeddedFont>
      <p:font typeface="Nunito Sans Condensed" charset="1" panose="00000000000000000000"/>
      <p:regular r:id="rId13"/>
    </p:embeddedFont>
    <p:embeddedFont>
      <p:font typeface="Nunito Sans Condensed Medium" charset="1" panose="00000000000000000000"/>
      <p:regular r:id="rId14"/>
    </p:embeddedFont>
    <p:embeddedFont>
      <p:font typeface="Nunito Sans Condensed Bold Italics" charset="1" panose="00000000000000000000"/>
      <p:regular r:id="rId15"/>
    </p:embeddedFont>
    <p:embeddedFont>
      <p:font typeface="Nunito Sans Condensed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airflypolicy.com/seat-selection/klm-airlines-seat-selection" TargetMode="External" Type="http://schemas.openxmlformats.org/officeDocument/2006/relationships/hyperlink"/><Relationship Id="rId11" Target="../media/image7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https://www.airflypolicy.com/seat-selection/klm-airlines-seat-selection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6C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7135229" y="0"/>
            <a:ext cx="3268304" cy="3347425"/>
          </a:xfrm>
          <a:custGeom>
            <a:avLst/>
            <a:gdLst/>
            <a:ahLst/>
            <a:cxnLst/>
            <a:rect r="r" b="b" t="t" l="l"/>
            <a:pathLst>
              <a:path h="3347425" w="3268304">
                <a:moveTo>
                  <a:pt x="0" y="0"/>
                </a:moveTo>
                <a:lnTo>
                  <a:pt x="3268305" y="0"/>
                </a:lnTo>
                <a:lnTo>
                  <a:pt x="3268305" y="3347425"/>
                </a:lnTo>
                <a:lnTo>
                  <a:pt x="0" y="3347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73177" y="-217555"/>
            <a:ext cx="12245863" cy="12290556"/>
          </a:xfrm>
          <a:custGeom>
            <a:avLst/>
            <a:gdLst/>
            <a:ahLst/>
            <a:cxnLst/>
            <a:rect r="r" b="b" t="t" l="l"/>
            <a:pathLst>
              <a:path h="12290556" w="12245863">
                <a:moveTo>
                  <a:pt x="0" y="0"/>
                </a:moveTo>
                <a:lnTo>
                  <a:pt x="12245863" y="0"/>
                </a:lnTo>
                <a:lnTo>
                  <a:pt x="12245863" y="12290557"/>
                </a:lnTo>
                <a:lnTo>
                  <a:pt x="0" y="12290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4126" y="-278681"/>
            <a:ext cx="7236147" cy="10844362"/>
          </a:xfrm>
          <a:custGeom>
            <a:avLst/>
            <a:gdLst/>
            <a:ahLst/>
            <a:cxnLst/>
            <a:rect r="r" b="b" t="t" l="l"/>
            <a:pathLst>
              <a:path h="10844362" w="7236147">
                <a:moveTo>
                  <a:pt x="0" y="0"/>
                </a:moveTo>
                <a:lnTo>
                  <a:pt x="7236147" y="0"/>
                </a:lnTo>
                <a:lnTo>
                  <a:pt x="7236147" y="10844362"/>
                </a:lnTo>
                <a:lnTo>
                  <a:pt x="0" y="10844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5" t="0" r="-48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69137" y="6995527"/>
            <a:ext cx="6067399" cy="4114800"/>
          </a:xfrm>
          <a:custGeom>
            <a:avLst/>
            <a:gdLst/>
            <a:ahLst/>
            <a:cxnLst/>
            <a:rect r="r" b="b" t="t" l="l"/>
            <a:pathLst>
              <a:path h="4114800" w="6067399">
                <a:moveTo>
                  <a:pt x="0" y="0"/>
                </a:moveTo>
                <a:lnTo>
                  <a:pt x="6067400" y="0"/>
                </a:lnTo>
                <a:lnTo>
                  <a:pt x="6067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011480" y="3499825"/>
            <a:ext cx="9048729" cy="213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22"/>
              </a:lnSpc>
            </a:pPr>
            <a:r>
              <a:rPr lang="en-US" sz="8222">
                <a:solidFill>
                  <a:srgbClr val="E2E4E6"/>
                </a:solidFill>
                <a:latin typeface="Ramabhadra"/>
                <a:ea typeface="Ramabhadra"/>
                <a:cs typeface="Ramabhadra"/>
                <a:sym typeface="Ramabhadra"/>
              </a:rPr>
              <a:t>KLM AIRLINES SEAT SELECTION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11480" y="6432718"/>
            <a:ext cx="5010136" cy="405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82"/>
              </a:lnSpc>
              <a:spcBef>
                <a:spcPct val="0"/>
              </a:spcBef>
            </a:pPr>
            <a:r>
              <a:rPr lang="en-US" sz="2416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How to Choose Your Seat on KLM Flights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53357" y="7207145"/>
            <a:ext cx="3906576" cy="66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11"/>
              </a:lnSpc>
              <a:spcBef>
                <a:spcPct val="0"/>
              </a:spcBef>
            </a:pPr>
            <a:r>
              <a:rPr lang="en-US" sz="3865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 +1-888-</a:t>
            </a:r>
            <a:r>
              <a:rPr lang="en-US" sz="3865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212-0809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29455" y="4938214"/>
            <a:ext cx="4829089" cy="37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95"/>
              </a:lnSpc>
              <a:spcBef>
                <a:spcPct val="0"/>
              </a:spcBef>
            </a:pPr>
            <a:r>
              <a:rPr lang="en-US" b="true" sz="2210">
                <a:solidFill>
                  <a:srgbClr val="E2E4E6"/>
                </a:solidFill>
                <a:latin typeface="Nunito Sans Condensed Medium"/>
                <a:ea typeface="Nunito Sans Condensed Medium"/>
                <a:cs typeface="Nunito Sans Condensed Medium"/>
                <a:sym typeface="Nunito Sans Condensed Medium"/>
              </a:rPr>
              <a:t>www.klm.com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1848792" cy="775918"/>
          </a:xfrm>
          <a:custGeom>
            <a:avLst/>
            <a:gdLst/>
            <a:ahLst/>
            <a:cxnLst/>
            <a:rect r="r" b="b" t="t" l="l"/>
            <a:pathLst>
              <a:path h="775918" w="1848792">
                <a:moveTo>
                  <a:pt x="0" y="0"/>
                </a:moveTo>
                <a:lnTo>
                  <a:pt x="1848792" y="0"/>
                </a:lnTo>
                <a:lnTo>
                  <a:pt x="1848792" y="775918"/>
                </a:lnTo>
                <a:lnTo>
                  <a:pt x="0" y="7759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6C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48492">
            <a:off x="-1854525" y="-437266"/>
            <a:ext cx="4829021" cy="2414510"/>
          </a:xfrm>
          <a:custGeom>
            <a:avLst/>
            <a:gdLst/>
            <a:ahLst/>
            <a:cxnLst/>
            <a:rect r="r" b="b" t="t" l="l"/>
            <a:pathLst>
              <a:path h="2414510" w="4829021">
                <a:moveTo>
                  <a:pt x="0" y="0"/>
                </a:moveTo>
                <a:lnTo>
                  <a:pt x="4829021" y="0"/>
                </a:lnTo>
                <a:lnTo>
                  <a:pt x="4829021" y="2414511"/>
                </a:lnTo>
                <a:lnTo>
                  <a:pt x="0" y="241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48492">
            <a:off x="1019728" y="-178555"/>
            <a:ext cx="4829021" cy="2414510"/>
          </a:xfrm>
          <a:custGeom>
            <a:avLst/>
            <a:gdLst/>
            <a:ahLst/>
            <a:cxnLst/>
            <a:rect r="r" b="b" t="t" l="l"/>
            <a:pathLst>
              <a:path h="2414510" w="4829021">
                <a:moveTo>
                  <a:pt x="0" y="0"/>
                </a:moveTo>
                <a:lnTo>
                  <a:pt x="4829021" y="0"/>
                </a:lnTo>
                <a:lnTo>
                  <a:pt x="4829021" y="2414510"/>
                </a:lnTo>
                <a:lnTo>
                  <a:pt x="0" y="2414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-126111" y="6271879"/>
            <a:ext cx="4116138" cy="4114800"/>
          </a:xfrm>
          <a:custGeom>
            <a:avLst/>
            <a:gdLst/>
            <a:ahLst/>
            <a:cxnLst/>
            <a:rect r="r" b="b" t="t" l="l"/>
            <a:pathLst>
              <a:path h="4114800" w="4116138">
                <a:moveTo>
                  <a:pt x="0" y="4114800"/>
                </a:moveTo>
                <a:lnTo>
                  <a:pt x="4116139" y="4114800"/>
                </a:lnTo>
                <a:lnTo>
                  <a:pt x="411613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60438" y="5765306"/>
            <a:ext cx="10927982" cy="120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295"/>
              </a:lnSpc>
              <a:spcBef>
                <a:spcPct val="0"/>
              </a:spcBef>
            </a:pPr>
            <a:r>
              <a:rPr lang="en-US" sz="2354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Selecting your seat in advance offers key advantages: enjoy greater comfort tailored to your preferences, secure extra legroom seats for a more relaxed journey, and ensure you sit alongside your travel companions throughout the flight.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9552792">
            <a:off x="15597749" y="8150321"/>
            <a:ext cx="5376846" cy="2688423"/>
          </a:xfrm>
          <a:custGeom>
            <a:avLst/>
            <a:gdLst/>
            <a:ahLst/>
            <a:cxnLst/>
            <a:rect r="r" b="b" t="t" l="l"/>
            <a:pathLst>
              <a:path h="2688423" w="5376846">
                <a:moveTo>
                  <a:pt x="0" y="0"/>
                </a:moveTo>
                <a:lnTo>
                  <a:pt x="5376846" y="0"/>
                </a:lnTo>
                <a:lnTo>
                  <a:pt x="5376846" y="2688423"/>
                </a:lnTo>
                <a:lnTo>
                  <a:pt x="0" y="2688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552792">
            <a:off x="12419414" y="7677856"/>
            <a:ext cx="5376846" cy="2688423"/>
          </a:xfrm>
          <a:custGeom>
            <a:avLst/>
            <a:gdLst/>
            <a:ahLst/>
            <a:cxnLst/>
            <a:rect r="r" b="b" t="t" l="l"/>
            <a:pathLst>
              <a:path h="2688423" w="5376846">
                <a:moveTo>
                  <a:pt x="0" y="0"/>
                </a:moveTo>
                <a:lnTo>
                  <a:pt x="5376846" y="0"/>
                </a:lnTo>
                <a:lnTo>
                  <a:pt x="5376846" y="2688423"/>
                </a:lnTo>
                <a:lnTo>
                  <a:pt x="0" y="2688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67190" y="3483136"/>
            <a:ext cx="2407851" cy="871204"/>
          </a:xfrm>
          <a:custGeom>
            <a:avLst/>
            <a:gdLst/>
            <a:ahLst/>
            <a:cxnLst/>
            <a:rect r="r" b="b" t="t" l="l"/>
            <a:pathLst>
              <a:path h="871204" w="2407851">
                <a:moveTo>
                  <a:pt x="0" y="0"/>
                </a:moveTo>
                <a:lnTo>
                  <a:pt x="2407851" y="0"/>
                </a:lnTo>
                <a:lnTo>
                  <a:pt x="2407851" y="871205"/>
                </a:lnTo>
                <a:lnTo>
                  <a:pt x="0" y="871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97750" y="4179726"/>
            <a:ext cx="2407851" cy="871204"/>
          </a:xfrm>
          <a:custGeom>
            <a:avLst/>
            <a:gdLst/>
            <a:ahLst/>
            <a:cxnLst/>
            <a:rect r="r" b="b" t="t" l="l"/>
            <a:pathLst>
              <a:path h="871204" w="2407851">
                <a:moveTo>
                  <a:pt x="0" y="0"/>
                </a:moveTo>
                <a:lnTo>
                  <a:pt x="2407851" y="0"/>
                </a:lnTo>
                <a:lnTo>
                  <a:pt x="2407851" y="871205"/>
                </a:lnTo>
                <a:lnTo>
                  <a:pt x="0" y="871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654928"/>
            <a:ext cx="2407851" cy="871204"/>
          </a:xfrm>
          <a:custGeom>
            <a:avLst/>
            <a:gdLst/>
            <a:ahLst/>
            <a:cxnLst/>
            <a:rect r="r" b="b" t="t" l="l"/>
            <a:pathLst>
              <a:path h="871204" w="2407851">
                <a:moveTo>
                  <a:pt x="0" y="0"/>
                </a:moveTo>
                <a:lnTo>
                  <a:pt x="2407851" y="0"/>
                </a:lnTo>
                <a:lnTo>
                  <a:pt x="2407851" y="871205"/>
                </a:lnTo>
                <a:lnTo>
                  <a:pt x="0" y="871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07851" y="5095875"/>
            <a:ext cx="2407851" cy="871204"/>
          </a:xfrm>
          <a:custGeom>
            <a:avLst/>
            <a:gdLst/>
            <a:ahLst/>
            <a:cxnLst/>
            <a:rect r="r" b="b" t="t" l="l"/>
            <a:pathLst>
              <a:path h="871204" w="2407851">
                <a:moveTo>
                  <a:pt x="0" y="0"/>
                </a:moveTo>
                <a:lnTo>
                  <a:pt x="2407852" y="0"/>
                </a:lnTo>
                <a:lnTo>
                  <a:pt x="2407852" y="871204"/>
                </a:lnTo>
                <a:lnTo>
                  <a:pt x="0" y="871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95311" y="674739"/>
            <a:ext cx="3877855" cy="870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0"/>
              </a:lnSpc>
              <a:spcBef>
                <a:spcPct val="0"/>
              </a:spcBef>
            </a:pPr>
            <a:r>
              <a:rPr lang="en-US" sz="5100">
                <a:solidFill>
                  <a:srgbClr val="0B1C2D"/>
                </a:solidFill>
                <a:latin typeface="Ramabhadra"/>
                <a:ea typeface="Ramabhadra"/>
                <a:cs typeface="Ramabhadra"/>
                <a:sym typeface="Ramabhadra"/>
              </a:rPr>
              <a:t>WHAT IS IT?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4730351" y="-631664"/>
            <a:ext cx="4116138" cy="4114800"/>
          </a:xfrm>
          <a:custGeom>
            <a:avLst/>
            <a:gdLst/>
            <a:ahLst/>
            <a:cxnLst/>
            <a:rect r="r" b="b" t="t" l="l"/>
            <a:pathLst>
              <a:path h="4114800" w="4116138">
                <a:moveTo>
                  <a:pt x="4116139" y="0"/>
                </a:moveTo>
                <a:lnTo>
                  <a:pt x="0" y="0"/>
                </a:lnTo>
                <a:lnTo>
                  <a:pt x="0" y="4114800"/>
                </a:lnTo>
                <a:lnTo>
                  <a:pt x="4116139" y="4114800"/>
                </a:lnTo>
                <a:lnTo>
                  <a:pt x="411613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047654" y="2356639"/>
            <a:ext cx="10926332" cy="120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95"/>
              </a:lnSpc>
              <a:spcBef>
                <a:spcPct val="0"/>
              </a:spcBef>
            </a:pPr>
            <a:r>
              <a:rPr lang="en-US" sz="2354" u="sng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  <a:hlinkClick r:id="rId10" tooltip="https://www.airflypolicy.com/seat-selection/klm-airlines-seat-selection"/>
              </a:rPr>
              <a:t>KLM Airlines seat selection</a:t>
            </a:r>
            <a:r>
              <a:rPr lang="en-US" sz="2354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 allows passengers to choose their preferred seat on a KLM flight before check-in. Available via the KLM website or mobile app, this feature gives travelers greater control over their flying experience — from window to aisle, front to back.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49887" y="8234029"/>
            <a:ext cx="5515900" cy="870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40"/>
              </a:lnSpc>
              <a:spcBef>
                <a:spcPct val="0"/>
              </a:spcBef>
            </a:pPr>
            <a:r>
              <a:rPr lang="en-US" sz="5100">
                <a:solidFill>
                  <a:srgbClr val="0B1C2D"/>
                </a:solidFill>
                <a:latin typeface="Ramabhadra"/>
                <a:ea typeface="Ramabhadra"/>
                <a:cs typeface="Ramabhadra"/>
                <a:sym typeface="Ramabhadra"/>
              </a:rPr>
              <a:t>BENEFITS</a:t>
            </a:r>
          </a:p>
        </p:txBody>
      </p:sp>
      <p:sp>
        <p:nvSpPr>
          <p:cNvPr name="AutoShape 16" id="16"/>
          <p:cNvSpPr/>
          <p:nvPr/>
        </p:nvSpPr>
        <p:spPr>
          <a:xfrm>
            <a:off x="-126111" y="4867275"/>
            <a:ext cx="11689116" cy="0"/>
          </a:xfrm>
          <a:prstGeom prst="line">
            <a:avLst/>
          </a:prstGeom>
          <a:ln cap="flat" w="57150">
            <a:solidFill>
              <a:srgbClr val="E2E4E6"/>
            </a:solidFill>
            <a:prstDash val="solid"/>
            <a:headEnd type="none" len="sm" w="sm"/>
            <a:tailEnd type="diamond" len="lg" w="lg"/>
          </a:ln>
        </p:spPr>
      </p:sp>
      <p:sp>
        <p:nvSpPr>
          <p:cNvPr name="AutoShape 17" id="17"/>
          <p:cNvSpPr/>
          <p:nvPr/>
        </p:nvSpPr>
        <p:spPr>
          <a:xfrm flipH="true">
            <a:off x="8619823" y="5193806"/>
            <a:ext cx="11689116" cy="0"/>
          </a:xfrm>
          <a:prstGeom prst="line">
            <a:avLst/>
          </a:prstGeom>
          <a:ln cap="flat" w="57150">
            <a:solidFill>
              <a:srgbClr val="E2E4E6"/>
            </a:solidFill>
            <a:prstDash val="solid"/>
            <a:headEnd type="none" len="sm" w="sm"/>
            <a:tailEnd type="diamond" len="lg" w="lg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0" y="0"/>
            <a:ext cx="1848792" cy="775918"/>
          </a:xfrm>
          <a:custGeom>
            <a:avLst/>
            <a:gdLst/>
            <a:ahLst/>
            <a:cxnLst/>
            <a:rect r="r" b="b" t="t" l="l"/>
            <a:pathLst>
              <a:path h="775918" w="1848792">
                <a:moveTo>
                  <a:pt x="0" y="0"/>
                </a:moveTo>
                <a:lnTo>
                  <a:pt x="1848792" y="0"/>
                </a:lnTo>
                <a:lnTo>
                  <a:pt x="1848792" y="775918"/>
                </a:lnTo>
                <a:lnTo>
                  <a:pt x="0" y="775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460657" y="-1598006"/>
            <a:ext cx="4544458" cy="4114800"/>
          </a:xfrm>
          <a:custGeom>
            <a:avLst/>
            <a:gdLst/>
            <a:ahLst/>
            <a:cxnLst/>
            <a:rect r="r" b="b" t="t" l="l"/>
            <a:pathLst>
              <a:path h="4114800" w="4544458">
                <a:moveTo>
                  <a:pt x="0" y="0"/>
                </a:moveTo>
                <a:lnTo>
                  <a:pt x="4544458" y="0"/>
                </a:lnTo>
                <a:lnTo>
                  <a:pt x="4544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31234" y="-533149"/>
            <a:ext cx="4532006" cy="4114800"/>
          </a:xfrm>
          <a:custGeom>
            <a:avLst/>
            <a:gdLst/>
            <a:ahLst/>
            <a:cxnLst/>
            <a:rect r="r" b="b" t="t" l="l"/>
            <a:pathLst>
              <a:path h="4114800" w="4532006">
                <a:moveTo>
                  <a:pt x="0" y="0"/>
                </a:moveTo>
                <a:lnTo>
                  <a:pt x="4532006" y="0"/>
                </a:lnTo>
                <a:lnTo>
                  <a:pt x="4532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08244" y="8890903"/>
            <a:ext cx="4280591" cy="1548795"/>
          </a:xfrm>
          <a:custGeom>
            <a:avLst/>
            <a:gdLst/>
            <a:ahLst/>
            <a:cxnLst/>
            <a:rect r="r" b="b" t="t" l="l"/>
            <a:pathLst>
              <a:path h="1548795" w="4280591">
                <a:moveTo>
                  <a:pt x="0" y="0"/>
                </a:moveTo>
                <a:lnTo>
                  <a:pt x="4280590" y="0"/>
                </a:lnTo>
                <a:lnTo>
                  <a:pt x="4280590" y="1548795"/>
                </a:lnTo>
                <a:lnTo>
                  <a:pt x="0" y="1548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5400000">
            <a:off x="-1325590" y="8341914"/>
            <a:ext cx="4280591" cy="1548795"/>
          </a:xfrm>
          <a:custGeom>
            <a:avLst/>
            <a:gdLst/>
            <a:ahLst/>
            <a:cxnLst/>
            <a:rect r="r" b="b" t="t" l="l"/>
            <a:pathLst>
              <a:path h="1548795" w="4280591">
                <a:moveTo>
                  <a:pt x="4280590" y="0"/>
                </a:moveTo>
                <a:lnTo>
                  <a:pt x="0" y="0"/>
                </a:lnTo>
                <a:lnTo>
                  <a:pt x="0" y="1548796"/>
                </a:lnTo>
                <a:lnTo>
                  <a:pt x="4280590" y="1548796"/>
                </a:lnTo>
                <a:lnTo>
                  <a:pt x="428059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H="true">
            <a:off x="9341140" y="1499685"/>
            <a:ext cx="0" cy="245999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H="true">
            <a:off x="9347731" y="3959680"/>
            <a:ext cx="0" cy="245999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H="true">
            <a:off x="9341140" y="6419674"/>
            <a:ext cx="0" cy="245999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9758678" y="8123248"/>
            <a:ext cx="2893680" cy="1922897"/>
          </a:xfrm>
          <a:custGeom>
            <a:avLst/>
            <a:gdLst/>
            <a:ahLst/>
            <a:cxnLst/>
            <a:rect r="r" b="b" t="t" l="l"/>
            <a:pathLst>
              <a:path h="1922897" w="2893680">
                <a:moveTo>
                  <a:pt x="0" y="0"/>
                </a:moveTo>
                <a:lnTo>
                  <a:pt x="2893680" y="0"/>
                </a:lnTo>
                <a:lnTo>
                  <a:pt x="2893680" y="1922897"/>
                </a:lnTo>
                <a:lnTo>
                  <a:pt x="0" y="19228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68327" y="2792538"/>
            <a:ext cx="5138753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22"/>
              </a:lnSpc>
            </a:pPr>
            <a:r>
              <a:rPr lang="en-US" sz="4351">
                <a:solidFill>
                  <a:srgbClr val="0B1C2D"/>
                </a:solidFill>
                <a:latin typeface="Ramabhadra"/>
                <a:ea typeface="Ramabhadra"/>
                <a:cs typeface="Ramabhadra"/>
                <a:sym typeface="Ramabhadra"/>
              </a:rPr>
              <a:t>HOW TO SELECT YOUR SEAT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31030" y="6774595"/>
            <a:ext cx="5209745" cy="52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55"/>
              </a:lnSpc>
              <a:spcBef>
                <a:spcPct val="0"/>
              </a:spcBef>
            </a:pPr>
            <a:r>
              <a:rPr lang="en-US" sz="1539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Select "Select your seat", browse the seat map, pick your preferred seat, and confirm your selection.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31030" y="1378756"/>
            <a:ext cx="3191546" cy="296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30"/>
              </a:lnSpc>
              <a:spcBef>
                <a:spcPct val="0"/>
              </a:spcBef>
            </a:pPr>
            <a:r>
              <a:rPr lang="en-US" b="true" sz="1807" i="true">
                <a:solidFill>
                  <a:srgbClr val="1D1D1B"/>
                </a:solidFill>
                <a:latin typeface="Nunito Sans Condensed Bold Italics"/>
                <a:ea typeface="Nunito Sans Condensed Bold Italics"/>
                <a:cs typeface="Nunito Sans Condensed Bold Italics"/>
                <a:sym typeface="Nunito Sans Condensed Bold Italics"/>
              </a:rPr>
              <a:t>Step 1: Visit KLM Website or App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31030" y="3798350"/>
            <a:ext cx="3749527" cy="296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30"/>
              </a:lnSpc>
              <a:spcBef>
                <a:spcPct val="0"/>
              </a:spcBef>
            </a:pPr>
            <a:r>
              <a:rPr lang="en-US" b="true" sz="1807" i="true">
                <a:solidFill>
                  <a:srgbClr val="1D1D1B"/>
                </a:solidFill>
                <a:latin typeface="Nunito Sans Condensed Bold Italics"/>
                <a:ea typeface="Nunito Sans Condensed Bold Italics"/>
                <a:cs typeface="Nunito Sans Condensed Bold Italics"/>
                <a:sym typeface="Nunito Sans Condensed Bold Italics"/>
              </a:rPr>
              <a:t>Step 2: Access Your Booking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31030" y="6214525"/>
            <a:ext cx="3637453" cy="296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30"/>
              </a:lnSpc>
              <a:spcBef>
                <a:spcPct val="0"/>
              </a:spcBef>
            </a:pPr>
            <a:r>
              <a:rPr lang="en-US" b="true" sz="1807" i="true">
                <a:solidFill>
                  <a:srgbClr val="1D1D1B"/>
                </a:solidFill>
                <a:latin typeface="Nunito Sans Condensed Bold Italics"/>
                <a:ea typeface="Nunito Sans Condensed Bold Italics"/>
                <a:cs typeface="Nunito Sans Condensed Bold Italics"/>
                <a:sym typeface="Nunito Sans Condensed Bold Italics"/>
              </a:rPr>
              <a:t>Step 3: Choose &amp; Confirm Your Seat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31030" y="1937608"/>
            <a:ext cx="4793403" cy="52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55"/>
              </a:lnSpc>
              <a:spcBef>
                <a:spcPct val="0"/>
              </a:spcBef>
            </a:pPr>
            <a:r>
              <a:rPr lang="en-US" sz="1539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Go to the KLM website or mobile app. Enter your booking reference and last name to access your reservation.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31030" y="4358420"/>
            <a:ext cx="5425934" cy="52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55"/>
              </a:lnSpc>
              <a:spcBef>
                <a:spcPct val="0"/>
              </a:spcBef>
            </a:pPr>
            <a:r>
              <a:rPr lang="en-US" sz="1539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Navigate to the "Manage Booking" or "My Trip" section to view your flight details and available options.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68327" y="5319587"/>
            <a:ext cx="5557626" cy="88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343"/>
              </a:lnSpc>
              <a:spcBef>
                <a:spcPct val="0"/>
              </a:spcBef>
            </a:pPr>
            <a:r>
              <a:rPr lang="en-US" sz="1673">
                <a:solidFill>
                  <a:srgbClr val="131614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Follow these simple steps to choose your</a:t>
            </a:r>
            <a:r>
              <a:rPr lang="en-US" sz="1673" u="sng">
                <a:solidFill>
                  <a:srgbClr val="131614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  <a:hlinkClick r:id="rId9" tooltip="https://www.airflypolicy.com/seat-selection/klm-airlines-seat-selection"/>
              </a:rPr>
              <a:t> preferred seat on KLM flights</a:t>
            </a:r>
            <a:r>
              <a:rPr lang="en-US" sz="1673">
                <a:solidFill>
                  <a:srgbClr val="131614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. Note: Seat selection is free for many fare types, but fees may apply for certain seats or classes.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0" y="0"/>
            <a:ext cx="1848792" cy="775918"/>
          </a:xfrm>
          <a:custGeom>
            <a:avLst/>
            <a:gdLst/>
            <a:ahLst/>
            <a:cxnLst/>
            <a:rect r="r" b="b" t="t" l="l"/>
            <a:pathLst>
              <a:path h="775918" w="1848792">
                <a:moveTo>
                  <a:pt x="0" y="0"/>
                </a:moveTo>
                <a:lnTo>
                  <a:pt x="1848792" y="0"/>
                </a:lnTo>
                <a:lnTo>
                  <a:pt x="1848792" y="775918"/>
                </a:lnTo>
                <a:lnTo>
                  <a:pt x="0" y="775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48159" y="-832685"/>
            <a:ext cx="12245863" cy="12290556"/>
          </a:xfrm>
          <a:custGeom>
            <a:avLst/>
            <a:gdLst/>
            <a:ahLst/>
            <a:cxnLst/>
            <a:rect r="r" b="b" t="t" l="l"/>
            <a:pathLst>
              <a:path h="12290556" w="12245863">
                <a:moveTo>
                  <a:pt x="0" y="0"/>
                </a:moveTo>
                <a:lnTo>
                  <a:pt x="12245863" y="0"/>
                </a:lnTo>
                <a:lnTo>
                  <a:pt x="12245863" y="12290556"/>
                </a:lnTo>
                <a:lnTo>
                  <a:pt x="0" y="12290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906022" y="-1170871"/>
            <a:ext cx="12245863" cy="12290556"/>
          </a:xfrm>
          <a:custGeom>
            <a:avLst/>
            <a:gdLst/>
            <a:ahLst/>
            <a:cxnLst/>
            <a:rect r="r" b="b" t="t" l="l"/>
            <a:pathLst>
              <a:path h="12290556" w="12245863">
                <a:moveTo>
                  <a:pt x="12245863" y="12290556"/>
                </a:moveTo>
                <a:lnTo>
                  <a:pt x="0" y="12290556"/>
                </a:lnTo>
                <a:lnTo>
                  <a:pt x="0" y="0"/>
                </a:lnTo>
                <a:lnTo>
                  <a:pt x="12245863" y="0"/>
                </a:lnTo>
                <a:lnTo>
                  <a:pt x="12245863" y="12290556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0116" y="467467"/>
            <a:ext cx="17247768" cy="9316034"/>
            <a:chOff x="0" y="0"/>
            <a:chExt cx="697671" cy="3768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97671" cy="376833"/>
            </a:xfrm>
            <a:custGeom>
              <a:avLst/>
              <a:gdLst/>
              <a:ahLst/>
              <a:cxnLst/>
              <a:rect r="r" b="b" t="t" l="l"/>
              <a:pathLst>
                <a:path h="376833" w="697671">
                  <a:moveTo>
                    <a:pt x="3507" y="0"/>
                  </a:moveTo>
                  <a:lnTo>
                    <a:pt x="694165" y="0"/>
                  </a:lnTo>
                  <a:cubicBezTo>
                    <a:pt x="696101" y="0"/>
                    <a:pt x="697671" y="1570"/>
                    <a:pt x="697671" y="3507"/>
                  </a:cubicBezTo>
                  <a:lnTo>
                    <a:pt x="697671" y="373326"/>
                  </a:lnTo>
                  <a:cubicBezTo>
                    <a:pt x="697671" y="375263"/>
                    <a:pt x="696101" y="376833"/>
                    <a:pt x="694165" y="376833"/>
                  </a:cubicBezTo>
                  <a:lnTo>
                    <a:pt x="3507" y="376833"/>
                  </a:lnTo>
                  <a:cubicBezTo>
                    <a:pt x="1570" y="376833"/>
                    <a:pt x="0" y="375263"/>
                    <a:pt x="0" y="373326"/>
                  </a:cubicBezTo>
                  <a:lnTo>
                    <a:pt x="0" y="3507"/>
                  </a:lnTo>
                  <a:cubicBezTo>
                    <a:pt x="0" y="1570"/>
                    <a:pt x="1570" y="0"/>
                    <a:pt x="3507" y="0"/>
                  </a:cubicBezTo>
                  <a:close/>
                </a:path>
              </a:pathLst>
            </a:custGeom>
            <a:solidFill>
              <a:srgbClr val="C6BC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697671" cy="424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5400000">
            <a:off x="8903959" y="-415603"/>
            <a:ext cx="5123985" cy="4114800"/>
          </a:xfrm>
          <a:custGeom>
            <a:avLst/>
            <a:gdLst/>
            <a:ahLst/>
            <a:cxnLst/>
            <a:rect r="r" b="b" t="t" l="l"/>
            <a:pathLst>
              <a:path h="4114800" w="5123985">
                <a:moveTo>
                  <a:pt x="0" y="0"/>
                </a:moveTo>
                <a:lnTo>
                  <a:pt x="5123986" y="0"/>
                </a:lnTo>
                <a:lnTo>
                  <a:pt x="5123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0591" y="7343071"/>
            <a:ext cx="5123985" cy="4114800"/>
          </a:xfrm>
          <a:custGeom>
            <a:avLst/>
            <a:gdLst/>
            <a:ahLst/>
            <a:cxnLst/>
            <a:rect r="r" b="b" t="t" l="l"/>
            <a:pathLst>
              <a:path h="4114800" w="5123985">
                <a:moveTo>
                  <a:pt x="0" y="0"/>
                </a:moveTo>
                <a:lnTo>
                  <a:pt x="5123985" y="0"/>
                </a:lnTo>
                <a:lnTo>
                  <a:pt x="51239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10591" y="1194482"/>
            <a:ext cx="5784630" cy="1000397"/>
            <a:chOff x="0" y="0"/>
            <a:chExt cx="1190253" cy="2058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90253" cy="205843"/>
            </a:xfrm>
            <a:custGeom>
              <a:avLst/>
              <a:gdLst/>
              <a:ahLst/>
              <a:cxnLst/>
              <a:rect r="r" b="b" t="t" l="l"/>
              <a:pathLst>
                <a:path h="205843" w="1190253">
                  <a:moveTo>
                    <a:pt x="10456" y="0"/>
                  </a:moveTo>
                  <a:lnTo>
                    <a:pt x="1179797" y="0"/>
                  </a:lnTo>
                  <a:cubicBezTo>
                    <a:pt x="1185572" y="0"/>
                    <a:pt x="1190253" y="4681"/>
                    <a:pt x="1190253" y="10456"/>
                  </a:cubicBezTo>
                  <a:lnTo>
                    <a:pt x="1190253" y="195387"/>
                  </a:lnTo>
                  <a:cubicBezTo>
                    <a:pt x="1190253" y="198160"/>
                    <a:pt x="1189151" y="200820"/>
                    <a:pt x="1187191" y="202781"/>
                  </a:cubicBezTo>
                  <a:cubicBezTo>
                    <a:pt x="1185230" y="204741"/>
                    <a:pt x="1182570" y="205843"/>
                    <a:pt x="1179797" y="205843"/>
                  </a:cubicBezTo>
                  <a:lnTo>
                    <a:pt x="10456" y="205843"/>
                  </a:lnTo>
                  <a:cubicBezTo>
                    <a:pt x="7683" y="205843"/>
                    <a:pt x="5023" y="204741"/>
                    <a:pt x="3062" y="202781"/>
                  </a:cubicBezTo>
                  <a:cubicBezTo>
                    <a:pt x="1102" y="200820"/>
                    <a:pt x="0" y="198160"/>
                    <a:pt x="0" y="195387"/>
                  </a:cubicBezTo>
                  <a:lnTo>
                    <a:pt x="0" y="10456"/>
                  </a:lnTo>
                  <a:cubicBezTo>
                    <a:pt x="0" y="7683"/>
                    <a:pt x="1102" y="5023"/>
                    <a:pt x="3062" y="3062"/>
                  </a:cubicBezTo>
                  <a:cubicBezTo>
                    <a:pt x="5023" y="1102"/>
                    <a:pt x="7683" y="0"/>
                    <a:pt x="10456" y="0"/>
                  </a:cubicBezTo>
                  <a:close/>
                </a:path>
              </a:pathLst>
            </a:custGeom>
            <a:solidFill>
              <a:srgbClr val="736C5E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190253" cy="253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676986" y="8257903"/>
            <a:ext cx="6090898" cy="1000397"/>
            <a:chOff x="0" y="0"/>
            <a:chExt cx="1253271" cy="20584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53271" cy="205843"/>
            </a:xfrm>
            <a:custGeom>
              <a:avLst/>
              <a:gdLst/>
              <a:ahLst/>
              <a:cxnLst/>
              <a:rect r="r" b="b" t="t" l="l"/>
              <a:pathLst>
                <a:path h="205843" w="1253271">
                  <a:moveTo>
                    <a:pt x="9930" y="0"/>
                  </a:moveTo>
                  <a:lnTo>
                    <a:pt x="1243341" y="0"/>
                  </a:lnTo>
                  <a:cubicBezTo>
                    <a:pt x="1248825" y="0"/>
                    <a:pt x="1253271" y="4446"/>
                    <a:pt x="1253271" y="9930"/>
                  </a:cubicBezTo>
                  <a:lnTo>
                    <a:pt x="1253271" y="195913"/>
                  </a:lnTo>
                  <a:cubicBezTo>
                    <a:pt x="1253271" y="201397"/>
                    <a:pt x="1248825" y="205843"/>
                    <a:pt x="1243341" y="205843"/>
                  </a:cubicBezTo>
                  <a:lnTo>
                    <a:pt x="9930" y="205843"/>
                  </a:lnTo>
                  <a:cubicBezTo>
                    <a:pt x="4446" y="205843"/>
                    <a:pt x="0" y="201397"/>
                    <a:pt x="0" y="195913"/>
                  </a:cubicBezTo>
                  <a:lnTo>
                    <a:pt x="0" y="9930"/>
                  </a:lnTo>
                  <a:cubicBezTo>
                    <a:pt x="0" y="4446"/>
                    <a:pt x="4446" y="0"/>
                    <a:pt x="9930" y="0"/>
                  </a:cubicBezTo>
                  <a:close/>
                </a:path>
              </a:pathLst>
            </a:custGeom>
            <a:solidFill>
              <a:srgbClr val="736C5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253271" cy="253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4862266" y="4798641"/>
            <a:ext cx="3465652" cy="4468404"/>
          </a:xfrm>
          <a:custGeom>
            <a:avLst/>
            <a:gdLst/>
            <a:ahLst/>
            <a:cxnLst/>
            <a:rect r="r" b="b" t="t" l="l"/>
            <a:pathLst>
              <a:path h="4468404" w="3465652">
                <a:moveTo>
                  <a:pt x="0" y="0"/>
                </a:moveTo>
                <a:lnTo>
                  <a:pt x="3465652" y="0"/>
                </a:lnTo>
                <a:lnTo>
                  <a:pt x="3465652" y="4468404"/>
                </a:lnTo>
                <a:lnTo>
                  <a:pt x="0" y="44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869627" y="1063936"/>
            <a:ext cx="2757828" cy="3774570"/>
          </a:xfrm>
          <a:custGeom>
            <a:avLst/>
            <a:gdLst/>
            <a:ahLst/>
            <a:cxnLst/>
            <a:rect r="r" b="b" t="t" l="l"/>
            <a:pathLst>
              <a:path h="3774570" w="2757828">
                <a:moveTo>
                  <a:pt x="0" y="0"/>
                </a:moveTo>
                <a:lnTo>
                  <a:pt x="2757828" y="0"/>
                </a:lnTo>
                <a:lnTo>
                  <a:pt x="2757828" y="3774569"/>
                </a:lnTo>
                <a:lnTo>
                  <a:pt x="0" y="37745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74148" y="1072505"/>
            <a:ext cx="2641140" cy="3341616"/>
          </a:xfrm>
          <a:custGeom>
            <a:avLst/>
            <a:gdLst/>
            <a:ahLst/>
            <a:cxnLst/>
            <a:rect r="r" b="b" t="t" l="l"/>
            <a:pathLst>
              <a:path h="3341616" w="2641140">
                <a:moveTo>
                  <a:pt x="0" y="0"/>
                </a:moveTo>
                <a:lnTo>
                  <a:pt x="2641140" y="0"/>
                </a:lnTo>
                <a:lnTo>
                  <a:pt x="2641140" y="3341616"/>
                </a:lnTo>
                <a:lnTo>
                  <a:pt x="0" y="3341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63616" y="1142231"/>
            <a:ext cx="4712460" cy="870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62"/>
              </a:lnSpc>
              <a:spcBef>
                <a:spcPct val="0"/>
              </a:spcBef>
            </a:pPr>
            <a:r>
              <a:rPr lang="en-US" sz="5116">
                <a:solidFill>
                  <a:srgbClr val="E2E4E6"/>
                </a:solidFill>
                <a:latin typeface="Ramabhadra"/>
                <a:ea typeface="Ramabhadra"/>
                <a:cs typeface="Ramabhadra"/>
                <a:sym typeface="Ramabhadra"/>
              </a:rPr>
              <a:t>SEAT TYPES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63616" y="2335982"/>
            <a:ext cx="6192549" cy="2174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3"/>
              </a:lnSpc>
              <a:spcBef>
                <a:spcPct val="0"/>
              </a:spcBef>
            </a:pPr>
            <a:r>
              <a:rPr lang="en-US" sz="2495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Standard Seats: Free with most tickets, standard legroom and comfort for all passengers.</a:t>
            </a:r>
          </a:p>
          <a:p>
            <a:pPr algn="l" marL="0" indent="0" lvl="0">
              <a:lnSpc>
                <a:spcPts val="3493"/>
              </a:lnSpc>
              <a:spcBef>
                <a:spcPct val="0"/>
              </a:spcBef>
            </a:pPr>
            <a:r>
              <a:rPr lang="en-US" sz="2495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Economy Comfort: Extra legroom seats, ideal for taller passengers — may involve an additional fee depending on route and fare class.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638590" y="4772830"/>
            <a:ext cx="5620710" cy="3051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3"/>
              </a:lnSpc>
              <a:spcBef>
                <a:spcPct val="0"/>
              </a:spcBef>
            </a:pPr>
            <a:r>
              <a:rPr lang="en-US" sz="2495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Preferred Seats: Front cabin or exit rows, offering quicker boarding — sometimes paid.</a:t>
            </a:r>
          </a:p>
          <a:p>
            <a:pPr algn="l" marL="0" indent="0" lvl="0">
              <a:lnSpc>
                <a:spcPts val="3493"/>
              </a:lnSpc>
              <a:spcBef>
                <a:spcPct val="0"/>
              </a:spcBef>
            </a:pPr>
            <a:r>
              <a:rPr lang="en-US" sz="2495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Business Class: Fully included with business fare, premium comfort and service.</a:t>
            </a:r>
          </a:p>
          <a:p>
            <a:pPr algn="l" marL="0" indent="0" lvl="0">
              <a:lnSpc>
                <a:spcPts val="3493"/>
              </a:lnSpc>
              <a:spcBef>
                <a:spcPct val="0"/>
              </a:spcBef>
            </a:pPr>
            <a:r>
              <a:rPr lang="en-US" sz="2495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Fees vary based on seat type, route, and fare class booked.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984335" y="8205651"/>
            <a:ext cx="5274965" cy="870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62"/>
              </a:lnSpc>
              <a:spcBef>
                <a:spcPct val="0"/>
              </a:spcBef>
            </a:pPr>
            <a:r>
              <a:rPr lang="en-US" sz="5116">
                <a:solidFill>
                  <a:srgbClr val="E2E4E6"/>
                </a:solidFill>
                <a:latin typeface="Ramabhadra"/>
                <a:ea typeface="Ramabhadra"/>
                <a:cs typeface="Ramabhadra"/>
                <a:sym typeface="Ramabhadra"/>
              </a:rPr>
              <a:t>COSTS &amp; CLASS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0" y="0"/>
            <a:ext cx="1848792" cy="775918"/>
          </a:xfrm>
          <a:custGeom>
            <a:avLst/>
            <a:gdLst/>
            <a:ahLst/>
            <a:cxnLst/>
            <a:rect r="r" b="b" t="t" l="l"/>
            <a:pathLst>
              <a:path h="775918" w="1848792">
                <a:moveTo>
                  <a:pt x="0" y="0"/>
                </a:moveTo>
                <a:lnTo>
                  <a:pt x="1848792" y="0"/>
                </a:lnTo>
                <a:lnTo>
                  <a:pt x="1848792" y="775918"/>
                </a:lnTo>
                <a:lnTo>
                  <a:pt x="0" y="7759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40932" y="-333449"/>
            <a:ext cx="12245863" cy="12290556"/>
          </a:xfrm>
          <a:custGeom>
            <a:avLst/>
            <a:gdLst/>
            <a:ahLst/>
            <a:cxnLst/>
            <a:rect r="r" b="b" t="t" l="l"/>
            <a:pathLst>
              <a:path h="12290556" w="12245863">
                <a:moveTo>
                  <a:pt x="0" y="0"/>
                </a:moveTo>
                <a:lnTo>
                  <a:pt x="12245864" y="0"/>
                </a:lnTo>
                <a:lnTo>
                  <a:pt x="12245864" y="12290556"/>
                </a:lnTo>
                <a:lnTo>
                  <a:pt x="0" y="12290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16867" y="-333449"/>
            <a:ext cx="9805991" cy="11062738"/>
            <a:chOff x="0" y="0"/>
            <a:chExt cx="2017694" cy="22762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17694" cy="2276284"/>
            </a:xfrm>
            <a:custGeom>
              <a:avLst/>
              <a:gdLst/>
              <a:ahLst/>
              <a:cxnLst/>
              <a:rect r="r" b="b" t="t" l="l"/>
              <a:pathLst>
                <a:path h="2276284" w="2017694">
                  <a:moveTo>
                    <a:pt x="0" y="0"/>
                  </a:moveTo>
                  <a:lnTo>
                    <a:pt x="2017694" y="0"/>
                  </a:lnTo>
                  <a:lnTo>
                    <a:pt x="2017694" y="2276284"/>
                  </a:lnTo>
                  <a:lnTo>
                    <a:pt x="0" y="2276284"/>
                  </a:lnTo>
                  <a:close/>
                </a:path>
              </a:pathLst>
            </a:custGeom>
            <a:solidFill>
              <a:srgbClr val="736C5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017694" cy="2323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00000">
            <a:off x="-3199234" y="-1354005"/>
            <a:ext cx="6410644" cy="6282431"/>
          </a:xfrm>
          <a:custGeom>
            <a:avLst/>
            <a:gdLst/>
            <a:ahLst/>
            <a:cxnLst/>
            <a:rect r="r" b="b" t="t" l="l"/>
            <a:pathLst>
              <a:path h="6282431" w="6410644">
                <a:moveTo>
                  <a:pt x="0" y="0"/>
                </a:moveTo>
                <a:lnTo>
                  <a:pt x="6410644" y="0"/>
                </a:lnTo>
                <a:lnTo>
                  <a:pt x="6410644" y="6282432"/>
                </a:lnTo>
                <a:lnTo>
                  <a:pt x="0" y="62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201740" y="7402915"/>
            <a:ext cx="4481935" cy="5667176"/>
          </a:xfrm>
          <a:custGeom>
            <a:avLst/>
            <a:gdLst/>
            <a:ahLst/>
            <a:cxnLst/>
            <a:rect r="r" b="b" t="t" l="l"/>
            <a:pathLst>
              <a:path h="5667176" w="4481935">
                <a:moveTo>
                  <a:pt x="0" y="0"/>
                </a:moveTo>
                <a:lnTo>
                  <a:pt x="4481935" y="0"/>
                </a:lnTo>
                <a:lnTo>
                  <a:pt x="4481935" y="5667176"/>
                </a:lnTo>
                <a:lnTo>
                  <a:pt x="0" y="5667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980489" y="1022172"/>
            <a:ext cx="4947135" cy="547206"/>
            <a:chOff x="0" y="0"/>
            <a:chExt cx="674170" cy="745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74170" cy="74570"/>
            </a:xfrm>
            <a:custGeom>
              <a:avLst/>
              <a:gdLst/>
              <a:ahLst/>
              <a:cxnLst/>
              <a:rect r="r" b="b" t="t" l="l"/>
              <a:pathLst>
                <a:path h="74570" w="674170">
                  <a:moveTo>
                    <a:pt x="37285" y="0"/>
                  </a:moveTo>
                  <a:lnTo>
                    <a:pt x="636885" y="0"/>
                  </a:lnTo>
                  <a:cubicBezTo>
                    <a:pt x="646774" y="0"/>
                    <a:pt x="656257" y="3928"/>
                    <a:pt x="663250" y="10921"/>
                  </a:cubicBezTo>
                  <a:cubicBezTo>
                    <a:pt x="670242" y="17913"/>
                    <a:pt x="674170" y="27397"/>
                    <a:pt x="674170" y="37285"/>
                  </a:cubicBezTo>
                  <a:lnTo>
                    <a:pt x="674170" y="37285"/>
                  </a:lnTo>
                  <a:cubicBezTo>
                    <a:pt x="674170" y="47174"/>
                    <a:pt x="670242" y="56657"/>
                    <a:pt x="663250" y="63650"/>
                  </a:cubicBezTo>
                  <a:cubicBezTo>
                    <a:pt x="656257" y="70642"/>
                    <a:pt x="646774" y="74570"/>
                    <a:pt x="636885" y="74570"/>
                  </a:cubicBezTo>
                  <a:lnTo>
                    <a:pt x="37285" y="74570"/>
                  </a:lnTo>
                  <a:cubicBezTo>
                    <a:pt x="27397" y="74570"/>
                    <a:pt x="17913" y="70642"/>
                    <a:pt x="10921" y="63650"/>
                  </a:cubicBezTo>
                  <a:cubicBezTo>
                    <a:pt x="3928" y="56657"/>
                    <a:pt x="0" y="47174"/>
                    <a:pt x="0" y="37285"/>
                  </a:cubicBezTo>
                  <a:lnTo>
                    <a:pt x="0" y="37285"/>
                  </a:lnTo>
                  <a:cubicBezTo>
                    <a:pt x="0" y="27397"/>
                    <a:pt x="3928" y="17913"/>
                    <a:pt x="10921" y="10921"/>
                  </a:cubicBezTo>
                  <a:cubicBezTo>
                    <a:pt x="17913" y="3928"/>
                    <a:pt x="27397" y="0"/>
                    <a:pt x="37285" y="0"/>
                  </a:cubicBezTo>
                  <a:close/>
                </a:path>
              </a:pathLst>
            </a:custGeom>
            <a:solidFill>
              <a:srgbClr val="C6BCB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674170" cy="122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427390" y="1055807"/>
            <a:ext cx="3970985" cy="439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4"/>
              </a:lnSpc>
              <a:spcBef>
                <a:spcPct val="0"/>
              </a:spcBef>
            </a:pPr>
            <a:r>
              <a:rPr lang="en-US" b="true" sz="2574">
                <a:solidFill>
                  <a:srgbClr val="1D1D1B"/>
                </a:solidFill>
                <a:latin typeface="Nunito Sans Condensed Bold"/>
                <a:ea typeface="Nunito Sans Condensed Bold"/>
                <a:cs typeface="Nunito Sans Condensed Bold"/>
                <a:sym typeface="Nunito Sans Condensed Bold"/>
              </a:rPr>
              <a:t>Timing Your Selection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980489" y="3848366"/>
            <a:ext cx="4947135" cy="547206"/>
            <a:chOff x="0" y="0"/>
            <a:chExt cx="674170" cy="745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74170" cy="74570"/>
            </a:xfrm>
            <a:custGeom>
              <a:avLst/>
              <a:gdLst/>
              <a:ahLst/>
              <a:cxnLst/>
              <a:rect r="r" b="b" t="t" l="l"/>
              <a:pathLst>
                <a:path h="74570" w="674170">
                  <a:moveTo>
                    <a:pt x="37285" y="0"/>
                  </a:moveTo>
                  <a:lnTo>
                    <a:pt x="636885" y="0"/>
                  </a:lnTo>
                  <a:cubicBezTo>
                    <a:pt x="646774" y="0"/>
                    <a:pt x="656257" y="3928"/>
                    <a:pt x="663250" y="10921"/>
                  </a:cubicBezTo>
                  <a:cubicBezTo>
                    <a:pt x="670242" y="17913"/>
                    <a:pt x="674170" y="27397"/>
                    <a:pt x="674170" y="37285"/>
                  </a:cubicBezTo>
                  <a:lnTo>
                    <a:pt x="674170" y="37285"/>
                  </a:lnTo>
                  <a:cubicBezTo>
                    <a:pt x="674170" y="47174"/>
                    <a:pt x="670242" y="56657"/>
                    <a:pt x="663250" y="63650"/>
                  </a:cubicBezTo>
                  <a:cubicBezTo>
                    <a:pt x="656257" y="70642"/>
                    <a:pt x="646774" y="74570"/>
                    <a:pt x="636885" y="74570"/>
                  </a:cubicBezTo>
                  <a:lnTo>
                    <a:pt x="37285" y="74570"/>
                  </a:lnTo>
                  <a:cubicBezTo>
                    <a:pt x="27397" y="74570"/>
                    <a:pt x="17913" y="70642"/>
                    <a:pt x="10921" y="63650"/>
                  </a:cubicBezTo>
                  <a:cubicBezTo>
                    <a:pt x="3928" y="56657"/>
                    <a:pt x="0" y="47174"/>
                    <a:pt x="0" y="37285"/>
                  </a:cubicBezTo>
                  <a:lnTo>
                    <a:pt x="0" y="37285"/>
                  </a:lnTo>
                  <a:cubicBezTo>
                    <a:pt x="0" y="27397"/>
                    <a:pt x="3928" y="17913"/>
                    <a:pt x="10921" y="10921"/>
                  </a:cubicBezTo>
                  <a:cubicBezTo>
                    <a:pt x="17913" y="3928"/>
                    <a:pt x="27397" y="0"/>
                    <a:pt x="37285" y="0"/>
                  </a:cubicBezTo>
                  <a:close/>
                </a:path>
              </a:pathLst>
            </a:custGeom>
            <a:solidFill>
              <a:srgbClr val="C6BCB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674170" cy="122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427390" y="3878464"/>
            <a:ext cx="4259160" cy="439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4"/>
              </a:lnSpc>
              <a:spcBef>
                <a:spcPct val="0"/>
              </a:spcBef>
            </a:pPr>
            <a:r>
              <a:rPr lang="en-US" b="true" sz="2574">
                <a:solidFill>
                  <a:srgbClr val="1D1D1B"/>
                </a:solidFill>
                <a:latin typeface="Nunito Sans Condensed Bold"/>
                <a:ea typeface="Nunito Sans Condensed Bold"/>
                <a:cs typeface="Nunito Sans Condensed Bold"/>
                <a:sym typeface="Nunito Sans Condensed Bold"/>
              </a:rPr>
              <a:t>Groups &amp; Families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980489" y="6674561"/>
            <a:ext cx="4947135" cy="547206"/>
            <a:chOff x="0" y="0"/>
            <a:chExt cx="674170" cy="745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74170" cy="74570"/>
            </a:xfrm>
            <a:custGeom>
              <a:avLst/>
              <a:gdLst/>
              <a:ahLst/>
              <a:cxnLst/>
              <a:rect r="r" b="b" t="t" l="l"/>
              <a:pathLst>
                <a:path h="74570" w="674170">
                  <a:moveTo>
                    <a:pt x="37285" y="0"/>
                  </a:moveTo>
                  <a:lnTo>
                    <a:pt x="636885" y="0"/>
                  </a:lnTo>
                  <a:cubicBezTo>
                    <a:pt x="646774" y="0"/>
                    <a:pt x="656257" y="3928"/>
                    <a:pt x="663250" y="10921"/>
                  </a:cubicBezTo>
                  <a:cubicBezTo>
                    <a:pt x="670242" y="17913"/>
                    <a:pt x="674170" y="27397"/>
                    <a:pt x="674170" y="37285"/>
                  </a:cubicBezTo>
                  <a:lnTo>
                    <a:pt x="674170" y="37285"/>
                  </a:lnTo>
                  <a:cubicBezTo>
                    <a:pt x="674170" y="47174"/>
                    <a:pt x="670242" y="56657"/>
                    <a:pt x="663250" y="63650"/>
                  </a:cubicBezTo>
                  <a:cubicBezTo>
                    <a:pt x="656257" y="70642"/>
                    <a:pt x="646774" y="74570"/>
                    <a:pt x="636885" y="74570"/>
                  </a:cubicBezTo>
                  <a:lnTo>
                    <a:pt x="37285" y="74570"/>
                  </a:lnTo>
                  <a:cubicBezTo>
                    <a:pt x="27397" y="74570"/>
                    <a:pt x="17913" y="70642"/>
                    <a:pt x="10921" y="63650"/>
                  </a:cubicBezTo>
                  <a:cubicBezTo>
                    <a:pt x="3928" y="56657"/>
                    <a:pt x="0" y="47174"/>
                    <a:pt x="0" y="37285"/>
                  </a:cubicBezTo>
                  <a:lnTo>
                    <a:pt x="0" y="37285"/>
                  </a:lnTo>
                  <a:cubicBezTo>
                    <a:pt x="0" y="27397"/>
                    <a:pt x="3928" y="17913"/>
                    <a:pt x="10921" y="10921"/>
                  </a:cubicBezTo>
                  <a:cubicBezTo>
                    <a:pt x="17913" y="3928"/>
                    <a:pt x="27397" y="0"/>
                    <a:pt x="37285" y="0"/>
                  </a:cubicBezTo>
                  <a:close/>
                </a:path>
              </a:pathLst>
            </a:custGeom>
            <a:solidFill>
              <a:srgbClr val="C6BCB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674170" cy="122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06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401508" y="6699212"/>
            <a:ext cx="5332634" cy="439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4"/>
              </a:lnSpc>
              <a:spcBef>
                <a:spcPct val="0"/>
              </a:spcBef>
            </a:pPr>
            <a:r>
              <a:rPr lang="en-US" b="true" sz="2574">
                <a:solidFill>
                  <a:srgbClr val="1D1D1B"/>
                </a:solidFill>
                <a:latin typeface="Nunito Sans Condensed Bold"/>
                <a:ea typeface="Nunito Sans Condensed Bold"/>
                <a:cs typeface="Nunito Sans Condensed Bold"/>
                <a:sym typeface="Nunito Sans Condensed Bold"/>
              </a:rPr>
              <a:t>Policies &amp; Reminders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980489" y="1613849"/>
            <a:ext cx="5779535" cy="14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79"/>
              </a:lnSpc>
              <a:spcBef>
                <a:spcPct val="0"/>
              </a:spcBef>
            </a:pPr>
            <a:r>
              <a:rPr lang="en-US" sz="2127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Select your seat early to get the best available options.</a:t>
            </a:r>
          </a:p>
          <a:p>
            <a:pPr algn="just" marL="0" indent="0" lvl="0">
              <a:lnSpc>
                <a:spcPts val="2979"/>
              </a:lnSpc>
              <a:spcBef>
                <a:spcPct val="0"/>
              </a:spcBef>
            </a:pPr>
            <a:r>
              <a:rPr lang="en-US" sz="2127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Changes are allowed up to 30 minutes before departure, subject to availability.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80489" y="4432150"/>
            <a:ext cx="5779535" cy="14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79"/>
              </a:lnSpc>
              <a:spcBef>
                <a:spcPct val="0"/>
              </a:spcBef>
            </a:pPr>
            <a:r>
              <a:rPr lang="en-US" sz="2127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Families and groups can usually select seats together at the time of booking.</a:t>
            </a:r>
          </a:p>
          <a:p>
            <a:pPr algn="just" marL="0" indent="0" lvl="0">
              <a:lnSpc>
                <a:spcPts val="2979"/>
              </a:lnSpc>
              <a:spcBef>
                <a:spcPct val="0"/>
              </a:spcBef>
            </a:pPr>
            <a:r>
              <a:rPr lang="en-US" sz="2127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Some special seats (e.g., exit rows) require passengers to meet safety criteria.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80489" y="7252897"/>
            <a:ext cx="5779535" cy="14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79"/>
              </a:lnSpc>
              <a:spcBef>
                <a:spcPct val="0"/>
              </a:spcBef>
            </a:pPr>
            <a:r>
              <a:rPr lang="en-US" sz="2127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KLM seat selection policies ensure passengers have options that suit their needs.</a:t>
            </a:r>
          </a:p>
          <a:p>
            <a:pPr algn="just" marL="0" indent="0" lvl="0">
              <a:lnSpc>
                <a:spcPts val="2979"/>
              </a:lnSpc>
              <a:spcBef>
                <a:spcPct val="0"/>
              </a:spcBef>
            </a:pPr>
            <a:r>
              <a:rPr lang="en-US" sz="2127">
                <a:solidFill>
                  <a:srgbClr val="1D1D1B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Thank you for learning about KLM Airlines seat selection. Have a great flight!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71000" y="2247317"/>
            <a:ext cx="6487570" cy="243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793"/>
              </a:lnSpc>
              <a:spcBef>
                <a:spcPct val="0"/>
              </a:spcBef>
            </a:pPr>
            <a:r>
              <a:rPr lang="en-US" sz="6995">
                <a:solidFill>
                  <a:srgbClr val="E2E4E6"/>
                </a:solidFill>
                <a:latin typeface="Ramabhadra"/>
                <a:ea typeface="Ramabhadra"/>
                <a:cs typeface="Ramabhadra"/>
                <a:sym typeface="Ramabhadra"/>
              </a:rPr>
              <a:t>TIPS &amp; POLICIES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1000" y="5095875"/>
            <a:ext cx="5881910" cy="173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97"/>
              </a:lnSpc>
              <a:spcBef>
                <a:spcPct val="0"/>
              </a:spcBef>
            </a:pPr>
            <a:r>
              <a:rPr lang="en-US" sz="2498">
                <a:solidFill>
                  <a:srgbClr val="E2E4E6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KLM seat selection policies ensure passengers have options that suit their needs and comfort. Plan ahead for the best experience on your KLM flight.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5452320" y="-336957"/>
            <a:ext cx="3210283" cy="3421680"/>
          </a:xfrm>
          <a:custGeom>
            <a:avLst/>
            <a:gdLst/>
            <a:ahLst/>
            <a:cxnLst/>
            <a:rect r="r" b="b" t="t" l="l"/>
            <a:pathLst>
              <a:path h="3421680" w="3210283">
                <a:moveTo>
                  <a:pt x="0" y="0"/>
                </a:moveTo>
                <a:lnTo>
                  <a:pt x="3210282" y="0"/>
                </a:lnTo>
                <a:lnTo>
                  <a:pt x="3210282" y="3421680"/>
                </a:lnTo>
                <a:lnTo>
                  <a:pt x="0" y="3421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471339" y="7037099"/>
            <a:ext cx="3210752" cy="3509018"/>
          </a:xfrm>
          <a:custGeom>
            <a:avLst/>
            <a:gdLst/>
            <a:ahLst/>
            <a:cxnLst/>
            <a:rect r="r" b="b" t="t" l="l"/>
            <a:pathLst>
              <a:path h="3509018" w="3210752">
                <a:moveTo>
                  <a:pt x="0" y="0"/>
                </a:moveTo>
                <a:lnTo>
                  <a:pt x="3210752" y="0"/>
                </a:lnTo>
                <a:lnTo>
                  <a:pt x="3210752" y="3509018"/>
                </a:lnTo>
                <a:lnTo>
                  <a:pt x="0" y="3509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0" y="0"/>
            <a:ext cx="1848792" cy="775918"/>
          </a:xfrm>
          <a:custGeom>
            <a:avLst/>
            <a:gdLst/>
            <a:ahLst/>
            <a:cxnLst/>
            <a:rect r="r" b="b" t="t" l="l"/>
            <a:pathLst>
              <a:path h="775918" w="1848792">
                <a:moveTo>
                  <a:pt x="0" y="0"/>
                </a:moveTo>
                <a:lnTo>
                  <a:pt x="1848792" y="0"/>
                </a:lnTo>
                <a:lnTo>
                  <a:pt x="1848792" y="775918"/>
                </a:lnTo>
                <a:lnTo>
                  <a:pt x="0" y="775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7135229" y="0"/>
            <a:ext cx="3268304" cy="3347425"/>
          </a:xfrm>
          <a:custGeom>
            <a:avLst/>
            <a:gdLst/>
            <a:ahLst/>
            <a:cxnLst/>
            <a:rect r="r" b="b" t="t" l="l"/>
            <a:pathLst>
              <a:path h="3347425" w="3268304">
                <a:moveTo>
                  <a:pt x="0" y="0"/>
                </a:moveTo>
                <a:lnTo>
                  <a:pt x="3268305" y="0"/>
                </a:lnTo>
                <a:lnTo>
                  <a:pt x="3268305" y="3347425"/>
                </a:lnTo>
                <a:lnTo>
                  <a:pt x="0" y="3347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73177" y="-217555"/>
            <a:ext cx="12245863" cy="12290556"/>
          </a:xfrm>
          <a:custGeom>
            <a:avLst/>
            <a:gdLst/>
            <a:ahLst/>
            <a:cxnLst/>
            <a:rect r="r" b="b" t="t" l="l"/>
            <a:pathLst>
              <a:path h="12290556" w="12245863">
                <a:moveTo>
                  <a:pt x="0" y="0"/>
                </a:moveTo>
                <a:lnTo>
                  <a:pt x="12245863" y="0"/>
                </a:lnTo>
                <a:lnTo>
                  <a:pt x="12245863" y="12290557"/>
                </a:lnTo>
                <a:lnTo>
                  <a:pt x="0" y="12290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4126" y="-278681"/>
            <a:ext cx="7236147" cy="10844362"/>
          </a:xfrm>
          <a:custGeom>
            <a:avLst/>
            <a:gdLst/>
            <a:ahLst/>
            <a:cxnLst/>
            <a:rect r="r" b="b" t="t" l="l"/>
            <a:pathLst>
              <a:path h="10844362" w="7236147">
                <a:moveTo>
                  <a:pt x="0" y="0"/>
                </a:moveTo>
                <a:lnTo>
                  <a:pt x="7236147" y="0"/>
                </a:lnTo>
                <a:lnTo>
                  <a:pt x="7236147" y="10844362"/>
                </a:lnTo>
                <a:lnTo>
                  <a:pt x="0" y="10844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5" t="0" r="-48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69137" y="6995527"/>
            <a:ext cx="6067399" cy="4114800"/>
          </a:xfrm>
          <a:custGeom>
            <a:avLst/>
            <a:gdLst/>
            <a:ahLst/>
            <a:cxnLst/>
            <a:rect r="r" b="b" t="t" l="l"/>
            <a:pathLst>
              <a:path h="4114800" w="6067399">
                <a:moveTo>
                  <a:pt x="0" y="0"/>
                </a:moveTo>
                <a:lnTo>
                  <a:pt x="6067400" y="0"/>
                </a:lnTo>
                <a:lnTo>
                  <a:pt x="6067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848792" cy="775918"/>
          </a:xfrm>
          <a:custGeom>
            <a:avLst/>
            <a:gdLst/>
            <a:ahLst/>
            <a:cxnLst/>
            <a:rect r="r" b="b" t="t" l="l"/>
            <a:pathLst>
              <a:path h="775918" w="1848792">
                <a:moveTo>
                  <a:pt x="0" y="0"/>
                </a:moveTo>
                <a:lnTo>
                  <a:pt x="1848792" y="0"/>
                </a:lnTo>
                <a:lnTo>
                  <a:pt x="1848792" y="775918"/>
                </a:lnTo>
                <a:lnTo>
                  <a:pt x="0" y="7759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0" y="3585550"/>
            <a:ext cx="6224802" cy="3251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37"/>
              </a:lnSpc>
            </a:pPr>
            <a:r>
              <a:rPr lang="en-US" sz="12537">
                <a:solidFill>
                  <a:srgbClr val="131614"/>
                </a:solidFill>
                <a:latin typeface="Ramabhadra"/>
                <a:ea typeface="Ramabhadra"/>
                <a:cs typeface="Ramabhadra"/>
                <a:sym typeface="Ramabhadra"/>
              </a:rPr>
              <a:t>THANK</a:t>
            </a:r>
          </a:p>
          <a:p>
            <a:pPr algn="l" marL="0" indent="0" lvl="0">
              <a:lnSpc>
                <a:spcPts val="12537"/>
              </a:lnSpc>
            </a:pPr>
            <a:r>
              <a:rPr lang="en-US" sz="12537">
                <a:solidFill>
                  <a:srgbClr val="131614"/>
                </a:solidFill>
                <a:latin typeface="Ramabhadra"/>
                <a:ea typeface="Ramabhadra"/>
                <a:cs typeface="Ramabhadra"/>
                <a:sym typeface="Ramabhadra"/>
              </a:rPr>
              <a:t>YOU!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06102" y="9220200"/>
            <a:ext cx="2181286" cy="32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131614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Have a great flight!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DAHNlGJv-aI</dc:identifier>
  <dcterms:modified xsi:type="dcterms:W3CDTF">2011-08-01T06:04:30Z</dcterms:modified>
  <cp:revision>1</cp:revision>
  <dc:title>How do I select my seat on KLM?</dc:title>
</cp:coreProperties>
</file>