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9949" t="0" r="-29949"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836"/>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Relevant Content: Regularly updated content, such as blogs or case studies, can keep users engaged and encourage repeat visits, boosting customer loyalty.</a:t>
            </a:r>
          </a:p>
          <a:p>
            <a:pPr algn="ctr">
              <a:lnSpc>
                <a:spcPts val="4373"/>
              </a:lnSpc>
              <a:spcBef>
                <a:spcPct val="0"/>
              </a:spcBef>
            </a:pPr>
            <a:r>
              <a:rPr lang="en-US" sz="2733">
                <a:solidFill>
                  <a:srgbClr val="000000"/>
                </a:solidFill>
                <a:latin typeface="Canva Sans"/>
                <a:ea typeface="Canva Sans"/>
                <a:cs typeface="Canva Sans"/>
                <a:sym typeface="Canva Sans"/>
              </a:rPr>
              <a:t>8. Analyzing and Iterating for Improvement</a:t>
            </a:r>
          </a:p>
          <a:p>
            <a:pPr algn="ctr">
              <a:lnSpc>
                <a:spcPts val="4373"/>
              </a:lnSpc>
              <a:spcBef>
                <a:spcPct val="0"/>
              </a:spcBef>
            </a:pPr>
            <a:r>
              <a:rPr lang="en-US" sz="2733">
                <a:solidFill>
                  <a:srgbClr val="000000"/>
                </a:solidFill>
                <a:latin typeface="Canva Sans"/>
                <a:ea typeface="Canva Sans"/>
                <a:cs typeface="Canva Sans"/>
                <a:sym typeface="Canva Sans"/>
              </a:rPr>
              <a:t>Finally, ongoing analysis of website performance is crucial. Tools like Google Analytics can provide insights into how users interact with your site, where they drop off, and which pages lead to conversions. Use this data to fine-tune your website design and development, making iterative improvements to boost engagement and conversions over time.</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play a critical role in driving conversion rates and fostering customer engagement. A well-designed, user-friendly website that prioritizes speed, navigation, and trust can help convert visitors into loyal customers.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5394"/>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investing in professional design and development, you’re not just improving aesthetics—you’re building a platform for success.</a:t>
            </a:r>
          </a:p>
        </p:txBody>
      </p:sp>
      <p:sp>
        <p:nvSpPr>
          <p:cNvPr name="TextBox 3" id="3"/>
          <p:cNvSpPr txBox="true"/>
          <p:nvPr/>
        </p:nvSpPr>
        <p:spPr>
          <a:xfrm rot="0">
            <a:off x="0" y="5460492"/>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Choose the Right Website Design and Development Company to Create a Powerful Online Presence for Your Business</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a critical decision for your business’s online success. A well-designed, functional website can set your brand apart, engage your customers, and help you achieve your business goals. Here’s a guide to help you select the best partner for creating a powerful online presence.</a:t>
            </a:r>
          </a:p>
          <a:p>
            <a:pPr algn="ctr">
              <a:lnSpc>
                <a:spcPts val="3821"/>
              </a:lnSpc>
              <a:spcBef>
                <a:spcPct val="0"/>
              </a:spcBef>
            </a:pPr>
            <a:r>
              <a:rPr lang="en-US" sz="2729">
                <a:solidFill>
                  <a:srgbClr val="000000"/>
                </a:solidFill>
                <a:latin typeface="Canva Sans"/>
                <a:ea typeface="Canva Sans"/>
                <a:cs typeface="Canva Sans"/>
                <a:sym typeface="Canva Sans"/>
              </a:rPr>
              <a:t>1. Understand Your Needs and Goals</a:t>
            </a:r>
          </a:p>
          <a:p>
            <a:pPr algn="ctr">
              <a:lnSpc>
                <a:spcPts val="3821"/>
              </a:lnSpc>
              <a:spcBef>
                <a:spcPct val="0"/>
              </a:spcBef>
            </a:pPr>
            <a:r>
              <a:rPr lang="en-US" sz="2729">
                <a:solidFill>
                  <a:srgbClr val="000000"/>
                </a:solidFill>
                <a:latin typeface="Canva Sans"/>
                <a:ea typeface="Canva Sans"/>
                <a:cs typeface="Canva Sans"/>
                <a:sym typeface="Canva Sans"/>
              </a:rPr>
              <a:t>Before you begin your search, it's important to have a clear understanding of what you need.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6312"/>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Are you looking for a simple informational website, or do you need an e-commerce platform with complex features? Knowing your goals will help you identify the right company that specializes in the services you require, whether it’s SEO optimization, custom development, or UX design.</a:t>
            </a:r>
          </a:p>
          <a:p>
            <a:pPr algn="ctr">
              <a:lnSpc>
                <a:spcPts val="3821"/>
              </a:lnSpc>
              <a:spcBef>
                <a:spcPct val="0"/>
              </a:spcBef>
            </a:pPr>
            <a:r>
              <a:rPr lang="en-US" sz="2729">
                <a:solidFill>
                  <a:srgbClr val="000000"/>
                </a:solidFill>
                <a:latin typeface="Canva Sans"/>
                <a:ea typeface="Canva Sans"/>
                <a:cs typeface="Canva Sans"/>
                <a:sym typeface="Canva Sans"/>
              </a:rPr>
              <a:t>2. Check Their Portfolio</a:t>
            </a:r>
          </a:p>
          <a:p>
            <a:pPr algn="ctr">
              <a:lnSpc>
                <a:spcPts val="3821"/>
              </a:lnSpc>
              <a:spcBef>
                <a:spcPct val="0"/>
              </a:spcBef>
            </a:pPr>
            <a:r>
              <a:rPr lang="en-US" sz="2729">
                <a:solidFill>
                  <a:srgbClr val="000000"/>
                </a:solidFill>
                <a:latin typeface="Canva Sans"/>
                <a:ea typeface="Canva Sans"/>
                <a:cs typeface="Canva Sans"/>
                <a:sym typeface="Canva Sans"/>
              </a:rPr>
              <a:t>A company’s portfolio is one of the best indicators of their skills and experience. Browse through their past projects to assess their design style, development expertise, and ability to meet business needs. Look for a variety of industries and website types in their portfolio to see if they can adapt to your specific requirements.</a:t>
            </a:r>
          </a:p>
          <a:p>
            <a:pPr algn="ctr">
              <a:lnSpc>
                <a:spcPts val="3821"/>
              </a:lnSpc>
              <a:spcBef>
                <a:spcPct val="0"/>
              </a:spcBef>
            </a:pPr>
            <a:r>
              <a:rPr lang="en-US" sz="2729">
                <a:solidFill>
                  <a:srgbClr val="000000"/>
                </a:solidFill>
                <a:latin typeface="Canva Sans"/>
                <a:ea typeface="Canva Sans"/>
                <a:cs typeface="Canva Sans"/>
                <a:sym typeface="Canva Sans"/>
              </a:rPr>
              <a:t>3. Read Client Reviews and Testimonials</a:t>
            </a:r>
          </a:p>
          <a:p>
            <a:pPr algn="ctr">
              <a:lnSpc>
                <a:spcPts val="3821"/>
              </a:lnSpc>
              <a:spcBef>
                <a:spcPct val="0"/>
              </a:spcBef>
            </a:pPr>
            <a:r>
              <a:rPr lang="en-US" sz="2729">
                <a:solidFill>
                  <a:srgbClr val="000000"/>
                </a:solidFill>
                <a:latin typeface="Canva Sans"/>
                <a:ea typeface="Canva Sans"/>
                <a:cs typeface="Canva Sans"/>
                <a:sym typeface="Canva Sans"/>
              </a:rPr>
              <a:t>Client feedback provides valuable insight into the company’s work ethic, reliability, and results. Look for testimonials on their website or third-party review platforms to get a sense of their reputation. Positive reviews and case studies can give you confidence that they can deliver on their promises.</a:t>
            </a:r>
          </a:p>
          <a:p>
            <a:pPr algn="ctr">
              <a:lnSpc>
                <a:spcPts val="3821"/>
              </a:lnSpc>
              <a:spcBef>
                <a:spcPct val="0"/>
              </a:spcBef>
            </a:pPr>
            <a:r>
              <a:rPr lang="en-US" sz="2729">
                <a:solidFill>
                  <a:srgbClr val="000000"/>
                </a:solidFill>
                <a:latin typeface="Canva Sans"/>
                <a:ea typeface="Canva Sans"/>
                <a:cs typeface="Canva Sans"/>
                <a:sym typeface="Canva Sans"/>
              </a:rPr>
              <a:t>4. Evaluate Their Design Process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2357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Ask the company about their design process. Do they take time to understand your business and goals before diving into the design phase? A good company will work closely with you to develop a strategy that aligns with your vision and target audience. They should also involve you in key stages, such as wireframing, prototyping, and revisions.</a:t>
            </a:r>
          </a:p>
          <a:p>
            <a:pPr algn="ctr">
              <a:lnSpc>
                <a:spcPts val="3821"/>
              </a:lnSpc>
              <a:spcBef>
                <a:spcPct val="0"/>
              </a:spcBef>
            </a:pPr>
            <a:r>
              <a:rPr lang="en-US" sz="2729">
                <a:solidFill>
                  <a:srgbClr val="000000"/>
                </a:solidFill>
                <a:latin typeface="Canva Sans"/>
                <a:ea typeface="Canva Sans"/>
                <a:cs typeface="Canva Sans"/>
                <a:sym typeface="Canva Sans"/>
              </a:rPr>
              <a:t>5. Ensure They Are Technically Skilled</a:t>
            </a:r>
          </a:p>
          <a:p>
            <a:pPr algn="ctr">
              <a:lnSpc>
                <a:spcPts val="3821"/>
              </a:lnSpc>
              <a:spcBef>
                <a:spcPct val="0"/>
              </a:spcBef>
            </a:pPr>
            <a:r>
              <a:rPr lang="en-US" sz="2729">
                <a:solidFill>
                  <a:srgbClr val="000000"/>
                </a:solidFill>
                <a:latin typeface="Canva Sans"/>
                <a:ea typeface="Canva Sans"/>
                <a:cs typeface="Canva Sans"/>
                <a:sym typeface="Canva Sans"/>
              </a:rPr>
              <a:t>Web development goes beyond design. Your chosen company should have solid technical expertise, including experience with coding, web standards, and integrating with third-party tools. They should also be familiar with the latest technologies, such as responsive design, content management systems (CMS), and SEO practices, to ensure your website functions smoothly across all devices.</a:t>
            </a:r>
          </a:p>
          <a:p>
            <a:pPr algn="ctr">
              <a:lnSpc>
                <a:spcPts val="3821"/>
              </a:lnSpc>
              <a:spcBef>
                <a:spcPct val="0"/>
              </a:spcBef>
            </a:pPr>
            <a:r>
              <a:rPr lang="en-US" sz="2729">
                <a:solidFill>
                  <a:srgbClr val="000000"/>
                </a:solidFill>
                <a:latin typeface="Canva Sans"/>
                <a:ea typeface="Canva Sans"/>
                <a:cs typeface="Canva Sans"/>
                <a:sym typeface="Canva Sans"/>
              </a:rPr>
              <a:t>6. Check for SEO and Mobile-First Focus</a:t>
            </a:r>
          </a:p>
          <a:p>
            <a:pPr algn="ctr">
              <a:lnSpc>
                <a:spcPts val="3821"/>
              </a:lnSpc>
              <a:spcBef>
                <a:spcPct val="0"/>
              </a:spcBef>
            </a:pPr>
            <a:r>
              <a:rPr lang="en-US" sz="2729">
                <a:solidFill>
                  <a:srgbClr val="000000"/>
                </a:solidFill>
                <a:latin typeface="Canva Sans"/>
                <a:ea typeface="Canva Sans"/>
                <a:cs typeface="Canva Sans"/>
                <a:sym typeface="Canva Sans"/>
              </a:rPr>
              <a:t>In today’s digital landscape, a website’s performance is critical to its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52124"/>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Ensure the company prioritizes SEO-friendly design and development, as this will help your site rank higher in search engine results. Additionally, a mobile-first approach is essential, given the increasing number of mobile internet users. Make sure the company designs websites that are responsive and optimized for both desktop and mobile users.</a:t>
            </a:r>
          </a:p>
          <a:p>
            <a:pPr algn="ctr">
              <a:lnSpc>
                <a:spcPts val="3821"/>
              </a:lnSpc>
              <a:spcBef>
                <a:spcPct val="0"/>
              </a:spcBef>
            </a:pPr>
            <a:r>
              <a:rPr lang="en-US" sz="2729">
                <a:solidFill>
                  <a:srgbClr val="000000"/>
                </a:solidFill>
                <a:latin typeface="Canva Sans"/>
                <a:ea typeface="Canva Sans"/>
                <a:cs typeface="Canva Sans"/>
                <a:sym typeface="Canva Sans"/>
              </a:rPr>
              <a:t>7. Communication and Customer Support</a:t>
            </a:r>
          </a:p>
          <a:p>
            <a:pPr algn="ctr">
              <a:lnSpc>
                <a:spcPts val="3821"/>
              </a:lnSpc>
              <a:spcBef>
                <a:spcPct val="0"/>
              </a:spcBef>
            </a:pPr>
            <a:r>
              <a:rPr lang="en-US" sz="2729">
                <a:solidFill>
                  <a:srgbClr val="000000"/>
                </a:solidFill>
                <a:latin typeface="Canva Sans"/>
                <a:ea typeface="Canva Sans"/>
                <a:cs typeface="Canva Sans"/>
                <a:sym typeface="Canva Sans"/>
              </a:rPr>
              <a:t>Good communication is key throughout the project. Choose a company that listens to your needs, communicates effectively, and is responsive to your inquiries. They should also provide ongoing support after the website launch, addressing any issues that arise and helping with updates or changes as your business evolves.</a:t>
            </a:r>
          </a:p>
          <a:p>
            <a:pPr algn="ctr">
              <a:lnSpc>
                <a:spcPts val="3821"/>
              </a:lnSpc>
              <a:spcBef>
                <a:spcPct val="0"/>
              </a:spcBef>
            </a:pPr>
            <a:r>
              <a:rPr lang="en-US" sz="2729">
                <a:solidFill>
                  <a:srgbClr val="000000"/>
                </a:solidFill>
                <a:latin typeface="Canva Sans"/>
                <a:ea typeface="Canva Sans"/>
                <a:cs typeface="Canva Sans"/>
                <a:sym typeface="Canva Sans"/>
              </a:rPr>
              <a:t>8. Discuss Budget and Timelines</a:t>
            </a:r>
          </a:p>
          <a:p>
            <a:pPr algn="ctr">
              <a:lnSpc>
                <a:spcPts val="3821"/>
              </a:lnSpc>
              <a:spcBef>
                <a:spcPct val="0"/>
              </a:spcBef>
            </a:pPr>
            <a:r>
              <a:rPr lang="en-US" sz="2729">
                <a:solidFill>
                  <a:srgbClr val="000000"/>
                </a:solidFill>
                <a:latin typeface="Canva Sans"/>
                <a:ea typeface="Canva Sans"/>
                <a:cs typeface="Canva Sans"/>
                <a:sym typeface="Canva Sans"/>
              </a:rPr>
              <a:t>While quality should be a priority, it’s important to ensure the project fits within your budget. Ask for a detailed breakdown of costs, including any ongoing maintenance or updates.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93928"/>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Additionally, make sure the company can meet your timeline for launching the website. Delays can harm your business, so it's crucial to set clear expectations from the start.</a:t>
            </a:r>
          </a:p>
          <a:p>
            <a:pPr algn="ctr">
              <a:lnSpc>
                <a:spcPts val="3821"/>
              </a:lnSpc>
              <a:spcBef>
                <a:spcPct val="0"/>
              </a:spcBef>
            </a:pPr>
            <a:r>
              <a:rPr lang="en-US" sz="2729">
                <a:solidFill>
                  <a:srgbClr val="000000"/>
                </a:solidFill>
                <a:latin typeface="Canva Sans"/>
                <a:ea typeface="Canva Sans"/>
                <a:cs typeface="Canva Sans"/>
                <a:sym typeface="Canva Sans"/>
              </a:rPr>
              <a:t>9. Assess Their Creativity and Innovation</a:t>
            </a:r>
          </a:p>
          <a:p>
            <a:pPr algn="ctr">
              <a:lnSpc>
                <a:spcPts val="3821"/>
              </a:lnSpc>
              <a:spcBef>
                <a:spcPct val="0"/>
              </a:spcBef>
            </a:pPr>
            <a:r>
              <a:rPr lang="en-US" sz="2729">
                <a:solidFill>
                  <a:srgbClr val="000000"/>
                </a:solidFill>
                <a:latin typeface="Canva Sans"/>
                <a:ea typeface="Canva Sans"/>
                <a:cs typeface="Canva Sans"/>
                <a:sym typeface="Canva Sans"/>
              </a:rPr>
              <a:t>Your website is a reflection of your brand, and it should stand out in a competitive market. Look for a company that can offer creative, unique, and innovative solutions, rather than a one-size-fits-all approach. A good design company will offer fresh ideas and think outside the box to build a site that not only looks good but also engages your audience.</a:t>
            </a:r>
          </a:p>
          <a:p>
            <a:pPr algn="ctr">
              <a:lnSpc>
                <a:spcPts val="3821"/>
              </a:lnSpc>
              <a:spcBef>
                <a:spcPct val="0"/>
              </a:spcBef>
            </a:pPr>
            <a:r>
              <a:rPr lang="en-US" sz="2729">
                <a:solidFill>
                  <a:srgbClr val="000000"/>
                </a:solidFill>
                <a:latin typeface="Canva Sans"/>
                <a:ea typeface="Canva Sans"/>
                <a:cs typeface="Canva Sans"/>
                <a:sym typeface="Canva Sans"/>
              </a:rPr>
              <a:t>10. Ensure They Offer Ongoing Maintenance</a:t>
            </a:r>
          </a:p>
          <a:p>
            <a:pPr algn="ctr">
              <a:lnSpc>
                <a:spcPts val="3821"/>
              </a:lnSpc>
              <a:spcBef>
                <a:spcPct val="0"/>
              </a:spcBef>
            </a:pPr>
            <a:r>
              <a:rPr lang="en-US" sz="2729">
                <a:solidFill>
                  <a:srgbClr val="000000"/>
                </a:solidFill>
                <a:latin typeface="Canva Sans"/>
                <a:ea typeface="Canva Sans"/>
                <a:cs typeface="Canva Sans"/>
                <a:sym typeface="Canva Sans"/>
              </a:rPr>
              <a:t>A website is not a “set and forget” asset. After launch, you’ll need regular maintenance, updates, and troubleshooting.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912376"/>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Choose a company that offers ongoing support and maintenance services to ensure your site stays current, secure, and functional over time.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crucial for your business’s digital success. By carefully evaluating their portfolio, technical skills, process, and customer support, you can find a company that will help you create a powerful online presence that aligns with your goals and resonates with your audience. Make sure to choose a partner who understands your vision and can work with you to achieve it every step of the way.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756" t="0" r="-1756"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6942" y="315714"/>
            <a:ext cx="14256503" cy="6025168"/>
          </a:xfrm>
          <a:custGeom>
            <a:avLst/>
            <a:gdLst/>
            <a:ahLst/>
            <a:cxnLst/>
            <a:rect r="r" b="b" t="t" l="l"/>
            <a:pathLst>
              <a:path h="6025168" w="14256503">
                <a:moveTo>
                  <a:pt x="0" y="0"/>
                </a:moveTo>
                <a:lnTo>
                  <a:pt x="14256504" y="0"/>
                </a:lnTo>
                <a:lnTo>
                  <a:pt x="14256504" y="6025168"/>
                </a:lnTo>
                <a:lnTo>
                  <a:pt x="0" y="6025168"/>
                </a:lnTo>
                <a:lnTo>
                  <a:pt x="0" y="0"/>
                </a:lnTo>
                <a:close/>
              </a:path>
            </a:pathLst>
          </a:custGeom>
          <a:blipFill>
            <a:blip r:embed="rId2"/>
            <a:stretch>
              <a:fillRect l="0" t="-36003" r="0" b="-38186"/>
            </a:stretch>
          </a:blipFill>
        </p:spPr>
      </p:sp>
      <p:sp>
        <p:nvSpPr>
          <p:cNvPr name="TextBox 3" id="3"/>
          <p:cNvSpPr txBox="true"/>
          <p:nvPr/>
        </p:nvSpPr>
        <p:spPr>
          <a:xfrm rot="0">
            <a:off x="0" y="8405356"/>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Website Design and Development Can Impact Your Conversion Rates and Customer Engagement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9675" y="339594"/>
            <a:ext cx="14404365" cy="5424598"/>
          </a:xfrm>
          <a:custGeom>
            <a:avLst/>
            <a:gdLst/>
            <a:ahLst/>
            <a:cxnLst/>
            <a:rect r="r" b="b" t="t" l="l"/>
            <a:pathLst>
              <a:path h="5424598" w="14404365">
                <a:moveTo>
                  <a:pt x="0" y="0"/>
                </a:moveTo>
                <a:lnTo>
                  <a:pt x="14404365" y="0"/>
                </a:lnTo>
                <a:lnTo>
                  <a:pt x="14404365" y="5424597"/>
                </a:lnTo>
                <a:lnTo>
                  <a:pt x="0" y="5424597"/>
                </a:lnTo>
                <a:lnTo>
                  <a:pt x="0" y="0"/>
                </a:lnTo>
                <a:close/>
              </a:path>
            </a:pathLst>
          </a:custGeom>
          <a:blipFill>
            <a:blip r:embed="rId2"/>
            <a:stretch>
              <a:fillRect l="0" t="-4901" r="0" b="-44186"/>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digital-first world, the design and development of your website can make or break your business’s online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3006" y="395944"/>
            <a:ext cx="14213536" cy="5548682"/>
          </a:xfrm>
          <a:custGeom>
            <a:avLst/>
            <a:gdLst/>
            <a:ahLst/>
            <a:cxnLst/>
            <a:rect r="r" b="b" t="t" l="l"/>
            <a:pathLst>
              <a:path h="5548682" w="14213536">
                <a:moveTo>
                  <a:pt x="0" y="0"/>
                </a:moveTo>
                <a:lnTo>
                  <a:pt x="14213536" y="0"/>
                </a:lnTo>
                <a:lnTo>
                  <a:pt x="14213536" y="5548682"/>
                </a:lnTo>
                <a:lnTo>
                  <a:pt x="0" y="5548682"/>
                </a:lnTo>
                <a:lnTo>
                  <a:pt x="0" y="0"/>
                </a:lnTo>
                <a:close/>
              </a:path>
            </a:pathLst>
          </a:custGeom>
          <a:blipFill>
            <a:blip r:embed="rId2"/>
            <a:stretch>
              <a:fillRect l="0" t="-44506" r="0" b="-42610"/>
            </a:stretch>
          </a:blipFill>
        </p:spPr>
      </p:sp>
      <p:sp>
        <p:nvSpPr>
          <p:cNvPr name="TextBox 3" id="3"/>
          <p:cNvSpPr txBox="true"/>
          <p:nvPr/>
        </p:nvSpPr>
        <p:spPr>
          <a:xfrm rot="0">
            <a:off x="0" y="7879166"/>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design isn’t just about aesthetics; it’s about creating an intuitive, engaging experience that drives conversions.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7104" y="362460"/>
            <a:ext cx="14185339" cy="5221007"/>
          </a:xfrm>
          <a:custGeom>
            <a:avLst/>
            <a:gdLst/>
            <a:ahLst/>
            <a:cxnLst/>
            <a:rect r="r" b="b" t="t" l="l"/>
            <a:pathLst>
              <a:path h="5221007" w="14185339">
                <a:moveTo>
                  <a:pt x="0" y="0"/>
                </a:moveTo>
                <a:lnTo>
                  <a:pt x="14185339" y="0"/>
                </a:lnTo>
                <a:lnTo>
                  <a:pt x="14185339" y="5221007"/>
                </a:lnTo>
                <a:lnTo>
                  <a:pt x="0" y="5221007"/>
                </a:lnTo>
                <a:lnTo>
                  <a:pt x="0" y="0"/>
                </a:lnTo>
                <a:close/>
              </a:path>
            </a:pathLst>
          </a:custGeom>
          <a:blipFill>
            <a:blip r:embed="rId2"/>
            <a:stretch>
              <a:fillRect l="0" t="-60180" r="0" b="-70762"/>
            </a:stretch>
          </a:blipFill>
        </p:spPr>
      </p:sp>
      <p:sp>
        <p:nvSpPr>
          <p:cNvPr name="TextBox 3" id="3"/>
          <p:cNvSpPr txBox="true"/>
          <p:nvPr/>
        </p:nvSpPr>
        <p:spPr>
          <a:xfrm rot="0">
            <a:off x="71843" y="7537142"/>
            <a:ext cx="18216157"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But how exactly does website design and development influence conversion rates and customer engagement? Let’s dive in.</a:t>
            </a:r>
          </a:p>
          <a:p>
            <a:pPr algn="ctr">
              <a:lnSpc>
                <a:spcPts val="4373"/>
              </a:lnSpc>
              <a:spcBef>
                <a:spcPct val="0"/>
              </a:spcBef>
            </a:pPr>
            <a:r>
              <a:rPr lang="en-US" sz="2733">
                <a:solidFill>
                  <a:srgbClr val="000000"/>
                </a:solidFill>
                <a:latin typeface="Canva Sans"/>
                <a:ea typeface="Canva Sans"/>
                <a:cs typeface="Canva Sans"/>
                <a:sym typeface="Canva Sans"/>
              </a:rPr>
              <a:t>1. First Impressions Matter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Your website is often the first point of contact between your business and potential customers. A sleek, professional design can immediately establish trust, while a cluttered or outdated website can send visitors running. A well-designed site is crucial for conveying professionalism and reliability, both of which play into conversion rates.</a:t>
            </a:r>
          </a:p>
          <a:p>
            <a:pPr algn="ctr">
              <a:lnSpc>
                <a:spcPts val="4373"/>
              </a:lnSpc>
              <a:spcBef>
                <a:spcPct val="0"/>
              </a:spcBef>
            </a:pPr>
            <a:r>
              <a:rPr lang="en-US" sz="2733">
                <a:solidFill>
                  <a:srgbClr val="000000"/>
                </a:solidFill>
                <a:latin typeface="Canva Sans"/>
                <a:ea typeface="Canva Sans"/>
                <a:cs typeface="Canva Sans"/>
                <a:sym typeface="Canva Sans"/>
              </a:rPr>
              <a:t>2. User Experience (UX) is Key to Engagement</a:t>
            </a:r>
          </a:p>
          <a:p>
            <a:pPr algn="ctr">
              <a:lnSpc>
                <a:spcPts val="4373"/>
              </a:lnSpc>
              <a:spcBef>
                <a:spcPct val="0"/>
              </a:spcBef>
            </a:pPr>
            <a:r>
              <a:rPr lang="en-US" sz="2733">
                <a:solidFill>
                  <a:srgbClr val="000000"/>
                </a:solidFill>
                <a:latin typeface="Canva Sans"/>
                <a:ea typeface="Canva Sans"/>
                <a:cs typeface="Canva Sans"/>
                <a:sym typeface="Canva Sans"/>
              </a:rPr>
              <a:t>A positive user experience directly affects how visitors interact with your site. Intuitive navigation, fast loading times, and a mobile-optimized design all contribute to a seamless experience that keeps visitors engaged. When users can find what they’re looking for quickly and easily, they’re more likely to convert.</a:t>
            </a:r>
          </a:p>
          <a:p>
            <a:pPr algn="ctr">
              <a:lnSpc>
                <a:spcPts val="4373"/>
              </a:lnSpc>
              <a:spcBef>
                <a:spcPct val="0"/>
              </a:spcBef>
            </a:pPr>
            <a:r>
              <a:rPr lang="en-US" sz="2733">
                <a:solidFill>
                  <a:srgbClr val="000000"/>
                </a:solidFill>
                <a:latin typeface="Canva Sans"/>
                <a:ea typeface="Canva Sans"/>
                <a:cs typeface="Canva Sans"/>
                <a:sym typeface="Canva Sans"/>
              </a:rPr>
              <a:t>Easy Navigation: Visitors should never feel lost. Streamlined navigation and clear calls-to-action (CTAs) guide users toward completing their desired actions, whether that’s making a purchase, filling out a contact form, or signing up for a newsletter.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79"/>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Mobile Optimization: With increasing numbers of users browsing from mobile devices, a responsive design ensures that users can engage with your content and complete actions on any device.</a:t>
            </a:r>
          </a:p>
          <a:p>
            <a:pPr algn="ctr">
              <a:lnSpc>
                <a:spcPts val="4373"/>
              </a:lnSpc>
              <a:spcBef>
                <a:spcPct val="0"/>
              </a:spcBef>
            </a:pPr>
            <a:r>
              <a:rPr lang="en-US" sz="2733">
                <a:solidFill>
                  <a:srgbClr val="000000"/>
                </a:solidFill>
                <a:latin typeface="Canva Sans"/>
                <a:ea typeface="Canva Sans"/>
                <a:cs typeface="Canva Sans"/>
                <a:sym typeface="Canva Sans"/>
              </a:rPr>
              <a:t>3. Loading Speed Affects Conversion Rates</a:t>
            </a:r>
          </a:p>
          <a:p>
            <a:pPr algn="ctr">
              <a:lnSpc>
                <a:spcPts val="4373"/>
              </a:lnSpc>
              <a:spcBef>
                <a:spcPct val="0"/>
              </a:spcBef>
            </a:pPr>
            <a:r>
              <a:rPr lang="en-US" sz="2733">
                <a:solidFill>
                  <a:srgbClr val="000000"/>
                </a:solidFill>
                <a:latin typeface="Canva Sans"/>
                <a:ea typeface="Canva Sans"/>
                <a:cs typeface="Canva Sans"/>
                <a:sym typeface="Canva Sans"/>
              </a:rPr>
              <a:t>In the fast-paced digital world, speed is everything. Studies show that even a one-second delay in loading time can result in significant decreases in conversion rates. Efficient website development ensures fast load times, reducing bounce rates and increasing the likelihood that users will stay on your site and follow through with desired actions.</a:t>
            </a:r>
          </a:p>
          <a:p>
            <a:pPr algn="ctr">
              <a:lnSpc>
                <a:spcPts val="4373"/>
              </a:lnSpc>
              <a:spcBef>
                <a:spcPct val="0"/>
              </a:spcBef>
            </a:pPr>
            <a:r>
              <a:rPr lang="en-US" sz="2733">
                <a:solidFill>
                  <a:srgbClr val="000000"/>
                </a:solidFill>
                <a:latin typeface="Canva Sans"/>
                <a:ea typeface="Canva Sans"/>
                <a:cs typeface="Canva Sans"/>
                <a:sym typeface="Canva Sans"/>
              </a:rPr>
              <a:t>4. Clear Calls to Action (CTAs)</a:t>
            </a:r>
          </a:p>
          <a:p>
            <a:pPr algn="ctr">
              <a:lnSpc>
                <a:spcPts val="4373"/>
              </a:lnSpc>
              <a:spcBef>
                <a:spcPct val="0"/>
              </a:spcBef>
            </a:pPr>
            <a:r>
              <a:rPr lang="en-US" sz="2733">
                <a:solidFill>
                  <a:srgbClr val="000000"/>
                </a:solidFill>
                <a:latin typeface="Canva Sans"/>
                <a:ea typeface="Canva Sans"/>
                <a:cs typeface="Canva Sans"/>
                <a:sym typeface="Canva Sans"/>
              </a:rPr>
              <a:t>The design of your website should include clear and compelling CTAs that guide users toward conversion. Whether you’re encouraging users to buy a product, book a service, or download a resource, strategically placed and well-designed CTAs are essential.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design and placement of these buttons can significantly impact their visibility and user engagement.</a:t>
            </a:r>
          </a:p>
          <a:p>
            <a:pPr algn="ctr">
              <a:lnSpc>
                <a:spcPts val="4373"/>
              </a:lnSpc>
              <a:spcBef>
                <a:spcPct val="0"/>
              </a:spcBef>
            </a:pPr>
            <a:r>
              <a:rPr lang="en-US" sz="2733">
                <a:solidFill>
                  <a:srgbClr val="000000"/>
                </a:solidFill>
                <a:latin typeface="Canva Sans"/>
                <a:ea typeface="Canva Sans"/>
                <a:cs typeface="Canva Sans"/>
                <a:sym typeface="Canva Sans"/>
              </a:rPr>
              <a:t>5. Visual Appeal and Branding</a:t>
            </a:r>
          </a:p>
          <a:p>
            <a:pPr algn="ctr">
              <a:lnSpc>
                <a:spcPts val="4373"/>
              </a:lnSpc>
              <a:spcBef>
                <a:spcPct val="0"/>
              </a:spcBef>
            </a:pPr>
            <a:r>
              <a:rPr lang="en-US" sz="2733">
                <a:solidFill>
                  <a:srgbClr val="000000"/>
                </a:solidFill>
                <a:latin typeface="Canva Sans"/>
                <a:ea typeface="Canva Sans"/>
                <a:cs typeface="Canva Sans"/>
                <a:sym typeface="Canva Sans"/>
              </a:rPr>
              <a:t>Your website’s visual elements—colors, fonts, images, and overall layout—serve as a direct reflection of your brand. A visually appealing site that aligns with your brand’s identity can foster emotional connections with visitors, improving customer loyalty and engagement.</a:t>
            </a:r>
          </a:p>
          <a:p>
            <a:pPr algn="ctr">
              <a:lnSpc>
                <a:spcPts val="4373"/>
              </a:lnSpc>
              <a:spcBef>
                <a:spcPct val="0"/>
              </a:spcBef>
            </a:pPr>
            <a:r>
              <a:rPr lang="en-US" sz="2733">
                <a:solidFill>
                  <a:srgbClr val="000000"/>
                </a:solidFill>
                <a:latin typeface="Canva Sans"/>
                <a:ea typeface="Canva Sans"/>
                <a:cs typeface="Canva Sans"/>
                <a:sym typeface="Canva Sans"/>
              </a:rPr>
              <a:t>Consistency in Branding: Consistency between your website and other marketing materials (like social media, brochures, and ads) reinforces your brand’s credibility and trustworthiness.</a:t>
            </a:r>
          </a:p>
          <a:p>
            <a:pPr algn="ctr">
              <a:lnSpc>
                <a:spcPts val="4373"/>
              </a:lnSpc>
              <a:spcBef>
                <a:spcPct val="0"/>
              </a:spcBef>
            </a:pPr>
            <a:r>
              <a:rPr lang="en-US" sz="2733">
                <a:solidFill>
                  <a:srgbClr val="000000"/>
                </a:solidFill>
                <a:latin typeface="Canva Sans"/>
                <a:ea typeface="Canva Sans"/>
                <a:cs typeface="Canva Sans"/>
                <a:sym typeface="Canva Sans"/>
              </a:rPr>
              <a:t>Appealing Design: High-quality images and a clean, modern design can captivate users, keeping them on your site longer and encouraging them to explore further.</a:t>
            </a:r>
          </a:p>
          <a:p>
            <a:pPr algn="ctr">
              <a:lnSpc>
                <a:spcPts val="4373"/>
              </a:lnSpc>
              <a:spcBef>
                <a:spcPct val="0"/>
              </a:spcBef>
            </a:pPr>
            <a:r>
              <a:rPr lang="en-US" sz="2733">
                <a:solidFill>
                  <a:srgbClr val="000000"/>
                </a:solidFill>
                <a:latin typeface="Canva Sans"/>
                <a:ea typeface="Canva Sans"/>
                <a:cs typeface="Canva Sans"/>
                <a:sym typeface="Canva Sans"/>
              </a:rPr>
              <a:t>6. Trust-Building Features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Incorporating trust signals on your website, such as customer testimonials, security badges, and industry certifications, can greatly enhance conversion rates. Customers are more likely to engage with a website they feel secure on.</a:t>
            </a:r>
          </a:p>
          <a:p>
            <a:pPr algn="ctr">
              <a:lnSpc>
                <a:spcPts val="4373"/>
              </a:lnSpc>
              <a:spcBef>
                <a:spcPct val="0"/>
              </a:spcBef>
            </a:pPr>
            <a:r>
              <a:rPr lang="en-US" sz="2733">
                <a:solidFill>
                  <a:srgbClr val="000000"/>
                </a:solidFill>
                <a:latin typeface="Canva Sans"/>
                <a:ea typeface="Canva Sans"/>
                <a:cs typeface="Canva Sans"/>
                <a:sym typeface="Canva Sans"/>
              </a:rPr>
              <a:t>Security Features: Displaying trust seals and security icons (such as SSL certificates) reassures users that their personal information is safe, increasing their willingness to make a purchase or provide contact details.</a:t>
            </a:r>
          </a:p>
          <a:p>
            <a:pPr algn="ctr">
              <a:lnSpc>
                <a:spcPts val="4373"/>
              </a:lnSpc>
              <a:spcBef>
                <a:spcPct val="0"/>
              </a:spcBef>
            </a:pPr>
            <a:r>
              <a:rPr lang="en-US" sz="2733">
                <a:solidFill>
                  <a:srgbClr val="000000"/>
                </a:solidFill>
                <a:latin typeface="Canva Sans"/>
                <a:ea typeface="Canva Sans"/>
                <a:cs typeface="Canva Sans"/>
                <a:sym typeface="Canva Sans"/>
              </a:rPr>
              <a:t>7. Content is Still King</a:t>
            </a:r>
          </a:p>
          <a:p>
            <a:pPr algn="ctr">
              <a:lnSpc>
                <a:spcPts val="4373"/>
              </a:lnSpc>
              <a:spcBef>
                <a:spcPct val="0"/>
              </a:spcBef>
            </a:pPr>
            <a:r>
              <a:rPr lang="en-US" sz="2733">
                <a:solidFill>
                  <a:srgbClr val="000000"/>
                </a:solidFill>
                <a:latin typeface="Canva Sans"/>
                <a:ea typeface="Canva Sans"/>
                <a:cs typeface="Canva Sans"/>
                <a:sym typeface="Canva Sans"/>
              </a:rPr>
              <a:t>Even the most beautifully designed website won’t convert visitors if the content doesn’t speak to their needs. Your website’s content—whether it’s blog posts, product descriptions, or landing pages—should be clear, informative, and aligned with your audience’s interests.</a:t>
            </a:r>
          </a:p>
          <a:p>
            <a:pPr algn="ctr">
              <a:lnSpc>
                <a:spcPts val="4373"/>
              </a:lnSpc>
              <a:spcBef>
                <a:spcPct val="0"/>
              </a:spcBef>
            </a:pPr>
            <a:r>
              <a:rPr lang="en-US" sz="2733">
                <a:solidFill>
                  <a:srgbClr val="000000"/>
                </a:solidFill>
                <a:latin typeface="Canva Sans"/>
                <a:ea typeface="Canva Sans"/>
                <a:cs typeface="Canva Sans"/>
                <a:sym typeface="Canva Sans"/>
              </a:rPr>
              <a:t>Engaging Copywriting: Persuasive and well-written content guides users through the customer journey and helps them make decisions faster.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DAGe-55SR0Q</dc:identifier>
  <dcterms:modified xsi:type="dcterms:W3CDTF">2011-08-01T06:04:30Z</dcterms:modified>
  <cp:revision>1</cp:revision>
  <dc:title>How Website Design and Development Can Impact Your Conversion Rates and Customer Engagement</dc:title>
</cp:coreProperties>
</file>