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0" t="-3209" r="0" b="-3209"/>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8773"/>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Cross-browser functionality</a:t>
            </a:r>
          </a:p>
          <a:p>
            <a:pPr algn="ctr">
              <a:lnSpc>
                <a:spcPts val="4373"/>
              </a:lnSpc>
              <a:spcBef>
                <a:spcPct val="0"/>
              </a:spcBef>
            </a:pPr>
            <a:r>
              <a:rPr lang="en-US" sz="2733">
                <a:solidFill>
                  <a:srgbClr val="000000"/>
                </a:solidFill>
                <a:latin typeface="Canva Sans"/>
                <a:ea typeface="Canva Sans"/>
                <a:cs typeface="Canva Sans"/>
                <a:sym typeface="Canva Sans"/>
              </a:rPr>
              <a:t>Load time</a:t>
            </a:r>
          </a:p>
          <a:p>
            <a:pPr algn="ctr">
              <a:lnSpc>
                <a:spcPts val="4373"/>
              </a:lnSpc>
              <a:spcBef>
                <a:spcPct val="0"/>
              </a:spcBef>
            </a:pPr>
            <a:r>
              <a:rPr lang="en-US" sz="2733">
                <a:solidFill>
                  <a:srgbClr val="000000"/>
                </a:solidFill>
                <a:latin typeface="Canva Sans"/>
                <a:ea typeface="Canva Sans"/>
                <a:cs typeface="Canva Sans"/>
                <a:sym typeface="Canva Sans"/>
              </a:rPr>
              <a:t>Once everything is working properly, it’s time to launch your site!</a:t>
            </a:r>
          </a:p>
          <a:p>
            <a:pPr algn="ctr">
              <a:lnSpc>
                <a:spcPts val="4373"/>
              </a:lnSpc>
              <a:spcBef>
                <a:spcPct val="0"/>
              </a:spcBef>
            </a:pPr>
            <a:r>
              <a:rPr lang="en-US" sz="2733">
                <a:solidFill>
                  <a:srgbClr val="000000"/>
                </a:solidFill>
                <a:latin typeface="Canva Sans"/>
                <a:ea typeface="Canva Sans"/>
                <a:cs typeface="Canva Sans"/>
                <a:sym typeface="Canva Sans"/>
              </a:rPr>
              <a:t>6. Post-Launch: Maintenance and Updates</a:t>
            </a:r>
          </a:p>
          <a:p>
            <a:pPr algn="ctr">
              <a:lnSpc>
                <a:spcPts val="4373"/>
              </a:lnSpc>
              <a:spcBef>
                <a:spcPct val="0"/>
              </a:spcBef>
            </a:pPr>
            <a:r>
              <a:rPr lang="en-US" sz="2733">
                <a:solidFill>
                  <a:srgbClr val="000000"/>
                </a:solidFill>
                <a:latin typeface="Canva Sans"/>
                <a:ea typeface="Canva Sans"/>
                <a:cs typeface="Canva Sans"/>
                <a:sym typeface="Canva Sans"/>
              </a:rPr>
              <a:t>After your website is live, it's important to maintain it by regularly updating content, fixing any issues, and optimizing for speed and security. Additionally, tracking website analytics (e.g., through Google Analytics) will help you understand how visitors are interacting with your site and where improvements can be made.</a:t>
            </a:r>
          </a:p>
          <a:p>
            <a:pPr algn="ctr">
              <a:lnSpc>
                <a:spcPts val="4373"/>
              </a:lnSpc>
              <a:spcBef>
                <a:spcPct val="0"/>
              </a:spcBef>
            </a:pPr>
            <a:r>
              <a:rPr lang="en-US" sz="2733">
                <a:solidFill>
                  <a:srgbClr val="000000"/>
                </a:solidFill>
                <a:latin typeface="Canva Sans"/>
                <a:ea typeface="Canva Sans"/>
                <a:cs typeface="Canva Sans"/>
                <a:sym typeface="Canva Sans"/>
              </a:rPr>
              <a:t>Conclusion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68521"/>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Building a website from scratch may seem daunting, but with careful planning, attention to design, and a solid development strategy, you can create a powerful online presence that effectively serves your audience and business goals. Keep testing, improving, and staying up-to-date with the latest trends to ensure your website remains competitive and relevant.</a:t>
            </a:r>
          </a:p>
        </p:txBody>
      </p:sp>
      <p:sp>
        <p:nvSpPr>
          <p:cNvPr name="TextBox 3" id="3"/>
          <p:cNvSpPr txBox="true"/>
          <p:nvPr/>
        </p:nvSpPr>
        <p:spPr>
          <a:xfrm rot="0">
            <a:off x="0" y="8206670"/>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to Choose the Right Website Design and Development Company for Your Business: Key Factors to Consider</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07741"/>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crucial for building a strong online presence for your business. A well-designed website can help attract customers, showcase your products or services, and establish your brand's credibility. With so many options out there, it’s important to evaluate potential agencies carefully. Here are key factors to consider when making your decision.</a:t>
            </a:r>
          </a:p>
          <a:p>
            <a:pPr algn="ctr">
              <a:lnSpc>
                <a:spcPts val="3821"/>
              </a:lnSpc>
              <a:spcBef>
                <a:spcPct val="0"/>
              </a:spcBef>
            </a:pPr>
            <a:r>
              <a:rPr lang="en-US" sz="2729">
                <a:solidFill>
                  <a:srgbClr val="000000"/>
                </a:solidFill>
                <a:latin typeface="Canva Sans"/>
                <a:ea typeface="Canva Sans"/>
                <a:cs typeface="Canva Sans"/>
                <a:sym typeface="Canva Sans"/>
              </a:rPr>
              <a:t>1. Experience and Expertise</a:t>
            </a:r>
          </a:p>
          <a:p>
            <a:pPr algn="ctr">
              <a:lnSpc>
                <a:spcPts val="3821"/>
              </a:lnSpc>
              <a:spcBef>
                <a:spcPct val="0"/>
              </a:spcBef>
            </a:pPr>
            <a:r>
              <a:rPr lang="en-US" sz="2729">
                <a:solidFill>
                  <a:srgbClr val="000000"/>
                </a:solidFill>
                <a:latin typeface="Canva Sans"/>
                <a:ea typeface="Canva Sans"/>
                <a:cs typeface="Canva Sans"/>
                <a:sym typeface="Canva Sans"/>
              </a:rPr>
              <a:t>Look for a company with a proven track record in website design and development. A company with experience in your industry can understand your unique needs and goals. Review their portfolio to get a sense of their design style and technical skills. Ideally, they should have experience with both front-end and back-end development, as well as experience in responsive and mobile-friendly design.</a:t>
            </a:r>
          </a:p>
          <a:p>
            <a:pPr algn="ctr">
              <a:lnSpc>
                <a:spcPts val="3821"/>
              </a:lnSpc>
              <a:spcBef>
                <a:spcPct val="0"/>
              </a:spcBef>
            </a:pPr>
            <a:r>
              <a:rPr lang="en-US" sz="2729">
                <a:solidFill>
                  <a:srgbClr val="000000"/>
                </a:solidFill>
                <a:latin typeface="Canva Sans"/>
                <a:ea typeface="Canva Sans"/>
                <a:cs typeface="Canva Sans"/>
                <a:sym typeface="Canva Sans"/>
              </a:rPr>
              <a:t>2. Services Offered</a:t>
            </a:r>
          </a:p>
          <a:p>
            <a:pPr algn="ctr">
              <a:lnSpc>
                <a:spcPts val="3821"/>
              </a:lnSpc>
              <a:spcBef>
                <a:spcPct val="0"/>
              </a:spcBef>
            </a:pPr>
            <a:r>
              <a:rPr lang="en-US" sz="2729">
                <a:solidFill>
                  <a:srgbClr val="000000"/>
                </a:solidFill>
                <a:latin typeface="Canva Sans"/>
                <a:ea typeface="Canva Sans"/>
                <a:cs typeface="Canva Sans"/>
                <a:sym typeface="Canva Sans"/>
              </a:rPr>
              <a:t>Make sure the company offers a full range of services to meet your needs.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20388"/>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may include:</a:t>
            </a:r>
          </a:p>
          <a:p>
            <a:pPr algn="ctr">
              <a:lnSpc>
                <a:spcPts val="3821"/>
              </a:lnSpc>
              <a:spcBef>
                <a:spcPct val="0"/>
              </a:spcBef>
            </a:pPr>
            <a:r>
              <a:rPr lang="en-US" sz="2729">
                <a:solidFill>
                  <a:srgbClr val="000000"/>
                </a:solidFill>
                <a:latin typeface="Canva Sans"/>
                <a:ea typeface="Canva Sans"/>
                <a:cs typeface="Canva Sans"/>
                <a:sym typeface="Canva Sans"/>
              </a:rPr>
              <a:t>Custom design: Tailored to your brand’s personality and target audience.</a:t>
            </a:r>
          </a:p>
          <a:p>
            <a:pPr algn="ctr">
              <a:lnSpc>
                <a:spcPts val="3821"/>
              </a:lnSpc>
              <a:spcBef>
                <a:spcPct val="0"/>
              </a:spcBef>
            </a:pPr>
            <a:r>
              <a:rPr lang="en-US" sz="2729">
                <a:solidFill>
                  <a:srgbClr val="000000"/>
                </a:solidFill>
                <a:latin typeface="Canva Sans"/>
                <a:ea typeface="Canva Sans"/>
                <a:cs typeface="Canva Sans"/>
                <a:sym typeface="Canva Sans"/>
              </a:rPr>
              <a:t>Web development: Strong coding skills for creating robust websites.</a:t>
            </a:r>
          </a:p>
          <a:p>
            <a:pPr algn="ctr">
              <a:lnSpc>
                <a:spcPts val="3821"/>
              </a:lnSpc>
              <a:spcBef>
                <a:spcPct val="0"/>
              </a:spcBef>
            </a:pPr>
            <a:r>
              <a:rPr lang="en-US" sz="2729">
                <a:solidFill>
                  <a:srgbClr val="000000"/>
                </a:solidFill>
                <a:latin typeface="Canva Sans"/>
                <a:ea typeface="Canva Sans"/>
                <a:cs typeface="Canva Sans"/>
                <a:sym typeface="Canva Sans"/>
              </a:rPr>
              <a:t>E-commerce solutions: If you're running an online store, ensure they have experience with e-commerce platforms.</a:t>
            </a:r>
          </a:p>
          <a:p>
            <a:pPr algn="ctr">
              <a:lnSpc>
                <a:spcPts val="3821"/>
              </a:lnSpc>
              <a:spcBef>
                <a:spcPct val="0"/>
              </a:spcBef>
            </a:pPr>
            <a:r>
              <a:rPr lang="en-US" sz="2729">
                <a:solidFill>
                  <a:srgbClr val="000000"/>
                </a:solidFill>
                <a:latin typeface="Canva Sans"/>
                <a:ea typeface="Canva Sans"/>
                <a:cs typeface="Canva Sans"/>
                <a:sym typeface="Canva Sans"/>
              </a:rPr>
              <a:t>SEO and digital marketing: A great website needs to be optimized for search engines to attract traffic.</a:t>
            </a:r>
          </a:p>
          <a:p>
            <a:pPr algn="ctr">
              <a:lnSpc>
                <a:spcPts val="3821"/>
              </a:lnSpc>
              <a:spcBef>
                <a:spcPct val="0"/>
              </a:spcBef>
            </a:pPr>
            <a:r>
              <a:rPr lang="en-US" sz="2729">
                <a:solidFill>
                  <a:srgbClr val="000000"/>
                </a:solidFill>
                <a:latin typeface="Canva Sans"/>
                <a:ea typeface="Canva Sans"/>
                <a:cs typeface="Canva Sans"/>
                <a:sym typeface="Canva Sans"/>
              </a:rPr>
              <a:t>Ongoing support: Post-launch maintenance and updates are crucial for keeping your website up to date.</a:t>
            </a:r>
          </a:p>
          <a:p>
            <a:pPr algn="ctr">
              <a:lnSpc>
                <a:spcPts val="3821"/>
              </a:lnSpc>
              <a:spcBef>
                <a:spcPct val="0"/>
              </a:spcBef>
            </a:pPr>
            <a:r>
              <a:rPr lang="en-US" sz="2729">
                <a:solidFill>
                  <a:srgbClr val="000000"/>
                </a:solidFill>
                <a:latin typeface="Canva Sans"/>
                <a:ea typeface="Canva Sans"/>
                <a:cs typeface="Canva Sans"/>
                <a:sym typeface="Canva Sans"/>
              </a:rPr>
              <a:t>3. Client Testimonials and Reviews</a:t>
            </a:r>
          </a:p>
          <a:p>
            <a:pPr algn="ctr">
              <a:lnSpc>
                <a:spcPts val="3821"/>
              </a:lnSpc>
              <a:spcBef>
                <a:spcPct val="0"/>
              </a:spcBef>
            </a:pPr>
            <a:r>
              <a:rPr lang="en-US" sz="2729">
                <a:solidFill>
                  <a:srgbClr val="000000"/>
                </a:solidFill>
                <a:latin typeface="Canva Sans"/>
                <a:ea typeface="Canva Sans"/>
                <a:cs typeface="Canva Sans"/>
                <a:sym typeface="Canva Sans"/>
              </a:rPr>
              <a:t>Client feedback is a great way to gauge a company’s reliability and customer service.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18842"/>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Look for reviews and testimonials on their website, social media, or third-party review platforms. If possible, reach out to past clients for firsthand insight into their experience working with the company.</a:t>
            </a:r>
          </a:p>
          <a:p>
            <a:pPr algn="ctr">
              <a:lnSpc>
                <a:spcPts val="3821"/>
              </a:lnSpc>
              <a:spcBef>
                <a:spcPct val="0"/>
              </a:spcBef>
            </a:pPr>
            <a:r>
              <a:rPr lang="en-US" sz="2729">
                <a:solidFill>
                  <a:srgbClr val="000000"/>
                </a:solidFill>
                <a:latin typeface="Canva Sans"/>
                <a:ea typeface="Canva Sans"/>
                <a:cs typeface="Canva Sans"/>
                <a:sym typeface="Canva Sans"/>
              </a:rPr>
              <a:t>4. Budget and Pricing Structure</a:t>
            </a:r>
          </a:p>
          <a:p>
            <a:pPr algn="ctr">
              <a:lnSpc>
                <a:spcPts val="3821"/>
              </a:lnSpc>
              <a:spcBef>
                <a:spcPct val="0"/>
              </a:spcBef>
            </a:pPr>
            <a:r>
              <a:rPr lang="en-US" sz="2729">
                <a:solidFill>
                  <a:srgbClr val="000000"/>
                </a:solidFill>
                <a:latin typeface="Canva Sans"/>
                <a:ea typeface="Canva Sans"/>
                <a:cs typeface="Canva Sans"/>
                <a:sym typeface="Canva Sans"/>
              </a:rPr>
              <a:t>Establish your budget before reaching out to potential agencies. While pricing varies depending on the complexity of the website and the company’s reputation, make sure the company provides clear pricing information and fits within your budget. Beware of companies offering unusually low prices—it could indicate subpar work or hidden costs.</a:t>
            </a:r>
          </a:p>
          <a:p>
            <a:pPr algn="ctr">
              <a:lnSpc>
                <a:spcPts val="3821"/>
              </a:lnSpc>
              <a:spcBef>
                <a:spcPct val="0"/>
              </a:spcBef>
            </a:pPr>
            <a:r>
              <a:rPr lang="en-US" sz="2729">
                <a:solidFill>
                  <a:srgbClr val="000000"/>
                </a:solidFill>
                <a:latin typeface="Canva Sans"/>
                <a:ea typeface="Canva Sans"/>
                <a:cs typeface="Canva Sans"/>
                <a:sym typeface="Canva Sans"/>
              </a:rPr>
              <a:t>5. Communication and Collaboration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425821"/>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Effective communication is key to a successful project. Choose a company that listens to your ideas and is responsive to your questions. They should involve you in the decision-making process and keep you updated on the project’s progress. Clear communication will help ensure the final product aligns with your vision.</a:t>
            </a:r>
          </a:p>
          <a:p>
            <a:pPr algn="ctr">
              <a:lnSpc>
                <a:spcPts val="3821"/>
              </a:lnSpc>
              <a:spcBef>
                <a:spcPct val="0"/>
              </a:spcBef>
            </a:pPr>
            <a:r>
              <a:rPr lang="en-US" sz="2729">
                <a:solidFill>
                  <a:srgbClr val="000000"/>
                </a:solidFill>
                <a:latin typeface="Canva Sans"/>
                <a:ea typeface="Canva Sans"/>
                <a:cs typeface="Canva Sans"/>
                <a:sym typeface="Canva Sans"/>
              </a:rPr>
              <a:t>6. Timeline and Delivery</a:t>
            </a:r>
          </a:p>
          <a:p>
            <a:pPr algn="ctr">
              <a:lnSpc>
                <a:spcPts val="3821"/>
              </a:lnSpc>
              <a:spcBef>
                <a:spcPct val="0"/>
              </a:spcBef>
            </a:pPr>
            <a:r>
              <a:rPr lang="en-US" sz="2729">
                <a:solidFill>
                  <a:srgbClr val="000000"/>
                </a:solidFill>
                <a:latin typeface="Canva Sans"/>
                <a:ea typeface="Canva Sans"/>
                <a:cs typeface="Canva Sans"/>
                <a:sym typeface="Canva Sans"/>
              </a:rPr>
              <a:t>Ask about the company’s typical timeline for completing projects and whether they can meet your deadlines. A reputable agency should be able to provide a clear project schedule, with milestones and deadlines, to ensure timely delivery.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7. Post-Launch Support</a:t>
            </a:r>
          </a:p>
          <a:p>
            <a:pPr algn="ctr">
              <a:lnSpc>
                <a:spcPts val="3821"/>
              </a:lnSpc>
              <a:spcBef>
                <a:spcPct val="0"/>
              </a:spcBef>
            </a:pPr>
            <a:r>
              <a:rPr lang="en-US" sz="2729">
                <a:solidFill>
                  <a:srgbClr val="000000"/>
                </a:solidFill>
                <a:latin typeface="Canva Sans"/>
                <a:ea typeface="Canva Sans"/>
                <a:cs typeface="Canva Sans"/>
                <a:sym typeface="Canva Sans"/>
              </a:rPr>
              <a:t>A good website requires ongoing maintenance, including updates, security monitoring, and bug fixes. Ask if the company offers post-launch support or a maintenance plan to keep your site running smoothly after it's live.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is a significant decision that impacts your business’s online success. Take the time to evaluate their expertise, services, and reputation. A strong partnership with the right company will help you create a website that not only looks great but also supports your business goals in the long run.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091" t="0" r="-19091"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8299" y="280665"/>
            <a:ext cx="14454496" cy="7410431"/>
          </a:xfrm>
          <a:custGeom>
            <a:avLst/>
            <a:gdLst/>
            <a:ahLst/>
            <a:cxnLst/>
            <a:rect r="r" b="b" t="t" l="l"/>
            <a:pathLst>
              <a:path h="7410431" w="14454496">
                <a:moveTo>
                  <a:pt x="0" y="0"/>
                </a:moveTo>
                <a:lnTo>
                  <a:pt x="14454497" y="0"/>
                </a:lnTo>
                <a:lnTo>
                  <a:pt x="14454497" y="7410431"/>
                </a:lnTo>
                <a:lnTo>
                  <a:pt x="0" y="7410431"/>
                </a:lnTo>
                <a:lnTo>
                  <a:pt x="0" y="0"/>
                </a:lnTo>
                <a:close/>
              </a:path>
            </a:pathLst>
          </a:custGeom>
          <a:blipFill>
            <a:blip r:embed="rId2"/>
            <a:stretch>
              <a:fillRect l="-234" t="-10232" r="-234"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Website Design and Development: Creating a Powerful Online Presence from Scratch</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1915" y="306078"/>
            <a:ext cx="14420956" cy="7438534"/>
          </a:xfrm>
          <a:custGeom>
            <a:avLst/>
            <a:gdLst/>
            <a:ahLst/>
            <a:cxnLst/>
            <a:rect r="r" b="b" t="t" l="l"/>
            <a:pathLst>
              <a:path h="7438534" w="14420956">
                <a:moveTo>
                  <a:pt x="0" y="0"/>
                </a:moveTo>
                <a:lnTo>
                  <a:pt x="14420956" y="0"/>
                </a:lnTo>
                <a:lnTo>
                  <a:pt x="14420956" y="7438534"/>
                </a:lnTo>
                <a:lnTo>
                  <a:pt x="0" y="7438534"/>
                </a:lnTo>
                <a:lnTo>
                  <a:pt x="0" y="0"/>
                </a:lnTo>
                <a:close/>
              </a:path>
            </a:pathLst>
          </a:custGeom>
          <a:blipFill>
            <a:blip r:embed="rId2"/>
            <a:stretch>
              <a:fillRect l="-2467" t="-16220" r="-2467"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age, having a professional website is essential for businesses, organizations, and individuals.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3696" y="354533"/>
            <a:ext cx="14151084" cy="7657339"/>
          </a:xfrm>
          <a:custGeom>
            <a:avLst/>
            <a:gdLst/>
            <a:ahLst/>
            <a:cxnLst/>
            <a:rect r="r" b="b" t="t" l="l"/>
            <a:pathLst>
              <a:path h="7657339" w="14151084">
                <a:moveTo>
                  <a:pt x="0" y="0"/>
                </a:moveTo>
                <a:lnTo>
                  <a:pt x="14151084" y="0"/>
                </a:lnTo>
                <a:lnTo>
                  <a:pt x="14151084" y="7657339"/>
                </a:lnTo>
                <a:lnTo>
                  <a:pt x="0" y="7657339"/>
                </a:lnTo>
                <a:lnTo>
                  <a:pt x="0" y="0"/>
                </a:lnTo>
                <a:close/>
              </a:path>
            </a:pathLst>
          </a:custGeom>
          <a:blipFill>
            <a:blip r:embed="rId2"/>
            <a:stretch>
              <a:fillRect l="-8924" t="-8469" r="-8924"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Whether you're starting a new business, rebranding, or launching a personal blog, creating a strong online presence begins with a well-designed and functional website.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9561" y="289405"/>
            <a:ext cx="14327790" cy="8044553"/>
          </a:xfrm>
          <a:custGeom>
            <a:avLst/>
            <a:gdLst/>
            <a:ahLst/>
            <a:cxnLst/>
            <a:rect r="r" b="b" t="t" l="l"/>
            <a:pathLst>
              <a:path h="8044553" w="14327790">
                <a:moveTo>
                  <a:pt x="0" y="0"/>
                </a:moveTo>
                <a:lnTo>
                  <a:pt x="14327790" y="0"/>
                </a:lnTo>
                <a:lnTo>
                  <a:pt x="14327790" y="8044553"/>
                </a:lnTo>
                <a:lnTo>
                  <a:pt x="0" y="8044553"/>
                </a:lnTo>
                <a:lnTo>
                  <a:pt x="0" y="0"/>
                </a:lnTo>
                <a:close/>
              </a:path>
            </a:pathLst>
          </a:custGeom>
          <a:blipFill>
            <a:blip r:embed="rId2"/>
            <a:stretch>
              <a:fillRect l="0" t="-26236" r="0" b="-7921"/>
            </a:stretch>
          </a:blipFill>
        </p:spPr>
      </p:sp>
      <p:sp>
        <p:nvSpPr>
          <p:cNvPr name="TextBox 3" id="3"/>
          <p:cNvSpPr txBox="true"/>
          <p:nvPr/>
        </p:nvSpPr>
        <p:spPr>
          <a:xfrm rot="0">
            <a:off x="0" y="8296794"/>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guide will walk you through the key steps in website design and development to ensure you create a site that’s not only visually appealing but also user-friendly and efficient.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277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Planning Your Website</a:t>
            </a:r>
          </a:p>
          <a:p>
            <a:pPr algn="ctr">
              <a:lnSpc>
                <a:spcPts val="4373"/>
              </a:lnSpc>
              <a:spcBef>
                <a:spcPct val="0"/>
              </a:spcBef>
            </a:pPr>
            <a:r>
              <a:rPr lang="en-US" sz="2733">
                <a:solidFill>
                  <a:srgbClr val="000000"/>
                </a:solidFill>
                <a:latin typeface="Canva Sans"/>
                <a:ea typeface="Canva Sans"/>
                <a:cs typeface="Canva Sans"/>
                <a:sym typeface="Canva Sans"/>
              </a:rPr>
              <a:t>Before diving into design and development, it's important to plan out your website’s purpose and goals. Ask yourself:</a:t>
            </a:r>
          </a:p>
          <a:p>
            <a:pPr algn="ctr">
              <a:lnSpc>
                <a:spcPts val="4373"/>
              </a:lnSpc>
              <a:spcBef>
                <a:spcPct val="0"/>
              </a:spcBef>
            </a:pPr>
            <a:r>
              <a:rPr lang="en-US" sz="2733">
                <a:solidFill>
                  <a:srgbClr val="000000"/>
                </a:solidFill>
                <a:latin typeface="Canva Sans"/>
                <a:ea typeface="Canva Sans"/>
                <a:cs typeface="Canva Sans"/>
                <a:sym typeface="Canva Sans"/>
              </a:rPr>
              <a:t>What is the main objective of the site? (e.g., to sell products, showcase services, share information)</a:t>
            </a:r>
          </a:p>
          <a:p>
            <a:pPr algn="ctr">
              <a:lnSpc>
                <a:spcPts val="4373"/>
              </a:lnSpc>
              <a:spcBef>
                <a:spcPct val="0"/>
              </a:spcBef>
            </a:pPr>
            <a:r>
              <a:rPr lang="en-US" sz="2733">
                <a:solidFill>
                  <a:srgbClr val="000000"/>
                </a:solidFill>
                <a:latin typeface="Canva Sans"/>
                <a:ea typeface="Canva Sans"/>
                <a:cs typeface="Canva Sans"/>
                <a:sym typeface="Canva Sans"/>
              </a:rPr>
              <a:t>Who is your target audience?</a:t>
            </a:r>
          </a:p>
          <a:p>
            <a:pPr algn="ctr">
              <a:lnSpc>
                <a:spcPts val="4373"/>
              </a:lnSpc>
              <a:spcBef>
                <a:spcPct val="0"/>
              </a:spcBef>
            </a:pPr>
            <a:r>
              <a:rPr lang="en-US" sz="2733">
                <a:solidFill>
                  <a:srgbClr val="000000"/>
                </a:solidFill>
                <a:latin typeface="Canva Sans"/>
                <a:ea typeface="Canva Sans"/>
                <a:cs typeface="Canva Sans"/>
                <a:sym typeface="Canva Sans"/>
              </a:rPr>
              <a:t>What key features and functionalities are essential for your site (e.g., e-commerce capabilities, contact forms, or a blog)?</a:t>
            </a:r>
          </a:p>
          <a:p>
            <a:pPr algn="ctr">
              <a:lnSpc>
                <a:spcPts val="4373"/>
              </a:lnSpc>
              <a:spcBef>
                <a:spcPct val="0"/>
              </a:spcBef>
            </a:pPr>
            <a:r>
              <a:rPr lang="en-US" sz="2733">
                <a:solidFill>
                  <a:srgbClr val="000000"/>
                </a:solidFill>
                <a:latin typeface="Canva Sans"/>
                <a:ea typeface="Canva Sans"/>
                <a:cs typeface="Canva Sans"/>
                <a:sym typeface="Canva Sans"/>
              </a:rPr>
              <a:t>This planning stage will help guide your design choices and ensure your website meets your business or personal needs.</a:t>
            </a:r>
          </a:p>
          <a:p>
            <a:pPr algn="ctr">
              <a:lnSpc>
                <a:spcPts val="4373"/>
              </a:lnSpc>
              <a:spcBef>
                <a:spcPct val="0"/>
              </a:spcBef>
            </a:pPr>
            <a:r>
              <a:rPr lang="en-US" sz="2733">
                <a:solidFill>
                  <a:srgbClr val="000000"/>
                </a:solidFill>
                <a:latin typeface="Canva Sans"/>
                <a:ea typeface="Canva Sans"/>
                <a:cs typeface="Canva Sans"/>
                <a:sym typeface="Canva Sans"/>
              </a:rPr>
              <a:t>2. Choosing the Right Platform</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1308"/>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Next, you'll need to decide on the platform for your website. Popular options include:</a:t>
            </a:r>
          </a:p>
          <a:p>
            <a:pPr algn="ctr">
              <a:lnSpc>
                <a:spcPts val="4373"/>
              </a:lnSpc>
              <a:spcBef>
                <a:spcPct val="0"/>
              </a:spcBef>
            </a:pPr>
            <a:r>
              <a:rPr lang="en-US" sz="2733">
                <a:solidFill>
                  <a:srgbClr val="000000"/>
                </a:solidFill>
                <a:latin typeface="Canva Sans"/>
                <a:ea typeface="Canva Sans"/>
                <a:cs typeface="Canva Sans"/>
                <a:sym typeface="Canva Sans"/>
              </a:rPr>
              <a:t>WordPress: A flexible, open-source platform suitable for blogs, businesses, and portfolios.</a:t>
            </a:r>
          </a:p>
          <a:p>
            <a:pPr algn="ctr">
              <a:lnSpc>
                <a:spcPts val="4373"/>
              </a:lnSpc>
              <a:spcBef>
                <a:spcPct val="0"/>
              </a:spcBef>
            </a:pPr>
            <a:r>
              <a:rPr lang="en-US" sz="2733">
                <a:solidFill>
                  <a:srgbClr val="000000"/>
                </a:solidFill>
                <a:latin typeface="Canva Sans"/>
                <a:ea typeface="Canva Sans"/>
                <a:cs typeface="Canva Sans"/>
                <a:sym typeface="Canva Sans"/>
              </a:rPr>
              <a:t>Wix and Squarespace: User-friendly website builders that provide easy drag-and-drop functionality for beginners.</a:t>
            </a:r>
          </a:p>
          <a:p>
            <a:pPr algn="ctr">
              <a:lnSpc>
                <a:spcPts val="4373"/>
              </a:lnSpc>
              <a:spcBef>
                <a:spcPct val="0"/>
              </a:spcBef>
            </a:pPr>
            <a:r>
              <a:rPr lang="en-US" sz="2733">
                <a:solidFill>
                  <a:srgbClr val="000000"/>
                </a:solidFill>
                <a:latin typeface="Canva Sans"/>
                <a:ea typeface="Canva Sans"/>
                <a:cs typeface="Canva Sans"/>
                <a:sym typeface="Canva Sans"/>
              </a:rPr>
              <a:t>Custom Development: If you need more control or have complex requirements, custom-built websites offer flexibility and scalability but require more technical expertise.</a:t>
            </a:r>
          </a:p>
          <a:p>
            <a:pPr algn="ctr">
              <a:lnSpc>
                <a:spcPts val="4373"/>
              </a:lnSpc>
              <a:spcBef>
                <a:spcPct val="0"/>
              </a:spcBef>
            </a:pPr>
            <a:r>
              <a:rPr lang="en-US" sz="2733">
                <a:solidFill>
                  <a:srgbClr val="000000"/>
                </a:solidFill>
                <a:latin typeface="Canva Sans"/>
                <a:ea typeface="Canva Sans"/>
                <a:cs typeface="Canva Sans"/>
                <a:sym typeface="Canva Sans"/>
              </a:rPr>
              <a:t>Consider your budget, skill level, and the features you need when making this decision.</a:t>
            </a:r>
          </a:p>
          <a:p>
            <a:pPr algn="ctr">
              <a:lnSpc>
                <a:spcPts val="4373"/>
              </a:lnSpc>
              <a:spcBef>
                <a:spcPct val="0"/>
              </a:spcBef>
            </a:pPr>
            <a:r>
              <a:rPr lang="en-US" sz="2733">
                <a:solidFill>
                  <a:srgbClr val="000000"/>
                </a:solidFill>
                <a:latin typeface="Canva Sans"/>
                <a:ea typeface="Canva Sans"/>
                <a:cs typeface="Canva Sans"/>
                <a:sym typeface="Canva Sans"/>
              </a:rPr>
              <a:t>3. Designing the Website</a:t>
            </a:r>
          </a:p>
          <a:p>
            <a:pPr algn="ctr">
              <a:lnSpc>
                <a:spcPts val="4373"/>
              </a:lnSpc>
              <a:spcBef>
                <a:spcPct val="0"/>
              </a:spcBef>
            </a:pPr>
            <a:r>
              <a:rPr lang="en-US" sz="2733">
                <a:solidFill>
                  <a:srgbClr val="000000"/>
                </a:solidFill>
                <a:latin typeface="Canva Sans"/>
                <a:ea typeface="Canva Sans"/>
                <a:cs typeface="Canva Sans"/>
                <a:sym typeface="Canva Sans"/>
              </a:rPr>
              <a:t>Design is crucial to making a great first impression. Here are some tips to create an engaging website design: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276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Keep it simple: A clean, minimalist design tends to work best. Avoid clutter and focus on clear navigation.</a:t>
            </a:r>
          </a:p>
          <a:p>
            <a:pPr algn="ctr">
              <a:lnSpc>
                <a:spcPts val="4373"/>
              </a:lnSpc>
              <a:spcBef>
                <a:spcPct val="0"/>
              </a:spcBef>
            </a:pPr>
            <a:r>
              <a:rPr lang="en-US" sz="2733">
                <a:solidFill>
                  <a:srgbClr val="000000"/>
                </a:solidFill>
                <a:latin typeface="Canva Sans"/>
                <a:ea typeface="Canva Sans"/>
                <a:cs typeface="Canva Sans"/>
                <a:sym typeface="Canva Sans"/>
              </a:rPr>
              <a:t>Use branding elements: Incorporate your company’s logo, colors, and fonts to create a consistent brand identity.</a:t>
            </a:r>
          </a:p>
          <a:p>
            <a:pPr algn="ctr">
              <a:lnSpc>
                <a:spcPts val="4373"/>
              </a:lnSpc>
              <a:spcBef>
                <a:spcPct val="0"/>
              </a:spcBef>
            </a:pPr>
            <a:r>
              <a:rPr lang="en-US" sz="2733">
                <a:solidFill>
                  <a:srgbClr val="000000"/>
                </a:solidFill>
                <a:latin typeface="Canva Sans"/>
                <a:ea typeface="Canva Sans"/>
                <a:cs typeface="Canva Sans"/>
                <a:sym typeface="Canva Sans"/>
              </a:rPr>
              <a:t>Prioritize user experience (UX): Ensure your website is easy to navigate and users can quickly find what they’re looking for.</a:t>
            </a:r>
          </a:p>
          <a:p>
            <a:pPr algn="ctr">
              <a:lnSpc>
                <a:spcPts val="4373"/>
              </a:lnSpc>
              <a:spcBef>
                <a:spcPct val="0"/>
              </a:spcBef>
            </a:pPr>
            <a:r>
              <a:rPr lang="en-US" sz="2733">
                <a:solidFill>
                  <a:srgbClr val="000000"/>
                </a:solidFill>
                <a:latin typeface="Canva Sans"/>
                <a:ea typeface="Canva Sans"/>
                <a:cs typeface="Canva Sans"/>
                <a:sym typeface="Canva Sans"/>
              </a:rPr>
              <a:t>Mobile-friendly design: With more users browsing on mobile devices, a responsive design that adapts to different screen sizes is essential.</a:t>
            </a:r>
          </a:p>
          <a:p>
            <a:pPr algn="ctr">
              <a:lnSpc>
                <a:spcPts val="4373"/>
              </a:lnSpc>
              <a:spcBef>
                <a:spcPct val="0"/>
              </a:spcBef>
            </a:pPr>
            <a:r>
              <a:rPr lang="en-US" sz="2733">
                <a:solidFill>
                  <a:srgbClr val="000000"/>
                </a:solidFill>
                <a:latin typeface="Canva Sans"/>
                <a:ea typeface="Canva Sans"/>
                <a:cs typeface="Canva Sans"/>
                <a:sym typeface="Canva Sans"/>
              </a:rPr>
              <a:t>4. Developing the Website</a:t>
            </a:r>
          </a:p>
          <a:p>
            <a:pPr algn="ctr">
              <a:lnSpc>
                <a:spcPts val="4373"/>
              </a:lnSpc>
              <a:spcBef>
                <a:spcPct val="0"/>
              </a:spcBef>
            </a:pPr>
            <a:r>
              <a:rPr lang="en-US" sz="2733">
                <a:solidFill>
                  <a:srgbClr val="000000"/>
                </a:solidFill>
                <a:latin typeface="Canva Sans"/>
                <a:ea typeface="Canva Sans"/>
                <a:cs typeface="Canva Sans"/>
                <a:sym typeface="Canva Sans"/>
              </a:rPr>
              <a:t>Once you have your design in place, it's time to start building. Here’s what you should focus on during the development process: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6976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Coding: If you’re using a custom-built site, HTML, CSS, and JavaScript will be your primary tools. Alternatively, website builders automate much of this.</a:t>
            </a:r>
          </a:p>
          <a:p>
            <a:pPr algn="ctr">
              <a:lnSpc>
                <a:spcPts val="4373"/>
              </a:lnSpc>
              <a:spcBef>
                <a:spcPct val="0"/>
              </a:spcBef>
            </a:pPr>
            <a:r>
              <a:rPr lang="en-US" sz="2733">
                <a:solidFill>
                  <a:srgbClr val="000000"/>
                </a:solidFill>
                <a:latin typeface="Canva Sans"/>
                <a:ea typeface="Canva Sans"/>
                <a:cs typeface="Canva Sans"/>
                <a:sym typeface="Canva Sans"/>
              </a:rPr>
              <a:t>Site speed: Make sure your website loads quickly. Slow websites can frustrate users and harm your SEO rankings.</a:t>
            </a:r>
          </a:p>
          <a:p>
            <a:pPr algn="ctr">
              <a:lnSpc>
                <a:spcPts val="4373"/>
              </a:lnSpc>
              <a:spcBef>
                <a:spcPct val="0"/>
              </a:spcBef>
            </a:pPr>
            <a:r>
              <a:rPr lang="en-US" sz="2733">
                <a:solidFill>
                  <a:srgbClr val="000000"/>
                </a:solidFill>
                <a:latin typeface="Canva Sans"/>
                <a:ea typeface="Canva Sans"/>
                <a:cs typeface="Canva Sans"/>
                <a:sym typeface="Canva Sans"/>
              </a:rPr>
              <a:t>SEO (Search Engine Optimization): Implement best SEO practices to improve your site’s visibility in search engines, such as using proper meta tags, alt text for images, and high-quality content.</a:t>
            </a:r>
          </a:p>
          <a:p>
            <a:pPr algn="ctr">
              <a:lnSpc>
                <a:spcPts val="4373"/>
              </a:lnSpc>
              <a:spcBef>
                <a:spcPct val="0"/>
              </a:spcBef>
            </a:pPr>
            <a:r>
              <a:rPr lang="en-US" sz="2733">
                <a:solidFill>
                  <a:srgbClr val="000000"/>
                </a:solidFill>
                <a:latin typeface="Canva Sans"/>
                <a:ea typeface="Canva Sans"/>
                <a:cs typeface="Canva Sans"/>
                <a:sym typeface="Canva Sans"/>
              </a:rPr>
              <a:t>5. Testing and Launching</a:t>
            </a:r>
          </a:p>
          <a:p>
            <a:pPr algn="ctr">
              <a:lnSpc>
                <a:spcPts val="4373"/>
              </a:lnSpc>
              <a:spcBef>
                <a:spcPct val="0"/>
              </a:spcBef>
            </a:pPr>
            <a:r>
              <a:rPr lang="en-US" sz="2733">
                <a:solidFill>
                  <a:srgbClr val="000000"/>
                </a:solidFill>
                <a:latin typeface="Canva Sans"/>
                <a:ea typeface="Canva Sans"/>
                <a:cs typeface="Canva Sans"/>
                <a:sym typeface="Canva Sans"/>
              </a:rPr>
              <a:t>Before going live, thoroughly test your website. Check for:</a:t>
            </a:r>
          </a:p>
          <a:p>
            <a:pPr algn="ctr">
              <a:lnSpc>
                <a:spcPts val="4373"/>
              </a:lnSpc>
              <a:spcBef>
                <a:spcPct val="0"/>
              </a:spcBef>
            </a:pPr>
            <a:r>
              <a:rPr lang="en-US" sz="2733">
                <a:solidFill>
                  <a:srgbClr val="000000"/>
                </a:solidFill>
                <a:latin typeface="Canva Sans"/>
                <a:ea typeface="Canva Sans"/>
                <a:cs typeface="Canva Sans"/>
                <a:sym typeface="Canva Sans"/>
              </a:rPr>
              <a:t>Broken links</a:t>
            </a:r>
          </a:p>
          <a:p>
            <a:pPr algn="ctr">
              <a:lnSpc>
                <a:spcPts val="4373"/>
              </a:lnSpc>
              <a:spcBef>
                <a:spcPct val="0"/>
              </a:spcBef>
            </a:pPr>
            <a:r>
              <a:rPr lang="en-US" sz="2733">
                <a:solidFill>
                  <a:srgbClr val="000000"/>
                </a:solidFill>
                <a:latin typeface="Canva Sans"/>
                <a:ea typeface="Canva Sans"/>
                <a:cs typeface="Canva Sans"/>
                <a:sym typeface="Canva Sans"/>
              </a:rPr>
              <a:t>Mobile compatibility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DAGdgABQp_E</dc:identifier>
  <dcterms:modified xsi:type="dcterms:W3CDTF">2011-08-01T06:04:30Z</dcterms:modified>
  <cp:revision>1</cp:revision>
  <dc:title>The Ultimate Guide to Website Design and Development: Creating a Powerful Online Presence from Scratch</dc:title>
</cp:coreProperties>
</file>