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18288000" cy="10287000"/>
  <p:notesSz cx="6858000" cy="9144000"/>
  <p:embeddedFontLst>
    <p:embeddedFont>
      <p:font typeface="Canva Sans Bold" charset="1" panose="020B0803030501040103"/>
      <p:regular r:id="rId27"/>
    </p:embeddedFont>
    <p:embeddedFont>
      <p:font typeface="Canva Sans" charset="1" panose="020B0503030501040103"/>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fonts/font27.fntdata" Type="http://schemas.openxmlformats.org/officeDocument/2006/relationships/font"/><Relationship Id="rId28" Target="fonts/font28.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16624" t="0" r="-16624"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27617"/>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Front-end development (HTML, CSS, JavaScript)</a:t>
            </a:r>
          </a:p>
          <a:p>
            <a:pPr algn="ctr">
              <a:lnSpc>
                <a:spcPts val="4373"/>
              </a:lnSpc>
              <a:spcBef>
                <a:spcPct val="0"/>
              </a:spcBef>
            </a:pPr>
            <a:r>
              <a:rPr lang="en-US" sz="2733">
                <a:solidFill>
                  <a:srgbClr val="000000"/>
                </a:solidFill>
                <a:latin typeface="Canva Sans"/>
                <a:ea typeface="Canva Sans"/>
                <a:cs typeface="Canva Sans"/>
                <a:sym typeface="Canva Sans"/>
              </a:rPr>
              <a:t>Back-end development (CMS setup, databases, integrations)</a:t>
            </a:r>
          </a:p>
          <a:p>
            <a:pPr algn="ctr">
              <a:lnSpc>
                <a:spcPts val="4373"/>
              </a:lnSpc>
              <a:spcBef>
                <a:spcPct val="0"/>
              </a:spcBef>
            </a:pPr>
            <a:r>
              <a:rPr lang="en-US" sz="2733">
                <a:solidFill>
                  <a:srgbClr val="000000"/>
                </a:solidFill>
                <a:latin typeface="Canva Sans"/>
                <a:ea typeface="Canva Sans"/>
                <a:cs typeface="Canva Sans"/>
                <a:sym typeface="Canva Sans"/>
              </a:rPr>
              <a:t>Responsive adjustments for mobile and tablets</a:t>
            </a:r>
          </a:p>
          <a:p>
            <a:pPr algn="ctr">
              <a:lnSpc>
                <a:spcPts val="4373"/>
              </a:lnSpc>
              <a:spcBef>
                <a:spcPct val="0"/>
              </a:spcBef>
            </a:pPr>
            <a:r>
              <a:rPr lang="en-US" sz="2733">
                <a:solidFill>
                  <a:srgbClr val="000000"/>
                </a:solidFill>
                <a:latin typeface="Canva Sans"/>
                <a:ea typeface="Canva Sans"/>
                <a:cs typeface="Canva Sans"/>
                <a:sym typeface="Canva Sans"/>
              </a:rPr>
              <a:t>Basic on-page SEO (title tags, alt text, meta descriptions)</a:t>
            </a:r>
          </a:p>
          <a:p>
            <a:pPr algn="ctr">
              <a:lnSpc>
                <a:spcPts val="4373"/>
              </a:lnSpc>
              <a:spcBef>
                <a:spcPct val="0"/>
              </a:spcBef>
            </a:pPr>
            <a:r>
              <a:rPr lang="en-US" sz="2733">
                <a:solidFill>
                  <a:srgbClr val="000000"/>
                </a:solidFill>
                <a:latin typeface="Canva Sans"/>
                <a:ea typeface="Canva Sans"/>
                <a:cs typeface="Canva Sans"/>
                <a:sym typeface="Canva Sans"/>
              </a:rPr>
              <a:t>You might also get access to a staging site to see the progress in real-time.</a:t>
            </a:r>
          </a:p>
          <a:p>
            <a:pPr algn="ctr">
              <a:lnSpc>
                <a:spcPts val="4373"/>
              </a:lnSpc>
              <a:spcBef>
                <a:spcPct val="0"/>
              </a:spcBef>
            </a:pPr>
            <a:r>
              <a:rPr lang="en-US" sz="2733">
                <a:solidFill>
                  <a:srgbClr val="000000"/>
                </a:solidFill>
                <a:latin typeface="Canva Sans"/>
                <a:ea typeface="Canva Sans"/>
                <a:cs typeface="Canva Sans"/>
                <a:sym typeface="Canva Sans"/>
              </a:rPr>
              <a:t>Step 7: Content Integration</a:t>
            </a:r>
          </a:p>
          <a:p>
            <a:pPr algn="ctr">
              <a:lnSpc>
                <a:spcPts val="4373"/>
              </a:lnSpc>
              <a:spcBef>
                <a:spcPct val="0"/>
              </a:spcBef>
            </a:pPr>
            <a:r>
              <a:rPr lang="en-US" sz="2733">
                <a:solidFill>
                  <a:srgbClr val="000000"/>
                </a:solidFill>
                <a:latin typeface="Canva Sans"/>
                <a:ea typeface="Canva Sans"/>
                <a:cs typeface="Canva Sans"/>
                <a:sym typeface="Canva Sans"/>
              </a:rPr>
              <a:t>Your content—either provided by you or created by the agency—is added to the website. This includes:</a:t>
            </a:r>
          </a:p>
          <a:p>
            <a:pPr algn="ctr">
              <a:lnSpc>
                <a:spcPts val="4373"/>
              </a:lnSpc>
              <a:spcBef>
                <a:spcPct val="0"/>
              </a:spcBef>
            </a:pPr>
            <a:r>
              <a:rPr lang="en-US" sz="2733">
                <a:solidFill>
                  <a:srgbClr val="000000"/>
                </a:solidFill>
                <a:latin typeface="Canva Sans"/>
                <a:ea typeface="Canva Sans"/>
                <a:cs typeface="Canva Sans"/>
                <a:sym typeface="Canva Sans"/>
              </a:rPr>
              <a:t>Text for pages</a:t>
            </a:r>
          </a:p>
          <a:p>
            <a:pPr algn="ctr">
              <a:lnSpc>
                <a:spcPts val="4373"/>
              </a:lnSpc>
              <a:spcBef>
                <a:spcPct val="0"/>
              </a:spcBef>
            </a:pPr>
            <a:r>
              <a:rPr lang="en-US" sz="2733">
                <a:solidFill>
                  <a:srgbClr val="000000"/>
                </a:solidFill>
                <a:latin typeface="Canva Sans"/>
                <a:ea typeface="Canva Sans"/>
                <a:cs typeface="Canva Sans"/>
                <a:sym typeface="Canva Sans"/>
              </a:rPr>
              <a:t>Images and graphics</a:t>
            </a:r>
          </a:p>
          <a:p>
            <a:pPr algn="ctr">
              <a:lnSpc>
                <a:spcPts val="4373"/>
              </a:lnSpc>
              <a:spcBef>
                <a:spcPct val="0"/>
              </a:spcBef>
            </a:pPr>
            <a:r>
              <a:rPr lang="en-US" sz="2733">
                <a:solidFill>
                  <a:srgbClr val="000000"/>
                </a:solidFill>
                <a:latin typeface="Canva Sans"/>
                <a:ea typeface="Canva Sans"/>
                <a:cs typeface="Canva Sans"/>
                <a:sym typeface="Canva Sans"/>
              </a:rPr>
              <a:t>Videos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92519"/>
            <a:ext cx="18288000" cy="2369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Testimonials, case studies, and blog posts</a:t>
            </a:r>
          </a:p>
          <a:p>
            <a:pPr algn="ctr">
              <a:lnSpc>
                <a:spcPts val="3821"/>
              </a:lnSpc>
              <a:spcBef>
                <a:spcPct val="0"/>
              </a:spcBef>
            </a:pPr>
            <a:r>
              <a:rPr lang="en-US" sz="2729">
                <a:solidFill>
                  <a:srgbClr val="000000"/>
                </a:solidFill>
                <a:latin typeface="Canva Sans"/>
                <a:ea typeface="Canva Sans"/>
                <a:cs typeface="Canva Sans"/>
                <a:sym typeface="Canva Sans"/>
              </a:rPr>
              <a:t>Content is placed strategically to support UX and SEO goals.</a:t>
            </a:r>
          </a:p>
          <a:p>
            <a:pPr algn="ctr">
              <a:lnSpc>
                <a:spcPts val="3821"/>
              </a:lnSpc>
              <a:spcBef>
                <a:spcPct val="0"/>
              </a:spcBef>
            </a:pPr>
            <a:r>
              <a:rPr lang="en-US" sz="2729">
                <a:solidFill>
                  <a:srgbClr val="000000"/>
                </a:solidFill>
                <a:latin typeface="Canva Sans"/>
                <a:ea typeface="Canva Sans"/>
                <a:cs typeface="Canva Sans"/>
                <a:sym typeface="Canva Sans"/>
              </a:rPr>
              <a:t>Step 8: Quality Assurance and Testing</a:t>
            </a:r>
          </a:p>
          <a:p>
            <a:pPr algn="ctr">
              <a:lnSpc>
                <a:spcPts val="3821"/>
              </a:lnSpc>
              <a:spcBef>
                <a:spcPct val="0"/>
              </a:spcBef>
            </a:pPr>
            <a:r>
              <a:rPr lang="en-US" sz="2729">
                <a:solidFill>
                  <a:srgbClr val="000000"/>
                </a:solidFill>
                <a:latin typeface="Canva Sans"/>
                <a:ea typeface="Canva Sans"/>
                <a:cs typeface="Canva Sans"/>
                <a:sym typeface="Canva Sans"/>
              </a:rPr>
              <a:t>Before launch, a thorough QA process ensures your site is polished and ready for users.</a:t>
            </a:r>
          </a:p>
          <a:p>
            <a:pPr algn="ctr">
              <a:lnSpc>
                <a:spcPts val="3821"/>
              </a:lnSpc>
              <a:spcBef>
                <a:spcPct val="0"/>
              </a:spcBef>
            </a:pPr>
            <a:r>
              <a:rPr lang="en-US" sz="2729">
                <a:solidFill>
                  <a:srgbClr val="000000"/>
                </a:solidFill>
                <a:latin typeface="Canva Sans"/>
                <a:ea typeface="Canva Sans"/>
                <a:cs typeface="Canva Sans"/>
                <a:sym typeface="Canva Sans"/>
              </a:rPr>
              <a:t>Testing includes:</a:t>
            </a:r>
          </a:p>
        </p:txBody>
      </p:sp>
      <p:sp>
        <p:nvSpPr>
          <p:cNvPr name="TextBox 3" id="3"/>
          <p:cNvSpPr txBox="true"/>
          <p:nvPr/>
        </p:nvSpPr>
        <p:spPr>
          <a:xfrm rot="0">
            <a:off x="4687937" y="5404427"/>
            <a:ext cx="8912126" cy="3321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Browser and device compatibility</a:t>
            </a:r>
          </a:p>
          <a:p>
            <a:pPr algn="ctr">
              <a:lnSpc>
                <a:spcPts val="3821"/>
              </a:lnSpc>
              <a:spcBef>
                <a:spcPct val="0"/>
              </a:spcBef>
            </a:pPr>
            <a:r>
              <a:rPr lang="en-US" sz="2729">
                <a:solidFill>
                  <a:srgbClr val="000000"/>
                </a:solidFill>
                <a:latin typeface="Canva Sans"/>
                <a:ea typeface="Canva Sans"/>
                <a:cs typeface="Canva Sans"/>
                <a:sym typeface="Canva Sans"/>
              </a:rPr>
              <a:t>Load speed</a:t>
            </a:r>
          </a:p>
          <a:p>
            <a:pPr algn="ctr">
              <a:lnSpc>
                <a:spcPts val="3821"/>
              </a:lnSpc>
              <a:spcBef>
                <a:spcPct val="0"/>
              </a:spcBef>
            </a:pPr>
            <a:r>
              <a:rPr lang="en-US" sz="2729">
                <a:solidFill>
                  <a:srgbClr val="000000"/>
                </a:solidFill>
                <a:latin typeface="Canva Sans"/>
                <a:ea typeface="Canva Sans"/>
                <a:cs typeface="Canva Sans"/>
                <a:sym typeface="Canva Sans"/>
              </a:rPr>
              <a:t>Functional testing (forms, links, buttons)</a:t>
            </a:r>
          </a:p>
          <a:p>
            <a:pPr algn="ctr">
              <a:lnSpc>
                <a:spcPts val="3821"/>
              </a:lnSpc>
              <a:spcBef>
                <a:spcPct val="0"/>
              </a:spcBef>
            </a:pPr>
            <a:r>
              <a:rPr lang="en-US" sz="2729">
                <a:solidFill>
                  <a:srgbClr val="000000"/>
                </a:solidFill>
                <a:latin typeface="Canva Sans"/>
                <a:ea typeface="Canva Sans"/>
                <a:cs typeface="Canva Sans"/>
                <a:sym typeface="Canva Sans"/>
              </a:rPr>
              <a:t>Security checks</a:t>
            </a:r>
          </a:p>
          <a:p>
            <a:pPr algn="ctr">
              <a:lnSpc>
                <a:spcPts val="3821"/>
              </a:lnSpc>
              <a:spcBef>
                <a:spcPct val="0"/>
              </a:spcBef>
            </a:pPr>
            <a:r>
              <a:rPr lang="en-US" sz="2729">
                <a:solidFill>
                  <a:srgbClr val="000000"/>
                </a:solidFill>
                <a:latin typeface="Canva Sans"/>
                <a:ea typeface="Canva Sans"/>
                <a:cs typeface="Canva Sans"/>
                <a:sym typeface="Canva Sans"/>
              </a:rPr>
              <a:t>Accessibility compliance</a:t>
            </a:r>
          </a:p>
          <a:p>
            <a:pPr algn="ctr">
              <a:lnSpc>
                <a:spcPts val="3821"/>
              </a:lnSpc>
              <a:spcBef>
                <a:spcPct val="0"/>
              </a:spcBef>
            </a:pPr>
            <a:r>
              <a:rPr lang="en-US" sz="2729">
                <a:solidFill>
                  <a:srgbClr val="000000"/>
                </a:solidFill>
                <a:latin typeface="Canva Sans"/>
                <a:ea typeface="Canva Sans"/>
                <a:cs typeface="Canva Sans"/>
                <a:sym typeface="Canva Sans"/>
              </a:rPr>
              <a:t>This step helps eliminate bugs or performance issues.</a:t>
            </a:r>
          </a:p>
          <a:p>
            <a:pPr algn="ctr">
              <a:lnSpc>
                <a:spcPts val="3821"/>
              </a:lnSpc>
              <a:spcBef>
                <a:spcPct val="0"/>
              </a:spcBef>
            </a:pPr>
            <a:r>
              <a:rPr lang="en-US" sz="2729">
                <a:solidFill>
                  <a:srgbClr val="000000"/>
                </a:solidFill>
                <a:latin typeface="Canva Sans"/>
                <a:ea typeface="Canva Sans"/>
                <a:cs typeface="Canva Sans"/>
                <a:sym typeface="Canva Sans"/>
              </a:rPr>
              <a:t>Step 9: Launch!</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758946"/>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After final approval, the website goes live. The company handles:</a:t>
            </a:r>
          </a:p>
          <a:p>
            <a:pPr algn="ctr">
              <a:lnSpc>
                <a:spcPts val="3821"/>
              </a:lnSpc>
              <a:spcBef>
                <a:spcPct val="0"/>
              </a:spcBef>
            </a:pPr>
            <a:r>
              <a:rPr lang="en-US" sz="2729">
                <a:solidFill>
                  <a:srgbClr val="000000"/>
                </a:solidFill>
                <a:latin typeface="Canva Sans"/>
                <a:ea typeface="Canva Sans"/>
                <a:cs typeface="Canva Sans"/>
                <a:sym typeface="Canva Sans"/>
              </a:rPr>
              <a:t>Domain setup</a:t>
            </a:r>
          </a:p>
          <a:p>
            <a:pPr algn="ctr">
              <a:lnSpc>
                <a:spcPts val="3821"/>
              </a:lnSpc>
              <a:spcBef>
                <a:spcPct val="0"/>
              </a:spcBef>
            </a:pPr>
            <a:r>
              <a:rPr lang="en-US" sz="2729">
                <a:solidFill>
                  <a:srgbClr val="000000"/>
                </a:solidFill>
                <a:latin typeface="Canva Sans"/>
                <a:ea typeface="Canva Sans"/>
                <a:cs typeface="Canva Sans"/>
                <a:sym typeface="Canva Sans"/>
              </a:rPr>
              <a:t>Hosting configuration</a:t>
            </a:r>
          </a:p>
          <a:p>
            <a:pPr algn="ctr">
              <a:lnSpc>
                <a:spcPts val="3821"/>
              </a:lnSpc>
              <a:spcBef>
                <a:spcPct val="0"/>
              </a:spcBef>
            </a:pPr>
            <a:r>
              <a:rPr lang="en-US" sz="2729">
                <a:solidFill>
                  <a:srgbClr val="000000"/>
                </a:solidFill>
                <a:latin typeface="Canva Sans"/>
                <a:ea typeface="Canva Sans"/>
                <a:cs typeface="Canva Sans"/>
                <a:sym typeface="Canva Sans"/>
              </a:rPr>
              <a:t>DNS changes</a:t>
            </a:r>
          </a:p>
          <a:p>
            <a:pPr algn="ctr">
              <a:lnSpc>
                <a:spcPts val="3821"/>
              </a:lnSpc>
              <a:spcBef>
                <a:spcPct val="0"/>
              </a:spcBef>
            </a:pPr>
            <a:r>
              <a:rPr lang="en-US" sz="2729">
                <a:solidFill>
                  <a:srgbClr val="000000"/>
                </a:solidFill>
                <a:latin typeface="Canva Sans"/>
                <a:ea typeface="Canva Sans"/>
                <a:cs typeface="Canva Sans"/>
                <a:sym typeface="Canva Sans"/>
              </a:rPr>
              <a:t>Google indexing (if applicable)</a:t>
            </a:r>
          </a:p>
          <a:p>
            <a:pPr algn="ctr">
              <a:lnSpc>
                <a:spcPts val="3821"/>
              </a:lnSpc>
              <a:spcBef>
                <a:spcPct val="0"/>
              </a:spcBef>
            </a:pPr>
            <a:r>
              <a:rPr lang="en-US" sz="2729">
                <a:solidFill>
                  <a:srgbClr val="000000"/>
                </a:solidFill>
                <a:latin typeface="Canva Sans"/>
                <a:ea typeface="Canva Sans"/>
                <a:cs typeface="Canva Sans"/>
                <a:sym typeface="Canva Sans"/>
              </a:rPr>
              <a:t>They may also provide launch announcements or support with marketing the new site.</a:t>
            </a:r>
          </a:p>
          <a:p>
            <a:pPr algn="ctr">
              <a:lnSpc>
                <a:spcPts val="3821"/>
              </a:lnSpc>
              <a:spcBef>
                <a:spcPct val="0"/>
              </a:spcBef>
            </a:pPr>
            <a:r>
              <a:rPr lang="en-US" sz="2729">
                <a:solidFill>
                  <a:srgbClr val="000000"/>
                </a:solidFill>
                <a:latin typeface="Canva Sans"/>
                <a:ea typeface="Canva Sans"/>
                <a:cs typeface="Canva Sans"/>
                <a:sym typeface="Canva Sans"/>
              </a:rPr>
              <a:t>Step 10: Post-Launch Support and Maintenance</a:t>
            </a:r>
          </a:p>
          <a:p>
            <a:pPr algn="ctr">
              <a:lnSpc>
                <a:spcPts val="3821"/>
              </a:lnSpc>
              <a:spcBef>
                <a:spcPct val="0"/>
              </a:spcBef>
            </a:pPr>
            <a:r>
              <a:rPr lang="en-US" sz="2729">
                <a:solidFill>
                  <a:srgbClr val="000000"/>
                </a:solidFill>
                <a:latin typeface="Canva Sans"/>
                <a:ea typeface="Canva Sans"/>
                <a:cs typeface="Canva Sans"/>
                <a:sym typeface="Canva Sans"/>
              </a:rPr>
              <a:t>The relationship doesn’t have to end at launch. Many reputable web design companies provide continued post-launch support, which may include:</a:t>
            </a:r>
          </a:p>
          <a:p>
            <a:pPr algn="ctr">
              <a:lnSpc>
                <a:spcPts val="3821"/>
              </a:lnSpc>
              <a:spcBef>
                <a:spcPct val="0"/>
              </a:spcBef>
            </a:pPr>
            <a:r>
              <a:rPr lang="en-US" sz="2729">
                <a:solidFill>
                  <a:srgbClr val="000000"/>
                </a:solidFill>
                <a:latin typeface="Canva Sans"/>
                <a:ea typeface="Canva Sans"/>
                <a:cs typeface="Canva Sans"/>
                <a:sym typeface="Canva Sans"/>
              </a:rPr>
              <a:t>Regular backups</a:t>
            </a:r>
          </a:p>
          <a:p>
            <a:pPr algn="ctr">
              <a:lnSpc>
                <a:spcPts val="3821"/>
              </a:lnSpc>
              <a:spcBef>
                <a:spcPct val="0"/>
              </a:spcBef>
            </a:pPr>
            <a:r>
              <a:rPr lang="en-US" sz="2729">
                <a:solidFill>
                  <a:srgbClr val="000000"/>
                </a:solidFill>
                <a:latin typeface="Canva Sans"/>
                <a:ea typeface="Canva Sans"/>
                <a:cs typeface="Canva Sans"/>
                <a:sym typeface="Canva Sans"/>
              </a:rPr>
              <a:t>Software updates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792278"/>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Security monitoring</a:t>
            </a:r>
          </a:p>
          <a:p>
            <a:pPr algn="ctr">
              <a:lnSpc>
                <a:spcPts val="3821"/>
              </a:lnSpc>
              <a:spcBef>
                <a:spcPct val="0"/>
              </a:spcBef>
            </a:pPr>
            <a:r>
              <a:rPr lang="en-US" sz="2729">
                <a:solidFill>
                  <a:srgbClr val="000000"/>
                </a:solidFill>
                <a:latin typeface="Canva Sans"/>
                <a:ea typeface="Canva Sans"/>
                <a:cs typeface="Canva Sans"/>
                <a:sym typeface="Canva Sans"/>
              </a:rPr>
              <a:t>Content updates</a:t>
            </a:r>
          </a:p>
          <a:p>
            <a:pPr algn="ctr">
              <a:lnSpc>
                <a:spcPts val="3821"/>
              </a:lnSpc>
              <a:spcBef>
                <a:spcPct val="0"/>
              </a:spcBef>
            </a:pPr>
            <a:r>
              <a:rPr lang="en-US" sz="2729">
                <a:solidFill>
                  <a:srgbClr val="000000"/>
                </a:solidFill>
                <a:latin typeface="Canva Sans"/>
                <a:ea typeface="Canva Sans"/>
                <a:cs typeface="Canva Sans"/>
                <a:sym typeface="Canva Sans"/>
              </a:rPr>
              <a:t>Analytics reporting</a:t>
            </a:r>
          </a:p>
          <a:p>
            <a:pPr algn="ctr">
              <a:lnSpc>
                <a:spcPts val="3821"/>
              </a:lnSpc>
              <a:spcBef>
                <a:spcPct val="0"/>
              </a:spcBef>
            </a:pPr>
            <a:r>
              <a:rPr lang="en-US" sz="2729">
                <a:solidFill>
                  <a:srgbClr val="000000"/>
                </a:solidFill>
                <a:latin typeface="Canva Sans"/>
                <a:ea typeface="Canva Sans"/>
                <a:cs typeface="Canva Sans"/>
                <a:sym typeface="Canva Sans"/>
              </a:rPr>
              <a:t>You can often opt for a maintenance package to keep your website running smoothly.</a:t>
            </a:r>
          </a:p>
          <a:p>
            <a:pPr algn="ctr">
              <a:lnSpc>
                <a:spcPts val="3821"/>
              </a:lnSpc>
              <a:spcBef>
                <a:spcPct val="0"/>
              </a:spcBef>
            </a:pPr>
            <a:r>
              <a:rPr lang="en-US" sz="2729">
                <a:solidFill>
                  <a:srgbClr val="000000"/>
                </a:solidFill>
                <a:latin typeface="Canva Sans"/>
                <a:ea typeface="Canva Sans"/>
                <a:cs typeface="Canva Sans"/>
                <a:sym typeface="Canva Sans"/>
              </a:rPr>
              <a:t>Final Thoughts</a:t>
            </a:r>
          </a:p>
          <a:p>
            <a:pPr algn="ctr">
              <a:lnSpc>
                <a:spcPts val="3821"/>
              </a:lnSpc>
              <a:spcBef>
                <a:spcPct val="0"/>
              </a:spcBef>
            </a:pPr>
            <a:r>
              <a:rPr lang="en-US" sz="2729">
                <a:solidFill>
                  <a:srgbClr val="000000"/>
                </a:solidFill>
                <a:latin typeface="Canva Sans"/>
                <a:ea typeface="Canva Sans"/>
                <a:cs typeface="Canva Sans"/>
                <a:sym typeface="Canva Sans"/>
              </a:rPr>
              <a:t>Hiring a professional web design company is a collaborative journey. From strategy and creativity to development and support, each step plays a critical role in building a website that not only looks great but performs effectively.</a:t>
            </a:r>
          </a:p>
          <a:p>
            <a:pPr algn="ctr">
              <a:lnSpc>
                <a:spcPts val="3821"/>
              </a:lnSpc>
              <a:spcBef>
                <a:spcPct val="0"/>
              </a:spcBef>
            </a:pPr>
            <a:r>
              <a:rPr lang="en-US" sz="2729">
                <a:solidFill>
                  <a:srgbClr val="000000"/>
                </a:solidFill>
                <a:latin typeface="Canva Sans"/>
                <a:ea typeface="Canva Sans"/>
                <a:cs typeface="Canva Sans"/>
                <a:sym typeface="Canva Sans"/>
              </a:rPr>
              <a:t>Whether you're a startup, small business, or growing enterprise, understanding the process helps you make informed decisions and ensures you get the most value from your investment.</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55243"/>
            <a:ext cx="18288000"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The Ultimate Guide to Modern Website Design: Trends, Best Practices, and Tools You Need in 2025</a:t>
            </a:r>
          </a:p>
          <a:p>
            <a:pPr algn="ctr">
              <a:lnSpc>
                <a:spcPts val="3821"/>
              </a:lnSpc>
              <a:spcBef>
                <a:spcPct val="0"/>
              </a:spcBef>
            </a:pPr>
            <a:r>
              <a:rPr lang="en-US" sz="2729">
                <a:solidFill>
                  <a:srgbClr val="000000"/>
                </a:solidFill>
                <a:latin typeface="Canva Sans"/>
                <a:ea typeface="Canva Sans"/>
                <a:cs typeface="Canva Sans"/>
                <a:sym typeface="Canva Sans"/>
              </a:rPr>
              <a:t>In an increasingly digital world, your website is more than just a presence—it's a critical part of your brand, your marketing, and your customer experience. As we move into 2025, web design continues to evolve rapidly, influenced by new technologies, user expectations, and design philosophies. This comprehensive guide explores the latest trends, essential best practices, and top tools that define modern website design in 2025.</a:t>
            </a:r>
          </a:p>
          <a:p>
            <a:pPr algn="ctr">
              <a:lnSpc>
                <a:spcPts val="3821"/>
              </a:lnSpc>
              <a:spcBef>
                <a:spcPct val="0"/>
              </a:spcBef>
            </a:pPr>
            <a:r>
              <a:rPr lang="en-US" sz="2729">
                <a:solidFill>
                  <a:srgbClr val="000000"/>
                </a:solidFill>
                <a:latin typeface="Canva Sans"/>
                <a:ea typeface="Canva Sans"/>
                <a:cs typeface="Canva Sans"/>
                <a:sym typeface="Canva Sans"/>
              </a:rPr>
              <a:t>Section 1: Web Design Trends for 2025</a:t>
            </a:r>
          </a:p>
          <a:p>
            <a:pPr algn="ctr">
              <a:lnSpc>
                <a:spcPts val="3821"/>
              </a:lnSpc>
              <a:spcBef>
                <a:spcPct val="0"/>
              </a:spcBef>
            </a:pPr>
            <a:r>
              <a:rPr lang="en-US" sz="2729">
                <a:solidFill>
                  <a:srgbClr val="000000"/>
                </a:solidFill>
                <a:latin typeface="Canva Sans"/>
                <a:ea typeface="Canva Sans"/>
                <a:cs typeface="Canva Sans"/>
                <a:sym typeface="Canva Sans"/>
              </a:rPr>
              <a:t>1. Immersive, Interactive Experiences</a:t>
            </a:r>
          </a:p>
          <a:p>
            <a:pPr algn="ctr">
              <a:lnSpc>
                <a:spcPts val="3821"/>
              </a:lnSpc>
              <a:spcBef>
                <a:spcPct val="0"/>
              </a:spcBef>
            </a:pPr>
            <a:r>
              <a:rPr lang="en-US" sz="2729">
                <a:solidFill>
                  <a:srgbClr val="000000"/>
                </a:solidFill>
                <a:latin typeface="Canva Sans"/>
                <a:ea typeface="Canva Sans"/>
                <a:cs typeface="Canva Sans"/>
                <a:sym typeface="Canva Sans"/>
              </a:rPr>
              <a:t>Websites are embracing interactivity like never before—think 3D elements, micro-interactions, scroll-triggered animations, and immersive storytelling. These features not only engage users but also enhance brand identity.</a:t>
            </a:r>
          </a:p>
          <a:p>
            <a:pPr algn="ctr">
              <a:lnSpc>
                <a:spcPts val="3821"/>
              </a:lnSpc>
              <a:spcBef>
                <a:spcPct val="0"/>
              </a:spcBef>
            </a:pPr>
            <a:r>
              <a:rPr lang="en-US" sz="2729">
                <a:solidFill>
                  <a:srgbClr val="000000"/>
                </a:solidFill>
                <a:latin typeface="Canva Sans"/>
                <a:ea typeface="Canva Sans"/>
                <a:cs typeface="Canva Sans"/>
                <a:sym typeface="Canva Sans"/>
              </a:rPr>
              <a:t>2. AI-Powered Personalization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97384"/>
            <a:ext cx="18288000"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Personalized content, layouts, and product recommendations are becoming the norm. AI and machine learning help deliver tailored experiences based on user behavior, preferences, and location.</a:t>
            </a:r>
          </a:p>
          <a:p>
            <a:pPr algn="ctr">
              <a:lnSpc>
                <a:spcPts val="3821"/>
              </a:lnSpc>
              <a:spcBef>
                <a:spcPct val="0"/>
              </a:spcBef>
            </a:pPr>
            <a:r>
              <a:rPr lang="en-US" sz="2729">
                <a:solidFill>
                  <a:srgbClr val="000000"/>
                </a:solidFill>
                <a:latin typeface="Canva Sans"/>
                <a:ea typeface="Canva Sans"/>
                <a:cs typeface="Canva Sans"/>
                <a:sym typeface="Canva Sans"/>
              </a:rPr>
              <a:t>3. Minimalist Design with Bold Typography</a:t>
            </a:r>
          </a:p>
          <a:p>
            <a:pPr algn="ctr">
              <a:lnSpc>
                <a:spcPts val="3821"/>
              </a:lnSpc>
              <a:spcBef>
                <a:spcPct val="0"/>
              </a:spcBef>
            </a:pPr>
            <a:r>
              <a:rPr lang="en-US" sz="2729">
                <a:solidFill>
                  <a:srgbClr val="000000"/>
                </a:solidFill>
                <a:latin typeface="Canva Sans"/>
                <a:ea typeface="Canva Sans"/>
                <a:cs typeface="Canva Sans"/>
                <a:sym typeface="Canva Sans"/>
              </a:rPr>
              <a:t>Less clutter, more impact. Designers are leaning into whitespace and oversized, expressive fonts to convey clarity and emphasis.</a:t>
            </a:r>
          </a:p>
          <a:p>
            <a:pPr algn="ctr">
              <a:lnSpc>
                <a:spcPts val="3821"/>
              </a:lnSpc>
              <a:spcBef>
                <a:spcPct val="0"/>
              </a:spcBef>
            </a:pPr>
            <a:r>
              <a:rPr lang="en-US" sz="2729">
                <a:solidFill>
                  <a:srgbClr val="000000"/>
                </a:solidFill>
                <a:latin typeface="Canva Sans"/>
                <a:ea typeface="Canva Sans"/>
                <a:cs typeface="Canva Sans"/>
                <a:sym typeface="Canva Sans"/>
              </a:rPr>
              <a:t>4. Voice and Gesture Navigation</a:t>
            </a:r>
          </a:p>
          <a:p>
            <a:pPr algn="ctr">
              <a:lnSpc>
                <a:spcPts val="3821"/>
              </a:lnSpc>
              <a:spcBef>
                <a:spcPct val="0"/>
              </a:spcBef>
            </a:pPr>
            <a:r>
              <a:rPr lang="en-US" sz="2729">
                <a:solidFill>
                  <a:srgbClr val="000000"/>
                </a:solidFill>
                <a:latin typeface="Canva Sans"/>
                <a:ea typeface="Canva Sans"/>
                <a:cs typeface="Canva Sans"/>
                <a:sym typeface="Canva Sans"/>
              </a:rPr>
              <a:t>With the growth of voice assistants and gesture-based interfaces, forward-thinking websites are integrating voice navigation and touchless controls to enhance accessibility and UX.</a:t>
            </a:r>
          </a:p>
          <a:p>
            <a:pPr algn="ctr">
              <a:lnSpc>
                <a:spcPts val="3821"/>
              </a:lnSpc>
              <a:spcBef>
                <a:spcPct val="0"/>
              </a:spcBef>
            </a:pPr>
            <a:r>
              <a:rPr lang="en-US" sz="2729">
                <a:solidFill>
                  <a:srgbClr val="000000"/>
                </a:solidFill>
                <a:latin typeface="Canva Sans"/>
                <a:ea typeface="Canva Sans"/>
                <a:cs typeface="Canva Sans"/>
                <a:sym typeface="Canva Sans"/>
              </a:rPr>
              <a:t>5. Sustainability-Focused Design</a:t>
            </a:r>
          </a:p>
          <a:p>
            <a:pPr algn="ctr">
              <a:lnSpc>
                <a:spcPts val="3821"/>
              </a:lnSpc>
              <a:spcBef>
                <a:spcPct val="0"/>
              </a:spcBef>
            </a:pPr>
            <a:r>
              <a:rPr lang="en-US" sz="2729">
                <a:solidFill>
                  <a:srgbClr val="000000"/>
                </a:solidFill>
                <a:latin typeface="Canva Sans"/>
                <a:ea typeface="Canva Sans"/>
                <a:cs typeface="Canva Sans"/>
                <a:sym typeface="Canva Sans"/>
              </a:rPr>
              <a:t>Eco-conscious design choices—like optimized images, green hosting, and dark mode—are rising in popularity as brands take responsibility for digital carbon footprints.</a:t>
            </a:r>
          </a:p>
          <a:p>
            <a:pPr algn="ctr">
              <a:lnSpc>
                <a:spcPts val="3821"/>
              </a:lnSpc>
              <a:spcBef>
                <a:spcPct val="0"/>
              </a:spcBef>
            </a:pPr>
            <a:r>
              <a:rPr lang="en-US" sz="2729">
                <a:solidFill>
                  <a:srgbClr val="000000"/>
                </a:solidFill>
                <a:latin typeface="Canva Sans"/>
                <a:ea typeface="Canva Sans"/>
                <a:cs typeface="Canva Sans"/>
                <a:sym typeface="Canva Sans"/>
              </a:rPr>
              <a:t>Section 2: Web Design Best Practices in 2025</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57412"/>
            <a:ext cx="18288000"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1. Mobile-First, Always</a:t>
            </a:r>
          </a:p>
          <a:p>
            <a:pPr algn="ctr">
              <a:lnSpc>
                <a:spcPts val="3821"/>
              </a:lnSpc>
              <a:spcBef>
                <a:spcPct val="0"/>
              </a:spcBef>
            </a:pPr>
            <a:r>
              <a:rPr lang="en-US" sz="2729">
                <a:solidFill>
                  <a:srgbClr val="000000"/>
                </a:solidFill>
                <a:latin typeface="Canva Sans"/>
                <a:ea typeface="Canva Sans"/>
                <a:cs typeface="Canva Sans"/>
                <a:sym typeface="Canva Sans"/>
              </a:rPr>
              <a:t>Designing for mobile is no longer optional. Mobile-first design ensures your site performs flawlessly across all screen sizes and devices.</a:t>
            </a:r>
          </a:p>
          <a:p>
            <a:pPr algn="ctr">
              <a:lnSpc>
                <a:spcPts val="3821"/>
              </a:lnSpc>
              <a:spcBef>
                <a:spcPct val="0"/>
              </a:spcBef>
            </a:pPr>
            <a:r>
              <a:rPr lang="en-US" sz="2729">
                <a:solidFill>
                  <a:srgbClr val="000000"/>
                </a:solidFill>
                <a:latin typeface="Canva Sans"/>
                <a:ea typeface="Canva Sans"/>
                <a:cs typeface="Canva Sans"/>
                <a:sym typeface="Canva Sans"/>
              </a:rPr>
              <a:t>2. Accessibility for All</a:t>
            </a:r>
          </a:p>
          <a:p>
            <a:pPr algn="ctr">
              <a:lnSpc>
                <a:spcPts val="3821"/>
              </a:lnSpc>
              <a:spcBef>
                <a:spcPct val="0"/>
              </a:spcBef>
            </a:pPr>
            <a:r>
              <a:rPr lang="en-US" sz="2729">
                <a:solidFill>
                  <a:srgbClr val="000000"/>
                </a:solidFill>
                <a:latin typeface="Canva Sans"/>
                <a:ea typeface="Canva Sans"/>
                <a:cs typeface="Canva Sans"/>
                <a:sym typeface="Canva Sans"/>
              </a:rPr>
              <a:t>Web accessibility is essential. Follow WCAG guidelines to make your website usable for people with disabilities, including screen reader compatibility, keyboard navigation, and high-contrast visuals.</a:t>
            </a:r>
          </a:p>
          <a:p>
            <a:pPr algn="ctr">
              <a:lnSpc>
                <a:spcPts val="3821"/>
              </a:lnSpc>
              <a:spcBef>
                <a:spcPct val="0"/>
              </a:spcBef>
            </a:pPr>
            <a:r>
              <a:rPr lang="en-US" sz="2729">
                <a:solidFill>
                  <a:srgbClr val="000000"/>
                </a:solidFill>
                <a:latin typeface="Canva Sans"/>
                <a:ea typeface="Canva Sans"/>
                <a:cs typeface="Canva Sans"/>
                <a:sym typeface="Canva Sans"/>
              </a:rPr>
              <a:t>3. Fast Load Times and Performance Optimization</a:t>
            </a:r>
          </a:p>
          <a:p>
            <a:pPr algn="ctr">
              <a:lnSpc>
                <a:spcPts val="3821"/>
              </a:lnSpc>
              <a:spcBef>
                <a:spcPct val="0"/>
              </a:spcBef>
            </a:pPr>
            <a:r>
              <a:rPr lang="en-US" sz="2729">
                <a:solidFill>
                  <a:srgbClr val="000000"/>
                </a:solidFill>
                <a:latin typeface="Canva Sans"/>
                <a:ea typeface="Canva Sans"/>
                <a:cs typeface="Canva Sans"/>
                <a:sym typeface="Canva Sans"/>
              </a:rPr>
              <a:t>Speed remains a ranking and retention factor. Minify code, use lazy loading, compress media, and leverage CDN for faster performance.</a:t>
            </a:r>
          </a:p>
          <a:p>
            <a:pPr algn="ctr">
              <a:lnSpc>
                <a:spcPts val="3821"/>
              </a:lnSpc>
              <a:spcBef>
                <a:spcPct val="0"/>
              </a:spcBef>
            </a:pPr>
            <a:r>
              <a:rPr lang="en-US" sz="2729">
                <a:solidFill>
                  <a:srgbClr val="000000"/>
                </a:solidFill>
                <a:latin typeface="Canva Sans"/>
                <a:ea typeface="Canva Sans"/>
                <a:cs typeface="Canva Sans"/>
                <a:sym typeface="Canva Sans"/>
              </a:rPr>
              <a:t>4. SEO-Friendly Architecture</a:t>
            </a:r>
          </a:p>
          <a:p>
            <a:pPr algn="ctr">
              <a:lnSpc>
                <a:spcPts val="3821"/>
              </a:lnSpc>
              <a:spcBef>
                <a:spcPct val="0"/>
              </a:spcBef>
            </a:pPr>
            <a:r>
              <a:rPr lang="en-US" sz="2729">
                <a:solidFill>
                  <a:srgbClr val="000000"/>
                </a:solidFill>
                <a:latin typeface="Canva Sans"/>
                <a:ea typeface="Canva Sans"/>
                <a:cs typeface="Canva Sans"/>
                <a:sym typeface="Canva Sans"/>
              </a:rPr>
              <a:t>Build websites with clean code, semantic HTML, fast loading speeds, and structured content that search engines can easily crawl and rank.</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95424"/>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5. Security by Design</a:t>
            </a:r>
          </a:p>
          <a:p>
            <a:pPr algn="ctr">
              <a:lnSpc>
                <a:spcPts val="3821"/>
              </a:lnSpc>
              <a:spcBef>
                <a:spcPct val="0"/>
              </a:spcBef>
            </a:pPr>
            <a:r>
              <a:rPr lang="en-US" sz="2729">
                <a:solidFill>
                  <a:srgbClr val="000000"/>
                </a:solidFill>
                <a:latin typeface="Canva Sans"/>
                <a:ea typeface="Canva Sans"/>
                <a:cs typeface="Canva Sans"/>
                <a:sym typeface="Canva Sans"/>
              </a:rPr>
              <a:t>In 2025, website security must be proactive. Implement HTTPS, regular updates, firewalls, and secure authentication protocols from the ground up.</a:t>
            </a:r>
          </a:p>
          <a:p>
            <a:pPr algn="ctr">
              <a:lnSpc>
                <a:spcPts val="3821"/>
              </a:lnSpc>
              <a:spcBef>
                <a:spcPct val="0"/>
              </a:spcBef>
            </a:pPr>
            <a:r>
              <a:rPr lang="en-US" sz="2729">
                <a:solidFill>
                  <a:srgbClr val="000000"/>
                </a:solidFill>
                <a:latin typeface="Canva Sans"/>
                <a:ea typeface="Canva Sans"/>
                <a:cs typeface="Canva Sans"/>
                <a:sym typeface="Canva Sans"/>
              </a:rPr>
              <a:t>Section 3: Top Web Design Tools for 2025</a:t>
            </a:r>
          </a:p>
          <a:p>
            <a:pPr algn="ctr">
              <a:lnSpc>
                <a:spcPts val="3821"/>
              </a:lnSpc>
              <a:spcBef>
                <a:spcPct val="0"/>
              </a:spcBef>
            </a:pPr>
            <a:r>
              <a:rPr lang="en-US" sz="2729">
                <a:solidFill>
                  <a:srgbClr val="000000"/>
                </a:solidFill>
                <a:latin typeface="Canva Sans"/>
                <a:ea typeface="Canva Sans"/>
                <a:cs typeface="Canva Sans"/>
                <a:sym typeface="Canva Sans"/>
              </a:rPr>
              <a:t>1. Figma and Adobe XD</a:t>
            </a:r>
          </a:p>
          <a:p>
            <a:pPr algn="ctr">
              <a:lnSpc>
                <a:spcPts val="3821"/>
              </a:lnSpc>
              <a:spcBef>
                <a:spcPct val="0"/>
              </a:spcBef>
            </a:pPr>
            <a:r>
              <a:rPr lang="en-US" sz="2729">
                <a:solidFill>
                  <a:srgbClr val="000000"/>
                </a:solidFill>
                <a:latin typeface="Canva Sans"/>
                <a:ea typeface="Canva Sans"/>
                <a:cs typeface="Canva Sans"/>
                <a:sym typeface="Canva Sans"/>
              </a:rPr>
              <a:t>Still leading the pack, these tools are perfect for prototyping, collaboration, and seamless handoff to developers.</a:t>
            </a:r>
          </a:p>
          <a:p>
            <a:pPr algn="ctr">
              <a:lnSpc>
                <a:spcPts val="3821"/>
              </a:lnSpc>
              <a:spcBef>
                <a:spcPct val="0"/>
              </a:spcBef>
            </a:pPr>
            <a:r>
              <a:rPr lang="en-US" sz="2729">
                <a:solidFill>
                  <a:srgbClr val="000000"/>
                </a:solidFill>
                <a:latin typeface="Canva Sans"/>
                <a:ea typeface="Canva Sans"/>
                <a:cs typeface="Canva Sans"/>
                <a:sym typeface="Canva Sans"/>
              </a:rPr>
              <a:t>2. Webflow</a:t>
            </a:r>
          </a:p>
          <a:p>
            <a:pPr algn="ctr">
              <a:lnSpc>
                <a:spcPts val="3821"/>
              </a:lnSpc>
              <a:spcBef>
                <a:spcPct val="0"/>
              </a:spcBef>
            </a:pPr>
            <a:r>
              <a:rPr lang="en-US" sz="2729">
                <a:solidFill>
                  <a:srgbClr val="000000"/>
                </a:solidFill>
                <a:latin typeface="Canva Sans"/>
                <a:ea typeface="Canva Sans"/>
                <a:cs typeface="Canva Sans"/>
                <a:sym typeface="Canva Sans"/>
              </a:rPr>
              <a:t>A favorite among designers and marketers, Webflow bridges design and development with its visual builder and CMS functionality.</a:t>
            </a:r>
          </a:p>
          <a:p>
            <a:pPr algn="ctr">
              <a:lnSpc>
                <a:spcPts val="3821"/>
              </a:lnSpc>
              <a:spcBef>
                <a:spcPct val="0"/>
              </a:spcBef>
            </a:pPr>
            <a:r>
              <a:rPr lang="en-US" sz="2729">
                <a:solidFill>
                  <a:srgbClr val="000000"/>
                </a:solidFill>
                <a:latin typeface="Canva Sans"/>
                <a:ea typeface="Canva Sans"/>
                <a:cs typeface="Canva Sans"/>
                <a:sym typeface="Canva Sans"/>
              </a:rPr>
              <a:t>3. Framer</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63776"/>
            <a:ext cx="18288000"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Ideal for creating highly interactive and animated sites, Framer is gaining popularity for fast prototyping and production-ready builds.</a:t>
            </a:r>
          </a:p>
          <a:p>
            <a:pPr algn="ctr">
              <a:lnSpc>
                <a:spcPts val="3821"/>
              </a:lnSpc>
              <a:spcBef>
                <a:spcPct val="0"/>
              </a:spcBef>
            </a:pPr>
            <a:r>
              <a:rPr lang="en-US" sz="2729">
                <a:solidFill>
                  <a:srgbClr val="000000"/>
                </a:solidFill>
                <a:latin typeface="Canva Sans"/>
                <a:ea typeface="Canva Sans"/>
                <a:cs typeface="Canva Sans"/>
                <a:sym typeface="Canva Sans"/>
              </a:rPr>
              <a:t>4. AI Design Assistants (e.g., Wix ADI, Uizard)</a:t>
            </a:r>
          </a:p>
          <a:p>
            <a:pPr algn="ctr">
              <a:lnSpc>
                <a:spcPts val="3821"/>
              </a:lnSpc>
              <a:spcBef>
                <a:spcPct val="0"/>
              </a:spcBef>
            </a:pPr>
            <a:r>
              <a:rPr lang="en-US" sz="2729">
                <a:solidFill>
                  <a:srgbClr val="000000"/>
                </a:solidFill>
                <a:latin typeface="Canva Sans"/>
                <a:ea typeface="Canva Sans"/>
                <a:cs typeface="Canva Sans"/>
                <a:sym typeface="Canva Sans"/>
              </a:rPr>
              <a:t>AI-powered design tools are evolving to generate layouts, write content, and optimize designs with minimal human input.</a:t>
            </a:r>
          </a:p>
          <a:p>
            <a:pPr algn="ctr">
              <a:lnSpc>
                <a:spcPts val="3821"/>
              </a:lnSpc>
              <a:spcBef>
                <a:spcPct val="0"/>
              </a:spcBef>
            </a:pPr>
            <a:r>
              <a:rPr lang="en-US" sz="2729">
                <a:solidFill>
                  <a:srgbClr val="000000"/>
                </a:solidFill>
                <a:latin typeface="Canva Sans"/>
                <a:ea typeface="Canva Sans"/>
                <a:cs typeface="Canva Sans"/>
                <a:sym typeface="Canva Sans"/>
              </a:rPr>
              <a:t>5. Lighthouse and GTmetrix</a:t>
            </a:r>
          </a:p>
          <a:p>
            <a:pPr algn="ctr">
              <a:lnSpc>
                <a:spcPts val="3821"/>
              </a:lnSpc>
              <a:spcBef>
                <a:spcPct val="0"/>
              </a:spcBef>
            </a:pPr>
            <a:r>
              <a:rPr lang="en-US" sz="2729">
                <a:solidFill>
                  <a:srgbClr val="000000"/>
                </a:solidFill>
                <a:latin typeface="Canva Sans"/>
                <a:ea typeface="Canva Sans"/>
                <a:cs typeface="Canva Sans"/>
                <a:sym typeface="Canva Sans"/>
              </a:rPr>
              <a:t>These performance auditing tools help designers monitor site speed, accessibility, SEO, and overall experience metrics.</a:t>
            </a:r>
          </a:p>
          <a:p>
            <a:pPr algn="ctr">
              <a:lnSpc>
                <a:spcPts val="3821"/>
              </a:lnSpc>
              <a:spcBef>
                <a:spcPct val="0"/>
              </a:spcBef>
            </a:pPr>
            <a:r>
              <a:rPr lang="en-US" sz="2729">
                <a:solidFill>
                  <a:srgbClr val="000000"/>
                </a:solidFill>
                <a:latin typeface="Canva Sans"/>
                <a:ea typeface="Canva Sans"/>
                <a:cs typeface="Canva Sans"/>
                <a:sym typeface="Canva Sans"/>
              </a:rPr>
              <a:t>Final Thoughts</a:t>
            </a:r>
          </a:p>
          <a:p>
            <a:pPr algn="ctr">
              <a:lnSpc>
                <a:spcPts val="3821"/>
              </a:lnSpc>
              <a:spcBef>
                <a:spcPct val="0"/>
              </a:spcBef>
            </a:pPr>
            <a:r>
              <a:rPr lang="en-US" sz="2729">
                <a:solidFill>
                  <a:srgbClr val="000000"/>
                </a:solidFill>
                <a:latin typeface="Canva Sans"/>
                <a:ea typeface="Canva Sans"/>
                <a:cs typeface="Canva Sans"/>
                <a:sym typeface="Canva Sans"/>
              </a:rPr>
              <a:t>Modern web design in 2025 is about balancing aesthetics, performance, accessibility, and technology. Whether you're redesigning your website or launching something new, staying up-to-date with the latest trends, best practices, and tools ensures your digital presence is both future-proof and user-centric.</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7623347"/>
            <a:ext cx="18288000" cy="94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If you're ready to elevate your website, consider working with a professional web design company that understands the intricacies of modern digital experiences.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35395" y="236786"/>
            <a:ext cx="14694018" cy="3672795"/>
          </a:xfrm>
          <a:custGeom>
            <a:avLst/>
            <a:gdLst/>
            <a:ahLst/>
            <a:cxnLst/>
            <a:rect r="r" b="b" t="t" l="l"/>
            <a:pathLst>
              <a:path h="3672795" w="14694018">
                <a:moveTo>
                  <a:pt x="0" y="0"/>
                </a:moveTo>
                <a:lnTo>
                  <a:pt x="14694018" y="0"/>
                </a:lnTo>
                <a:lnTo>
                  <a:pt x="14694018" y="3672795"/>
                </a:lnTo>
                <a:lnTo>
                  <a:pt x="0" y="3672795"/>
                </a:lnTo>
                <a:lnTo>
                  <a:pt x="0" y="0"/>
                </a:lnTo>
                <a:close/>
              </a:path>
            </a:pathLst>
          </a:custGeom>
          <a:blipFill>
            <a:blip r:embed="rId2"/>
            <a:stretch>
              <a:fillRect l="0" t="-32566" r="0" b="-100617"/>
            </a:stretch>
          </a:blipFill>
        </p:spPr>
      </p:sp>
      <p:sp>
        <p:nvSpPr>
          <p:cNvPr name="TextBox 3" id="3"/>
          <p:cNvSpPr txBox="true"/>
          <p:nvPr/>
        </p:nvSpPr>
        <p:spPr>
          <a:xfrm rot="0">
            <a:off x="0" y="6932023"/>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What to Expect When You Hire a Professional Web Design Company – A Step-by-Step Breakdown</a:t>
            </a:r>
          </a:p>
          <a:p>
            <a:pPr algn="ctr">
              <a:lnSpc>
                <a:spcPts val="4373"/>
              </a:lnSpc>
              <a:spcBef>
                <a:spcPct val="0"/>
              </a:spcBef>
            </a:pPr>
            <a:r>
              <a:rPr lang="en-US" sz="2733">
                <a:solidFill>
                  <a:srgbClr val="000000"/>
                </a:solidFill>
                <a:latin typeface="Canva Sans"/>
                <a:ea typeface="Canva Sans"/>
                <a:cs typeface="Canva Sans"/>
                <a:sym typeface="Canva Sans"/>
              </a:rPr>
              <a:t>In today’s digital-centric era, your website often serves as the initial touchpoint between your brand and potential customers. That’s why hiring a professional web design company can make all the difference. But what exactly happens once you decide to work with one? What should you expect from the process?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424873"/>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02057" y="6972533"/>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0" t="-14449" r="0" b="-14449"/>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863131" y="279611"/>
            <a:ext cx="14719594" cy="4176468"/>
          </a:xfrm>
          <a:custGeom>
            <a:avLst/>
            <a:gdLst/>
            <a:ahLst/>
            <a:cxnLst/>
            <a:rect r="r" b="b" t="t" l="l"/>
            <a:pathLst>
              <a:path h="4176468" w="14719594">
                <a:moveTo>
                  <a:pt x="0" y="0"/>
                </a:moveTo>
                <a:lnTo>
                  <a:pt x="14719595" y="0"/>
                </a:lnTo>
                <a:lnTo>
                  <a:pt x="14719595" y="4176468"/>
                </a:lnTo>
                <a:lnTo>
                  <a:pt x="0" y="4176468"/>
                </a:lnTo>
                <a:lnTo>
                  <a:pt x="0" y="0"/>
                </a:lnTo>
                <a:close/>
              </a:path>
            </a:pathLst>
          </a:custGeom>
          <a:blipFill>
            <a:blip r:embed="rId2"/>
            <a:stretch>
              <a:fillRect l="0" t="-28354" r="0" b="-83159"/>
            </a:stretch>
          </a:blipFill>
        </p:spPr>
      </p:sp>
      <p:sp>
        <p:nvSpPr>
          <p:cNvPr name="TextBox 3" id="3"/>
          <p:cNvSpPr txBox="true"/>
          <p:nvPr/>
        </p:nvSpPr>
        <p:spPr>
          <a:xfrm rot="0">
            <a:off x="0" y="6737332"/>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In this article, we’ll take you through a step-by-step breakdown of what it’s like to hire a professional web design company—from the initial consultation to the final launch and beyond.</a:t>
            </a:r>
          </a:p>
          <a:p>
            <a:pPr algn="ctr">
              <a:lnSpc>
                <a:spcPts val="4373"/>
              </a:lnSpc>
              <a:spcBef>
                <a:spcPct val="0"/>
              </a:spcBef>
            </a:pPr>
            <a:r>
              <a:rPr lang="en-US" sz="2733">
                <a:solidFill>
                  <a:srgbClr val="000000"/>
                </a:solidFill>
                <a:latin typeface="Canva Sans"/>
                <a:ea typeface="Canva Sans"/>
                <a:cs typeface="Canva Sans"/>
                <a:sym typeface="Canva Sans"/>
              </a:rPr>
              <a:t>Step 1: Initial Discovery Call or Consultation</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768971" y="254902"/>
            <a:ext cx="14934225" cy="3252434"/>
          </a:xfrm>
          <a:custGeom>
            <a:avLst/>
            <a:gdLst/>
            <a:ahLst/>
            <a:cxnLst/>
            <a:rect r="r" b="b" t="t" l="l"/>
            <a:pathLst>
              <a:path h="3252434" w="14934225">
                <a:moveTo>
                  <a:pt x="0" y="0"/>
                </a:moveTo>
                <a:lnTo>
                  <a:pt x="14934225" y="0"/>
                </a:lnTo>
                <a:lnTo>
                  <a:pt x="14934225" y="3252433"/>
                </a:lnTo>
                <a:lnTo>
                  <a:pt x="0" y="3252433"/>
                </a:lnTo>
                <a:lnTo>
                  <a:pt x="0" y="0"/>
                </a:lnTo>
                <a:close/>
              </a:path>
            </a:pathLst>
          </a:custGeom>
          <a:blipFill>
            <a:blip r:embed="rId2"/>
            <a:stretch>
              <a:fillRect l="0" t="-43557" r="0" b="-139009"/>
            </a:stretch>
          </a:blipFill>
        </p:spPr>
      </p:sp>
      <p:sp>
        <p:nvSpPr>
          <p:cNvPr name="TextBox 3" id="3"/>
          <p:cNvSpPr txBox="true"/>
          <p:nvPr/>
        </p:nvSpPr>
        <p:spPr>
          <a:xfrm rot="0">
            <a:off x="0" y="6484761"/>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The process usually begins with a discovery session—this could be a phone call, Zoom meeting, or an in-person discussion. The goal here is to understand your business, brand, goals, target audience, and challenges.</a:t>
            </a:r>
          </a:p>
          <a:p>
            <a:pPr algn="ctr">
              <a:lnSpc>
                <a:spcPts val="4373"/>
              </a:lnSpc>
              <a:spcBef>
                <a:spcPct val="0"/>
              </a:spcBef>
            </a:pPr>
            <a:r>
              <a:rPr lang="en-US" sz="2733">
                <a:solidFill>
                  <a:srgbClr val="000000"/>
                </a:solidFill>
                <a:latin typeface="Canva Sans"/>
                <a:ea typeface="Canva Sans"/>
                <a:cs typeface="Canva Sans"/>
                <a:sym typeface="Canva Sans"/>
              </a:rPr>
              <a:t>What’s covered:</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21478" y="227817"/>
            <a:ext cx="14787069" cy="4095888"/>
          </a:xfrm>
          <a:custGeom>
            <a:avLst/>
            <a:gdLst/>
            <a:ahLst/>
            <a:cxnLst/>
            <a:rect r="r" b="b" t="t" l="l"/>
            <a:pathLst>
              <a:path h="4095888" w="14787069">
                <a:moveTo>
                  <a:pt x="0" y="0"/>
                </a:moveTo>
                <a:lnTo>
                  <a:pt x="14787068" y="0"/>
                </a:lnTo>
                <a:lnTo>
                  <a:pt x="14787068" y="4095888"/>
                </a:lnTo>
                <a:lnTo>
                  <a:pt x="0" y="4095888"/>
                </a:lnTo>
                <a:lnTo>
                  <a:pt x="0" y="0"/>
                </a:lnTo>
                <a:close/>
              </a:path>
            </a:pathLst>
          </a:custGeom>
          <a:blipFill>
            <a:blip r:embed="rId2"/>
            <a:stretch>
              <a:fillRect l="0" t="-4389" r="0" b="-15951"/>
            </a:stretch>
          </a:blipFill>
        </p:spPr>
      </p:sp>
      <p:sp>
        <p:nvSpPr>
          <p:cNvPr name="TextBox 3" id="3"/>
          <p:cNvSpPr txBox="true"/>
          <p:nvPr/>
        </p:nvSpPr>
        <p:spPr>
          <a:xfrm rot="0">
            <a:off x="4582344" y="6616308"/>
            <a:ext cx="9123313"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Business overview</a:t>
            </a:r>
          </a:p>
          <a:p>
            <a:pPr algn="ctr">
              <a:lnSpc>
                <a:spcPts val="4373"/>
              </a:lnSpc>
              <a:spcBef>
                <a:spcPct val="0"/>
              </a:spcBef>
            </a:pPr>
            <a:r>
              <a:rPr lang="en-US" sz="2733">
                <a:solidFill>
                  <a:srgbClr val="000000"/>
                </a:solidFill>
                <a:latin typeface="Canva Sans"/>
                <a:ea typeface="Canva Sans"/>
                <a:cs typeface="Canva Sans"/>
                <a:sym typeface="Canva Sans"/>
              </a:rPr>
              <a:t>Website goals (e.g., sales, lead generation, information)</a:t>
            </a:r>
          </a:p>
          <a:p>
            <a:pPr algn="ctr">
              <a:lnSpc>
                <a:spcPts val="4373"/>
              </a:lnSpc>
              <a:spcBef>
                <a:spcPct val="0"/>
              </a:spcBef>
            </a:pPr>
            <a:r>
              <a:rPr lang="en-US" sz="2733">
                <a:solidFill>
                  <a:srgbClr val="000000"/>
                </a:solidFill>
                <a:latin typeface="Canva Sans"/>
                <a:ea typeface="Canva Sans"/>
                <a:cs typeface="Canva Sans"/>
                <a:sym typeface="Canva Sans"/>
              </a:rPr>
              <a:t>Competitor analysis</a:t>
            </a:r>
          </a:p>
          <a:p>
            <a:pPr algn="ctr">
              <a:lnSpc>
                <a:spcPts val="4373"/>
              </a:lnSpc>
              <a:spcBef>
                <a:spcPct val="0"/>
              </a:spcBef>
            </a:pPr>
            <a:r>
              <a:rPr lang="en-US" sz="2733">
                <a:solidFill>
                  <a:srgbClr val="000000"/>
                </a:solidFill>
                <a:latin typeface="Canva Sans"/>
                <a:ea typeface="Canva Sans"/>
                <a:cs typeface="Canva Sans"/>
                <a:sym typeface="Canva Sans"/>
              </a:rPr>
              <a:t>Initial budget and timeline</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511784"/>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Preferred design styles or examples</a:t>
            </a:r>
          </a:p>
          <a:p>
            <a:pPr algn="ctr">
              <a:lnSpc>
                <a:spcPts val="4373"/>
              </a:lnSpc>
              <a:spcBef>
                <a:spcPct val="0"/>
              </a:spcBef>
            </a:pPr>
            <a:r>
              <a:rPr lang="en-US" sz="2733">
                <a:solidFill>
                  <a:srgbClr val="000000"/>
                </a:solidFill>
                <a:latin typeface="Canva Sans"/>
                <a:ea typeface="Canva Sans"/>
                <a:cs typeface="Canva Sans"/>
                <a:sym typeface="Canva Sans"/>
              </a:rPr>
              <a:t>This stage helps the company tailor their approach and also gives you a chance to evaluate their professionalism and communication.</a:t>
            </a:r>
          </a:p>
          <a:p>
            <a:pPr algn="ctr">
              <a:lnSpc>
                <a:spcPts val="4373"/>
              </a:lnSpc>
              <a:spcBef>
                <a:spcPct val="0"/>
              </a:spcBef>
            </a:pPr>
            <a:r>
              <a:rPr lang="en-US" sz="2733">
                <a:solidFill>
                  <a:srgbClr val="000000"/>
                </a:solidFill>
                <a:latin typeface="Canva Sans"/>
                <a:ea typeface="Canva Sans"/>
                <a:cs typeface="Canva Sans"/>
                <a:sym typeface="Canva Sans"/>
              </a:rPr>
              <a:t>Step 2: Proposal and Quote</a:t>
            </a:r>
          </a:p>
          <a:p>
            <a:pPr algn="ctr">
              <a:lnSpc>
                <a:spcPts val="4373"/>
              </a:lnSpc>
              <a:spcBef>
                <a:spcPct val="0"/>
              </a:spcBef>
            </a:pPr>
            <a:r>
              <a:rPr lang="en-US" sz="2733">
                <a:solidFill>
                  <a:srgbClr val="000000"/>
                </a:solidFill>
                <a:latin typeface="Canva Sans"/>
                <a:ea typeface="Canva Sans"/>
                <a:cs typeface="Canva Sans"/>
                <a:sym typeface="Canva Sans"/>
              </a:rPr>
              <a:t>Based on the discovery session, the web design company will draft a proposal that includes:</a:t>
            </a:r>
          </a:p>
          <a:p>
            <a:pPr algn="ctr">
              <a:lnSpc>
                <a:spcPts val="4373"/>
              </a:lnSpc>
              <a:spcBef>
                <a:spcPct val="0"/>
              </a:spcBef>
            </a:pPr>
            <a:r>
              <a:rPr lang="en-US" sz="2733">
                <a:solidFill>
                  <a:srgbClr val="000000"/>
                </a:solidFill>
                <a:latin typeface="Canva Sans"/>
                <a:ea typeface="Canva Sans"/>
                <a:cs typeface="Canva Sans"/>
                <a:sym typeface="Canva Sans"/>
              </a:rPr>
              <a:t>Scope of work</a:t>
            </a:r>
          </a:p>
          <a:p>
            <a:pPr algn="ctr">
              <a:lnSpc>
                <a:spcPts val="4373"/>
              </a:lnSpc>
              <a:spcBef>
                <a:spcPct val="0"/>
              </a:spcBef>
            </a:pPr>
            <a:r>
              <a:rPr lang="en-US" sz="2733">
                <a:solidFill>
                  <a:srgbClr val="000000"/>
                </a:solidFill>
                <a:latin typeface="Canva Sans"/>
                <a:ea typeface="Canva Sans"/>
                <a:cs typeface="Canva Sans"/>
                <a:sym typeface="Canva Sans"/>
              </a:rPr>
              <a:t>Timeline</a:t>
            </a:r>
          </a:p>
          <a:p>
            <a:pPr algn="ctr">
              <a:lnSpc>
                <a:spcPts val="4373"/>
              </a:lnSpc>
              <a:spcBef>
                <a:spcPct val="0"/>
              </a:spcBef>
            </a:pPr>
            <a:r>
              <a:rPr lang="en-US" sz="2733">
                <a:solidFill>
                  <a:srgbClr val="000000"/>
                </a:solidFill>
                <a:latin typeface="Canva Sans"/>
                <a:ea typeface="Canva Sans"/>
                <a:cs typeface="Canva Sans"/>
                <a:sym typeface="Canva Sans"/>
              </a:rPr>
              <a:t>Deliverables</a:t>
            </a:r>
          </a:p>
          <a:p>
            <a:pPr algn="ctr">
              <a:lnSpc>
                <a:spcPts val="4373"/>
              </a:lnSpc>
              <a:spcBef>
                <a:spcPct val="0"/>
              </a:spcBef>
            </a:pPr>
            <a:r>
              <a:rPr lang="en-US" sz="2733">
                <a:solidFill>
                  <a:srgbClr val="000000"/>
                </a:solidFill>
                <a:latin typeface="Canva Sans"/>
                <a:ea typeface="Canva Sans"/>
                <a:cs typeface="Canva Sans"/>
                <a:sym typeface="Canva Sans"/>
              </a:rPr>
              <a:t>Cost breakdown</a:t>
            </a:r>
          </a:p>
          <a:p>
            <a:pPr algn="ctr">
              <a:lnSpc>
                <a:spcPts val="4373"/>
              </a:lnSpc>
              <a:spcBef>
                <a:spcPct val="0"/>
              </a:spcBef>
            </a:pPr>
            <a:r>
              <a:rPr lang="en-US" sz="2733">
                <a:solidFill>
                  <a:srgbClr val="000000"/>
                </a:solidFill>
                <a:latin typeface="Canva Sans"/>
                <a:ea typeface="Canva Sans"/>
                <a:cs typeface="Canva Sans"/>
                <a:sym typeface="Canva Sans"/>
              </a:rPr>
              <a:t>Design and development phases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22382"/>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This gives you a transparent overview of the project scope, timeline, and what to expect throughout the development journey. Some companies may also include visual mockups or references to showcase their vision for your project.</a:t>
            </a:r>
          </a:p>
          <a:p>
            <a:pPr algn="ctr">
              <a:lnSpc>
                <a:spcPts val="4373"/>
              </a:lnSpc>
              <a:spcBef>
                <a:spcPct val="0"/>
              </a:spcBef>
            </a:pPr>
            <a:r>
              <a:rPr lang="en-US" sz="2733">
                <a:solidFill>
                  <a:srgbClr val="000000"/>
                </a:solidFill>
                <a:latin typeface="Canva Sans"/>
                <a:ea typeface="Canva Sans"/>
                <a:cs typeface="Canva Sans"/>
                <a:sym typeface="Canva Sans"/>
              </a:rPr>
              <a:t>Step 3: Signing the Contract</a:t>
            </a:r>
          </a:p>
          <a:p>
            <a:pPr algn="ctr">
              <a:lnSpc>
                <a:spcPts val="4373"/>
              </a:lnSpc>
              <a:spcBef>
                <a:spcPct val="0"/>
              </a:spcBef>
            </a:pPr>
            <a:r>
              <a:rPr lang="en-US" sz="2733">
                <a:solidFill>
                  <a:srgbClr val="000000"/>
                </a:solidFill>
                <a:latin typeface="Canva Sans"/>
                <a:ea typeface="Canva Sans"/>
                <a:cs typeface="Canva Sans"/>
                <a:sym typeface="Canva Sans"/>
              </a:rPr>
              <a:t>After mutual agreement on the proposal and terms, both parties proceed to formalize the collaboration by signing a contract. The contract formalizes the partnership and clearly details the responsibilities and expectations of both parties:</a:t>
            </a:r>
          </a:p>
          <a:p>
            <a:pPr algn="ctr">
              <a:lnSpc>
                <a:spcPts val="4373"/>
              </a:lnSpc>
              <a:spcBef>
                <a:spcPct val="0"/>
              </a:spcBef>
            </a:pPr>
            <a:r>
              <a:rPr lang="en-US" sz="2733">
                <a:solidFill>
                  <a:srgbClr val="000000"/>
                </a:solidFill>
                <a:latin typeface="Canva Sans"/>
                <a:ea typeface="Canva Sans"/>
                <a:cs typeface="Canva Sans"/>
                <a:sym typeface="Canva Sans"/>
              </a:rPr>
              <a:t>Payment schedule</a:t>
            </a:r>
          </a:p>
          <a:p>
            <a:pPr algn="ctr">
              <a:lnSpc>
                <a:spcPts val="4373"/>
              </a:lnSpc>
              <a:spcBef>
                <a:spcPct val="0"/>
              </a:spcBef>
            </a:pPr>
            <a:r>
              <a:rPr lang="en-US" sz="2733">
                <a:solidFill>
                  <a:srgbClr val="000000"/>
                </a:solidFill>
                <a:latin typeface="Canva Sans"/>
                <a:ea typeface="Canva Sans"/>
                <a:cs typeface="Canva Sans"/>
                <a:sym typeface="Canva Sans"/>
              </a:rPr>
              <a:t>Intellectual property rights</a:t>
            </a:r>
          </a:p>
          <a:p>
            <a:pPr algn="ctr">
              <a:lnSpc>
                <a:spcPts val="4373"/>
              </a:lnSpc>
              <a:spcBef>
                <a:spcPct val="0"/>
              </a:spcBef>
            </a:pPr>
            <a:r>
              <a:rPr lang="en-US" sz="2733">
                <a:solidFill>
                  <a:srgbClr val="000000"/>
                </a:solidFill>
                <a:latin typeface="Canva Sans"/>
                <a:ea typeface="Canva Sans"/>
                <a:cs typeface="Canva Sans"/>
                <a:sym typeface="Canva Sans"/>
              </a:rPr>
              <a:t>Revision policies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32855"/>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Termination clauses</a:t>
            </a:r>
          </a:p>
          <a:p>
            <a:pPr algn="ctr">
              <a:lnSpc>
                <a:spcPts val="4373"/>
              </a:lnSpc>
              <a:spcBef>
                <a:spcPct val="0"/>
              </a:spcBef>
            </a:pPr>
            <a:r>
              <a:rPr lang="en-US" sz="2733">
                <a:solidFill>
                  <a:srgbClr val="000000"/>
                </a:solidFill>
                <a:latin typeface="Canva Sans"/>
                <a:ea typeface="Canva Sans"/>
                <a:cs typeface="Canva Sans"/>
                <a:sym typeface="Canva Sans"/>
              </a:rPr>
              <a:t>At this point, you may need to make an upfront payment or deposit before work begins.</a:t>
            </a:r>
          </a:p>
          <a:p>
            <a:pPr algn="ctr">
              <a:lnSpc>
                <a:spcPts val="4373"/>
              </a:lnSpc>
              <a:spcBef>
                <a:spcPct val="0"/>
              </a:spcBef>
            </a:pPr>
            <a:r>
              <a:rPr lang="en-US" sz="2733">
                <a:solidFill>
                  <a:srgbClr val="000000"/>
                </a:solidFill>
                <a:latin typeface="Canva Sans"/>
                <a:ea typeface="Canva Sans"/>
                <a:cs typeface="Canva Sans"/>
                <a:sym typeface="Canva Sans"/>
              </a:rPr>
              <a:t>Step 4: Research and Planning</a:t>
            </a:r>
          </a:p>
          <a:p>
            <a:pPr algn="ctr">
              <a:lnSpc>
                <a:spcPts val="4373"/>
              </a:lnSpc>
              <a:spcBef>
                <a:spcPct val="0"/>
              </a:spcBef>
            </a:pPr>
            <a:r>
              <a:rPr lang="en-US" sz="2733">
                <a:solidFill>
                  <a:srgbClr val="000000"/>
                </a:solidFill>
                <a:latin typeface="Canva Sans"/>
                <a:ea typeface="Canva Sans"/>
                <a:cs typeface="Canva Sans"/>
                <a:sym typeface="Canva Sans"/>
              </a:rPr>
              <a:t>Before any design work starts, the agency will conduct in-depth research and planning:</a:t>
            </a:r>
          </a:p>
          <a:p>
            <a:pPr algn="ctr">
              <a:lnSpc>
                <a:spcPts val="4373"/>
              </a:lnSpc>
              <a:spcBef>
                <a:spcPct val="0"/>
              </a:spcBef>
            </a:pPr>
            <a:r>
              <a:rPr lang="en-US" sz="2733">
                <a:solidFill>
                  <a:srgbClr val="000000"/>
                </a:solidFill>
                <a:latin typeface="Canva Sans"/>
                <a:ea typeface="Canva Sans"/>
                <a:cs typeface="Canva Sans"/>
                <a:sym typeface="Canva Sans"/>
              </a:rPr>
              <a:t>User personas and journey mapping</a:t>
            </a:r>
          </a:p>
          <a:p>
            <a:pPr algn="ctr">
              <a:lnSpc>
                <a:spcPts val="4373"/>
              </a:lnSpc>
              <a:spcBef>
                <a:spcPct val="0"/>
              </a:spcBef>
            </a:pPr>
            <a:r>
              <a:rPr lang="en-US" sz="2733">
                <a:solidFill>
                  <a:srgbClr val="000000"/>
                </a:solidFill>
                <a:latin typeface="Canva Sans"/>
                <a:ea typeface="Canva Sans"/>
                <a:cs typeface="Canva Sans"/>
                <a:sym typeface="Canva Sans"/>
              </a:rPr>
              <a:t>SEO and keyword strategy (if included)</a:t>
            </a:r>
          </a:p>
          <a:p>
            <a:pPr algn="ctr">
              <a:lnSpc>
                <a:spcPts val="4373"/>
              </a:lnSpc>
              <a:spcBef>
                <a:spcPct val="0"/>
              </a:spcBef>
            </a:pPr>
            <a:r>
              <a:rPr lang="en-US" sz="2733">
                <a:solidFill>
                  <a:srgbClr val="000000"/>
                </a:solidFill>
                <a:latin typeface="Canva Sans"/>
                <a:ea typeface="Canva Sans"/>
                <a:cs typeface="Canva Sans"/>
                <a:sym typeface="Canva Sans"/>
              </a:rPr>
              <a:t>Content inventory</a:t>
            </a:r>
          </a:p>
          <a:p>
            <a:pPr algn="ctr">
              <a:lnSpc>
                <a:spcPts val="4373"/>
              </a:lnSpc>
              <a:spcBef>
                <a:spcPct val="0"/>
              </a:spcBef>
            </a:pPr>
            <a:r>
              <a:rPr lang="en-US" sz="2733">
                <a:solidFill>
                  <a:srgbClr val="000000"/>
                </a:solidFill>
                <a:latin typeface="Canva Sans"/>
                <a:ea typeface="Canva Sans"/>
                <a:cs typeface="Canva Sans"/>
                <a:sym typeface="Canva Sans"/>
              </a:rPr>
              <a:t>Sitemap creation</a:t>
            </a:r>
          </a:p>
          <a:p>
            <a:pPr algn="ctr">
              <a:lnSpc>
                <a:spcPts val="4373"/>
              </a:lnSpc>
              <a:spcBef>
                <a:spcPct val="0"/>
              </a:spcBef>
            </a:pPr>
            <a:r>
              <a:rPr lang="en-US" sz="2733">
                <a:solidFill>
                  <a:srgbClr val="000000"/>
                </a:solidFill>
                <a:latin typeface="Canva Sans"/>
                <a:ea typeface="Canva Sans"/>
                <a:cs typeface="Canva Sans"/>
                <a:sym typeface="Canva Sans"/>
              </a:rPr>
              <a:t>Wireframes (basic layout blueprints)</a:t>
            </a:r>
          </a:p>
          <a:p>
            <a:pPr algn="ctr">
              <a:lnSpc>
                <a:spcPts val="4373"/>
              </a:lnSpc>
              <a:spcBef>
                <a:spcPct val="0"/>
              </a:spcBef>
            </a:pPr>
            <a:r>
              <a:rPr lang="en-US" sz="2733">
                <a:solidFill>
                  <a:srgbClr val="000000"/>
                </a:solidFill>
                <a:latin typeface="Canva Sans"/>
                <a:ea typeface="Canva Sans"/>
                <a:cs typeface="Canva Sans"/>
                <a:sym typeface="Canva Sans"/>
              </a:rPr>
              <a:t>This strategic phase sets the foundation for a user-centric website that’s designed with purpose.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564403"/>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Step 5: Design Phase</a:t>
            </a:r>
          </a:p>
          <a:p>
            <a:pPr algn="ctr">
              <a:lnSpc>
                <a:spcPts val="4373"/>
              </a:lnSpc>
              <a:spcBef>
                <a:spcPct val="0"/>
              </a:spcBef>
            </a:pPr>
            <a:r>
              <a:rPr lang="en-US" sz="2733">
                <a:solidFill>
                  <a:srgbClr val="000000"/>
                </a:solidFill>
                <a:latin typeface="Canva Sans"/>
                <a:ea typeface="Canva Sans"/>
                <a:cs typeface="Canva Sans"/>
                <a:sym typeface="Canva Sans"/>
              </a:rPr>
              <a:t>With the blueprint in place, the design team begins crafting the look and feel of your website.</a:t>
            </a:r>
          </a:p>
          <a:p>
            <a:pPr algn="ctr">
              <a:lnSpc>
                <a:spcPts val="4373"/>
              </a:lnSpc>
              <a:spcBef>
                <a:spcPct val="0"/>
              </a:spcBef>
            </a:pPr>
            <a:r>
              <a:rPr lang="en-US" sz="2733">
                <a:solidFill>
                  <a:srgbClr val="000000"/>
                </a:solidFill>
                <a:latin typeface="Canva Sans"/>
                <a:ea typeface="Canva Sans"/>
                <a:cs typeface="Canva Sans"/>
                <a:sym typeface="Canva Sans"/>
              </a:rPr>
              <a:t>You’ll receive:</a:t>
            </a:r>
          </a:p>
          <a:p>
            <a:pPr algn="ctr">
              <a:lnSpc>
                <a:spcPts val="4373"/>
              </a:lnSpc>
              <a:spcBef>
                <a:spcPct val="0"/>
              </a:spcBef>
            </a:pPr>
            <a:r>
              <a:rPr lang="en-US" sz="2733">
                <a:solidFill>
                  <a:srgbClr val="000000"/>
                </a:solidFill>
                <a:latin typeface="Canva Sans"/>
                <a:ea typeface="Canva Sans"/>
                <a:cs typeface="Canva Sans"/>
                <a:sym typeface="Canva Sans"/>
              </a:rPr>
              <a:t>Mood boards or style tiles</a:t>
            </a:r>
          </a:p>
          <a:p>
            <a:pPr algn="ctr">
              <a:lnSpc>
                <a:spcPts val="4373"/>
              </a:lnSpc>
              <a:spcBef>
                <a:spcPct val="0"/>
              </a:spcBef>
            </a:pPr>
            <a:r>
              <a:rPr lang="en-US" sz="2733">
                <a:solidFill>
                  <a:srgbClr val="000000"/>
                </a:solidFill>
                <a:latin typeface="Canva Sans"/>
                <a:ea typeface="Canva Sans"/>
                <a:cs typeface="Canva Sans"/>
                <a:sym typeface="Canva Sans"/>
              </a:rPr>
              <a:t>Mockups of key pages (homepage, service pages, etc.)</a:t>
            </a:r>
          </a:p>
          <a:p>
            <a:pPr algn="ctr">
              <a:lnSpc>
                <a:spcPts val="4373"/>
              </a:lnSpc>
              <a:spcBef>
                <a:spcPct val="0"/>
              </a:spcBef>
            </a:pPr>
            <a:r>
              <a:rPr lang="en-US" sz="2733">
                <a:solidFill>
                  <a:srgbClr val="000000"/>
                </a:solidFill>
                <a:latin typeface="Canva Sans"/>
                <a:ea typeface="Canva Sans"/>
                <a:cs typeface="Canva Sans"/>
                <a:sym typeface="Canva Sans"/>
              </a:rPr>
              <a:t>Fonts, colors, and branding integrations</a:t>
            </a:r>
          </a:p>
          <a:p>
            <a:pPr algn="ctr">
              <a:lnSpc>
                <a:spcPts val="4373"/>
              </a:lnSpc>
              <a:spcBef>
                <a:spcPct val="0"/>
              </a:spcBef>
            </a:pPr>
            <a:r>
              <a:rPr lang="en-US" sz="2733">
                <a:solidFill>
                  <a:srgbClr val="000000"/>
                </a:solidFill>
                <a:latin typeface="Canva Sans"/>
                <a:ea typeface="Canva Sans"/>
                <a:cs typeface="Canva Sans"/>
                <a:sym typeface="Canva Sans"/>
              </a:rPr>
              <a:t>You’ll typically go through 1–3 rounds of revisions to fine-tune the visuals before moving to development.</a:t>
            </a:r>
          </a:p>
          <a:p>
            <a:pPr algn="ctr">
              <a:lnSpc>
                <a:spcPts val="4373"/>
              </a:lnSpc>
              <a:spcBef>
                <a:spcPct val="0"/>
              </a:spcBef>
            </a:pPr>
            <a:r>
              <a:rPr lang="en-US" sz="2733">
                <a:solidFill>
                  <a:srgbClr val="000000"/>
                </a:solidFill>
                <a:latin typeface="Canva Sans"/>
                <a:ea typeface="Canva Sans"/>
                <a:cs typeface="Canva Sans"/>
                <a:sym typeface="Canva Sans"/>
              </a:rPr>
              <a:t>Step 6: Development Phase</a:t>
            </a:r>
          </a:p>
          <a:p>
            <a:pPr algn="ctr">
              <a:lnSpc>
                <a:spcPts val="4373"/>
              </a:lnSpc>
              <a:spcBef>
                <a:spcPct val="0"/>
              </a:spcBef>
            </a:pPr>
            <a:r>
              <a:rPr lang="en-US" sz="2733">
                <a:solidFill>
                  <a:srgbClr val="000000"/>
                </a:solidFill>
                <a:latin typeface="Canva Sans"/>
                <a:ea typeface="Canva Sans"/>
                <a:cs typeface="Canva Sans"/>
                <a:sym typeface="Canva Sans"/>
              </a:rPr>
              <a:t>Once designs are approved, the development team brings the website to life using code.</a:t>
            </a:r>
          </a:p>
          <a:p>
            <a:pPr algn="ctr">
              <a:lnSpc>
                <a:spcPts val="4373"/>
              </a:lnSpc>
              <a:spcBef>
                <a:spcPct val="0"/>
              </a:spcBef>
            </a:pPr>
            <a:r>
              <a:rPr lang="en-US" sz="2733">
                <a:solidFill>
                  <a:srgbClr val="000000"/>
                </a:solidFill>
                <a:latin typeface="Canva Sans"/>
                <a:ea typeface="Canva Sans"/>
                <a:cs typeface="Canva Sans"/>
                <a:sym typeface="Canva Sans"/>
              </a:rPr>
              <a:t>Tasks in this phase: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DAGlijZqb9E</dc:identifier>
  <dcterms:modified xsi:type="dcterms:W3CDTF">2011-08-01T06:04:30Z</dcterms:modified>
  <cp:revision>1</cp:revision>
  <dc:title>What to Expect When You Hire a Professional Web Design Company – A Step-by-Step Breakdown</dc:title>
</cp:coreProperties>
</file>