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7106" t="0" r="-7106"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8222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Are you ready to launch your e-commerce store? Take action today by implementing these strategies, and witness a significant boost in your online sales!</a:t>
            </a:r>
          </a:p>
        </p:txBody>
      </p:sp>
      <p:sp>
        <p:nvSpPr>
          <p:cNvPr name="TextBox 3" id="3"/>
          <p:cNvSpPr txBox="true"/>
          <p:nvPr/>
        </p:nvSpPr>
        <p:spPr>
          <a:xfrm rot="0">
            <a:off x="0" y="6774165"/>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Ultimate Guide to Website Design and Development: From Concept to Launch</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Building a website from scratch requires careful planning, strategic design, and technical execution.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65836"/>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Whether you're creating a personal blog, an e-commerce store, or a corporate website, understanding the process from concept to launch is essential. This guide will walk you through each step of website design and development to ensure your site is effective, user-friendly, and optimized for success.</a:t>
            </a:r>
          </a:p>
          <a:p>
            <a:pPr algn="ctr">
              <a:lnSpc>
                <a:spcPts val="3821"/>
              </a:lnSpc>
              <a:spcBef>
                <a:spcPct val="0"/>
              </a:spcBef>
            </a:pPr>
            <a:r>
              <a:rPr lang="en-US" sz="2729">
                <a:solidFill>
                  <a:srgbClr val="000000"/>
                </a:solidFill>
                <a:latin typeface="Canva Sans"/>
                <a:ea typeface="Canva Sans"/>
                <a:cs typeface="Canva Sans"/>
                <a:sym typeface="Canva Sans"/>
              </a:rPr>
              <a:t>Step 1: Establish Your Website’s Vision and Objectives</a:t>
            </a:r>
          </a:p>
          <a:p>
            <a:pPr algn="ctr">
              <a:lnSpc>
                <a:spcPts val="3821"/>
              </a:lnSpc>
              <a:spcBef>
                <a:spcPct val="0"/>
              </a:spcBef>
            </a:pPr>
            <a:r>
              <a:rPr lang="en-US" sz="2729">
                <a:solidFill>
                  <a:srgbClr val="000000"/>
                </a:solidFill>
                <a:latin typeface="Canva Sans"/>
                <a:ea typeface="Canva Sans"/>
                <a:cs typeface="Canva Sans"/>
                <a:sym typeface="Canva Sans"/>
              </a:rPr>
              <a:t>Before you begin designing or developing your website, it's crucial to determine its purpose. Ask yourself:</a:t>
            </a:r>
          </a:p>
          <a:p>
            <a:pPr algn="ctr">
              <a:lnSpc>
                <a:spcPts val="3821"/>
              </a:lnSpc>
              <a:spcBef>
                <a:spcPct val="0"/>
              </a:spcBef>
            </a:pPr>
            <a:r>
              <a:rPr lang="en-US" sz="2729">
                <a:solidFill>
                  <a:srgbClr val="000000"/>
                </a:solidFill>
                <a:latin typeface="Canva Sans"/>
                <a:ea typeface="Canva Sans"/>
                <a:cs typeface="Canva Sans"/>
                <a:sym typeface="Canva Sans"/>
              </a:rPr>
              <a:t>What is the primary goal of the website? (E.g., selling products, sharing content, generating leads)</a:t>
            </a:r>
          </a:p>
          <a:p>
            <a:pPr algn="ctr">
              <a:lnSpc>
                <a:spcPts val="3821"/>
              </a:lnSpc>
              <a:spcBef>
                <a:spcPct val="0"/>
              </a:spcBef>
            </a:pPr>
            <a:r>
              <a:rPr lang="en-US" sz="2729">
                <a:solidFill>
                  <a:srgbClr val="000000"/>
                </a:solidFill>
                <a:latin typeface="Canva Sans"/>
                <a:ea typeface="Canva Sans"/>
                <a:cs typeface="Canva Sans"/>
                <a:sym typeface="Canva Sans"/>
              </a:rPr>
              <a:t>Who is the target audience?</a:t>
            </a:r>
          </a:p>
          <a:p>
            <a:pPr algn="ctr">
              <a:lnSpc>
                <a:spcPts val="3821"/>
              </a:lnSpc>
              <a:spcBef>
                <a:spcPct val="0"/>
              </a:spcBef>
            </a:pPr>
            <a:r>
              <a:rPr lang="en-US" sz="2729">
                <a:solidFill>
                  <a:srgbClr val="000000"/>
                </a:solidFill>
                <a:latin typeface="Canva Sans"/>
                <a:ea typeface="Canva Sans"/>
                <a:cs typeface="Canva Sans"/>
                <a:sym typeface="Canva Sans"/>
              </a:rPr>
              <a:t>What specific actions do you want visitors to take, such as signing up for a newsletter, making a purchase, or contacting your business??</a:t>
            </a:r>
          </a:p>
          <a:p>
            <a:pPr algn="ctr">
              <a:lnSpc>
                <a:spcPts val="3821"/>
              </a:lnSpc>
              <a:spcBef>
                <a:spcPct val="0"/>
              </a:spcBef>
            </a:pPr>
            <a:r>
              <a:rPr lang="en-US" sz="2729">
                <a:solidFill>
                  <a:srgbClr val="000000"/>
                </a:solidFill>
                <a:latin typeface="Canva Sans"/>
                <a:ea typeface="Canva Sans"/>
                <a:cs typeface="Canva Sans"/>
                <a:sym typeface="Canva Sans"/>
              </a:rPr>
              <a:t>Having clear answers will guide your design and development process to align with your objectives.</a:t>
            </a:r>
          </a:p>
          <a:p>
            <a:pPr algn="ctr">
              <a:lnSpc>
                <a:spcPts val="3821"/>
              </a:lnSpc>
              <a:spcBef>
                <a:spcPct val="0"/>
              </a:spcBef>
            </a:pPr>
            <a:r>
              <a:rPr lang="en-US" sz="2729">
                <a:solidFill>
                  <a:srgbClr val="000000"/>
                </a:solidFill>
                <a:latin typeface="Canva Sans"/>
                <a:ea typeface="Canva Sans"/>
                <a:cs typeface="Canva Sans"/>
                <a:sym typeface="Canva Sans"/>
              </a:rPr>
              <a:t>Step 2: Plan and Structure Your Website</a:t>
            </a:r>
          </a:p>
          <a:p>
            <a:pPr algn="ctr">
              <a:lnSpc>
                <a:spcPts val="3821"/>
              </a:lnSpc>
              <a:spcBef>
                <a:spcPct val="0"/>
              </a:spcBef>
            </a:pPr>
            <a:r>
              <a:rPr lang="en-US" sz="2729">
                <a:solidFill>
                  <a:srgbClr val="000000"/>
                </a:solidFill>
                <a:latin typeface="Canva Sans"/>
                <a:ea typeface="Canva Sans"/>
                <a:cs typeface="Canva Sans"/>
                <a:sym typeface="Canva Sans"/>
              </a:rPr>
              <a:t>A well-structured website improves user experience and helps with search engine optimization (SEO).</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44765"/>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Consider these key elements:</a:t>
            </a:r>
          </a:p>
          <a:p>
            <a:pPr algn="ctr">
              <a:lnSpc>
                <a:spcPts val="3821"/>
              </a:lnSpc>
              <a:spcBef>
                <a:spcPct val="0"/>
              </a:spcBef>
            </a:pPr>
            <a:r>
              <a:rPr lang="en-US" sz="2729">
                <a:solidFill>
                  <a:srgbClr val="000000"/>
                </a:solidFill>
                <a:latin typeface="Canva Sans"/>
                <a:ea typeface="Canva Sans"/>
                <a:cs typeface="Canva Sans"/>
                <a:sym typeface="Canva Sans"/>
              </a:rPr>
              <a:t>Site Map – Outline the main pages and navigation structure.</a:t>
            </a:r>
          </a:p>
          <a:p>
            <a:pPr algn="ctr">
              <a:lnSpc>
                <a:spcPts val="3821"/>
              </a:lnSpc>
              <a:spcBef>
                <a:spcPct val="0"/>
              </a:spcBef>
            </a:pPr>
            <a:r>
              <a:rPr lang="en-US" sz="2729">
                <a:solidFill>
                  <a:srgbClr val="000000"/>
                </a:solidFill>
                <a:latin typeface="Canva Sans"/>
                <a:ea typeface="Canva Sans"/>
                <a:cs typeface="Canva Sans"/>
                <a:sym typeface="Canva Sans"/>
              </a:rPr>
              <a:t>User Flow – Map out how users will interact with the site.</a:t>
            </a:r>
          </a:p>
          <a:p>
            <a:pPr algn="ctr">
              <a:lnSpc>
                <a:spcPts val="3821"/>
              </a:lnSpc>
              <a:spcBef>
                <a:spcPct val="0"/>
              </a:spcBef>
            </a:pPr>
            <a:r>
              <a:rPr lang="en-US" sz="2729">
                <a:solidFill>
                  <a:srgbClr val="000000"/>
                </a:solidFill>
                <a:latin typeface="Canva Sans"/>
                <a:ea typeface="Canva Sans"/>
                <a:cs typeface="Canva Sans"/>
                <a:sym typeface="Canva Sans"/>
              </a:rPr>
              <a:t>Wireframes and Mockups – Create visual blueprints of each page before development begins.</a:t>
            </a:r>
          </a:p>
          <a:p>
            <a:pPr algn="ctr">
              <a:lnSpc>
                <a:spcPts val="3821"/>
              </a:lnSpc>
              <a:spcBef>
                <a:spcPct val="0"/>
              </a:spcBef>
            </a:pPr>
            <a:r>
              <a:rPr lang="en-US" sz="2729">
                <a:solidFill>
                  <a:srgbClr val="000000"/>
                </a:solidFill>
                <a:latin typeface="Canva Sans"/>
                <a:ea typeface="Canva Sans"/>
                <a:cs typeface="Canva Sans"/>
                <a:sym typeface="Canva Sans"/>
              </a:rPr>
              <a:t>Step 3: Choose the Right Technology Stack</a:t>
            </a:r>
          </a:p>
          <a:p>
            <a:pPr algn="ctr">
              <a:lnSpc>
                <a:spcPts val="3821"/>
              </a:lnSpc>
              <a:spcBef>
                <a:spcPct val="0"/>
              </a:spcBef>
            </a:pPr>
            <a:r>
              <a:rPr lang="en-US" sz="2729">
                <a:solidFill>
                  <a:srgbClr val="000000"/>
                </a:solidFill>
                <a:latin typeface="Canva Sans"/>
                <a:ea typeface="Canva Sans"/>
                <a:cs typeface="Canva Sans"/>
                <a:sym typeface="Canva Sans"/>
              </a:rPr>
              <a:t>Your website’s technology will impact its functionality, scalability, and performance. Consider the following options:</a:t>
            </a:r>
          </a:p>
          <a:p>
            <a:pPr algn="ctr">
              <a:lnSpc>
                <a:spcPts val="3821"/>
              </a:lnSpc>
              <a:spcBef>
                <a:spcPct val="0"/>
              </a:spcBef>
            </a:pPr>
            <a:r>
              <a:rPr lang="en-US" sz="2729">
                <a:solidFill>
                  <a:srgbClr val="000000"/>
                </a:solidFill>
                <a:latin typeface="Canva Sans"/>
                <a:ea typeface="Canva Sans"/>
                <a:cs typeface="Canva Sans"/>
                <a:sym typeface="Canva Sans"/>
              </a:rPr>
              <a:t>Content Management Systems (CMS) – WordPress, Joomla, Drupal.</a:t>
            </a:r>
          </a:p>
          <a:p>
            <a:pPr algn="ctr">
              <a:lnSpc>
                <a:spcPts val="3821"/>
              </a:lnSpc>
              <a:spcBef>
                <a:spcPct val="0"/>
              </a:spcBef>
            </a:pPr>
            <a:r>
              <a:rPr lang="en-US" sz="2729">
                <a:solidFill>
                  <a:srgbClr val="000000"/>
                </a:solidFill>
                <a:latin typeface="Canva Sans"/>
                <a:ea typeface="Canva Sans"/>
                <a:cs typeface="Canva Sans"/>
                <a:sym typeface="Canva Sans"/>
              </a:rPr>
              <a:t>E-Commerce Platforms – Shopify, WooCommerce, Magento.</a:t>
            </a:r>
          </a:p>
          <a:p>
            <a:pPr algn="ctr">
              <a:lnSpc>
                <a:spcPts val="3821"/>
              </a:lnSpc>
              <a:spcBef>
                <a:spcPct val="0"/>
              </a:spcBef>
            </a:pPr>
            <a:r>
              <a:rPr lang="en-US" sz="2729">
                <a:solidFill>
                  <a:srgbClr val="000000"/>
                </a:solidFill>
                <a:latin typeface="Canva Sans"/>
                <a:ea typeface="Canva Sans"/>
                <a:cs typeface="Canva Sans"/>
                <a:sym typeface="Canva Sans"/>
              </a:rPr>
              <a:t>Custom Development – HTML, CSS, JavaScript, and backend languages like PHP, Python, or Node.js.</a:t>
            </a:r>
          </a:p>
          <a:p>
            <a:pPr algn="ctr">
              <a:lnSpc>
                <a:spcPts val="3821"/>
              </a:lnSpc>
              <a:spcBef>
                <a:spcPct val="0"/>
              </a:spcBef>
            </a:pPr>
            <a:r>
              <a:rPr lang="en-US" sz="2729">
                <a:solidFill>
                  <a:srgbClr val="000000"/>
                </a:solidFill>
                <a:latin typeface="Canva Sans"/>
                <a:ea typeface="Canva Sans"/>
                <a:cs typeface="Canva Sans"/>
                <a:sym typeface="Canva Sans"/>
              </a:rPr>
              <a:t>Choose the stack that best fits your business needs and technical expertise.</a:t>
            </a:r>
          </a:p>
          <a:p>
            <a:pPr algn="ctr">
              <a:lnSpc>
                <a:spcPts val="3821"/>
              </a:lnSpc>
              <a:spcBef>
                <a:spcPct val="0"/>
              </a:spcBef>
            </a:pPr>
            <a:r>
              <a:rPr lang="en-US" sz="2729">
                <a:solidFill>
                  <a:srgbClr val="000000"/>
                </a:solidFill>
                <a:latin typeface="Canva Sans"/>
                <a:ea typeface="Canva Sans"/>
                <a:cs typeface="Canva Sans"/>
                <a:sym typeface="Canva Sans"/>
              </a:rPr>
              <a:t>Step 4: Design for User Experience (UX) and User Interface (UI)</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34169"/>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visually appealing and intuitive design enhances user engagement. Focus on:</a:t>
            </a:r>
          </a:p>
          <a:p>
            <a:pPr algn="ctr">
              <a:lnSpc>
                <a:spcPts val="3821"/>
              </a:lnSpc>
              <a:spcBef>
                <a:spcPct val="0"/>
              </a:spcBef>
            </a:pPr>
            <a:r>
              <a:rPr lang="en-US" sz="2729">
                <a:solidFill>
                  <a:srgbClr val="000000"/>
                </a:solidFill>
                <a:latin typeface="Canva Sans"/>
                <a:ea typeface="Canva Sans"/>
                <a:cs typeface="Canva Sans"/>
                <a:sym typeface="Canva Sans"/>
              </a:rPr>
              <a:t>Mobile-First Design – Ensure responsiveness across devices.</a:t>
            </a:r>
          </a:p>
          <a:p>
            <a:pPr algn="ctr">
              <a:lnSpc>
                <a:spcPts val="3821"/>
              </a:lnSpc>
              <a:spcBef>
                <a:spcPct val="0"/>
              </a:spcBef>
            </a:pPr>
            <a:r>
              <a:rPr lang="en-US" sz="2729">
                <a:solidFill>
                  <a:srgbClr val="000000"/>
                </a:solidFill>
                <a:latin typeface="Canva Sans"/>
                <a:ea typeface="Canva Sans"/>
                <a:cs typeface="Canva Sans"/>
                <a:sym typeface="Canva Sans"/>
              </a:rPr>
              <a:t>Intuitive Navigation – Keep menus clear and user-friendly.</a:t>
            </a:r>
          </a:p>
          <a:p>
            <a:pPr algn="ctr">
              <a:lnSpc>
                <a:spcPts val="3821"/>
              </a:lnSpc>
              <a:spcBef>
                <a:spcPct val="0"/>
              </a:spcBef>
            </a:pPr>
            <a:r>
              <a:rPr lang="en-US" sz="2729">
                <a:solidFill>
                  <a:srgbClr val="000000"/>
                </a:solidFill>
                <a:latin typeface="Canva Sans"/>
                <a:ea typeface="Canva Sans"/>
                <a:cs typeface="Canva Sans"/>
                <a:sym typeface="Canva Sans"/>
              </a:rPr>
              <a:t>Consistent Branding – Use cohesive colors, typography, and imagery.</a:t>
            </a:r>
          </a:p>
          <a:p>
            <a:pPr algn="ctr">
              <a:lnSpc>
                <a:spcPts val="3821"/>
              </a:lnSpc>
              <a:spcBef>
                <a:spcPct val="0"/>
              </a:spcBef>
            </a:pPr>
            <a:r>
              <a:rPr lang="en-US" sz="2729">
                <a:solidFill>
                  <a:srgbClr val="000000"/>
                </a:solidFill>
                <a:latin typeface="Canva Sans"/>
                <a:ea typeface="Canva Sans"/>
                <a:cs typeface="Canva Sans"/>
                <a:sym typeface="Canva Sans"/>
              </a:rPr>
              <a:t>Accessibility – Make the website usable for all visitors, including those with disabilities.</a:t>
            </a:r>
          </a:p>
          <a:p>
            <a:pPr algn="ctr">
              <a:lnSpc>
                <a:spcPts val="3821"/>
              </a:lnSpc>
              <a:spcBef>
                <a:spcPct val="0"/>
              </a:spcBef>
            </a:pPr>
            <a:r>
              <a:rPr lang="en-US" sz="2729">
                <a:solidFill>
                  <a:srgbClr val="000000"/>
                </a:solidFill>
                <a:latin typeface="Canva Sans"/>
                <a:ea typeface="Canva Sans"/>
                <a:cs typeface="Canva Sans"/>
                <a:sym typeface="Canva Sans"/>
              </a:rPr>
              <a:t>Step 5: Develop Your Website</a:t>
            </a:r>
          </a:p>
          <a:p>
            <a:pPr algn="ctr">
              <a:lnSpc>
                <a:spcPts val="3821"/>
              </a:lnSpc>
              <a:spcBef>
                <a:spcPct val="0"/>
              </a:spcBef>
            </a:pPr>
            <a:r>
              <a:rPr lang="en-US" sz="2729">
                <a:solidFill>
                  <a:srgbClr val="000000"/>
                </a:solidFill>
                <a:latin typeface="Canva Sans"/>
                <a:ea typeface="Canva Sans"/>
                <a:cs typeface="Canva Sans"/>
                <a:sym typeface="Canva Sans"/>
              </a:rPr>
              <a:t>Once the design is finalized, it's time to start development. The process typically includes:</a:t>
            </a:r>
          </a:p>
          <a:p>
            <a:pPr algn="ctr">
              <a:lnSpc>
                <a:spcPts val="3821"/>
              </a:lnSpc>
              <a:spcBef>
                <a:spcPct val="0"/>
              </a:spcBef>
            </a:pPr>
            <a:r>
              <a:rPr lang="en-US" sz="2729">
                <a:solidFill>
                  <a:srgbClr val="000000"/>
                </a:solidFill>
                <a:latin typeface="Canva Sans"/>
                <a:ea typeface="Canva Sans"/>
                <a:cs typeface="Canva Sans"/>
                <a:sym typeface="Canva Sans"/>
              </a:rPr>
              <a:t>Front-End Development – Coding the visible parts using HTML, CSS, and JavaScript.</a:t>
            </a:r>
          </a:p>
          <a:p>
            <a:pPr algn="ctr">
              <a:lnSpc>
                <a:spcPts val="3821"/>
              </a:lnSpc>
              <a:spcBef>
                <a:spcPct val="0"/>
              </a:spcBef>
            </a:pPr>
            <a:r>
              <a:rPr lang="en-US" sz="2729">
                <a:solidFill>
                  <a:srgbClr val="000000"/>
                </a:solidFill>
                <a:latin typeface="Canva Sans"/>
                <a:ea typeface="Canva Sans"/>
                <a:cs typeface="Canva Sans"/>
                <a:sym typeface="Canva Sans"/>
              </a:rPr>
              <a:t>Back-End Development – Building server-side functionalities with PHP, Python, or other programming languages.</a:t>
            </a:r>
          </a:p>
          <a:p>
            <a:pPr algn="ctr">
              <a:lnSpc>
                <a:spcPts val="3821"/>
              </a:lnSpc>
              <a:spcBef>
                <a:spcPct val="0"/>
              </a:spcBef>
            </a:pPr>
            <a:r>
              <a:rPr lang="en-US" sz="2729">
                <a:solidFill>
                  <a:srgbClr val="000000"/>
                </a:solidFill>
                <a:latin typeface="Canva Sans"/>
                <a:ea typeface="Canva Sans"/>
                <a:cs typeface="Canva Sans"/>
                <a:sym typeface="Canva Sans"/>
              </a:rPr>
              <a:t>Database Integration – Storing user data securely using MySQL, PostgreSQL, or MongoDB.</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44527"/>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CMS Implementation – If using WordPress or another CMS, customize it according to your needs.</a:t>
            </a:r>
          </a:p>
          <a:p>
            <a:pPr algn="ctr">
              <a:lnSpc>
                <a:spcPts val="3821"/>
              </a:lnSpc>
              <a:spcBef>
                <a:spcPct val="0"/>
              </a:spcBef>
            </a:pPr>
            <a:r>
              <a:rPr lang="en-US" sz="2729">
                <a:solidFill>
                  <a:srgbClr val="000000"/>
                </a:solidFill>
                <a:latin typeface="Canva Sans"/>
                <a:ea typeface="Canva Sans"/>
                <a:cs typeface="Canva Sans"/>
                <a:sym typeface="Canva Sans"/>
              </a:rPr>
              <a:t>Step 6: Optimize for Performance and SEO</a:t>
            </a:r>
          </a:p>
          <a:p>
            <a:pPr algn="ctr">
              <a:lnSpc>
                <a:spcPts val="3821"/>
              </a:lnSpc>
              <a:spcBef>
                <a:spcPct val="0"/>
              </a:spcBef>
            </a:pPr>
            <a:r>
              <a:rPr lang="en-US" sz="2729">
                <a:solidFill>
                  <a:srgbClr val="000000"/>
                </a:solidFill>
                <a:latin typeface="Canva Sans"/>
                <a:ea typeface="Canva Sans"/>
                <a:cs typeface="Canva Sans"/>
                <a:sym typeface="Canva Sans"/>
              </a:rPr>
              <a:t>A slow or poorly optimized website can hurt user experience and rankings. Follow these best practices:</a:t>
            </a:r>
          </a:p>
          <a:p>
            <a:pPr algn="ctr">
              <a:lnSpc>
                <a:spcPts val="3821"/>
              </a:lnSpc>
              <a:spcBef>
                <a:spcPct val="0"/>
              </a:spcBef>
            </a:pPr>
            <a:r>
              <a:rPr lang="en-US" sz="2729">
                <a:solidFill>
                  <a:srgbClr val="000000"/>
                </a:solidFill>
                <a:latin typeface="Canva Sans"/>
                <a:ea typeface="Canva Sans"/>
                <a:cs typeface="Canva Sans"/>
                <a:sym typeface="Canva Sans"/>
              </a:rPr>
              <a:t>Optimize Images – Reduce file sizes using modern compression techniques to maintain high quality while improving load times.</a:t>
            </a:r>
          </a:p>
          <a:p>
            <a:pPr algn="ctr">
              <a:lnSpc>
                <a:spcPts val="3821"/>
              </a:lnSpc>
              <a:spcBef>
                <a:spcPct val="0"/>
              </a:spcBef>
            </a:pPr>
            <a:r>
              <a:rPr lang="en-US" sz="2729">
                <a:solidFill>
                  <a:srgbClr val="000000"/>
                </a:solidFill>
                <a:latin typeface="Canva Sans"/>
                <a:ea typeface="Canva Sans"/>
                <a:cs typeface="Canva Sans"/>
                <a:sym typeface="Canva Sans"/>
              </a:rPr>
              <a:t>Minimize HTTP Requests – Limit the number of files and resources loaded on a page by combining scripts, using CSS sprites, and optimizing asset delivery.</a:t>
            </a:r>
          </a:p>
          <a:p>
            <a:pPr algn="ctr">
              <a:lnSpc>
                <a:spcPts val="3821"/>
              </a:lnSpc>
              <a:spcBef>
                <a:spcPct val="0"/>
              </a:spcBef>
            </a:pPr>
            <a:r>
              <a:rPr lang="en-US" sz="2729">
                <a:solidFill>
                  <a:srgbClr val="000000"/>
                </a:solidFill>
                <a:latin typeface="Canva Sans"/>
                <a:ea typeface="Canva Sans"/>
                <a:cs typeface="Canva Sans"/>
                <a:sym typeface="Canva Sans"/>
              </a:rPr>
              <a:t>Implement Caching – Enable browser and server caching mechanisms to store frequently accessed resources, reducing load times and improving website performance.</a:t>
            </a:r>
          </a:p>
          <a:p>
            <a:pPr algn="ctr">
              <a:lnSpc>
                <a:spcPts val="3821"/>
              </a:lnSpc>
              <a:spcBef>
                <a:spcPct val="0"/>
              </a:spcBef>
            </a:pPr>
            <a:r>
              <a:rPr lang="en-US" sz="2729">
                <a:solidFill>
                  <a:srgbClr val="000000"/>
                </a:solidFill>
                <a:latin typeface="Canva Sans"/>
                <a:ea typeface="Canva Sans"/>
                <a:cs typeface="Canva Sans"/>
                <a:sym typeface="Canva Sans"/>
              </a:rPr>
              <a:t>SEO Optimization – Use relevant keywords, meta descriptions, and alt text for images.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94029"/>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Step 7: Test and Debug Your Website</a:t>
            </a:r>
          </a:p>
          <a:p>
            <a:pPr algn="ctr">
              <a:lnSpc>
                <a:spcPts val="3821"/>
              </a:lnSpc>
              <a:spcBef>
                <a:spcPct val="0"/>
              </a:spcBef>
            </a:pPr>
            <a:r>
              <a:rPr lang="en-US" sz="2729">
                <a:solidFill>
                  <a:srgbClr val="000000"/>
                </a:solidFill>
                <a:latin typeface="Canva Sans"/>
                <a:ea typeface="Canva Sans"/>
                <a:cs typeface="Canva Sans"/>
                <a:sym typeface="Canva Sans"/>
              </a:rPr>
              <a:t>Before launching, thoroughly test your website to fix any issues. Perform:</a:t>
            </a:r>
          </a:p>
          <a:p>
            <a:pPr algn="ctr">
              <a:lnSpc>
                <a:spcPts val="3821"/>
              </a:lnSpc>
              <a:spcBef>
                <a:spcPct val="0"/>
              </a:spcBef>
            </a:pPr>
            <a:r>
              <a:rPr lang="en-US" sz="2729">
                <a:solidFill>
                  <a:srgbClr val="000000"/>
                </a:solidFill>
                <a:latin typeface="Canva Sans"/>
                <a:ea typeface="Canva Sans"/>
                <a:cs typeface="Canva Sans"/>
                <a:sym typeface="Canva Sans"/>
              </a:rPr>
              <a:t>Cross-Browser Testing – Ensure compatibility with Chrome, Firefox, Safari, and Edge.</a:t>
            </a:r>
          </a:p>
          <a:p>
            <a:pPr algn="ctr">
              <a:lnSpc>
                <a:spcPts val="3821"/>
              </a:lnSpc>
              <a:spcBef>
                <a:spcPct val="0"/>
              </a:spcBef>
            </a:pPr>
            <a:r>
              <a:rPr lang="en-US" sz="2729">
                <a:solidFill>
                  <a:srgbClr val="000000"/>
                </a:solidFill>
                <a:latin typeface="Canva Sans"/>
                <a:ea typeface="Canva Sans"/>
                <a:cs typeface="Canva Sans"/>
                <a:sym typeface="Canva Sans"/>
              </a:rPr>
              <a:t>Mobile Testing – Check responsiveness on different devices.</a:t>
            </a:r>
          </a:p>
          <a:p>
            <a:pPr algn="ctr">
              <a:lnSpc>
                <a:spcPts val="3821"/>
              </a:lnSpc>
              <a:spcBef>
                <a:spcPct val="0"/>
              </a:spcBef>
            </a:pPr>
            <a:r>
              <a:rPr lang="en-US" sz="2729">
                <a:solidFill>
                  <a:srgbClr val="000000"/>
                </a:solidFill>
                <a:latin typeface="Canva Sans"/>
                <a:ea typeface="Canva Sans"/>
                <a:cs typeface="Canva Sans"/>
                <a:sym typeface="Canva Sans"/>
              </a:rPr>
              <a:t>Functionality Testing – Test all links, forms, and interactive elements.</a:t>
            </a:r>
          </a:p>
          <a:p>
            <a:pPr algn="ctr">
              <a:lnSpc>
                <a:spcPts val="3821"/>
              </a:lnSpc>
              <a:spcBef>
                <a:spcPct val="0"/>
              </a:spcBef>
            </a:pPr>
            <a:r>
              <a:rPr lang="en-US" sz="2729">
                <a:solidFill>
                  <a:srgbClr val="000000"/>
                </a:solidFill>
                <a:latin typeface="Canva Sans"/>
                <a:ea typeface="Canva Sans"/>
                <a:cs typeface="Canva Sans"/>
                <a:sym typeface="Canva Sans"/>
              </a:rPr>
              <a:t>Speed Testing – Use tools like Google PageSpeed Insights to assess performance.</a:t>
            </a:r>
          </a:p>
          <a:p>
            <a:pPr algn="ctr">
              <a:lnSpc>
                <a:spcPts val="3821"/>
              </a:lnSpc>
              <a:spcBef>
                <a:spcPct val="0"/>
              </a:spcBef>
            </a:pPr>
            <a:r>
              <a:rPr lang="en-US" sz="2729">
                <a:solidFill>
                  <a:srgbClr val="000000"/>
                </a:solidFill>
                <a:latin typeface="Canva Sans"/>
                <a:ea typeface="Canva Sans"/>
                <a:cs typeface="Canva Sans"/>
                <a:sym typeface="Canva Sans"/>
              </a:rPr>
              <a:t>Step 8: Launch and Promote Your Website</a:t>
            </a:r>
          </a:p>
          <a:p>
            <a:pPr algn="ctr">
              <a:lnSpc>
                <a:spcPts val="3821"/>
              </a:lnSpc>
              <a:spcBef>
                <a:spcPct val="0"/>
              </a:spcBef>
            </a:pPr>
            <a:r>
              <a:rPr lang="en-US" sz="2729">
                <a:solidFill>
                  <a:srgbClr val="000000"/>
                </a:solidFill>
                <a:latin typeface="Canva Sans"/>
                <a:ea typeface="Canva Sans"/>
                <a:cs typeface="Canva Sans"/>
                <a:sym typeface="Canva Sans"/>
              </a:rPr>
              <a:t>Once your website passes testing, it's time to launch. Follow these steps:</a:t>
            </a:r>
          </a:p>
          <a:p>
            <a:pPr algn="ctr">
              <a:lnSpc>
                <a:spcPts val="3821"/>
              </a:lnSpc>
              <a:spcBef>
                <a:spcPct val="0"/>
              </a:spcBef>
            </a:pPr>
            <a:r>
              <a:rPr lang="en-US" sz="2729">
                <a:solidFill>
                  <a:srgbClr val="000000"/>
                </a:solidFill>
                <a:latin typeface="Canva Sans"/>
                <a:ea typeface="Canva Sans"/>
                <a:cs typeface="Canva Sans"/>
                <a:sym typeface="Canva Sans"/>
              </a:rPr>
              <a:t>Choose a Reliable Hosting Provider – Ensure high uptime and security.</a:t>
            </a:r>
          </a:p>
          <a:p>
            <a:pPr algn="ctr">
              <a:lnSpc>
                <a:spcPts val="3821"/>
              </a:lnSpc>
              <a:spcBef>
                <a:spcPct val="0"/>
              </a:spcBef>
            </a:pPr>
            <a:r>
              <a:rPr lang="en-US" sz="2729">
                <a:solidFill>
                  <a:srgbClr val="000000"/>
                </a:solidFill>
                <a:latin typeface="Canva Sans"/>
                <a:ea typeface="Canva Sans"/>
                <a:cs typeface="Canva Sans"/>
                <a:sym typeface="Canva Sans"/>
              </a:rPr>
              <a:t>Set Up Website Analytics – Use Google Analytics to track user behavior.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31692"/>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Submit to Search Engines – Index your site on Google and Bing.</a:t>
            </a:r>
          </a:p>
          <a:p>
            <a:pPr algn="ctr">
              <a:lnSpc>
                <a:spcPts val="3821"/>
              </a:lnSpc>
              <a:spcBef>
                <a:spcPct val="0"/>
              </a:spcBef>
            </a:pPr>
            <a:r>
              <a:rPr lang="en-US" sz="2729">
                <a:solidFill>
                  <a:srgbClr val="000000"/>
                </a:solidFill>
                <a:latin typeface="Canva Sans"/>
                <a:ea typeface="Canva Sans"/>
                <a:cs typeface="Canva Sans"/>
                <a:sym typeface="Canva Sans"/>
              </a:rPr>
              <a:t>Promote Your Website – Leverage social media, email campaigns, influencer partnerships, and paid advertisements to increase visibility and attract visitors.</a:t>
            </a:r>
          </a:p>
          <a:p>
            <a:pPr algn="ctr">
              <a:lnSpc>
                <a:spcPts val="3821"/>
              </a:lnSpc>
              <a:spcBef>
                <a:spcPct val="0"/>
              </a:spcBef>
            </a:pPr>
            <a:r>
              <a:rPr lang="en-US" sz="2729">
                <a:solidFill>
                  <a:srgbClr val="000000"/>
                </a:solidFill>
                <a:latin typeface="Canva Sans"/>
                <a:ea typeface="Canva Sans"/>
                <a:cs typeface="Canva Sans"/>
                <a:sym typeface="Canva Sans"/>
              </a:rPr>
              <a:t>Step 9: Maintain and Update Your Website</a:t>
            </a:r>
          </a:p>
          <a:p>
            <a:pPr algn="ctr">
              <a:lnSpc>
                <a:spcPts val="3821"/>
              </a:lnSpc>
              <a:spcBef>
                <a:spcPct val="0"/>
              </a:spcBef>
            </a:pPr>
            <a:r>
              <a:rPr lang="en-US" sz="2729">
                <a:solidFill>
                  <a:srgbClr val="000000"/>
                </a:solidFill>
                <a:latin typeface="Canva Sans"/>
                <a:ea typeface="Canva Sans"/>
                <a:cs typeface="Canva Sans"/>
                <a:sym typeface="Canva Sans"/>
              </a:rPr>
              <a:t>A successful website requires ongoing maintenance and updates. Regularly:</a:t>
            </a:r>
          </a:p>
          <a:p>
            <a:pPr algn="ctr">
              <a:lnSpc>
                <a:spcPts val="3821"/>
              </a:lnSpc>
              <a:spcBef>
                <a:spcPct val="0"/>
              </a:spcBef>
            </a:pPr>
            <a:r>
              <a:rPr lang="en-US" sz="2729">
                <a:solidFill>
                  <a:srgbClr val="000000"/>
                </a:solidFill>
                <a:latin typeface="Canva Sans"/>
                <a:ea typeface="Canva Sans"/>
                <a:cs typeface="Canva Sans"/>
                <a:sym typeface="Canva Sans"/>
              </a:rPr>
              <a:t>Update Software and Plugins – Keep your CMS and tools secure and functional.</a:t>
            </a:r>
          </a:p>
          <a:p>
            <a:pPr algn="ctr">
              <a:lnSpc>
                <a:spcPts val="3821"/>
              </a:lnSpc>
              <a:spcBef>
                <a:spcPct val="0"/>
              </a:spcBef>
            </a:pPr>
            <a:r>
              <a:rPr lang="en-US" sz="2729">
                <a:solidFill>
                  <a:srgbClr val="000000"/>
                </a:solidFill>
                <a:latin typeface="Canva Sans"/>
                <a:ea typeface="Canva Sans"/>
                <a:cs typeface="Canva Sans"/>
                <a:sym typeface="Canva Sans"/>
              </a:rPr>
              <a:t>Monitor Performance – Use analytics to assess user behavior and make improvements.</a:t>
            </a:r>
          </a:p>
          <a:p>
            <a:pPr algn="ctr">
              <a:lnSpc>
                <a:spcPts val="3821"/>
              </a:lnSpc>
              <a:spcBef>
                <a:spcPct val="0"/>
              </a:spcBef>
            </a:pPr>
            <a:r>
              <a:rPr lang="en-US" sz="2729">
                <a:solidFill>
                  <a:srgbClr val="000000"/>
                </a:solidFill>
                <a:latin typeface="Canva Sans"/>
                <a:ea typeface="Canva Sans"/>
                <a:cs typeface="Canva Sans"/>
                <a:sym typeface="Canva Sans"/>
              </a:rPr>
              <a:t>Refresh Content – Keep information relevant and up-to-date.</a:t>
            </a:r>
          </a:p>
          <a:p>
            <a:pPr algn="ctr">
              <a:lnSpc>
                <a:spcPts val="3821"/>
              </a:lnSpc>
              <a:spcBef>
                <a:spcPct val="0"/>
              </a:spcBef>
            </a:pPr>
            <a:r>
              <a:rPr lang="en-US" sz="2729">
                <a:solidFill>
                  <a:srgbClr val="000000"/>
                </a:solidFill>
                <a:latin typeface="Canva Sans"/>
                <a:ea typeface="Canva Sans"/>
                <a:cs typeface="Canva Sans"/>
                <a:sym typeface="Canva Sans"/>
              </a:rPr>
              <a:t>Enhance Security – Regularly back up your site and implement security measures.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381210"/>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Website design and development is a continuous process that involves planning, execution, and ongoing improvements. By following these steps, you can create a high-performing website that meets your business goals and provides an excellent user experience. Start implementing these best practices today and set your website up for long-term success!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4713" t="0" r="-24713"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72180" y="315714"/>
            <a:ext cx="14168545" cy="4503168"/>
          </a:xfrm>
          <a:custGeom>
            <a:avLst/>
            <a:gdLst/>
            <a:ahLst/>
            <a:cxnLst/>
            <a:rect r="r" b="b" t="t" l="l"/>
            <a:pathLst>
              <a:path h="4503168" w="14168545">
                <a:moveTo>
                  <a:pt x="0" y="0"/>
                </a:moveTo>
                <a:lnTo>
                  <a:pt x="14168546" y="0"/>
                </a:lnTo>
                <a:lnTo>
                  <a:pt x="14168546" y="4503169"/>
                </a:lnTo>
                <a:lnTo>
                  <a:pt x="0" y="4503169"/>
                </a:lnTo>
                <a:lnTo>
                  <a:pt x="0" y="0"/>
                </a:lnTo>
                <a:close/>
              </a:path>
            </a:pathLst>
          </a:custGeom>
          <a:blipFill>
            <a:blip r:embed="rId2"/>
            <a:stretch>
              <a:fillRect l="0" t="-134445" r="0" b="-168916"/>
            </a:stretch>
          </a:blipFill>
        </p:spPr>
      </p:sp>
      <p:sp>
        <p:nvSpPr>
          <p:cNvPr name="TextBox 3" id="3"/>
          <p:cNvSpPr txBox="true"/>
          <p:nvPr/>
        </p:nvSpPr>
        <p:spPr>
          <a:xfrm rot="0">
            <a:off x="0" y="6800475"/>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E-Commerce Website Development: How to Build a High-Converting Online Store</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today’s digital age, having a well-designed e-commerce website is crucial for any business looking to sell products or services online.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60508" y="344652"/>
            <a:ext cx="14151151" cy="4016175"/>
          </a:xfrm>
          <a:custGeom>
            <a:avLst/>
            <a:gdLst/>
            <a:ahLst/>
            <a:cxnLst/>
            <a:rect r="r" b="b" t="t" l="l"/>
            <a:pathLst>
              <a:path h="4016175" w="14151151">
                <a:moveTo>
                  <a:pt x="0" y="0"/>
                </a:moveTo>
                <a:lnTo>
                  <a:pt x="14151151" y="0"/>
                </a:lnTo>
                <a:lnTo>
                  <a:pt x="14151151" y="4016175"/>
                </a:lnTo>
                <a:lnTo>
                  <a:pt x="0" y="4016175"/>
                </a:lnTo>
                <a:lnTo>
                  <a:pt x="0" y="0"/>
                </a:lnTo>
                <a:close/>
              </a:path>
            </a:pathLst>
          </a:custGeom>
          <a:blipFill>
            <a:blip r:embed="rId2"/>
            <a:stretch>
              <a:fillRect l="0" t="-43122" r="0" b="-87668"/>
            </a:stretch>
          </a:blipFill>
        </p:spPr>
      </p:sp>
      <p:sp>
        <p:nvSpPr>
          <p:cNvPr name="TextBox 3" id="3"/>
          <p:cNvSpPr txBox="true"/>
          <p:nvPr/>
        </p:nvSpPr>
        <p:spPr>
          <a:xfrm rot="0">
            <a:off x="0" y="6642618"/>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However, simply having an online store is not enough—it needs to be optimized for conversions to maximize sales. This guide will walk you through the essential steps to building a high-converting e-commerce website that attracts visitors, keeps them engaged, and turns them into loyal customers.</a:t>
            </a:r>
          </a:p>
          <a:p>
            <a:pPr algn="ctr">
              <a:lnSpc>
                <a:spcPts val="4373"/>
              </a:lnSpc>
              <a:spcBef>
                <a:spcPct val="0"/>
              </a:spcBef>
            </a:pPr>
            <a:r>
              <a:rPr lang="en-US" sz="2733">
                <a:solidFill>
                  <a:srgbClr val="000000"/>
                </a:solidFill>
                <a:latin typeface="Canva Sans"/>
                <a:ea typeface="Canva Sans"/>
                <a:cs typeface="Canva Sans"/>
                <a:sym typeface="Canva Sans"/>
              </a:rPr>
              <a:t>Step 1: Choose the Right E-Commerce Platform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67236" y="308108"/>
            <a:ext cx="14216624" cy="4040544"/>
          </a:xfrm>
          <a:custGeom>
            <a:avLst/>
            <a:gdLst/>
            <a:ahLst/>
            <a:cxnLst/>
            <a:rect r="r" b="b" t="t" l="l"/>
            <a:pathLst>
              <a:path h="4040544" w="14216624">
                <a:moveTo>
                  <a:pt x="0" y="0"/>
                </a:moveTo>
                <a:lnTo>
                  <a:pt x="14216624" y="0"/>
                </a:lnTo>
                <a:lnTo>
                  <a:pt x="14216624" y="4040545"/>
                </a:lnTo>
                <a:lnTo>
                  <a:pt x="0" y="4040545"/>
                </a:lnTo>
                <a:lnTo>
                  <a:pt x="0" y="0"/>
                </a:lnTo>
                <a:close/>
              </a:path>
            </a:pathLst>
          </a:custGeom>
          <a:blipFill>
            <a:blip r:embed="rId2"/>
            <a:stretch>
              <a:fillRect l="0" t="-42171" r="0" b="-90355"/>
            </a:stretch>
          </a:blipFill>
        </p:spPr>
      </p:sp>
      <p:sp>
        <p:nvSpPr>
          <p:cNvPr name="TextBox 3" id="3"/>
          <p:cNvSpPr txBox="true"/>
          <p:nvPr/>
        </p:nvSpPr>
        <p:spPr>
          <a:xfrm rot="0">
            <a:off x="0" y="6853094"/>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Selecting the right platform is the foundation of your online store’s success. Consider the following popular e-commerce platforms:</a:t>
            </a:r>
          </a:p>
          <a:p>
            <a:pPr algn="ctr">
              <a:lnSpc>
                <a:spcPts val="4373"/>
              </a:lnSpc>
              <a:spcBef>
                <a:spcPct val="0"/>
              </a:spcBef>
            </a:pPr>
            <a:r>
              <a:rPr lang="en-US" sz="2733">
                <a:solidFill>
                  <a:srgbClr val="000000"/>
                </a:solidFill>
                <a:latin typeface="Canva Sans"/>
                <a:ea typeface="Canva Sans"/>
                <a:cs typeface="Canva Sans"/>
                <a:sym typeface="Canva Sans"/>
              </a:rPr>
              <a:t>Shopify – Easy to use, great for beginners, and offers a wide range of plugins.</a:t>
            </a:r>
          </a:p>
          <a:p>
            <a:pPr algn="ctr">
              <a:lnSpc>
                <a:spcPts val="4373"/>
              </a:lnSpc>
              <a:spcBef>
                <a:spcPct val="0"/>
              </a:spcBef>
            </a:pPr>
            <a:r>
              <a:rPr lang="en-US" sz="2733">
                <a:solidFill>
                  <a:srgbClr val="000000"/>
                </a:solidFill>
                <a:latin typeface="Canva Sans"/>
                <a:ea typeface="Canva Sans"/>
                <a:cs typeface="Canva Sans"/>
                <a:sym typeface="Canva Sans"/>
              </a:rPr>
              <a:t>WooCommerce (for WordPress) – Highly customizable and ideal for those who already have a WordPress site.</a:t>
            </a:r>
          </a:p>
          <a:p>
            <a:pPr algn="ctr">
              <a:lnSpc>
                <a:spcPts val="4373"/>
              </a:lnSpc>
              <a:spcBef>
                <a:spcPct val="0"/>
              </a:spcBef>
            </a:pP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295292" y="318343"/>
            <a:ext cx="14039439" cy="4217630"/>
          </a:xfrm>
          <a:custGeom>
            <a:avLst/>
            <a:gdLst/>
            <a:ahLst/>
            <a:cxnLst/>
            <a:rect r="r" b="b" t="t" l="l"/>
            <a:pathLst>
              <a:path h="4217630" w="14039439">
                <a:moveTo>
                  <a:pt x="0" y="0"/>
                </a:moveTo>
                <a:lnTo>
                  <a:pt x="14039439" y="0"/>
                </a:lnTo>
                <a:lnTo>
                  <a:pt x="14039439" y="4217630"/>
                </a:lnTo>
                <a:lnTo>
                  <a:pt x="0" y="4217630"/>
                </a:lnTo>
                <a:lnTo>
                  <a:pt x="0" y="0"/>
                </a:lnTo>
                <a:close/>
              </a:path>
            </a:pathLst>
          </a:custGeom>
          <a:blipFill>
            <a:blip r:embed="rId2"/>
            <a:stretch>
              <a:fillRect l="0" t="-66446" r="0" b="-109489"/>
            </a:stretch>
          </a:blipFill>
        </p:spPr>
      </p:sp>
      <p:sp>
        <p:nvSpPr>
          <p:cNvPr name="TextBox 3" id="3"/>
          <p:cNvSpPr txBox="true"/>
          <p:nvPr/>
        </p:nvSpPr>
        <p:spPr>
          <a:xfrm rot="0">
            <a:off x="0" y="6905716"/>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Magento – Powerful and scalable, best for larger businesses with complex needs.</a:t>
            </a:r>
          </a:p>
          <a:p>
            <a:pPr algn="ctr">
              <a:lnSpc>
                <a:spcPts val="4373"/>
              </a:lnSpc>
              <a:spcBef>
                <a:spcPct val="0"/>
              </a:spcBef>
            </a:pPr>
            <a:r>
              <a:rPr lang="en-US" sz="2733">
                <a:solidFill>
                  <a:srgbClr val="000000"/>
                </a:solidFill>
                <a:latin typeface="Canva Sans"/>
                <a:ea typeface="Canva Sans"/>
                <a:cs typeface="Canva Sans"/>
                <a:sym typeface="Canva Sans"/>
              </a:rPr>
              <a:t>BigCommerce – A good alternative for those looking for built-in SEO and scalability.</a:t>
            </a:r>
          </a:p>
          <a:p>
            <a:pPr algn="ctr">
              <a:lnSpc>
                <a:spcPts val="4373"/>
              </a:lnSpc>
              <a:spcBef>
                <a:spcPct val="0"/>
              </a:spcBef>
            </a:pPr>
            <a:r>
              <a:rPr lang="en-US" sz="2733">
                <a:solidFill>
                  <a:srgbClr val="000000"/>
                </a:solidFill>
                <a:latin typeface="Canva Sans"/>
                <a:ea typeface="Canva Sans"/>
                <a:cs typeface="Canva Sans"/>
                <a:sym typeface="Canva Sans"/>
              </a:rPr>
              <a:t>Choose a platform based on your business needs, budget, and level of technical expertise.</a:t>
            </a:r>
          </a:p>
          <a:p>
            <a:pPr algn="ctr">
              <a:lnSpc>
                <a:spcPts val="4373"/>
              </a:lnSpc>
              <a:spcBef>
                <a:spcPct val="0"/>
              </a:spcBef>
            </a:pPr>
            <a:r>
              <a:rPr lang="en-US" sz="2733">
                <a:solidFill>
                  <a:srgbClr val="000000"/>
                </a:solidFill>
                <a:latin typeface="Canva Sans"/>
                <a:ea typeface="Canva Sans"/>
                <a:cs typeface="Canva Sans"/>
                <a:sym typeface="Canva Sans"/>
              </a:rPr>
              <a:t>Step 2: Design for User Experience (UX) and Conversion Optimization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22498"/>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user-friendly design is key to increasing conversions. Here’s what to focus on:</a:t>
            </a:r>
          </a:p>
          <a:p>
            <a:pPr algn="ctr">
              <a:lnSpc>
                <a:spcPts val="4373"/>
              </a:lnSpc>
              <a:spcBef>
                <a:spcPct val="0"/>
              </a:spcBef>
            </a:pPr>
            <a:r>
              <a:rPr lang="en-US" sz="2733">
                <a:solidFill>
                  <a:srgbClr val="000000"/>
                </a:solidFill>
                <a:latin typeface="Canva Sans"/>
                <a:ea typeface="Canva Sans"/>
                <a:cs typeface="Canva Sans"/>
                <a:sym typeface="Canva Sans"/>
              </a:rPr>
              <a:t>Mobile-First Design – Ensure your website is responsive and works seamlessly on all devices.</a:t>
            </a:r>
          </a:p>
          <a:p>
            <a:pPr algn="ctr">
              <a:lnSpc>
                <a:spcPts val="4373"/>
              </a:lnSpc>
              <a:spcBef>
                <a:spcPct val="0"/>
              </a:spcBef>
            </a:pPr>
            <a:r>
              <a:rPr lang="en-US" sz="2733">
                <a:solidFill>
                  <a:srgbClr val="000000"/>
                </a:solidFill>
                <a:latin typeface="Canva Sans"/>
                <a:ea typeface="Canva Sans"/>
                <a:cs typeface="Canva Sans"/>
                <a:sym typeface="Canva Sans"/>
              </a:rPr>
              <a:t>Fast Loading Speed – Optimize images, use caching, and choose a reliable hosting provider.</a:t>
            </a:r>
          </a:p>
          <a:p>
            <a:pPr algn="ctr">
              <a:lnSpc>
                <a:spcPts val="4373"/>
              </a:lnSpc>
              <a:spcBef>
                <a:spcPct val="0"/>
              </a:spcBef>
            </a:pPr>
            <a:r>
              <a:rPr lang="en-US" sz="2733">
                <a:solidFill>
                  <a:srgbClr val="000000"/>
                </a:solidFill>
                <a:latin typeface="Canva Sans"/>
                <a:ea typeface="Canva Sans"/>
                <a:cs typeface="Canva Sans"/>
                <a:sym typeface="Canva Sans"/>
              </a:rPr>
              <a:t>Simple Navigation – Make it easy for users to find products with clear categories and filters.</a:t>
            </a:r>
          </a:p>
          <a:p>
            <a:pPr algn="ctr">
              <a:lnSpc>
                <a:spcPts val="4373"/>
              </a:lnSpc>
              <a:spcBef>
                <a:spcPct val="0"/>
              </a:spcBef>
            </a:pPr>
            <a:r>
              <a:rPr lang="en-US" sz="2733">
                <a:solidFill>
                  <a:srgbClr val="000000"/>
                </a:solidFill>
                <a:latin typeface="Canva Sans"/>
                <a:ea typeface="Canva Sans"/>
                <a:cs typeface="Canva Sans"/>
                <a:sym typeface="Canva Sans"/>
              </a:rPr>
              <a:t>Clear Call-to-Actions (CTAs) – Use strong and visible buttons like “Buy Now” or “Add to Cart.”</a:t>
            </a:r>
          </a:p>
          <a:p>
            <a:pPr algn="ctr">
              <a:lnSpc>
                <a:spcPts val="4373"/>
              </a:lnSpc>
              <a:spcBef>
                <a:spcPct val="0"/>
              </a:spcBef>
            </a:pPr>
            <a:r>
              <a:rPr lang="en-US" sz="2733">
                <a:solidFill>
                  <a:srgbClr val="000000"/>
                </a:solidFill>
                <a:latin typeface="Canva Sans"/>
                <a:ea typeface="Canva Sans"/>
                <a:cs typeface="Canva Sans"/>
                <a:sym typeface="Canva Sans"/>
              </a:rPr>
              <a:t>High-Quality Images and Videos – Show multiple angles and include zoom-in features.</a:t>
            </a:r>
          </a:p>
          <a:p>
            <a:pPr algn="ctr">
              <a:lnSpc>
                <a:spcPts val="4373"/>
              </a:lnSpc>
              <a:spcBef>
                <a:spcPct val="0"/>
              </a:spcBef>
            </a:pPr>
            <a:r>
              <a:rPr lang="en-US" sz="2733">
                <a:solidFill>
                  <a:srgbClr val="000000"/>
                </a:solidFill>
                <a:latin typeface="Canva Sans"/>
                <a:ea typeface="Canva Sans"/>
                <a:cs typeface="Canva Sans"/>
                <a:sym typeface="Canva Sans"/>
              </a:rPr>
              <a:t>Step 3: Optimize Product Pages for Conversions</a:t>
            </a:r>
          </a:p>
          <a:p>
            <a:pPr algn="ctr">
              <a:lnSpc>
                <a:spcPts val="4373"/>
              </a:lnSpc>
              <a:spcBef>
                <a:spcPct val="0"/>
              </a:spcBef>
            </a:pPr>
            <a:r>
              <a:rPr lang="en-US" sz="2733">
                <a:solidFill>
                  <a:srgbClr val="000000"/>
                </a:solidFill>
                <a:latin typeface="Canva Sans"/>
                <a:ea typeface="Canva Sans"/>
                <a:cs typeface="Canva Sans"/>
                <a:sym typeface="Canva Sans"/>
              </a:rPr>
              <a:t>Your product pages should be designed to persuade visitors to make a purchase. Consider implementing the following:</a:t>
            </a:r>
          </a:p>
          <a:p>
            <a:pPr algn="ctr">
              <a:lnSpc>
                <a:spcPts val="4373"/>
              </a:lnSpc>
              <a:spcBef>
                <a:spcPct val="0"/>
              </a:spcBef>
            </a:pPr>
            <a:r>
              <a:rPr lang="en-US" sz="2733">
                <a:solidFill>
                  <a:srgbClr val="000000"/>
                </a:solidFill>
                <a:latin typeface="Canva Sans"/>
                <a:ea typeface="Canva Sans"/>
                <a:cs typeface="Canva Sans"/>
                <a:sym typeface="Canva Sans"/>
              </a:rPr>
              <a:t>Compelling Product Descriptions – Use clear, engaging, and SEO-friendly descriptions.</a:t>
            </a:r>
          </a:p>
          <a:p>
            <a:pPr algn="ctr">
              <a:lnSpc>
                <a:spcPts val="4373"/>
              </a:lnSpc>
              <a:spcBef>
                <a:spcPct val="0"/>
              </a:spcBef>
            </a:pPr>
            <a:r>
              <a:rPr lang="en-US" sz="2733">
                <a:solidFill>
                  <a:srgbClr val="000000"/>
                </a:solidFill>
                <a:latin typeface="Canva Sans"/>
                <a:ea typeface="Canva Sans"/>
                <a:cs typeface="Canva Sans"/>
                <a:sym typeface="Canva Sans"/>
              </a:rPr>
              <a:t>Customer Reviews and Ratings – Build trust by showcasing testimonials and product ratings.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277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Scarcity and Urgency – Use limited-time offers and stock availability to create urgency.</a:t>
            </a:r>
          </a:p>
          <a:p>
            <a:pPr algn="ctr">
              <a:lnSpc>
                <a:spcPts val="4373"/>
              </a:lnSpc>
              <a:spcBef>
                <a:spcPct val="0"/>
              </a:spcBef>
            </a:pPr>
            <a:r>
              <a:rPr lang="en-US" sz="2733">
                <a:solidFill>
                  <a:srgbClr val="000000"/>
                </a:solidFill>
                <a:latin typeface="Canva Sans"/>
                <a:ea typeface="Canva Sans"/>
                <a:cs typeface="Canva Sans"/>
                <a:sym typeface="Canva Sans"/>
              </a:rPr>
              <a:t>Multiple Payment Options – Provide a variety of payment methods, including credit cards, PayPal, and digital wallets.</a:t>
            </a:r>
          </a:p>
          <a:p>
            <a:pPr algn="ctr">
              <a:lnSpc>
                <a:spcPts val="4373"/>
              </a:lnSpc>
              <a:spcBef>
                <a:spcPct val="0"/>
              </a:spcBef>
            </a:pPr>
            <a:r>
              <a:rPr lang="en-US" sz="2733">
                <a:solidFill>
                  <a:srgbClr val="000000"/>
                </a:solidFill>
                <a:latin typeface="Canva Sans"/>
                <a:ea typeface="Canva Sans"/>
                <a:cs typeface="Canva Sans"/>
                <a:sym typeface="Canva Sans"/>
              </a:rPr>
              <a:t>Step 4: Implement Secure Payment and Checkout Process</a:t>
            </a:r>
          </a:p>
          <a:p>
            <a:pPr algn="ctr">
              <a:lnSpc>
                <a:spcPts val="4373"/>
              </a:lnSpc>
              <a:spcBef>
                <a:spcPct val="0"/>
              </a:spcBef>
            </a:pPr>
            <a:r>
              <a:rPr lang="en-US" sz="2733">
                <a:solidFill>
                  <a:srgbClr val="000000"/>
                </a:solidFill>
                <a:latin typeface="Canva Sans"/>
                <a:ea typeface="Canva Sans"/>
                <a:cs typeface="Canva Sans"/>
                <a:sym typeface="Canva Sans"/>
              </a:rPr>
              <a:t>A seamless and secure checkout process is vital for reducing cart abandonment rates. Here’s how:</a:t>
            </a:r>
          </a:p>
          <a:p>
            <a:pPr algn="ctr">
              <a:lnSpc>
                <a:spcPts val="4373"/>
              </a:lnSpc>
              <a:spcBef>
                <a:spcPct val="0"/>
              </a:spcBef>
            </a:pPr>
            <a:r>
              <a:rPr lang="en-US" sz="2733">
                <a:solidFill>
                  <a:srgbClr val="000000"/>
                </a:solidFill>
                <a:latin typeface="Canva Sans"/>
                <a:ea typeface="Canva Sans"/>
                <a:cs typeface="Canva Sans"/>
                <a:sym typeface="Canva Sans"/>
              </a:rPr>
              <a:t>Guest Checkout Option – Allow customers to purchase without forcing account creation.</a:t>
            </a:r>
          </a:p>
          <a:p>
            <a:pPr algn="ctr">
              <a:lnSpc>
                <a:spcPts val="4373"/>
              </a:lnSpc>
              <a:spcBef>
                <a:spcPct val="0"/>
              </a:spcBef>
            </a:pPr>
            <a:r>
              <a:rPr lang="en-US" sz="2733">
                <a:solidFill>
                  <a:srgbClr val="000000"/>
                </a:solidFill>
                <a:latin typeface="Canva Sans"/>
                <a:ea typeface="Canva Sans"/>
                <a:cs typeface="Canva Sans"/>
                <a:sym typeface="Canva Sans"/>
              </a:rPr>
              <a:t>One-Page Checkout – Minimize steps required to complete a purchase.</a:t>
            </a:r>
          </a:p>
          <a:p>
            <a:pPr algn="ctr">
              <a:lnSpc>
                <a:spcPts val="4373"/>
              </a:lnSpc>
              <a:spcBef>
                <a:spcPct val="0"/>
              </a:spcBef>
            </a:pPr>
            <a:r>
              <a:rPr lang="en-US" sz="2733">
                <a:solidFill>
                  <a:srgbClr val="000000"/>
                </a:solidFill>
                <a:latin typeface="Canva Sans"/>
                <a:ea typeface="Canva Sans"/>
                <a:cs typeface="Canva Sans"/>
                <a:sym typeface="Canva Sans"/>
              </a:rPr>
              <a:t>Auto-Fill and Address Suggestions – Speed up the checkout process.</a:t>
            </a:r>
          </a:p>
          <a:p>
            <a:pPr algn="ctr">
              <a:lnSpc>
                <a:spcPts val="4373"/>
              </a:lnSpc>
              <a:spcBef>
                <a:spcPct val="0"/>
              </a:spcBef>
            </a:pPr>
            <a:r>
              <a:rPr lang="en-US" sz="2733">
                <a:solidFill>
                  <a:srgbClr val="000000"/>
                </a:solidFill>
                <a:latin typeface="Canva Sans"/>
                <a:ea typeface="Canva Sans"/>
                <a:cs typeface="Canva Sans"/>
                <a:sym typeface="Canva Sans"/>
              </a:rPr>
              <a:t>SSL Certificate – Ensure your site is encrypted for secure transactions.</a:t>
            </a:r>
          </a:p>
          <a:p>
            <a:pPr algn="ctr">
              <a:lnSpc>
                <a:spcPts val="4373"/>
              </a:lnSpc>
              <a:spcBef>
                <a:spcPct val="0"/>
              </a:spcBef>
            </a:pPr>
            <a:r>
              <a:rPr lang="en-US" sz="2733">
                <a:solidFill>
                  <a:srgbClr val="000000"/>
                </a:solidFill>
                <a:latin typeface="Canva Sans"/>
                <a:ea typeface="Canva Sans"/>
                <a:cs typeface="Canva Sans"/>
                <a:sym typeface="Canva Sans"/>
              </a:rPr>
              <a:t>Step 5: Utilize SEO and Marketing Strategies to Drive Traffic</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237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well-developed e-commerce store needs effective marketing strategies to attract customers. Here are key tactics:</a:t>
            </a:r>
          </a:p>
          <a:p>
            <a:pPr algn="ctr">
              <a:lnSpc>
                <a:spcPts val="4373"/>
              </a:lnSpc>
              <a:spcBef>
                <a:spcPct val="0"/>
              </a:spcBef>
            </a:pPr>
            <a:r>
              <a:rPr lang="en-US" sz="2733">
                <a:solidFill>
                  <a:srgbClr val="000000"/>
                </a:solidFill>
                <a:latin typeface="Canva Sans"/>
                <a:ea typeface="Canva Sans"/>
                <a:cs typeface="Canva Sans"/>
                <a:sym typeface="Canva Sans"/>
              </a:rPr>
              <a:t>SEO Optimization – Use keywords in product descriptions, meta tags, and URLs.</a:t>
            </a:r>
          </a:p>
          <a:p>
            <a:pPr algn="ctr">
              <a:lnSpc>
                <a:spcPts val="4373"/>
              </a:lnSpc>
              <a:spcBef>
                <a:spcPct val="0"/>
              </a:spcBef>
            </a:pPr>
            <a:r>
              <a:rPr lang="en-US" sz="2733">
                <a:solidFill>
                  <a:srgbClr val="000000"/>
                </a:solidFill>
                <a:latin typeface="Canva Sans"/>
                <a:ea typeface="Canva Sans"/>
                <a:cs typeface="Canva Sans"/>
                <a:sym typeface="Canva Sans"/>
              </a:rPr>
              <a:t>Content Marketing – Publish blogs and guides related to your products to boost organic traffic.</a:t>
            </a:r>
          </a:p>
          <a:p>
            <a:pPr algn="ctr">
              <a:lnSpc>
                <a:spcPts val="4373"/>
              </a:lnSpc>
              <a:spcBef>
                <a:spcPct val="0"/>
              </a:spcBef>
            </a:pPr>
            <a:r>
              <a:rPr lang="en-US" sz="2733">
                <a:solidFill>
                  <a:srgbClr val="000000"/>
                </a:solidFill>
                <a:latin typeface="Canva Sans"/>
                <a:ea typeface="Canva Sans"/>
                <a:cs typeface="Canva Sans"/>
                <a:sym typeface="Canva Sans"/>
              </a:rPr>
              <a:t>Email Marketing – Send personalized offers, cart abandonment reminders, and newsletters.</a:t>
            </a:r>
          </a:p>
          <a:p>
            <a:pPr algn="ctr">
              <a:lnSpc>
                <a:spcPts val="4373"/>
              </a:lnSpc>
              <a:spcBef>
                <a:spcPct val="0"/>
              </a:spcBef>
            </a:pPr>
            <a:r>
              <a:rPr lang="en-US" sz="2733">
                <a:solidFill>
                  <a:srgbClr val="000000"/>
                </a:solidFill>
                <a:latin typeface="Canva Sans"/>
                <a:ea typeface="Canva Sans"/>
                <a:cs typeface="Canva Sans"/>
                <a:sym typeface="Canva Sans"/>
              </a:rPr>
              <a:t>Social Media Advertising – Leverage paid promotions on platforms like Facebook, Instagram, and TikTok to target specific audiences, increase brand awareness, and drive conversions.</a:t>
            </a:r>
          </a:p>
          <a:p>
            <a:pPr algn="ctr">
              <a:lnSpc>
                <a:spcPts val="4373"/>
              </a:lnSpc>
              <a:spcBef>
                <a:spcPct val="0"/>
              </a:spcBef>
            </a:pPr>
            <a:r>
              <a:rPr lang="en-US" sz="2733">
                <a:solidFill>
                  <a:srgbClr val="000000"/>
                </a:solidFill>
                <a:latin typeface="Canva Sans"/>
                <a:ea typeface="Canva Sans"/>
                <a:cs typeface="Canva Sans"/>
                <a:sym typeface="Canva Sans"/>
              </a:rPr>
              <a:t>Influencer Marketing – Partner with industry-relevant influencers to showcase your products authentically, increase brand credibility, and reach a broader audience through social media campaigns and sponsored content.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84431"/>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Step 6: Analyze Performance and Continuously Improve</a:t>
            </a:r>
          </a:p>
          <a:p>
            <a:pPr algn="ctr">
              <a:lnSpc>
                <a:spcPts val="4373"/>
              </a:lnSpc>
              <a:spcBef>
                <a:spcPct val="0"/>
              </a:spcBef>
            </a:pPr>
            <a:r>
              <a:rPr lang="en-US" sz="2733">
                <a:solidFill>
                  <a:srgbClr val="000000"/>
                </a:solidFill>
                <a:latin typeface="Canva Sans"/>
                <a:ea typeface="Canva Sans"/>
                <a:cs typeface="Canva Sans"/>
                <a:sym typeface="Canva Sans"/>
              </a:rPr>
              <a:t>Consistently tracking and analyzing your website’s performance allows you to identify opportunities for optimization and growth. Use the following tools:</a:t>
            </a:r>
          </a:p>
          <a:p>
            <a:pPr algn="ctr">
              <a:lnSpc>
                <a:spcPts val="4373"/>
              </a:lnSpc>
              <a:spcBef>
                <a:spcPct val="0"/>
              </a:spcBef>
            </a:pPr>
            <a:r>
              <a:rPr lang="en-US" sz="2733">
                <a:solidFill>
                  <a:srgbClr val="000000"/>
                </a:solidFill>
                <a:latin typeface="Canva Sans"/>
                <a:ea typeface="Canva Sans"/>
                <a:cs typeface="Canva Sans"/>
                <a:sym typeface="Canva Sans"/>
              </a:rPr>
              <a:t>Google Analytics – Track visitor behavior and sales performance.</a:t>
            </a:r>
          </a:p>
          <a:p>
            <a:pPr algn="ctr">
              <a:lnSpc>
                <a:spcPts val="4373"/>
              </a:lnSpc>
              <a:spcBef>
                <a:spcPct val="0"/>
              </a:spcBef>
            </a:pPr>
            <a:r>
              <a:rPr lang="en-US" sz="2733">
                <a:solidFill>
                  <a:srgbClr val="000000"/>
                </a:solidFill>
                <a:latin typeface="Canva Sans"/>
                <a:ea typeface="Canva Sans"/>
                <a:cs typeface="Canva Sans"/>
                <a:sym typeface="Canva Sans"/>
              </a:rPr>
              <a:t>Heatmaps – Identify where users are clicking and where they drop off.</a:t>
            </a:r>
          </a:p>
          <a:p>
            <a:pPr algn="ctr">
              <a:lnSpc>
                <a:spcPts val="4373"/>
              </a:lnSpc>
              <a:spcBef>
                <a:spcPct val="0"/>
              </a:spcBef>
            </a:pPr>
            <a:r>
              <a:rPr lang="en-US" sz="2733">
                <a:solidFill>
                  <a:srgbClr val="000000"/>
                </a:solidFill>
                <a:latin typeface="Canva Sans"/>
                <a:ea typeface="Canva Sans"/>
                <a:cs typeface="Canva Sans"/>
                <a:sym typeface="Canva Sans"/>
              </a:rPr>
              <a:t>A/B Testing – Experiment with different layouts, CTA buttons, and product images to see what works best.</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Building a high-converting e-commerce website requires careful planning and execution. By choosing the right platform, optimizing design and product pages, ensuring a secure checkout process, and using effective marketing strategies, you can increase sales and grow your online business. Stay updated with the latest trends and continuously optimize your website to stay ahead of the competition.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DAGhJxmZlL4</dc:identifier>
  <dcterms:modified xsi:type="dcterms:W3CDTF">2011-08-01T06:04:30Z</dcterms:modified>
  <cp:revision>1</cp:revision>
  <dc:title>E-Commerce Website Development: How to Build a High-Converting Online Store</dc:title>
</cp:coreProperties>
</file>