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Poppins" charset="1" panose="00000500000000000000"/>
      <p:regular r:id="rId15"/>
    </p:embeddedFont>
    <p:embeddedFont>
      <p:font typeface="Poppins Bold Italics" charset="1" panose="00000800000000000000"/>
      <p:regular r:id="rId16"/>
    </p:embeddedFont>
    <p:embeddedFont>
      <p:font typeface="Poppins Medium" charset="1" panose="00000600000000000000"/>
      <p:regular r:id="rId17"/>
    </p:embeddedFont>
    <p:embeddedFont>
      <p:font typeface="Poppins Bold" charset="1" panose="00000800000000000000"/>
      <p:regular r:id="rId18"/>
    </p:embeddedFont>
    <p:embeddedFont>
      <p:font typeface="Poppins Semi-Bold" charset="1" panose="00000700000000000000"/>
      <p:regular r:id="rId19"/>
    </p:embeddedFont>
    <p:embeddedFont>
      <p:font typeface="Poppins Light" charset="1" panose="000004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https://www.airflypolicy.com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10.png" Type="http://schemas.openxmlformats.org/officeDocument/2006/relationships/image"/><Relationship Id="rId13" Target="../media/image11.svg" Type="http://schemas.openxmlformats.org/officeDocument/2006/relationships/image"/><Relationship Id="rId14" Target="https://www.airflypolicy.com/baggage-policy/frontier-airlines-baggage-policy" TargetMode="External" Type="http://schemas.openxmlformats.org/officeDocument/2006/relationships/hyperlink"/><Relationship Id="rId15" Target="../media/image5.png" Type="http://schemas.openxmlformats.org/officeDocument/2006/relationships/image"/><Relationship Id="rId16" Target="../media/image6.svg" Type="http://schemas.openxmlformats.org/officeDocument/2006/relationships/image"/><Relationship Id="rId17" Target="../media/image14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10.png" Type="http://schemas.openxmlformats.org/officeDocument/2006/relationships/image"/><Relationship Id="rId15" Target="../media/image11.svg" Type="http://schemas.openxmlformats.org/officeDocument/2006/relationships/image"/><Relationship Id="rId16" Target="../media/image14.png" Type="http://schemas.openxmlformats.org/officeDocument/2006/relationships/image"/><Relationship Id="rId2" Target="../media/image1.jpeg" Type="http://schemas.openxmlformats.org/officeDocument/2006/relationships/image"/><Relationship Id="rId3" Target="../media/image20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25.png" Type="http://schemas.openxmlformats.org/officeDocument/2006/relationships/image"/><Relationship Id="rId14" Target="../media/image26.png" Type="http://schemas.openxmlformats.org/officeDocument/2006/relationships/image"/><Relationship Id="rId15" Target="https://www.airflypolicy.com/baggage-policy/frontier-airlines-baggage-policy" TargetMode="External" Type="http://schemas.openxmlformats.org/officeDocument/2006/relationships/hyperlink"/><Relationship Id="rId16" Target="../media/image14.png" Type="http://schemas.openxmlformats.org/officeDocument/2006/relationships/image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0.png" Type="http://schemas.openxmlformats.org/officeDocument/2006/relationships/image"/><Relationship Id="rId14" Target="../media/image11.svg" Type="http://schemas.openxmlformats.org/officeDocument/2006/relationships/image"/><Relationship Id="rId15" Target="../media/image14.png" Type="http://schemas.openxmlformats.org/officeDocument/2006/relationships/image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7.pn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2.png" Type="http://schemas.openxmlformats.org/officeDocument/2006/relationships/image"/><Relationship Id="rId9" Target="../media/image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14.png" Type="http://schemas.openxmlformats.org/officeDocument/2006/relationships/image"/><Relationship Id="rId2" Target="../media/image1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14.png" Type="http://schemas.openxmlformats.org/officeDocument/2006/relationships/image"/><Relationship Id="rId2" Target="../media/image1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14.png" Type="http://schemas.openxmlformats.org/officeDocument/2006/relationships/image"/><Relationship Id="rId2" Target="../media/image1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https://www.airflypolicy.com" TargetMode="External" Type="http://schemas.openxmlformats.org/officeDocument/2006/relationships/hyperlink"/><Relationship Id="rId16" Target="../media/image14.png" Type="http://schemas.openxmlformats.org/officeDocument/2006/relationships/image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32.pn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10347897" y="0"/>
            <a:ext cx="9265274" cy="8557744"/>
          </a:xfrm>
          <a:custGeom>
            <a:avLst/>
            <a:gdLst/>
            <a:ahLst/>
            <a:cxnLst/>
            <a:rect r="r" b="b" t="t" l="l"/>
            <a:pathLst>
              <a:path h="8557744" w="9265274">
                <a:moveTo>
                  <a:pt x="9265274" y="8557744"/>
                </a:moveTo>
                <a:lnTo>
                  <a:pt x="0" y="8557744"/>
                </a:lnTo>
                <a:lnTo>
                  <a:pt x="0" y="0"/>
                </a:lnTo>
                <a:lnTo>
                  <a:pt x="9265274" y="0"/>
                </a:lnTo>
                <a:lnTo>
                  <a:pt x="9265274" y="855774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347897" y="1662066"/>
            <a:ext cx="8102245" cy="6962867"/>
            <a:chOff x="0" y="0"/>
            <a:chExt cx="812800" cy="698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5"/>
              <a:stretch>
                <a:fillRect l="-3129" t="0" r="-3129" b="0"/>
              </a:stretch>
            </a:blipFill>
            <a:ln w="123825" cap="sq">
              <a:solidFill>
                <a:srgbClr val="302721"/>
              </a:solidFill>
              <a:prstDash val="solid"/>
              <a:miter/>
            </a:ln>
          </p:spPr>
        </p:sp>
      </p:grpSp>
      <p:sp>
        <p:nvSpPr>
          <p:cNvPr name="Freeform 6" id="6"/>
          <p:cNvSpPr/>
          <p:nvPr/>
        </p:nvSpPr>
        <p:spPr>
          <a:xfrm flipH="true" flipV="false" rot="0">
            <a:off x="11057633" y="7231550"/>
            <a:ext cx="9494134" cy="3228006"/>
          </a:xfrm>
          <a:custGeom>
            <a:avLst/>
            <a:gdLst/>
            <a:ahLst/>
            <a:cxnLst/>
            <a:rect r="r" b="b" t="t" l="l"/>
            <a:pathLst>
              <a:path h="3228006" w="9494134">
                <a:moveTo>
                  <a:pt x="9494134" y="0"/>
                </a:moveTo>
                <a:lnTo>
                  <a:pt x="0" y="0"/>
                </a:lnTo>
                <a:lnTo>
                  <a:pt x="0" y="3228006"/>
                </a:lnTo>
                <a:lnTo>
                  <a:pt x="9494134" y="3228006"/>
                </a:lnTo>
                <a:lnTo>
                  <a:pt x="949413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-62500" y="-395334"/>
            <a:ext cx="1375693" cy="3152629"/>
          </a:xfrm>
          <a:custGeom>
            <a:avLst/>
            <a:gdLst/>
            <a:ahLst/>
            <a:cxnLst/>
            <a:rect r="r" b="b" t="t" l="l"/>
            <a:pathLst>
              <a:path h="3152629" w="1375693">
                <a:moveTo>
                  <a:pt x="0" y="3152629"/>
                </a:moveTo>
                <a:lnTo>
                  <a:pt x="1375692" y="3152629"/>
                </a:lnTo>
                <a:lnTo>
                  <a:pt x="1375692" y="0"/>
                </a:lnTo>
                <a:lnTo>
                  <a:pt x="0" y="0"/>
                </a:lnTo>
                <a:lnTo>
                  <a:pt x="0" y="315262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80436" y="1017202"/>
            <a:ext cx="790853" cy="760776"/>
          </a:xfrm>
          <a:custGeom>
            <a:avLst/>
            <a:gdLst/>
            <a:ahLst/>
            <a:cxnLst/>
            <a:rect r="r" b="b" t="t" l="l"/>
            <a:pathLst>
              <a:path h="760776" w="790853">
                <a:moveTo>
                  <a:pt x="0" y="0"/>
                </a:moveTo>
                <a:lnTo>
                  <a:pt x="790853" y="0"/>
                </a:lnTo>
                <a:lnTo>
                  <a:pt x="790853" y="760776"/>
                </a:lnTo>
                <a:lnTo>
                  <a:pt x="0" y="7607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829620" y="9540464"/>
            <a:ext cx="1956533" cy="238341"/>
          </a:xfrm>
          <a:custGeom>
            <a:avLst/>
            <a:gdLst/>
            <a:ahLst/>
            <a:cxnLst/>
            <a:rect r="r" b="b" t="t" l="l"/>
            <a:pathLst>
              <a:path h="238341" w="1956533">
                <a:moveTo>
                  <a:pt x="0" y="0"/>
                </a:moveTo>
                <a:lnTo>
                  <a:pt x="1956532" y="0"/>
                </a:lnTo>
                <a:lnTo>
                  <a:pt x="1956532" y="238341"/>
                </a:lnTo>
                <a:lnTo>
                  <a:pt x="0" y="2383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10437" y="392016"/>
            <a:ext cx="1479619" cy="180244"/>
          </a:xfrm>
          <a:custGeom>
            <a:avLst/>
            <a:gdLst/>
            <a:ahLst/>
            <a:cxnLst/>
            <a:rect r="r" b="b" t="t" l="l"/>
            <a:pathLst>
              <a:path h="180244" w="1479619">
                <a:moveTo>
                  <a:pt x="0" y="0"/>
                </a:moveTo>
                <a:lnTo>
                  <a:pt x="1479619" y="0"/>
                </a:lnTo>
                <a:lnTo>
                  <a:pt x="1479619" y="180245"/>
                </a:lnTo>
                <a:lnTo>
                  <a:pt x="0" y="1802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982975" y="-798393"/>
            <a:ext cx="1371239" cy="1596785"/>
          </a:xfrm>
          <a:custGeom>
            <a:avLst/>
            <a:gdLst/>
            <a:ahLst/>
            <a:cxnLst/>
            <a:rect r="r" b="b" t="t" l="l"/>
            <a:pathLst>
              <a:path h="1596785" w="1371239">
                <a:moveTo>
                  <a:pt x="0" y="0"/>
                </a:moveTo>
                <a:lnTo>
                  <a:pt x="1371239" y="0"/>
                </a:lnTo>
                <a:lnTo>
                  <a:pt x="1371239" y="1596786"/>
                </a:lnTo>
                <a:lnTo>
                  <a:pt x="0" y="15967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10437" y="9659634"/>
            <a:ext cx="965825" cy="1124687"/>
          </a:xfrm>
          <a:custGeom>
            <a:avLst/>
            <a:gdLst/>
            <a:ahLst/>
            <a:cxnLst/>
            <a:rect r="r" b="b" t="t" l="l"/>
            <a:pathLst>
              <a:path h="1124687" w="965825">
                <a:moveTo>
                  <a:pt x="0" y="0"/>
                </a:moveTo>
                <a:lnTo>
                  <a:pt x="965825" y="0"/>
                </a:lnTo>
                <a:lnTo>
                  <a:pt x="965825" y="1124688"/>
                </a:lnTo>
                <a:lnTo>
                  <a:pt x="0" y="112468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62500" y="-113997"/>
            <a:ext cx="2581850" cy="1083574"/>
          </a:xfrm>
          <a:custGeom>
            <a:avLst/>
            <a:gdLst/>
            <a:ahLst/>
            <a:cxnLst/>
            <a:rect r="r" b="b" t="t" l="l"/>
            <a:pathLst>
              <a:path h="1083574" w="2581850">
                <a:moveTo>
                  <a:pt x="0" y="0"/>
                </a:moveTo>
                <a:lnTo>
                  <a:pt x="2581850" y="0"/>
                </a:lnTo>
                <a:lnTo>
                  <a:pt x="2581850" y="1083574"/>
                </a:lnTo>
                <a:lnTo>
                  <a:pt x="0" y="108357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465179" y="1123376"/>
            <a:ext cx="4876703" cy="392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7"/>
              </a:lnSpc>
            </a:pPr>
            <a:r>
              <a:rPr lang="en-US" sz="2162" spc="4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Frontier Airlines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57173" y="2370764"/>
            <a:ext cx="7754548" cy="2952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791"/>
              </a:lnSpc>
            </a:pPr>
            <a:r>
              <a:rPr lang="en-US" sz="1199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BAGGAGE POLICY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57729" y="5513668"/>
            <a:ext cx="7754548" cy="1323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93"/>
              </a:lnSpc>
            </a:pPr>
            <a:r>
              <a:rPr lang="en-US" b="true" sz="9992" i="true">
                <a:solidFill>
                  <a:srgbClr val="D67938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Guide 2026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57173" y="8535725"/>
            <a:ext cx="3016871" cy="300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29"/>
              </a:lnSpc>
            </a:pPr>
            <a:r>
              <a:rPr lang="en-US" sz="16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Understanding: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435003" y="8535725"/>
            <a:ext cx="3016871" cy="300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29"/>
              </a:lnSpc>
            </a:pPr>
            <a:r>
              <a:rPr lang="en-US" sz="16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Topics: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57173" y="8817012"/>
            <a:ext cx="3397216" cy="375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1"/>
              </a:lnSpc>
            </a:pPr>
            <a:r>
              <a:rPr lang="en-US" b="true" sz="2079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Free Allowances &amp; Fees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435003" y="8817012"/>
            <a:ext cx="3016871" cy="375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1"/>
              </a:lnSpc>
            </a:pPr>
            <a:r>
              <a:rPr lang="en-US" b="true" sz="2079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Baggage Sizes &amp; Rules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57173" y="9473789"/>
            <a:ext cx="3527268" cy="441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7"/>
              </a:lnSpc>
            </a:pPr>
            <a:r>
              <a:rPr lang="en-US" b="true" sz="2498" u="sng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  <a:hlinkClick r:id="rId16" tooltip="https://www.airflypolicy.com"/>
              </a:rPr>
              <a:t>www.airflypolicy.com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47345" y="7600160"/>
            <a:ext cx="4793356" cy="709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57"/>
              </a:lnSpc>
            </a:pPr>
            <a:r>
              <a:rPr lang="en-US" b="true" sz="3969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+1-888-212-0809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1014896" y="2227525"/>
            <a:ext cx="9265274" cy="8557744"/>
          </a:xfrm>
          <a:custGeom>
            <a:avLst/>
            <a:gdLst/>
            <a:ahLst/>
            <a:cxnLst/>
            <a:rect r="r" b="b" t="t" l="l"/>
            <a:pathLst>
              <a:path h="8557744" w="9265274">
                <a:moveTo>
                  <a:pt x="9265274" y="0"/>
                </a:moveTo>
                <a:lnTo>
                  <a:pt x="0" y="0"/>
                </a:lnTo>
                <a:lnTo>
                  <a:pt x="0" y="8557743"/>
                </a:lnTo>
                <a:lnTo>
                  <a:pt x="9265274" y="8557743"/>
                </a:lnTo>
                <a:lnTo>
                  <a:pt x="926527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350537" y="2437970"/>
            <a:ext cx="7630376" cy="6557355"/>
            <a:chOff x="0" y="0"/>
            <a:chExt cx="812800" cy="698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5"/>
              <a:stretch>
                <a:fillRect l="-3129" t="0" r="-3129" b="0"/>
              </a:stretch>
            </a:blipFill>
            <a:ln w="123825" cap="sq">
              <a:solidFill>
                <a:srgbClr val="302721"/>
              </a:solidFill>
              <a:prstDash val="solid"/>
              <a:miter/>
            </a:ln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2564356" y="101341"/>
            <a:ext cx="5763112" cy="3038732"/>
          </a:xfrm>
          <a:custGeom>
            <a:avLst/>
            <a:gdLst/>
            <a:ahLst/>
            <a:cxnLst/>
            <a:rect r="r" b="b" t="t" l="l"/>
            <a:pathLst>
              <a:path h="3038732" w="5763112">
                <a:moveTo>
                  <a:pt x="0" y="3038732"/>
                </a:moveTo>
                <a:lnTo>
                  <a:pt x="5763112" y="3038732"/>
                </a:lnTo>
                <a:lnTo>
                  <a:pt x="5763112" y="0"/>
                </a:lnTo>
                <a:lnTo>
                  <a:pt x="0" y="0"/>
                </a:lnTo>
                <a:lnTo>
                  <a:pt x="0" y="303873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 descr="Black Dotted Circle Recolorable Outline"/>
          <p:cNvSpPr/>
          <p:nvPr/>
        </p:nvSpPr>
        <p:spPr>
          <a:xfrm flipH="false" flipV="false" rot="0">
            <a:off x="-354072" y="277876"/>
            <a:ext cx="902651" cy="1051122"/>
          </a:xfrm>
          <a:custGeom>
            <a:avLst/>
            <a:gdLst/>
            <a:ahLst/>
            <a:cxnLst/>
            <a:rect r="r" b="b" t="t" l="l"/>
            <a:pathLst>
              <a:path h="1051122" w="902651">
                <a:moveTo>
                  <a:pt x="0" y="0"/>
                </a:moveTo>
                <a:lnTo>
                  <a:pt x="902651" y="0"/>
                </a:lnTo>
                <a:lnTo>
                  <a:pt x="902651" y="1051122"/>
                </a:lnTo>
                <a:lnTo>
                  <a:pt x="0" y="10511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 descr="Black Dotted Circle Recolorable Outline"/>
          <p:cNvSpPr/>
          <p:nvPr/>
        </p:nvSpPr>
        <p:spPr>
          <a:xfrm flipH="false" flipV="false" rot="0">
            <a:off x="10690916" y="9734146"/>
            <a:ext cx="902651" cy="1051122"/>
          </a:xfrm>
          <a:custGeom>
            <a:avLst/>
            <a:gdLst/>
            <a:ahLst/>
            <a:cxnLst/>
            <a:rect r="r" b="b" t="t" l="l"/>
            <a:pathLst>
              <a:path h="1051122" w="902651">
                <a:moveTo>
                  <a:pt x="0" y="0"/>
                </a:moveTo>
                <a:lnTo>
                  <a:pt x="902651" y="0"/>
                </a:lnTo>
                <a:lnTo>
                  <a:pt x="902651" y="1051122"/>
                </a:lnTo>
                <a:lnTo>
                  <a:pt x="0" y="10511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84642" y="1109229"/>
            <a:ext cx="810828" cy="552837"/>
          </a:xfrm>
          <a:custGeom>
            <a:avLst/>
            <a:gdLst/>
            <a:ahLst/>
            <a:cxnLst/>
            <a:rect r="r" b="b" t="t" l="l"/>
            <a:pathLst>
              <a:path h="552837" w="810828">
                <a:moveTo>
                  <a:pt x="0" y="0"/>
                </a:moveTo>
                <a:lnTo>
                  <a:pt x="810828" y="0"/>
                </a:lnTo>
                <a:lnTo>
                  <a:pt x="810828" y="552837"/>
                </a:lnTo>
                <a:lnTo>
                  <a:pt x="0" y="5528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465179" y="1123376"/>
            <a:ext cx="4876703" cy="457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37"/>
              </a:lnSpc>
            </a:pPr>
            <a:r>
              <a:rPr lang="en-US" sz="2598" spc="5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Frontier Airlines</a:t>
            </a:r>
          </a:p>
        </p:txBody>
      </p:sp>
      <p:sp>
        <p:nvSpPr>
          <p:cNvPr name="Freeform 11" id="11" descr="Bold Colorful Memphis Horizontal Repeating Lined Cross"/>
          <p:cNvSpPr/>
          <p:nvPr/>
        </p:nvSpPr>
        <p:spPr>
          <a:xfrm flipH="false" flipV="false" rot="0">
            <a:off x="11801231" y="693220"/>
            <a:ext cx="1809546" cy="220436"/>
          </a:xfrm>
          <a:custGeom>
            <a:avLst/>
            <a:gdLst/>
            <a:ahLst/>
            <a:cxnLst/>
            <a:rect r="r" b="b" t="t" l="l"/>
            <a:pathLst>
              <a:path h="220436" w="1809546">
                <a:moveTo>
                  <a:pt x="0" y="0"/>
                </a:moveTo>
                <a:lnTo>
                  <a:pt x="1809546" y="0"/>
                </a:lnTo>
                <a:lnTo>
                  <a:pt x="1809546" y="220435"/>
                </a:lnTo>
                <a:lnTo>
                  <a:pt x="0" y="220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 descr="Bold Colorful Memphis Horizontal Repeating Lined Cross"/>
          <p:cNvSpPr/>
          <p:nvPr/>
        </p:nvSpPr>
        <p:spPr>
          <a:xfrm flipH="false" flipV="false" rot="0">
            <a:off x="-653575" y="5363952"/>
            <a:ext cx="1558348" cy="189835"/>
          </a:xfrm>
          <a:custGeom>
            <a:avLst/>
            <a:gdLst/>
            <a:ahLst/>
            <a:cxnLst/>
            <a:rect r="r" b="b" t="t" l="l"/>
            <a:pathLst>
              <a:path h="189835" w="1558348">
                <a:moveTo>
                  <a:pt x="0" y="0"/>
                </a:moveTo>
                <a:lnTo>
                  <a:pt x="1558348" y="0"/>
                </a:lnTo>
                <a:lnTo>
                  <a:pt x="1558348" y="189835"/>
                </a:lnTo>
                <a:lnTo>
                  <a:pt x="0" y="189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484642" y="2141819"/>
            <a:ext cx="5869810" cy="1007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050"/>
              </a:lnSpc>
            </a:pPr>
            <a:r>
              <a:rPr lang="en-US" b="true" sz="705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Baggage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807893" y="2240685"/>
            <a:ext cx="4883023" cy="1007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050"/>
              </a:lnSpc>
            </a:pPr>
            <a:r>
              <a:rPr lang="en-US" b="true" sz="7050">
                <a:solidFill>
                  <a:srgbClr val="D67938"/>
                </a:solidFill>
                <a:latin typeface="Poppins Bold"/>
                <a:ea typeface="Poppins Bold"/>
                <a:cs typeface="Poppins Bold"/>
                <a:sym typeface="Poppins Bold"/>
              </a:rPr>
              <a:t>Allowance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84642" y="3800880"/>
            <a:ext cx="8951592" cy="1563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77"/>
              </a:lnSpc>
            </a:pPr>
            <a:r>
              <a:rPr lang="en-US" sz="2198" spc="4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Frontier Airlines operates as an ultra-low-cost carrier with strict </a:t>
            </a:r>
            <a:r>
              <a:rPr lang="en-US" sz="2198" spc="43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14" tooltip="https://www.airflypolicy.com/baggage-policy/frontier-airlines-baggage-policy"/>
              </a:rPr>
              <a:t>Frontier Airlines baggage policies</a:t>
            </a:r>
            <a:r>
              <a:rPr lang="en-US" sz="2198" spc="4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designed to keep base fares low. Unlike traditional airlines, no free checked bags are included with standard ticket purchases.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84642" y="7156069"/>
            <a:ext cx="8951592" cy="1563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77"/>
              </a:lnSpc>
            </a:pPr>
            <a:r>
              <a:rPr lang="en-US" sz="2198" spc="4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Both carry-on bags and checked luggage require additional fees unless you purchase a fare bundle that includes baggage allowances. Planning ahead and understanding these policies helps you budget accurately for your trip.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484642" y="6059277"/>
            <a:ext cx="5493923" cy="744367"/>
            <a:chOff x="0" y="0"/>
            <a:chExt cx="1446959" cy="19604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446959" cy="196047"/>
            </a:xfrm>
            <a:custGeom>
              <a:avLst/>
              <a:gdLst/>
              <a:ahLst/>
              <a:cxnLst/>
              <a:rect r="r" b="b" t="t" l="l"/>
              <a:pathLst>
                <a:path h="196047" w="1446959">
                  <a:moveTo>
                    <a:pt x="18319" y="0"/>
                  </a:moveTo>
                  <a:lnTo>
                    <a:pt x="1428640" y="0"/>
                  </a:lnTo>
                  <a:cubicBezTo>
                    <a:pt x="1438757" y="0"/>
                    <a:pt x="1446959" y="8202"/>
                    <a:pt x="1446959" y="18319"/>
                  </a:cubicBezTo>
                  <a:lnTo>
                    <a:pt x="1446959" y="177728"/>
                  </a:lnTo>
                  <a:cubicBezTo>
                    <a:pt x="1446959" y="187846"/>
                    <a:pt x="1438757" y="196047"/>
                    <a:pt x="1428640" y="196047"/>
                  </a:cubicBezTo>
                  <a:lnTo>
                    <a:pt x="18319" y="196047"/>
                  </a:lnTo>
                  <a:cubicBezTo>
                    <a:pt x="8202" y="196047"/>
                    <a:pt x="0" y="187846"/>
                    <a:pt x="0" y="177728"/>
                  </a:cubicBezTo>
                  <a:lnTo>
                    <a:pt x="0" y="18319"/>
                  </a:lnTo>
                  <a:cubicBezTo>
                    <a:pt x="0" y="8202"/>
                    <a:pt x="8202" y="0"/>
                    <a:pt x="1831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9D5B">
                    <a:alpha val="100000"/>
                  </a:srgbClr>
                </a:gs>
                <a:gs pos="100000">
                  <a:srgbClr val="D67938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446959" cy="2341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680090" y="6269218"/>
            <a:ext cx="5103028" cy="333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8"/>
              </a:lnSpc>
            </a:pPr>
            <a:r>
              <a:rPr lang="en-US" b="true" sz="2298" spc="4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Understanding the Policy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-653575" y="8995325"/>
            <a:ext cx="5621137" cy="1911187"/>
          </a:xfrm>
          <a:custGeom>
            <a:avLst/>
            <a:gdLst/>
            <a:ahLst/>
            <a:cxnLst/>
            <a:rect r="r" b="b" t="t" l="l"/>
            <a:pathLst>
              <a:path h="1911187" w="5621137">
                <a:moveTo>
                  <a:pt x="0" y="0"/>
                </a:moveTo>
                <a:lnTo>
                  <a:pt x="5621137" y="0"/>
                </a:lnTo>
                <a:lnTo>
                  <a:pt x="5621137" y="1911187"/>
                </a:lnTo>
                <a:lnTo>
                  <a:pt x="0" y="191118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-62500" y="-113997"/>
            <a:ext cx="2581850" cy="1083574"/>
          </a:xfrm>
          <a:custGeom>
            <a:avLst/>
            <a:gdLst/>
            <a:ahLst/>
            <a:cxnLst/>
            <a:rect r="r" b="b" t="t" l="l"/>
            <a:pathLst>
              <a:path h="1083574" w="2581850">
                <a:moveTo>
                  <a:pt x="0" y="0"/>
                </a:moveTo>
                <a:lnTo>
                  <a:pt x="2581850" y="0"/>
                </a:lnTo>
                <a:lnTo>
                  <a:pt x="2581850" y="1083574"/>
                </a:lnTo>
                <a:lnTo>
                  <a:pt x="0" y="108357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49079" y="2215735"/>
            <a:ext cx="7630376" cy="6557355"/>
            <a:chOff x="0" y="0"/>
            <a:chExt cx="812800" cy="698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3"/>
              <a:stretch>
                <a:fillRect l="-3129" t="0" r="-3129" b="0"/>
              </a:stretch>
            </a:blipFill>
            <a:ln w="123825" cap="sq">
              <a:solidFill>
                <a:srgbClr val="302721"/>
              </a:solidFill>
              <a:prstDash val="solid"/>
              <a:miter/>
            </a:ln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893804" y="4042403"/>
            <a:ext cx="9265274" cy="6325564"/>
          </a:xfrm>
          <a:custGeom>
            <a:avLst/>
            <a:gdLst/>
            <a:ahLst/>
            <a:cxnLst/>
            <a:rect r="r" b="b" t="t" l="l"/>
            <a:pathLst>
              <a:path h="6325564" w="9265274">
                <a:moveTo>
                  <a:pt x="0" y="0"/>
                </a:moveTo>
                <a:lnTo>
                  <a:pt x="9265274" y="0"/>
                </a:lnTo>
                <a:lnTo>
                  <a:pt x="9265274" y="6325564"/>
                </a:lnTo>
                <a:lnTo>
                  <a:pt x="0" y="6325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5288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0">
            <a:off x="0" y="-470843"/>
            <a:ext cx="1375693" cy="3152629"/>
          </a:xfrm>
          <a:custGeom>
            <a:avLst/>
            <a:gdLst/>
            <a:ahLst/>
            <a:cxnLst/>
            <a:rect r="r" b="b" t="t" l="l"/>
            <a:pathLst>
              <a:path h="3152629" w="1375693">
                <a:moveTo>
                  <a:pt x="0" y="3152629"/>
                </a:moveTo>
                <a:lnTo>
                  <a:pt x="1375693" y="3152629"/>
                </a:lnTo>
                <a:lnTo>
                  <a:pt x="1375693" y="0"/>
                </a:lnTo>
                <a:lnTo>
                  <a:pt x="0" y="0"/>
                </a:lnTo>
                <a:lnTo>
                  <a:pt x="0" y="315262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7254382" y="-439722"/>
            <a:ext cx="888656" cy="1034825"/>
          </a:xfrm>
          <a:custGeom>
            <a:avLst/>
            <a:gdLst/>
            <a:ahLst/>
            <a:cxnLst/>
            <a:rect r="r" b="b" t="t" l="l"/>
            <a:pathLst>
              <a:path h="1034825" w="888656">
                <a:moveTo>
                  <a:pt x="0" y="0"/>
                </a:moveTo>
                <a:lnTo>
                  <a:pt x="888656" y="0"/>
                </a:lnTo>
                <a:lnTo>
                  <a:pt x="888656" y="1034825"/>
                </a:lnTo>
                <a:lnTo>
                  <a:pt x="0" y="10348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15692957" y="9769587"/>
            <a:ext cx="888656" cy="1034825"/>
          </a:xfrm>
          <a:custGeom>
            <a:avLst/>
            <a:gdLst/>
            <a:ahLst/>
            <a:cxnLst/>
            <a:rect r="r" b="b" t="t" l="l"/>
            <a:pathLst>
              <a:path h="1034825" w="888656">
                <a:moveTo>
                  <a:pt x="0" y="0"/>
                </a:moveTo>
                <a:lnTo>
                  <a:pt x="888656" y="0"/>
                </a:lnTo>
                <a:lnTo>
                  <a:pt x="888656" y="1034826"/>
                </a:lnTo>
                <a:lnTo>
                  <a:pt x="0" y="10348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84642" y="1028700"/>
            <a:ext cx="810828" cy="552837"/>
          </a:xfrm>
          <a:custGeom>
            <a:avLst/>
            <a:gdLst/>
            <a:ahLst/>
            <a:cxnLst/>
            <a:rect r="r" b="b" t="t" l="l"/>
            <a:pathLst>
              <a:path h="552837" w="810828">
                <a:moveTo>
                  <a:pt x="0" y="0"/>
                </a:moveTo>
                <a:lnTo>
                  <a:pt x="810828" y="0"/>
                </a:lnTo>
                <a:lnTo>
                  <a:pt x="810828" y="552837"/>
                </a:lnTo>
                <a:lnTo>
                  <a:pt x="0" y="5528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3429156" y="5031755"/>
            <a:ext cx="3388380" cy="4175410"/>
            <a:chOff x="0" y="0"/>
            <a:chExt cx="892413" cy="109969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92413" cy="1099697"/>
            </a:xfrm>
            <a:custGeom>
              <a:avLst/>
              <a:gdLst/>
              <a:ahLst/>
              <a:cxnLst/>
              <a:rect r="r" b="b" t="t" l="l"/>
              <a:pathLst>
                <a:path h="1099697" w="892413">
                  <a:moveTo>
                    <a:pt x="29703" y="0"/>
                  </a:moveTo>
                  <a:lnTo>
                    <a:pt x="862710" y="0"/>
                  </a:lnTo>
                  <a:cubicBezTo>
                    <a:pt x="879114" y="0"/>
                    <a:pt x="892413" y="13298"/>
                    <a:pt x="892413" y="29703"/>
                  </a:cubicBezTo>
                  <a:lnTo>
                    <a:pt x="892413" y="1069994"/>
                  </a:lnTo>
                  <a:cubicBezTo>
                    <a:pt x="892413" y="1086398"/>
                    <a:pt x="879114" y="1099697"/>
                    <a:pt x="862710" y="1099697"/>
                  </a:cubicBezTo>
                  <a:lnTo>
                    <a:pt x="29703" y="1099697"/>
                  </a:lnTo>
                  <a:cubicBezTo>
                    <a:pt x="13298" y="1099697"/>
                    <a:pt x="0" y="1086398"/>
                    <a:pt x="0" y="1069994"/>
                  </a:cubicBezTo>
                  <a:lnTo>
                    <a:pt x="0" y="29703"/>
                  </a:lnTo>
                  <a:cubicBezTo>
                    <a:pt x="0" y="13298"/>
                    <a:pt x="13298" y="0"/>
                    <a:pt x="29703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302721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92413" cy="11377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253536" y="5031755"/>
            <a:ext cx="3388380" cy="4175410"/>
            <a:chOff x="0" y="0"/>
            <a:chExt cx="892413" cy="109969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92413" cy="1099697"/>
            </a:xfrm>
            <a:custGeom>
              <a:avLst/>
              <a:gdLst/>
              <a:ahLst/>
              <a:cxnLst/>
              <a:rect r="r" b="b" t="t" l="l"/>
              <a:pathLst>
                <a:path h="1099697" w="892413">
                  <a:moveTo>
                    <a:pt x="29703" y="0"/>
                  </a:moveTo>
                  <a:lnTo>
                    <a:pt x="862710" y="0"/>
                  </a:lnTo>
                  <a:cubicBezTo>
                    <a:pt x="879114" y="0"/>
                    <a:pt x="892413" y="13298"/>
                    <a:pt x="892413" y="29703"/>
                  </a:cubicBezTo>
                  <a:lnTo>
                    <a:pt x="892413" y="1069994"/>
                  </a:lnTo>
                  <a:cubicBezTo>
                    <a:pt x="892413" y="1086398"/>
                    <a:pt x="879114" y="1099697"/>
                    <a:pt x="862710" y="1099697"/>
                  </a:cubicBezTo>
                  <a:lnTo>
                    <a:pt x="29703" y="1099697"/>
                  </a:lnTo>
                  <a:cubicBezTo>
                    <a:pt x="13298" y="1099697"/>
                    <a:pt x="0" y="1086398"/>
                    <a:pt x="0" y="1069994"/>
                  </a:cubicBezTo>
                  <a:lnTo>
                    <a:pt x="0" y="29703"/>
                  </a:lnTo>
                  <a:cubicBezTo>
                    <a:pt x="0" y="13298"/>
                    <a:pt x="13298" y="0"/>
                    <a:pt x="29703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302721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92413" cy="11377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3429156" y="5031755"/>
            <a:ext cx="3388380" cy="1150972"/>
            <a:chOff x="0" y="0"/>
            <a:chExt cx="892413" cy="30313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92413" cy="303137"/>
            </a:xfrm>
            <a:custGeom>
              <a:avLst/>
              <a:gdLst/>
              <a:ahLst/>
              <a:cxnLst/>
              <a:rect r="r" b="b" t="t" l="l"/>
              <a:pathLst>
                <a:path h="303137" w="892413">
                  <a:moveTo>
                    <a:pt x="29703" y="0"/>
                  </a:moveTo>
                  <a:lnTo>
                    <a:pt x="862710" y="0"/>
                  </a:lnTo>
                  <a:cubicBezTo>
                    <a:pt x="879114" y="0"/>
                    <a:pt x="892413" y="13298"/>
                    <a:pt x="892413" y="29703"/>
                  </a:cubicBezTo>
                  <a:lnTo>
                    <a:pt x="892413" y="273434"/>
                  </a:lnTo>
                  <a:cubicBezTo>
                    <a:pt x="892413" y="289838"/>
                    <a:pt x="879114" y="303137"/>
                    <a:pt x="862710" y="303137"/>
                  </a:cubicBezTo>
                  <a:lnTo>
                    <a:pt x="29703" y="303137"/>
                  </a:lnTo>
                  <a:cubicBezTo>
                    <a:pt x="13298" y="303137"/>
                    <a:pt x="0" y="289838"/>
                    <a:pt x="0" y="273434"/>
                  </a:cubicBezTo>
                  <a:lnTo>
                    <a:pt x="0" y="29703"/>
                  </a:lnTo>
                  <a:cubicBezTo>
                    <a:pt x="0" y="13298"/>
                    <a:pt x="13298" y="0"/>
                    <a:pt x="29703" y="0"/>
                  </a:cubicBezTo>
                  <a:close/>
                </a:path>
              </a:pathLst>
            </a:custGeom>
            <a:solidFill>
              <a:srgbClr val="30272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92413" cy="3412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253536" y="5031755"/>
            <a:ext cx="3388380" cy="1150972"/>
            <a:chOff x="0" y="0"/>
            <a:chExt cx="892413" cy="30313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92413" cy="303137"/>
            </a:xfrm>
            <a:custGeom>
              <a:avLst/>
              <a:gdLst/>
              <a:ahLst/>
              <a:cxnLst/>
              <a:rect r="r" b="b" t="t" l="l"/>
              <a:pathLst>
                <a:path h="303137" w="892413">
                  <a:moveTo>
                    <a:pt x="29703" y="0"/>
                  </a:moveTo>
                  <a:lnTo>
                    <a:pt x="862710" y="0"/>
                  </a:lnTo>
                  <a:cubicBezTo>
                    <a:pt x="879114" y="0"/>
                    <a:pt x="892413" y="13298"/>
                    <a:pt x="892413" y="29703"/>
                  </a:cubicBezTo>
                  <a:lnTo>
                    <a:pt x="892413" y="273434"/>
                  </a:lnTo>
                  <a:cubicBezTo>
                    <a:pt x="892413" y="289838"/>
                    <a:pt x="879114" y="303137"/>
                    <a:pt x="862710" y="303137"/>
                  </a:cubicBezTo>
                  <a:lnTo>
                    <a:pt x="29703" y="303137"/>
                  </a:lnTo>
                  <a:cubicBezTo>
                    <a:pt x="13298" y="303137"/>
                    <a:pt x="0" y="289838"/>
                    <a:pt x="0" y="273434"/>
                  </a:cubicBezTo>
                  <a:lnTo>
                    <a:pt x="0" y="29703"/>
                  </a:lnTo>
                  <a:cubicBezTo>
                    <a:pt x="0" y="13298"/>
                    <a:pt x="13298" y="0"/>
                    <a:pt x="29703" y="0"/>
                  </a:cubicBezTo>
                  <a:close/>
                </a:path>
              </a:pathLst>
            </a:custGeom>
            <a:solidFill>
              <a:srgbClr val="302721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892413" cy="3412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5077915" y="5031755"/>
            <a:ext cx="3388380" cy="4175410"/>
            <a:chOff x="0" y="0"/>
            <a:chExt cx="892413" cy="109969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92413" cy="1099697"/>
            </a:xfrm>
            <a:custGeom>
              <a:avLst/>
              <a:gdLst/>
              <a:ahLst/>
              <a:cxnLst/>
              <a:rect r="r" b="b" t="t" l="l"/>
              <a:pathLst>
                <a:path h="1099697" w="892413">
                  <a:moveTo>
                    <a:pt x="29703" y="0"/>
                  </a:moveTo>
                  <a:lnTo>
                    <a:pt x="862710" y="0"/>
                  </a:lnTo>
                  <a:cubicBezTo>
                    <a:pt x="879114" y="0"/>
                    <a:pt x="892413" y="13298"/>
                    <a:pt x="892413" y="29703"/>
                  </a:cubicBezTo>
                  <a:lnTo>
                    <a:pt x="892413" y="1069994"/>
                  </a:lnTo>
                  <a:cubicBezTo>
                    <a:pt x="892413" y="1086398"/>
                    <a:pt x="879114" y="1099697"/>
                    <a:pt x="862710" y="1099697"/>
                  </a:cubicBezTo>
                  <a:lnTo>
                    <a:pt x="29703" y="1099697"/>
                  </a:lnTo>
                  <a:cubicBezTo>
                    <a:pt x="13298" y="1099697"/>
                    <a:pt x="0" y="1086398"/>
                    <a:pt x="0" y="1069994"/>
                  </a:cubicBezTo>
                  <a:lnTo>
                    <a:pt x="0" y="29703"/>
                  </a:lnTo>
                  <a:cubicBezTo>
                    <a:pt x="0" y="13298"/>
                    <a:pt x="13298" y="0"/>
                    <a:pt x="29703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302721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892413" cy="11377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077915" y="5031755"/>
            <a:ext cx="3388380" cy="1150972"/>
            <a:chOff x="0" y="0"/>
            <a:chExt cx="892413" cy="30313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92413" cy="303137"/>
            </a:xfrm>
            <a:custGeom>
              <a:avLst/>
              <a:gdLst/>
              <a:ahLst/>
              <a:cxnLst/>
              <a:rect r="r" b="b" t="t" l="l"/>
              <a:pathLst>
                <a:path h="303137" w="892413">
                  <a:moveTo>
                    <a:pt x="29703" y="0"/>
                  </a:moveTo>
                  <a:lnTo>
                    <a:pt x="862710" y="0"/>
                  </a:lnTo>
                  <a:cubicBezTo>
                    <a:pt x="879114" y="0"/>
                    <a:pt x="892413" y="13298"/>
                    <a:pt x="892413" y="29703"/>
                  </a:cubicBezTo>
                  <a:lnTo>
                    <a:pt x="892413" y="273434"/>
                  </a:lnTo>
                  <a:cubicBezTo>
                    <a:pt x="892413" y="289838"/>
                    <a:pt x="879114" y="303137"/>
                    <a:pt x="862710" y="303137"/>
                  </a:cubicBezTo>
                  <a:lnTo>
                    <a:pt x="29703" y="303137"/>
                  </a:lnTo>
                  <a:cubicBezTo>
                    <a:pt x="13298" y="303137"/>
                    <a:pt x="0" y="289838"/>
                    <a:pt x="0" y="273434"/>
                  </a:cubicBezTo>
                  <a:lnTo>
                    <a:pt x="0" y="29703"/>
                  </a:lnTo>
                  <a:cubicBezTo>
                    <a:pt x="0" y="13298"/>
                    <a:pt x="13298" y="0"/>
                    <a:pt x="29703" y="0"/>
                  </a:cubicBezTo>
                  <a:close/>
                </a:path>
              </a:pathLst>
            </a:custGeom>
            <a:solidFill>
              <a:srgbClr val="302721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892413" cy="3412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16997449" y="-366638"/>
            <a:ext cx="2581102" cy="4114800"/>
          </a:xfrm>
          <a:custGeom>
            <a:avLst/>
            <a:gdLst/>
            <a:ahLst/>
            <a:cxnLst/>
            <a:rect r="r" b="b" t="t" l="l"/>
            <a:pathLst>
              <a:path h="4114800" w="2581102">
                <a:moveTo>
                  <a:pt x="0" y="0"/>
                </a:moveTo>
                <a:lnTo>
                  <a:pt x="2581102" y="0"/>
                </a:lnTo>
                <a:lnTo>
                  <a:pt x="25811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0947725" y="1454672"/>
            <a:ext cx="5869810" cy="1008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081"/>
              </a:lnSpc>
            </a:pPr>
            <a:r>
              <a:rPr lang="en-US" b="true" sz="708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Free Bags on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283396" y="2409402"/>
            <a:ext cx="10534140" cy="1008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081"/>
              </a:lnSpc>
            </a:pPr>
            <a:r>
              <a:rPr lang="en-US" b="true" sz="7081">
                <a:solidFill>
                  <a:srgbClr val="D67938"/>
                </a:solidFill>
                <a:latin typeface="Poppins Bold"/>
                <a:ea typeface="Poppins Bold"/>
                <a:cs typeface="Poppins Bold"/>
                <a:sym typeface="Poppins Bold"/>
              </a:rPr>
              <a:t>Frontier Airlines?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465179" y="1042847"/>
            <a:ext cx="4876703" cy="457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37"/>
              </a:lnSpc>
            </a:pPr>
            <a:r>
              <a:rPr lang="en-US" sz="2598" spc="5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Frontier Airlines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409224" y="3725708"/>
            <a:ext cx="9408311" cy="782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77"/>
              </a:lnSpc>
            </a:pPr>
            <a:r>
              <a:rPr lang="en-US" sz="2198" spc="4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Understanding what you can bring at no extra cost and what requires payment on your Frontier flight.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709341" y="6401802"/>
            <a:ext cx="2828010" cy="2120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8"/>
              </a:lnSpc>
            </a:pPr>
            <a:r>
              <a:rPr lang="en-US" sz="1998" spc="39">
                <a:solidFill>
                  <a:srgbClr val="020D20"/>
                </a:solidFill>
                <a:latin typeface="Poppins"/>
                <a:ea typeface="Poppins"/>
                <a:cs typeface="Poppins"/>
                <a:sym typeface="Poppins"/>
              </a:rPr>
              <a:t>Checked bags always require payment unless pre-purchased in a fare bundle or promotional offer.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533721" y="6401802"/>
            <a:ext cx="2828010" cy="2120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8"/>
              </a:lnSpc>
            </a:pPr>
            <a:r>
              <a:rPr lang="en-US" sz="1998" spc="39">
                <a:solidFill>
                  <a:srgbClr val="020D20"/>
                </a:solidFill>
                <a:latin typeface="Poppins"/>
                <a:ea typeface="Poppins"/>
                <a:cs typeface="Poppins"/>
                <a:sym typeface="Poppins"/>
              </a:rPr>
              <a:t>Carry-on bags are not free unless included in your fare bundle or you have elite status membership.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3507403" y="5287761"/>
            <a:ext cx="3147295" cy="648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8"/>
              </a:lnSpc>
            </a:pPr>
            <a:r>
              <a:rPr lang="en-US" b="true" sz="2298" spc="4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Checked bags require fees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331783" y="5287761"/>
            <a:ext cx="3147295" cy="648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8"/>
              </a:lnSpc>
            </a:pPr>
            <a:r>
              <a:rPr lang="en-US" b="true" sz="2298" spc="4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Carry-on bags not free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358100" y="6401802"/>
            <a:ext cx="2828010" cy="1768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8"/>
              </a:lnSpc>
            </a:pPr>
            <a:r>
              <a:rPr lang="en-US" sz="1998" spc="39">
                <a:solidFill>
                  <a:srgbClr val="020D20"/>
                </a:solidFill>
                <a:latin typeface="Poppins"/>
                <a:ea typeface="Poppins"/>
                <a:cs typeface="Poppins"/>
                <a:sym typeface="Poppins"/>
              </a:rPr>
              <a:t>One small personal item is allowed free of charge for every passenger on all Frontier flights.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156162" y="5287761"/>
            <a:ext cx="3147295" cy="333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8"/>
              </a:lnSpc>
            </a:pPr>
            <a:r>
              <a:rPr lang="en-US" b="true" sz="2298" spc="4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 free personal item</a:t>
            </a:r>
          </a:p>
        </p:txBody>
      </p:sp>
      <p:sp>
        <p:nvSpPr>
          <p:cNvPr name="Freeform 39" id="39"/>
          <p:cNvSpPr/>
          <p:nvPr/>
        </p:nvSpPr>
        <p:spPr>
          <a:xfrm flipH="false" flipV="false" rot="0">
            <a:off x="16257640" y="929277"/>
            <a:ext cx="1479619" cy="180244"/>
          </a:xfrm>
          <a:custGeom>
            <a:avLst/>
            <a:gdLst/>
            <a:ahLst/>
            <a:cxnLst/>
            <a:rect r="r" b="b" t="t" l="l"/>
            <a:pathLst>
              <a:path h="180244" w="1479619">
                <a:moveTo>
                  <a:pt x="0" y="0"/>
                </a:moveTo>
                <a:lnTo>
                  <a:pt x="1479619" y="0"/>
                </a:lnTo>
                <a:lnTo>
                  <a:pt x="1479619" y="180245"/>
                </a:lnTo>
                <a:lnTo>
                  <a:pt x="0" y="1802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-62500" y="-113997"/>
            <a:ext cx="2581850" cy="1083574"/>
          </a:xfrm>
          <a:custGeom>
            <a:avLst/>
            <a:gdLst/>
            <a:ahLst/>
            <a:cxnLst/>
            <a:rect r="r" b="b" t="t" l="l"/>
            <a:pathLst>
              <a:path h="1083574" w="2581850">
                <a:moveTo>
                  <a:pt x="0" y="0"/>
                </a:moveTo>
                <a:lnTo>
                  <a:pt x="2581850" y="0"/>
                </a:lnTo>
                <a:lnTo>
                  <a:pt x="2581850" y="1083574"/>
                </a:lnTo>
                <a:lnTo>
                  <a:pt x="0" y="108357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4642" y="1028700"/>
            <a:ext cx="810828" cy="552837"/>
          </a:xfrm>
          <a:custGeom>
            <a:avLst/>
            <a:gdLst/>
            <a:ahLst/>
            <a:cxnLst/>
            <a:rect r="r" b="b" t="t" l="l"/>
            <a:pathLst>
              <a:path h="552837" w="810828">
                <a:moveTo>
                  <a:pt x="0" y="0"/>
                </a:moveTo>
                <a:lnTo>
                  <a:pt x="810828" y="0"/>
                </a:lnTo>
                <a:lnTo>
                  <a:pt x="810828" y="552837"/>
                </a:lnTo>
                <a:lnTo>
                  <a:pt x="0" y="552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12564356" y="-279633"/>
            <a:ext cx="5763112" cy="3038732"/>
          </a:xfrm>
          <a:custGeom>
            <a:avLst/>
            <a:gdLst/>
            <a:ahLst/>
            <a:cxnLst/>
            <a:rect r="r" b="b" t="t" l="l"/>
            <a:pathLst>
              <a:path h="3038732" w="5763112">
                <a:moveTo>
                  <a:pt x="0" y="3038732"/>
                </a:moveTo>
                <a:lnTo>
                  <a:pt x="5763112" y="3038732"/>
                </a:lnTo>
                <a:lnTo>
                  <a:pt x="5763112" y="0"/>
                </a:lnTo>
                <a:lnTo>
                  <a:pt x="0" y="0"/>
                </a:lnTo>
                <a:lnTo>
                  <a:pt x="0" y="303873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791594" y="929277"/>
            <a:ext cx="1479619" cy="180244"/>
          </a:xfrm>
          <a:custGeom>
            <a:avLst/>
            <a:gdLst/>
            <a:ahLst/>
            <a:cxnLst/>
            <a:rect r="r" b="b" t="t" l="l"/>
            <a:pathLst>
              <a:path h="180244" w="1479619">
                <a:moveTo>
                  <a:pt x="0" y="0"/>
                </a:moveTo>
                <a:lnTo>
                  <a:pt x="1479619" y="0"/>
                </a:lnTo>
                <a:lnTo>
                  <a:pt x="1479619" y="180245"/>
                </a:lnTo>
                <a:lnTo>
                  <a:pt x="0" y="1802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615295" y="-357052"/>
            <a:ext cx="1371239" cy="1596785"/>
          </a:xfrm>
          <a:custGeom>
            <a:avLst/>
            <a:gdLst/>
            <a:ahLst/>
            <a:cxnLst/>
            <a:rect r="r" b="b" t="t" l="l"/>
            <a:pathLst>
              <a:path h="1596785" w="1371239">
                <a:moveTo>
                  <a:pt x="0" y="0"/>
                </a:moveTo>
                <a:lnTo>
                  <a:pt x="1371239" y="0"/>
                </a:lnTo>
                <a:lnTo>
                  <a:pt x="1371239" y="1596785"/>
                </a:lnTo>
                <a:lnTo>
                  <a:pt x="0" y="15967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814972" y="8598136"/>
            <a:ext cx="888656" cy="1034825"/>
          </a:xfrm>
          <a:custGeom>
            <a:avLst/>
            <a:gdLst/>
            <a:ahLst/>
            <a:cxnLst/>
            <a:rect r="r" b="b" t="t" l="l"/>
            <a:pathLst>
              <a:path h="1034825" w="888656">
                <a:moveTo>
                  <a:pt x="0" y="0"/>
                </a:moveTo>
                <a:lnTo>
                  <a:pt x="888656" y="0"/>
                </a:lnTo>
                <a:lnTo>
                  <a:pt x="888656" y="1034825"/>
                </a:lnTo>
                <a:lnTo>
                  <a:pt x="0" y="1034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-177619" y="7781492"/>
            <a:ext cx="1375693" cy="3152629"/>
          </a:xfrm>
          <a:custGeom>
            <a:avLst/>
            <a:gdLst/>
            <a:ahLst/>
            <a:cxnLst/>
            <a:rect r="r" b="b" t="t" l="l"/>
            <a:pathLst>
              <a:path h="3152629" w="1375693">
                <a:moveTo>
                  <a:pt x="0" y="3152629"/>
                </a:moveTo>
                <a:lnTo>
                  <a:pt x="1375692" y="3152629"/>
                </a:lnTo>
                <a:lnTo>
                  <a:pt x="1375692" y="0"/>
                </a:lnTo>
                <a:lnTo>
                  <a:pt x="0" y="0"/>
                </a:lnTo>
                <a:lnTo>
                  <a:pt x="0" y="3152629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44833" y="9452717"/>
            <a:ext cx="1479619" cy="180244"/>
          </a:xfrm>
          <a:custGeom>
            <a:avLst/>
            <a:gdLst/>
            <a:ahLst/>
            <a:cxnLst/>
            <a:rect r="r" b="b" t="t" l="l"/>
            <a:pathLst>
              <a:path h="180244" w="1479619">
                <a:moveTo>
                  <a:pt x="0" y="0"/>
                </a:moveTo>
                <a:lnTo>
                  <a:pt x="1479619" y="0"/>
                </a:lnTo>
                <a:lnTo>
                  <a:pt x="1479619" y="180244"/>
                </a:lnTo>
                <a:lnTo>
                  <a:pt x="0" y="180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606433" y="5179461"/>
            <a:ext cx="6106978" cy="3845965"/>
            <a:chOff x="0" y="0"/>
            <a:chExt cx="1608422" cy="101292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08422" cy="1012929"/>
            </a:xfrm>
            <a:custGeom>
              <a:avLst/>
              <a:gdLst/>
              <a:ahLst/>
              <a:cxnLst/>
              <a:rect r="r" b="b" t="t" l="l"/>
              <a:pathLst>
                <a:path h="1012929" w="1608422">
                  <a:moveTo>
                    <a:pt x="22819" y="0"/>
                  </a:moveTo>
                  <a:lnTo>
                    <a:pt x="1585603" y="0"/>
                  </a:lnTo>
                  <a:cubicBezTo>
                    <a:pt x="1598206" y="0"/>
                    <a:pt x="1608422" y="10216"/>
                    <a:pt x="1608422" y="22819"/>
                  </a:cubicBezTo>
                  <a:lnTo>
                    <a:pt x="1608422" y="990110"/>
                  </a:lnTo>
                  <a:cubicBezTo>
                    <a:pt x="1608422" y="1002713"/>
                    <a:pt x="1598206" y="1012929"/>
                    <a:pt x="1585603" y="1012929"/>
                  </a:cubicBezTo>
                  <a:lnTo>
                    <a:pt x="22819" y="1012929"/>
                  </a:lnTo>
                  <a:cubicBezTo>
                    <a:pt x="10216" y="1012929"/>
                    <a:pt x="0" y="1002713"/>
                    <a:pt x="0" y="990110"/>
                  </a:cubicBezTo>
                  <a:lnTo>
                    <a:pt x="0" y="22819"/>
                  </a:lnTo>
                  <a:cubicBezTo>
                    <a:pt x="0" y="10216"/>
                    <a:pt x="10216" y="0"/>
                    <a:pt x="22819" y="0"/>
                  </a:cubicBezTo>
                  <a:close/>
                </a:path>
              </a:pathLst>
            </a:custGeom>
            <a:solidFill>
              <a:srgbClr val="D6793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608422" cy="1079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3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574588" y="5179461"/>
            <a:ext cx="6106978" cy="3845965"/>
            <a:chOff x="0" y="0"/>
            <a:chExt cx="1608422" cy="101292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608422" cy="1012929"/>
            </a:xfrm>
            <a:custGeom>
              <a:avLst/>
              <a:gdLst/>
              <a:ahLst/>
              <a:cxnLst/>
              <a:rect r="r" b="b" t="t" l="l"/>
              <a:pathLst>
                <a:path h="1012929" w="1608422">
                  <a:moveTo>
                    <a:pt x="22819" y="0"/>
                  </a:moveTo>
                  <a:lnTo>
                    <a:pt x="1585603" y="0"/>
                  </a:lnTo>
                  <a:cubicBezTo>
                    <a:pt x="1598206" y="0"/>
                    <a:pt x="1608422" y="10216"/>
                    <a:pt x="1608422" y="22819"/>
                  </a:cubicBezTo>
                  <a:lnTo>
                    <a:pt x="1608422" y="990110"/>
                  </a:lnTo>
                  <a:cubicBezTo>
                    <a:pt x="1608422" y="1002713"/>
                    <a:pt x="1598206" y="1012929"/>
                    <a:pt x="1585603" y="1012929"/>
                  </a:cubicBezTo>
                  <a:lnTo>
                    <a:pt x="22819" y="1012929"/>
                  </a:lnTo>
                  <a:cubicBezTo>
                    <a:pt x="10216" y="1012929"/>
                    <a:pt x="0" y="1002713"/>
                    <a:pt x="0" y="990110"/>
                  </a:cubicBezTo>
                  <a:lnTo>
                    <a:pt x="0" y="22819"/>
                  </a:lnTo>
                  <a:cubicBezTo>
                    <a:pt x="0" y="10216"/>
                    <a:pt x="10216" y="0"/>
                    <a:pt x="22819" y="0"/>
                  </a:cubicBezTo>
                  <a:close/>
                </a:path>
              </a:pathLst>
            </a:custGeom>
            <a:solidFill>
              <a:srgbClr val="D67938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608422" cy="1079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3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940527" y="4534766"/>
            <a:ext cx="1438790" cy="1438790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2721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3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908682" y="4534766"/>
            <a:ext cx="1438790" cy="1438790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2721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3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5315458" y="4909463"/>
            <a:ext cx="688941" cy="691054"/>
          </a:xfrm>
          <a:custGeom>
            <a:avLst/>
            <a:gdLst/>
            <a:ahLst/>
            <a:cxnLst/>
            <a:rect r="r" b="b" t="t" l="l"/>
            <a:pathLst>
              <a:path h="691054" w="688941">
                <a:moveTo>
                  <a:pt x="0" y="0"/>
                </a:moveTo>
                <a:lnTo>
                  <a:pt x="688940" y="0"/>
                </a:lnTo>
                <a:lnTo>
                  <a:pt x="688940" y="691055"/>
                </a:lnTo>
                <a:lnTo>
                  <a:pt x="0" y="69105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282334" y="4645415"/>
            <a:ext cx="691054" cy="1074328"/>
          </a:xfrm>
          <a:custGeom>
            <a:avLst/>
            <a:gdLst/>
            <a:ahLst/>
            <a:cxnLst/>
            <a:rect r="r" b="b" t="t" l="l"/>
            <a:pathLst>
              <a:path h="1074328" w="691054">
                <a:moveTo>
                  <a:pt x="0" y="0"/>
                </a:moveTo>
                <a:lnTo>
                  <a:pt x="691054" y="0"/>
                </a:lnTo>
                <a:lnTo>
                  <a:pt x="691054" y="1074328"/>
                </a:lnTo>
                <a:lnTo>
                  <a:pt x="0" y="107432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4370083" y="1947535"/>
            <a:ext cx="5869810" cy="847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88"/>
              </a:lnSpc>
            </a:pPr>
            <a:r>
              <a:rPr lang="en-US" b="true" sz="598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Carry-On Size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941508" y="1947535"/>
            <a:ext cx="4883023" cy="847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988"/>
              </a:lnSpc>
            </a:pPr>
            <a:r>
              <a:rPr lang="en-US" b="true" sz="5988">
                <a:solidFill>
                  <a:srgbClr val="D67938"/>
                </a:solidFill>
                <a:latin typeface="Poppins Bold"/>
                <a:ea typeface="Poppins Bold"/>
                <a:cs typeface="Poppins Bold"/>
                <a:sym typeface="Poppins Bold"/>
              </a:rPr>
              <a:t>&amp; Allowance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465179" y="1042847"/>
            <a:ext cx="4876703" cy="457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37"/>
              </a:lnSpc>
            </a:pPr>
            <a:r>
              <a:rPr lang="en-US" sz="2598" spc="5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Frontier Airlines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845736" y="3354394"/>
            <a:ext cx="14596528" cy="1172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7"/>
              </a:lnSpc>
            </a:pPr>
            <a:r>
              <a:rPr lang="en-US" sz="2198" spc="4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Understanding </a:t>
            </a:r>
            <a:r>
              <a:rPr lang="en-US" sz="2198" spc="43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15" tooltip="https://www.airflypolicy.com/baggage-policy/frontier-airlines-baggage-policy"/>
              </a:rPr>
              <a:t>Frontier Airlines carry-on baggage</a:t>
            </a:r>
            <a:r>
              <a:rPr lang="en-US" sz="2198" spc="4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dimensions and personal item requirements is essential for a smooth travel experience. Know the size limits before you pack to avoid unexpected fees at the gate.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063038" y="6931502"/>
            <a:ext cx="5193769" cy="1416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8"/>
              </a:lnSpc>
            </a:pPr>
            <a:r>
              <a:rPr lang="en-US" sz="1998" spc="3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Maximum dimensions: 24 x 16 x 10 inches (including wheels and handles). Must be able to lift into overhead bin unassisted.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018497" y="6931502"/>
            <a:ext cx="5193769" cy="1416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8"/>
              </a:lnSpc>
            </a:pPr>
            <a:r>
              <a:rPr lang="en-US" sz="1998" spc="3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Maximum dimensions: 18 x 14 x 8 inches. Must fit under the seat in front of you. This is your free baggage allowance.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057471" y="6210802"/>
            <a:ext cx="5053732" cy="438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97"/>
              </a:lnSpc>
            </a:pPr>
            <a:r>
              <a:rPr lang="en-US" b="true" sz="2997" spc="59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Carry-On Bag Size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088515" y="6210802"/>
            <a:ext cx="5053732" cy="438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97"/>
              </a:lnSpc>
            </a:pPr>
            <a:r>
              <a:rPr lang="en-US" b="true" sz="2997" spc="59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Personal Item Size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-62500" y="-113997"/>
            <a:ext cx="2581850" cy="1083574"/>
          </a:xfrm>
          <a:custGeom>
            <a:avLst/>
            <a:gdLst/>
            <a:ahLst/>
            <a:cxnLst/>
            <a:rect r="r" b="b" t="t" l="l"/>
            <a:pathLst>
              <a:path h="1083574" w="2581850">
                <a:moveTo>
                  <a:pt x="0" y="0"/>
                </a:moveTo>
                <a:lnTo>
                  <a:pt x="2581850" y="0"/>
                </a:lnTo>
                <a:lnTo>
                  <a:pt x="2581850" y="1083574"/>
                </a:lnTo>
                <a:lnTo>
                  <a:pt x="0" y="108357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477585" y="-280829"/>
            <a:ext cx="1818974" cy="2899813"/>
          </a:xfrm>
          <a:custGeom>
            <a:avLst/>
            <a:gdLst/>
            <a:ahLst/>
            <a:cxnLst/>
            <a:rect r="r" b="b" t="t" l="l"/>
            <a:pathLst>
              <a:path h="2899813" w="1818974">
                <a:moveTo>
                  <a:pt x="1818974" y="0"/>
                </a:moveTo>
                <a:lnTo>
                  <a:pt x="0" y="0"/>
                </a:lnTo>
                <a:lnTo>
                  <a:pt x="0" y="2899813"/>
                </a:lnTo>
                <a:lnTo>
                  <a:pt x="1818974" y="2899813"/>
                </a:lnTo>
                <a:lnTo>
                  <a:pt x="181897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81978" y="935102"/>
            <a:ext cx="791160" cy="917153"/>
          </a:xfrm>
          <a:custGeom>
            <a:avLst/>
            <a:gdLst/>
            <a:ahLst/>
            <a:cxnLst/>
            <a:rect r="r" b="b" t="t" l="l"/>
            <a:pathLst>
              <a:path h="917153" w="791160">
                <a:moveTo>
                  <a:pt x="0" y="0"/>
                </a:moveTo>
                <a:lnTo>
                  <a:pt x="791160" y="0"/>
                </a:lnTo>
                <a:lnTo>
                  <a:pt x="791160" y="917153"/>
                </a:lnTo>
                <a:lnTo>
                  <a:pt x="0" y="9171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465179" y="1123376"/>
            <a:ext cx="4876703" cy="457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37"/>
              </a:lnSpc>
            </a:pPr>
            <a:r>
              <a:rPr lang="en-US" sz="2598" spc="5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Frontier Airlines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84642" y="2113244"/>
            <a:ext cx="5869810" cy="69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20"/>
              </a:lnSpc>
            </a:pPr>
            <a:r>
              <a:rPr lang="en-US" b="true" sz="482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Checked Baggage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03481" y="2160764"/>
            <a:ext cx="4883023" cy="69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820"/>
              </a:lnSpc>
            </a:pPr>
            <a:r>
              <a:rPr lang="en-US" b="true" sz="4820">
                <a:solidFill>
                  <a:srgbClr val="D67938"/>
                </a:solidFill>
                <a:latin typeface="Poppins Bold"/>
                <a:ea typeface="Poppins Bold"/>
                <a:cs typeface="Poppins Bold"/>
                <a:sym typeface="Poppins Bold"/>
              </a:rPr>
              <a:t>Size &amp; Fees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474736" y="8153781"/>
            <a:ext cx="5763112" cy="3038732"/>
          </a:xfrm>
          <a:custGeom>
            <a:avLst/>
            <a:gdLst/>
            <a:ahLst/>
            <a:cxnLst/>
            <a:rect r="r" b="b" t="t" l="l"/>
            <a:pathLst>
              <a:path h="3038732" w="5763112">
                <a:moveTo>
                  <a:pt x="0" y="0"/>
                </a:moveTo>
                <a:lnTo>
                  <a:pt x="5763112" y="0"/>
                </a:lnTo>
                <a:lnTo>
                  <a:pt x="5763112" y="3038732"/>
                </a:lnTo>
                <a:lnTo>
                  <a:pt x="0" y="303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0">
            <a:off x="12129722" y="-540769"/>
            <a:ext cx="6453139" cy="4405671"/>
          </a:xfrm>
          <a:custGeom>
            <a:avLst/>
            <a:gdLst/>
            <a:ahLst/>
            <a:cxnLst/>
            <a:rect r="r" b="b" t="t" l="l"/>
            <a:pathLst>
              <a:path h="4405671" w="6453139">
                <a:moveTo>
                  <a:pt x="6453140" y="4405671"/>
                </a:moveTo>
                <a:lnTo>
                  <a:pt x="0" y="4405671"/>
                </a:lnTo>
                <a:lnTo>
                  <a:pt x="0" y="0"/>
                </a:lnTo>
                <a:lnTo>
                  <a:pt x="6453140" y="0"/>
                </a:lnTo>
                <a:lnTo>
                  <a:pt x="6453140" y="440567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35288" r="0" b="0"/>
            </a:stretch>
          </a:blip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28479" y="2958913"/>
            <a:ext cx="7093445" cy="6598644"/>
          </a:xfrm>
          <a:prstGeom prst="rect">
            <a:avLst/>
          </a:prstGeom>
        </p:spPr>
      </p:pic>
      <p:sp>
        <p:nvSpPr>
          <p:cNvPr name="Freeform 11" id="11"/>
          <p:cNvSpPr/>
          <p:nvPr/>
        </p:nvSpPr>
        <p:spPr>
          <a:xfrm flipH="false" flipV="false" rot="5400000">
            <a:off x="379648" y="9678525"/>
            <a:ext cx="888656" cy="1034825"/>
          </a:xfrm>
          <a:custGeom>
            <a:avLst/>
            <a:gdLst/>
            <a:ahLst/>
            <a:cxnLst/>
            <a:rect r="r" b="b" t="t" l="l"/>
            <a:pathLst>
              <a:path h="1034825" w="888656">
                <a:moveTo>
                  <a:pt x="0" y="0"/>
                </a:moveTo>
                <a:lnTo>
                  <a:pt x="888656" y="0"/>
                </a:lnTo>
                <a:lnTo>
                  <a:pt x="888656" y="1034825"/>
                </a:lnTo>
                <a:lnTo>
                  <a:pt x="0" y="10348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400000">
            <a:off x="17843672" y="4133361"/>
            <a:ext cx="888656" cy="1034825"/>
          </a:xfrm>
          <a:custGeom>
            <a:avLst/>
            <a:gdLst/>
            <a:ahLst/>
            <a:cxnLst/>
            <a:rect r="r" b="b" t="t" l="l"/>
            <a:pathLst>
              <a:path h="1034825" w="888656">
                <a:moveTo>
                  <a:pt x="0" y="0"/>
                </a:moveTo>
                <a:lnTo>
                  <a:pt x="888656" y="0"/>
                </a:lnTo>
                <a:lnTo>
                  <a:pt x="888656" y="1034826"/>
                </a:lnTo>
                <a:lnTo>
                  <a:pt x="0" y="10348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650103" y="1205403"/>
            <a:ext cx="1479619" cy="180244"/>
          </a:xfrm>
          <a:custGeom>
            <a:avLst/>
            <a:gdLst/>
            <a:ahLst/>
            <a:cxnLst/>
            <a:rect r="r" b="b" t="t" l="l"/>
            <a:pathLst>
              <a:path h="180244" w="1479619">
                <a:moveTo>
                  <a:pt x="0" y="0"/>
                </a:moveTo>
                <a:lnTo>
                  <a:pt x="1479619" y="0"/>
                </a:lnTo>
                <a:lnTo>
                  <a:pt x="1479619" y="180245"/>
                </a:lnTo>
                <a:lnTo>
                  <a:pt x="0" y="1802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8344992" y="3978528"/>
            <a:ext cx="5493923" cy="744367"/>
            <a:chOff x="0" y="0"/>
            <a:chExt cx="1446959" cy="1960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46959" cy="196047"/>
            </a:xfrm>
            <a:custGeom>
              <a:avLst/>
              <a:gdLst/>
              <a:ahLst/>
              <a:cxnLst/>
              <a:rect r="r" b="b" t="t" l="l"/>
              <a:pathLst>
                <a:path h="196047" w="1446959">
                  <a:moveTo>
                    <a:pt x="18319" y="0"/>
                  </a:moveTo>
                  <a:lnTo>
                    <a:pt x="1428640" y="0"/>
                  </a:lnTo>
                  <a:cubicBezTo>
                    <a:pt x="1438757" y="0"/>
                    <a:pt x="1446959" y="8202"/>
                    <a:pt x="1446959" y="18319"/>
                  </a:cubicBezTo>
                  <a:lnTo>
                    <a:pt x="1446959" y="177728"/>
                  </a:lnTo>
                  <a:cubicBezTo>
                    <a:pt x="1446959" y="187846"/>
                    <a:pt x="1438757" y="196047"/>
                    <a:pt x="1428640" y="196047"/>
                  </a:cubicBezTo>
                  <a:lnTo>
                    <a:pt x="18319" y="196047"/>
                  </a:lnTo>
                  <a:cubicBezTo>
                    <a:pt x="8202" y="196047"/>
                    <a:pt x="0" y="187846"/>
                    <a:pt x="0" y="177728"/>
                  </a:cubicBezTo>
                  <a:lnTo>
                    <a:pt x="0" y="18319"/>
                  </a:lnTo>
                  <a:cubicBezTo>
                    <a:pt x="0" y="8202"/>
                    <a:pt x="8202" y="0"/>
                    <a:pt x="1831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9D5B">
                    <a:alpha val="100000"/>
                  </a:srgbClr>
                </a:gs>
                <a:gs pos="100000">
                  <a:srgbClr val="D67938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446959" cy="2341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344992" y="5737029"/>
            <a:ext cx="5493923" cy="744367"/>
            <a:chOff x="0" y="0"/>
            <a:chExt cx="1446959" cy="19604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446959" cy="196047"/>
            </a:xfrm>
            <a:custGeom>
              <a:avLst/>
              <a:gdLst/>
              <a:ahLst/>
              <a:cxnLst/>
              <a:rect r="r" b="b" t="t" l="l"/>
              <a:pathLst>
                <a:path h="196047" w="1446959">
                  <a:moveTo>
                    <a:pt x="18319" y="0"/>
                  </a:moveTo>
                  <a:lnTo>
                    <a:pt x="1428640" y="0"/>
                  </a:lnTo>
                  <a:cubicBezTo>
                    <a:pt x="1438757" y="0"/>
                    <a:pt x="1446959" y="8202"/>
                    <a:pt x="1446959" y="18319"/>
                  </a:cubicBezTo>
                  <a:lnTo>
                    <a:pt x="1446959" y="177728"/>
                  </a:lnTo>
                  <a:cubicBezTo>
                    <a:pt x="1446959" y="187846"/>
                    <a:pt x="1438757" y="196047"/>
                    <a:pt x="1428640" y="196047"/>
                  </a:cubicBezTo>
                  <a:lnTo>
                    <a:pt x="18319" y="196047"/>
                  </a:lnTo>
                  <a:cubicBezTo>
                    <a:pt x="8202" y="196047"/>
                    <a:pt x="0" y="187846"/>
                    <a:pt x="0" y="177728"/>
                  </a:cubicBezTo>
                  <a:lnTo>
                    <a:pt x="0" y="18319"/>
                  </a:lnTo>
                  <a:cubicBezTo>
                    <a:pt x="0" y="8202"/>
                    <a:pt x="8202" y="0"/>
                    <a:pt x="1831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9D5B">
                    <a:alpha val="100000"/>
                  </a:srgbClr>
                </a:gs>
                <a:gs pos="100000">
                  <a:srgbClr val="D67938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446959" cy="2341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8540440" y="4188469"/>
            <a:ext cx="5103028" cy="333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8"/>
              </a:lnSpc>
            </a:pPr>
            <a:r>
              <a:rPr lang="en-US" b="true" sz="2298" spc="4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Maximum Size Limits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540440" y="5946970"/>
            <a:ext cx="5103028" cy="333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8"/>
              </a:lnSpc>
            </a:pPr>
            <a:r>
              <a:rPr lang="en-US" b="true" sz="2298" spc="4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Weight Restrictions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344992" y="4887102"/>
            <a:ext cx="8085441" cy="358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8"/>
              </a:lnSpc>
            </a:pPr>
            <a:r>
              <a:rPr lang="en-US" sz="1998" spc="39">
                <a:solidFill>
                  <a:srgbClr val="020D20"/>
                </a:solidFill>
                <a:latin typeface="Poppins"/>
                <a:ea typeface="Poppins"/>
                <a:cs typeface="Poppins"/>
                <a:sym typeface="Poppins"/>
              </a:rPr>
              <a:t>62 linear inches max (length + width + height combined)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344992" y="6645603"/>
            <a:ext cx="8085441" cy="358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8"/>
              </a:lnSpc>
            </a:pPr>
            <a:r>
              <a:rPr lang="en-US" sz="1998" spc="39">
                <a:solidFill>
                  <a:srgbClr val="020D20"/>
                </a:solidFill>
                <a:latin typeface="Poppins"/>
                <a:ea typeface="Poppins"/>
                <a:cs typeface="Poppins"/>
                <a:sym typeface="Poppins"/>
              </a:rPr>
              <a:t>50 lbs (23 kg) maximum weight per checked bag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8344992" y="7495530"/>
            <a:ext cx="5493923" cy="744367"/>
            <a:chOff x="0" y="0"/>
            <a:chExt cx="1446959" cy="196047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46959" cy="196047"/>
            </a:xfrm>
            <a:custGeom>
              <a:avLst/>
              <a:gdLst/>
              <a:ahLst/>
              <a:cxnLst/>
              <a:rect r="r" b="b" t="t" l="l"/>
              <a:pathLst>
                <a:path h="196047" w="1446959">
                  <a:moveTo>
                    <a:pt x="18319" y="0"/>
                  </a:moveTo>
                  <a:lnTo>
                    <a:pt x="1428640" y="0"/>
                  </a:lnTo>
                  <a:cubicBezTo>
                    <a:pt x="1438757" y="0"/>
                    <a:pt x="1446959" y="8202"/>
                    <a:pt x="1446959" y="18319"/>
                  </a:cubicBezTo>
                  <a:lnTo>
                    <a:pt x="1446959" y="177728"/>
                  </a:lnTo>
                  <a:cubicBezTo>
                    <a:pt x="1446959" y="187846"/>
                    <a:pt x="1438757" y="196047"/>
                    <a:pt x="1428640" y="196047"/>
                  </a:cubicBezTo>
                  <a:lnTo>
                    <a:pt x="18319" y="196047"/>
                  </a:lnTo>
                  <a:cubicBezTo>
                    <a:pt x="8202" y="196047"/>
                    <a:pt x="0" y="187846"/>
                    <a:pt x="0" y="177728"/>
                  </a:cubicBezTo>
                  <a:lnTo>
                    <a:pt x="0" y="18319"/>
                  </a:lnTo>
                  <a:cubicBezTo>
                    <a:pt x="0" y="8202"/>
                    <a:pt x="8202" y="0"/>
                    <a:pt x="1831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9D5B">
                    <a:alpha val="100000"/>
                  </a:srgbClr>
                </a:gs>
                <a:gs pos="100000">
                  <a:srgbClr val="D67938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446959" cy="2341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8540440" y="7705471"/>
            <a:ext cx="5103028" cy="333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8"/>
              </a:lnSpc>
            </a:pPr>
            <a:r>
              <a:rPr lang="en-US" b="true" sz="2298" spc="4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Fee Timing Matters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344992" y="8401822"/>
            <a:ext cx="8085441" cy="358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8"/>
              </a:lnSpc>
            </a:pPr>
            <a:r>
              <a:rPr lang="en-US" sz="1998" spc="39">
                <a:solidFill>
                  <a:srgbClr val="020D20"/>
                </a:solidFill>
                <a:latin typeface="Poppins"/>
                <a:ea typeface="Poppins"/>
                <a:cs typeface="Poppins"/>
                <a:sym typeface="Poppins"/>
              </a:rPr>
              <a:t>Prepay online for lowest rates; airport fees are higher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-62500" y="-113997"/>
            <a:ext cx="2581850" cy="1083574"/>
          </a:xfrm>
          <a:custGeom>
            <a:avLst/>
            <a:gdLst/>
            <a:ahLst/>
            <a:cxnLst/>
            <a:rect r="r" b="b" t="t" l="l"/>
            <a:pathLst>
              <a:path h="1083574" w="2581850">
                <a:moveTo>
                  <a:pt x="0" y="0"/>
                </a:moveTo>
                <a:lnTo>
                  <a:pt x="2581850" y="0"/>
                </a:lnTo>
                <a:lnTo>
                  <a:pt x="2581850" y="1083574"/>
                </a:lnTo>
                <a:lnTo>
                  <a:pt x="0" y="108357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344893" y="7867996"/>
            <a:ext cx="7048500" cy="3716482"/>
          </a:xfrm>
          <a:custGeom>
            <a:avLst/>
            <a:gdLst/>
            <a:ahLst/>
            <a:cxnLst/>
            <a:rect r="r" b="b" t="t" l="l"/>
            <a:pathLst>
              <a:path h="3716482" w="7048500">
                <a:moveTo>
                  <a:pt x="7048500" y="0"/>
                </a:moveTo>
                <a:lnTo>
                  <a:pt x="0" y="0"/>
                </a:lnTo>
                <a:lnTo>
                  <a:pt x="0" y="3716482"/>
                </a:lnTo>
                <a:lnTo>
                  <a:pt x="7048500" y="3716482"/>
                </a:lnTo>
                <a:lnTo>
                  <a:pt x="70485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Bold Colorful Memphis Horizontal Repeating Lined Cross"/>
          <p:cNvSpPr/>
          <p:nvPr/>
        </p:nvSpPr>
        <p:spPr>
          <a:xfrm flipH="false" flipV="false" rot="0">
            <a:off x="796255" y="9258300"/>
            <a:ext cx="1956533" cy="238341"/>
          </a:xfrm>
          <a:custGeom>
            <a:avLst/>
            <a:gdLst/>
            <a:ahLst/>
            <a:cxnLst/>
            <a:rect r="r" b="b" t="t" l="l"/>
            <a:pathLst>
              <a:path h="238341" w="1956533">
                <a:moveTo>
                  <a:pt x="0" y="0"/>
                </a:moveTo>
                <a:lnTo>
                  <a:pt x="1956533" y="0"/>
                </a:lnTo>
                <a:lnTo>
                  <a:pt x="1956533" y="238341"/>
                </a:lnTo>
                <a:lnTo>
                  <a:pt x="0" y="2383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Black Dotted Circle Recolorable Outline"/>
          <p:cNvSpPr/>
          <p:nvPr/>
        </p:nvSpPr>
        <p:spPr>
          <a:xfrm flipH="false" flipV="false" rot="0">
            <a:off x="-427906" y="191898"/>
            <a:ext cx="1050318" cy="1223078"/>
          </a:xfrm>
          <a:custGeom>
            <a:avLst/>
            <a:gdLst/>
            <a:ahLst/>
            <a:cxnLst/>
            <a:rect r="r" b="b" t="t" l="l"/>
            <a:pathLst>
              <a:path h="1223078" w="1050318">
                <a:moveTo>
                  <a:pt x="0" y="0"/>
                </a:moveTo>
                <a:lnTo>
                  <a:pt x="1050319" y="0"/>
                </a:lnTo>
                <a:lnTo>
                  <a:pt x="1050319" y="1223078"/>
                </a:lnTo>
                <a:lnTo>
                  <a:pt x="0" y="1223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 descr="Black Dotted Circle Recolorable Outline"/>
          <p:cNvSpPr/>
          <p:nvPr/>
        </p:nvSpPr>
        <p:spPr>
          <a:xfrm flipH="false" flipV="false" rot="0">
            <a:off x="16590680" y="9659634"/>
            <a:ext cx="965825" cy="1124687"/>
          </a:xfrm>
          <a:custGeom>
            <a:avLst/>
            <a:gdLst/>
            <a:ahLst/>
            <a:cxnLst/>
            <a:rect r="r" b="b" t="t" l="l"/>
            <a:pathLst>
              <a:path h="1124687" w="965825">
                <a:moveTo>
                  <a:pt x="0" y="0"/>
                </a:moveTo>
                <a:lnTo>
                  <a:pt x="965825" y="0"/>
                </a:lnTo>
                <a:lnTo>
                  <a:pt x="965825" y="1124688"/>
                </a:lnTo>
                <a:lnTo>
                  <a:pt x="0" y="11246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633824" y="3886834"/>
            <a:ext cx="3388048" cy="4359851"/>
            <a:chOff x="0" y="0"/>
            <a:chExt cx="3133810" cy="4032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133810" cy="4032690"/>
            </a:xfrm>
            <a:custGeom>
              <a:avLst/>
              <a:gdLst/>
              <a:ahLst/>
              <a:cxnLst/>
              <a:rect r="r" b="b" t="t" l="l"/>
              <a:pathLst>
                <a:path h="4032690" w="313381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9D5B">
                    <a:alpha val="100000"/>
                  </a:srgbClr>
                </a:gs>
                <a:gs pos="100000">
                  <a:srgbClr val="D67938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9" id="9"/>
          <p:cNvGrpSpPr/>
          <p:nvPr/>
        </p:nvGrpSpPr>
        <p:grpSpPr>
          <a:xfrm rot="0">
            <a:off x="9304032" y="3886834"/>
            <a:ext cx="3388048" cy="4359851"/>
            <a:chOff x="0" y="0"/>
            <a:chExt cx="3133810" cy="40326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133810" cy="4032690"/>
            </a:xfrm>
            <a:custGeom>
              <a:avLst/>
              <a:gdLst/>
              <a:ahLst/>
              <a:cxnLst/>
              <a:rect r="r" b="b" t="t" l="l"/>
              <a:pathLst>
                <a:path h="4032690" w="313381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9D5B">
                    <a:alpha val="100000"/>
                  </a:srgbClr>
                </a:gs>
                <a:gs pos="100000">
                  <a:srgbClr val="D67938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139136" y="3886834"/>
            <a:ext cx="3388048" cy="4359851"/>
            <a:chOff x="0" y="0"/>
            <a:chExt cx="3133810" cy="403268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133810" cy="4032690"/>
            </a:xfrm>
            <a:custGeom>
              <a:avLst/>
              <a:gdLst/>
              <a:ahLst/>
              <a:cxnLst/>
              <a:rect r="r" b="b" t="t" l="l"/>
              <a:pathLst>
                <a:path h="4032690" w="313381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9D5B">
                    <a:alpha val="100000"/>
                  </a:srgbClr>
                </a:gs>
                <a:gs pos="100000">
                  <a:srgbClr val="D67938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468928" y="3886834"/>
            <a:ext cx="3388048" cy="4359851"/>
            <a:chOff x="0" y="0"/>
            <a:chExt cx="3133810" cy="40326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133810" cy="4032690"/>
            </a:xfrm>
            <a:custGeom>
              <a:avLst/>
              <a:gdLst/>
              <a:ahLst/>
              <a:cxnLst/>
              <a:rect r="r" b="b" t="t" l="l"/>
              <a:pathLst>
                <a:path h="4032690" w="313381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9D5B">
                    <a:alpha val="100000"/>
                  </a:srgbClr>
                </a:gs>
                <a:gs pos="100000">
                  <a:srgbClr val="D67938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2021039" y="6343806"/>
            <a:ext cx="2715079" cy="1587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89"/>
              </a:lnSpc>
              <a:spcBef>
                <a:spcPct val="0"/>
              </a:spcBef>
            </a:pPr>
            <a:r>
              <a:rPr lang="en-US" sz="3222" spc="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Prepay Online to Save Money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21039" y="4091552"/>
            <a:ext cx="731749" cy="653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04"/>
              </a:lnSpc>
              <a:spcBef>
                <a:spcPct val="0"/>
              </a:spcBef>
            </a:pPr>
            <a:r>
              <a:rPr lang="en-US" b="true" sz="3314" spc="66" u="non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691247" y="6343806"/>
            <a:ext cx="2715079" cy="1587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89"/>
              </a:lnSpc>
              <a:spcBef>
                <a:spcPct val="0"/>
              </a:spcBef>
            </a:pPr>
            <a:r>
              <a:rPr lang="en-US" sz="3222" spc="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Measure Luggage Carefully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691247" y="4091552"/>
            <a:ext cx="731749" cy="653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04"/>
              </a:lnSpc>
              <a:spcBef>
                <a:spcPct val="0"/>
              </a:spcBef>
            </a:pPr>
            <a:r>
              <a:rPr lang="en-US" b="true" sz="3314" spc="66" u="non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526351" y="6343806"/>
            <a:ext cx="2683331" cy="1587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89"/>
              </a:lnSpc>
              <a:spcBef>
                <a:spcPct val="0"/>
              </a:spcBef>
            </a:pPr>
            <a:r>
              <a:rPr lang="en-US" sz="3222" spc="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Consider Fare Bundles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634182" y="4091552"/>
            <a:ext cx="731749" cy="653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04"/>
              </a:lnSpc>
              <a:spcBef>
                <a:spcPct val="0"/>
              </a:spcBef>
            </a:pPr>
            <a:r>
              <a:rPr lang="en-US" b="true" sz="3314" spc="66" u="non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04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856143" y="6343806"/>
            <a:ext cx="2715079" cy="1587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89"/>
              </a:lnSpc>
              <a:spcBef>
                <a:spcPct val="0"/>
              </a:spcBef>
            </a:pPr>
            <a:r>
              <a:rPr lang="en-US" sz="3222" spc="6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Use Personal Item to Avoid Fees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856143" y="4091552"/>
            <a:ext cx="731749" cy="653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04"/>
              </a:lnSpc>
              <a:spcBef>
                <a:spcPct val="0"/>
              </a:spcBef>
            </a:pPr>
            <a:r>
              <a:rPr lang="en-US" b="true" sz="3314" spc="66" u="non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02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678032" y="2160955"/>
            <a:ext cx="6474933" cy="1011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194"/>
              </a:lnSpc>
            </a:pPr>
            <a:r>
              <a:rPr lang="en-US" b="true" sz="719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Baggage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468928" y="2160955"/>
            <a:ext cx="4883023" cy="1011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194"/>
              </a:lnSpc>
            </a:pPr>
            <a:r>
              <a:rPr lang="en-US" b="true" sz="7194">
                <a:solidFill>
                  <a:srgbClr val="D67938"/>
                </a:solidFill>
                <a:latin typeface="Poppins Bold"/>
                <a:ea typeface="Poppins Bold"/>
                <a:cs typeface="Poppins Bold"/>
                <a:sym typeface="Poppins Bold"/>
              </a:rPr>
              <a:t>Tips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450571" y="1061839"/>
            <a:ext cx="849742" cy="698095"/>
          </a:xfrm>
          <a:custGeom>
            <a:avLst/>
            <a:gdLst/>
            <a:ahLst/>
            <a:cxnLst/>
            <a:rect r="r" b="b" t="t" l="l"/>
            <a:pathLst>
              <a:path h="698095" w="849742">
                <a:moveTo>
                  <a:pt x="0" y="0"/>
                </a:moveTo>
                <a:lnTo>
                  <a:pt x="849742" y="0"/>
                </a:lnTo>
                <a:lnTo>
                  <a:pt x="849742" y="698095"/>
                </a:lnTo>
                <a:lnTo>
                  <a:pt x="0" y="6980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465179" y="1123376"/>
            <a:ext cx="4876703" cy="457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37"/>
              </a:lnSpc>
            </a:pPr>
            <a:r>
              <a:rPr lang="en-US" sz="2598" spc="5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Frontier Airlines</a:t>
            </a:r>
          </a:p>
        </p:txBody>
      </p:sp>
      <p:sp>
        <p:nvSpPr>
          <p:cNvPr name="Freeform 27" id="27"/>
          <p:cNvSpPr/>
          <p:nvPr/>
        </p:nvSpPr>
        <p:spPr>
          <a:xfrm flipH="true" flipV="true" rot="0">
            <a:off x="12406326" y="-579931"/>
            <a:ext cx="6828782" cy="2321786"/>
          </a:xfrm>
          <a:custGeom>
            <a:avLst/>
            <a:gdLst/>
            <a:ahLst/>
            <a:cxnLst/>
            <a:rect r="r" b="b" t="t" l="l"/>
            <a:pathLst>
              <a:path h="2321786" w="6828782">
                <a:moveTo>
                  <a:pt x="6828782" y="2321786"/>
                </a:moveTo>
                <a:lnTo>
                  <a:pt x="0" y="2321786"/>
                </a:lnTo>
                <a:lnTo>
                  <a:pt x="0" y="0"/>
                </a:lnTo>
                <a:lnTo>
                  <a:pt x="6828782" y="0"/>
                </a:lnTo>
                <a:lnTo>
                  <a:pt x="6828782" y="232178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 descr="Bold Colorful Memphis Horizontal Repeating Lined Cross"/>
          <p:cNvSpPr/>
          <p:nvPr/>
        </p:nvSpPr>
        <p:spPr>
          <a:xfrm flipH="false" flipV="false" rot="0">
            <a:off x="11269667" y="684267"/>
            <a:ext cx="1422414" cy="173276"/>
          </a:xfrm>
          <a:custGeom>
            <a:avLst/>
            <a:gdLst/>
            <a:ahLst/>
            <a:cxnLst/>
            <a:rect r="r" b="b" t="t" l="l"/>
            <a:pathLst>
              <a:path h="173276" w="1422414">
                <a:moveTo>
                  <a:pt x="0" y="0"/>
                </a:moveTo>
                <a:lnTo>
                  <a:pt x="1422413" y="0"/>
                </a:lnTo>
                <a:lnTo>
                  <a:pt x="1422413" y="173276"/>
                </a:lnTo>
                <a:lnTo>
                  <a:pt x="0" y="1732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-62500" y="-113997"/>
            <a:ext cx="2581850" cy="1083574"/>
          </a:xfrm>
          <a:custGeom>
            <a:avLst/>
            <a:gdLst/>
            <a:ahLst/>
            <a:cxnLst/>
            <a:rect r="r" b="b" t="t" l="l"/>
            <a:pathLst>
              <a:path h="1083574" w="2581850">
                <a:moveTo>
                  <a:pt x="0" y="0"/>
                </a:moveTo>
                <a:lnTo>
                  <a:pt x="2581850" y="0"/>
                </a:lnTo>
                <a:lnTo>
                  <a:pt x="2581850" y="1083574"/>
                </a:lnTo>
                <a:lnTo>
                  <a:pt x="0" y="10835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344893" y="7867996"/>
            <a:ext cx="7048500" cy="3716482"/>
          </a:xfrm>
          <a:custGeom>
            <a:avLst/>
            <a:gdLst/>
            <a:ahLst/>
            <a:cxnLst/>
            <a:rect r="r" b="b" t="t" l="l"/>
            <a:pathLst>
              <a:path h="3716482" w="7048500">
                <a:moveTo>
                  <a:pt x="7048500" y="0"/>
                </a:moveTo>
                <a:lnTo>
                  <a:pt x="0" y="0"/>
                </a:lnTo>
                <a:lnTo>
                  <a:pt x="0" y="3716482"/>
                </a:lnTo>
                <a:lnTo>
                  <a:pt x="7048500" y="3716482"/>
                </a:lnTo>
                <a:lnTo>
                  <a:pt x="70485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Bold Colorful Memphis Horizontal Repeating Lined Cross"/>
          <p:cNvSpPr/>
          <p:nvPr/>
        </p:nvSpPr>
        <p:spPr>
          <a:xfrm flipH="false" flipV="false" rot="0">
            <a:off x="796255" y="9258300"/>
            <a:ext cx="1956533" cy="238341"/>
          </a:xfrm>
          <a:custGeom>
            <a:avLst/>
            <a:gdLst/>
            <a:ahLst/>
            <a:cxnLst/>
            <a:rect r="r" b="b" t="t" l="l"/>
            <a:pathLst>
              <a:path h="238341" w="1956533">
                <a:moveTo>
                  <a:pt x="0" y="0"/>
                </a:moveTo>
                <a:lnTo>
                  <a:pt x="1956533" y="0"/>
                </a:lnTo>
                <a:lnTo>
                  <a:pt x="1956533" y="238341"/>
                </a:lnTo>
                <a:lnTo>
                  <a:pt x="0" y="2383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Black Dotted Circle Recolorable Outline"/>
          <p:cNvSpPr/>
          <p:nvPr/>
        </p:nvSpPr>
        <p:spPr>
          <a:xfrm flipH="false" flipV="false" rot="0">
            <a:off x="-427906" y="191898"/>
            <a:ext cx="1050318" cy="1223078"/>
          </a:xfrm>
          <a:custGeom>
            <a:avLst/>
            <a:gdLst/>
            <a:ahLst/>
            <a:cxnLst/>
            <a:rect r="r" b="b" t="t" l="l"/>
            <a:pathLst>
              <a:path h="1223078" w="1050318">
                <a:moveTo>
                  <a:pt x="0" y="0"/>
                </a:moveTo>
                <a:lnTo>
                  <a:pt x="1050319" y="0"/>
                </a:lnTo>
                <a:lnTo>
                  <a:pt x="1050319" y="1223078"/>
                </a:lnTo>
                <a:lnTo>
                  <a:pt x="0" y="1223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 descr="Black Dotted Circle Recolorable Outline"/>
          <p:cNvSpPr/>
          <p:nvPr/>
        </p:nvSpPr>
        <p:spPr>
          <a:xfrm flipH="false" flipV="false" rot="0">
            <a:off x="16590680" y="9659634"/>
            <a:ext cx="965825" cy="1124687"/>
          </a:xfrm>
          <a:custGeom>
            <a:avLst/>
            <a:gdLst/>
            <a:ahLst/>
            <a:cxnLst/>
            <a:rect r="r" b="b" t="t" l="l"/>
            <a:pathLst>
              <a:path h="1124687" w="965825">
                <a:moveTo>
                  <a:pt x="0" y="0"/>
                </a:moveTo>
                <a:lnTo>
                  <a:pt x="965825" y="0"/>
                </a:lnTo>
                <a:lnTo>
                  <a:pt x="965825" y="1124688"/>
                </a:lnTo>
                <a:lnTo>
                  <a:pt x="0" y="11246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633824" y="3886834"/>
            <a:ext cx="3388048" cy="4359851"/>
            <a:chOff x="0" y="0"/>
            <a:chExt cx="3133810" cy="4032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133810" cy="4032690"/>
            </a:xfrm>
            <a:custGeom>
              <a:avLst/>
              <a:gdLst/>
              <a:ahLst/>
              <a:cxnLst/>
              <a:rect r="r" b="b" t="t" l="l"/>
              <a:pathLst>
                <a:path h="4032690" w="313381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9D5B">
                    <a:alpha val="100000"/>
                  </a:srgbClr>
                </a:gs>
                <a:gs pos="100000">
                  <a:srgbClr val="D67938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9" id="9"/>
          <p:cNvGrpSpPr/>
          <p:nvPr/>
        </p:nvGrpSpPr>
        <p:grpSpPr>
          <a:xfrm rot="0">
            <a:off x="9304032" y="3886834"/>
            <a:ext cx="3388048" cy="4359851"/>
            <a:chOff x="0" y="0"/>
            <a:chExt cx="3133810" cy="40326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133810" cy="4032690"/>
            </a:xfrm>
            <a:custGeom>
              <a:avLst/>
              <a:gdLst/>
              <a:ahLst/>
              <a:cxnLst/>
              <a:rect r="r" b="b" t="t" l="l"/>
              <a:pathLst>
                <a:path h="4032690" w="313381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9D5B">
                    <a:alpha val="100000"/>
                  </a:srgbClr>
                </a:gs>
                <a:gs pos="100000">
                  <a:srgbClr val="D67938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139136" y="3886834"/>
            <a:ext cx="3388048" cy="4359851"/>
            <a:chOff x="0" y="0"/>
            <a:chExt cx="3133810" cy="403268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133810" cy="4032690"/>
            </a:xfrm>
            <a:custGeom>
              <a:avLst/>
              <a:gdLst/>
              <a:ahLst/>
              <a:cxnLst/>
              <a:rect r="r" b="b" t="t" l="l"/>
              <a:pathLst>
                <a:path h="4032690" w="313381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9D5B">
                    <a:alpha val="100000"/>
                  </a:srgbClr>
                </a:gs>
                <a:gs pos="100000">
                  <a:srgbClr val="D67938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468928" y="3886834"/>
            <a:ext cx="3388048" cy="4359851"/>
            <a:chOff x="0" y="0"/>
            <a:chExt cx="3133810" cy="40326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133810" cy="4032690"/>
            </a:xfrm>
            <a:custGeom>
              <a:avLst/>
              <a:gdLst/>
              <a:ahLst/>
              <a:cxnLst/>
              <a:rect r="r" b="b" t="t" l="l"/>
              <a:pathLst>
                <a:path h="4032690" w="313381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9D5B">
                    <a:alpha val="100000"/>
                  </a:srgbClr>
                </a:gs>
                <a:gs pos="100000">
                  <a:srgbClr val="D67938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2021039" y="6212070"/>
            <a:ext cx="2715079" cy="1719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79"/>
              </a:lnSpc>
              <a:spcBef>
                <a:spcPct val="0"/>
              </a:spcBef>
            </a:pPr>
            <a:r>
              <a:rPr lang="en-US" sz="2599" spc="5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Are pets considered carry-on baggage?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21039" y="4129652"/>
            <a:ext cx="731749" cy="512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8"/>
              </a:lnSpc>
              <a:spcBef>
                <a:spcPct val="0"/>
              </a:spcBef>
            </a:pPr>
            <a:r>
              <a:rPr lang="en-US" b="true" sz="2674" spc="53" u="non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691247" y="6640695"/>
            <a:ext cx="2715079" cy="1290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79"/>
              </a:lnSpc>
              <a:spcBef>
                <a:spcPct val="0"/>
              </a:spcBef>
            </a:pPr>
            <a:r>
              <a:rPr lang="en-US" sz="2599" spc="5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 I bring sports equipment?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691247" y="4129652"/>
            <a:ext cx="731749" cy="512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8"/>
              </a:lnSpc>
              <a:spcBef>
                <a:spcPct val="0"/>
              </a:spcBef>
            </a:pPr>
            <a:r>
              <a:rPr lang="en-US" b="true" sz="2674" spc="53" u="non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526351" y="7069320"/>
            <a:ext cx="2683331" cy="862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79"/>
              </a:lnSpc>
              <a:spcBef>
                <a:spcPct val="0"/>
              </a:spcBef>
            </a:pPr>
            <a:r>
              <a:rPr lang="en-US" sz="2599" spc="5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When should I pay for bags?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634182" y="4129652"/>
            <a:ext cx="731749" cy="512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8"/>
              </a:lnSpc>
              <a:spcBef>
                <a:spcPct val="0"/>
              </a:spcBef>
            </a:pPr>
            <a:r>
              <a:rPr lang="en-US" b="true" sz="2674" spc="53" u="non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04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856143" y="7069320"/>
            <a:ext cx="2715079" cy="862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79"/>
              </a:lnSpc>
              <a:spcBef>
                <a:spcPct val="0"/>
              </a:spcBef>
            </a:pPr>
            <a:r>
              <a:rPr lang="en-US" sz="2599" spc="5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if my bag is overweight?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856143" y="4129652"/>
            <a:ext cx="731749" cy="512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8"/>
              </a:lnSpc>
              <a:spcBef>
                <a:spcPct val="0"/>
              </a:spcBef>
            </a:pPr>
            <a:r>
              <a:rPr lang="en-US" b="true" sz="2674" spc="53" u="non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02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678032" y="2141905"/>
            <a:ext cx="6474933" cy="800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49"/>
              </a:lnSpc>
            </a:pPr>
            <a:r>
              <a:rPr lang="en-US" b="true" sz="564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Frequently Asked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726945" y="2141905"/>
            <a:ext cx="4883023" cy="800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649"/>
              </a:lnSpc>
            </a:pPr>
            <a:r>
              <a:rPr lang="en-US" b="true" sz="5649">
                <a:solidFill>
                  <a:srgbClr val="D67938"/>
                </a:solidFill>
                <a:latin typeface="Poppins Bold"/>
                <a:ea typeface="Poppins Bold"/>
                <a:cs typeface="Poppins Bold"/>
                <a:sym typeface="Poppins Bold"/>
              </a:rPr>
              <a:t>Questions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450601" y="944954"/>
            <a:ext cx="791160" cy="1201858"/>
          </a:xfrm>
          <a:custGeom>
            <a:avLst/>
            <a:gdLst/>
            <a:ahLst/>
            <a:cxnLst/>
            <a:rect r="r" b="b" t="t" l="l"/>
            <a:pathLst>
              <a:path h="1201858" w="791160">
                <a:moveTo>
                  <a:pt x="0" y="0"/>
                </a:moveTo>
                <a:lnTo>
                  <a:pt x="791160" y="0"/>
                </a:lnTo>
                <a:lnTo>
                  <a:pt x="791160" y="1201858"/>
                </a:lnTo>
                <a:lnTo>
                  <a:pt x="0" y="12018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465179" y="1123376"/>
            <a:ext cx="4876703" cy="457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37"/>
              </a:lnSpc>
            </a:pPr>
            <a:r>
              <a:rPr lang="en-US" sz="2598" spc="5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Frontier Airlines</a:t>
            </a:r>
          </a:p>
        </p:txBody>
      </p:sp>
      <p:sp>
        <p:nvSpPr>
          <p:cNvPr name="Freeform 27" id="27"/>
          <p:cNvSpPr/>
          <p:nvPr/>
        </p:nvSpPr>
        <p:spPr>
          <a:xfrm flipH="true" flipV="true" rot="0">
            <a:off x="12406326" y="-579931"/>
            <a:ext cx="6828782" cy="2321786"/>
          </a:xfrm>
          <a:custGeom>
            <a:avLst/>
            <a:gdLst/>
            <a:ahLst/>
            <a:cxnLst/>
            <a:rect r="r" b="b" t="t" l="l"/>
            <a:pathLst>
              <a:path h="2321786" w="6828782">
                <a:moveTo>
                  <a:pt x="6828782" y="2321786"/>
                </a:moveTo>
                <a:lnTo>
                  <a:pt x="0" y="2321786"/>
                </a:lnTo>
                <a:lnTo>
                  <a:pt x="0" y="0"/>
                </a:lnTo>
                <a:lnTo>
                  <a:pt x="6828782" y="0"/>
                </a:lnTo>
                <a:lnTo>
                  <a:pt x="6828782" y="232178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 descr="Bold Colorful Memphis Horizontal Repeating Lined Cross"/>
          <p:cNvSpPr/>
          <p:nvPr/>
        </p:nvSpPr>
        <p:spPr>
          <a:xfrm flipH="false" flipV="false" rot="0">
            <a:off x="11269667" y="684267"/>
            <a:ext cx="1422414" cy="173276"/>
          </a:xfrm>
          <a:custGeom>
            <a:avLst/>
            <a:gdLst/>
            <a:ahLst/>
            <a:cxnLst/>
            <a:rect r="r" b="b" t="t" l="l"/>
            <a:pathLst>
              <a:path h="173276" w="1422414">
                <a:moveTo>
                  <a:pt x="0" y="0"/>
                </a:moveTo>
                <a:lnTo>
                  <a:pt x="1422413" y="0"/>
                </a:lnTo>
                <a:lnTo>
                  <a:pt x="1422413" y="173276"/>
                </a:lnTo>
                <a:lnTo>
                  <a:pt x="0" y="1732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-62500" y="-113997"/>
            <a:ext cx="2581850" cy="1083574"/>
          </a:xfrm>
          <a:custGeom>
            <a:avLst/>
            <a:gdLst/>
            <a:ahLst/>
            <a:cxnLst/>
            <a:rect r="r" b="b" t="t" l="l"/>
            <a:pathLst>
              <a:path h="1083574" w="2581850">
                <a:moveTo>
                  <a:pt x="0" y="0"/>
                </a:moveTo>
                <a:lnTo>
                  <a:pt x="2581850" y="0"/>
                </a:lnTo>
                <a:lnTo>
                  <a:pt x="2581850" y="1083574"/>
                </a:lnTo>
                <a:lnTo>
                  <a:pt x="0" y="10835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344893" y="7867996"/>
            <a:ext cx="7048500" cy="3716482"/>
          </a:xfrm>
          <a:custGeom>
            <a:avLst/>
            <a:gdLst/>
            <a:ahLst/>
            <a:cxnLst/>
            <a:rect r="r" b="b" t="t" l="l"/>
            <a:pathLst>
              <a:path h="3716482" w="7048500">
                <a:moveTo>
                  <a:pt x="7048500" y="0"/>
                </a:moveTo>
                <a:lnTo>
                  <a:pt x="0" y="0"/>
                </a:lnTo>
                <a:lnTo>
                  <a:pt x="0" y="3716482"/>
                </a:lnTo>
                <a:lnTo>
                  <a:pt x="7048500" y="3716482"/>
                </a:lnTo>
                <a:lnTo>
                  <a:pt x="70485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Bold Colorful Memphis Horizontal Repeating Lined Cross"/>
          <p:cNvSpPr/>
          <p:nvPr/>
        </p:nvSpPr>
        <p:spPr>
          <a:xfrm flipH="false" flipV="false" rot="0">
            <a:off x="796255" y="9258300"/>
            <a:ext cx="1956533" cy="238341"/>
          </a:xfrm>
          <a:custGeom>
            <a:avLst/>
            <a:gdLst/>
            <a:ahLst/>
            <a:cxnLst/>
            <a:rect r="r" b="b" t="t" l="l"/>
            <a:pathLst>
              <a:path h="238341" w="1956533">
                <a:moveTo>
                  <a:pt x="0" y="0"/>
                </a:moveTo>
                <a:lnTo>
                  <a:pt x="1956533" y="0"/>
                </a:lnTo>
                <a:lnTo>
                  <a:pt x="1956533" y="238341"/>
                </a:lnTo>
                <a:lnTo>
                  <a:pt x="0" y="2383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Black Dotted Circle Recolorable Outline"/>
          <p:cNvSpPr/>
          <p:nvPr/>
        </p:nvSpPr>
        <p:spPr>
          <a:xfrm flipH="false" flipV="false" rot="0">
            <a:off x="-427906" y="191898"/>
            <a:ext cx="1050318" cy="1223078"/>
          </a:xfrm>
          <a:custGeom>
            <a:avLst/>
            <a:gdLst/>
            <a:ahLst/>
            <a:cxnLst/>
            <a:rect r="r" b="b" t="t" l="l"/>
            <a:pathLst>
              <a:path h="1223078" w="1050318">
                <a:moveTo>
                  <a:pt x="0" y="0"/>
                </a:moveTo>
                <a:lnTo>
                  <a:pt x="1050319" y="0"/>
                </a:lnTo>
                <a:lnTo>
                  <a:pt x="1050319" y="1223078"/>
                </a:lnTo>
                <a:lnTo>
                  <a:pt x="0" y="1223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 descr="Black Dotted Circle Recolorable Outline"/>
          <p:cNvSpPr/>
          <p:nvPr/>
        </p:nvSpPr>
        <p:spPr>
          <a:xfrm flipH="false" flipV="false" rot="0">
            <a:off x="16590680" y="9659634"/>
            <a:ext cx="965825" cy="1124687"/>
          </a:xfrm>
          <a:custGeom>
            <a:avLst/>
            <a:gdLst/>
            <a:ahLst/>
            <a:cxnLst/>
            <a:rect r="r" b="b" t="t" l="l"/>
            <a:pathLst>
              <a:path h="1124687" w="965825">
                <a:moveTo>
                  <a:pt x="0" y="0"/>
                </a:moveTo>
                <a:lnTo>
                  <a:pt x="965825" y="0"/>
                </a:lnTo>
                <a:lnTo>
                  <a:pt x="965825" y="1124688"/>
                </a:lnTo>
                <a:lnTo>
                  <a:pt x="0" y="11246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633824" y="3886834"/>
            <a:ext cx="3388048" cy="4359851"/>
            <a:chOff x="0" y="0"/>
            <a:chExt cx="3133810" cy="4032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133810" cy="4032690"/>
            </a:xfrm>
            <a:custGeom>
              <a:avLst/>
              <a:gdLst/>
              <a:ahLst/>
              <a:cxnLst/>
              <a:rect r="r" b="b" t="t" l="l"/>
              <a:pathLst>
                <a:path h="4032690" w="313381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9D5B">
                    <a:alpha val="100000"/>
                  </a:srgbClr>
                </a:gs>
                <a:gs pos="100000">
                  <a:srgbClr val="D67938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9" id="9"/>
          <p:cNvGrpSpPr/>
          <p:nvPr/>
        </p:nvGrpSpPr>
        <p:grpSpPr>
          <a:xfrm rot="0">
            <a:off x="9304032" y="3886834"/>
            <a:ext cx="3388048" cy="4359851"/>
            <a:chOff x="0" y="0"/>
            <a:chExt cx="3133810" cy="40326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133810" cy="4032690"/>
            </a:xfrm>
            <a:custGeom>
              <a:avLst/>
              <a:gdLst/>
              <a:ahLst/>
              <a:cxnLst/>
              <a:rect r="r" b="b" t="t" l="l"/>
              <a:pathLst>
                <a:path h="4032690" w="313381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9D5B">
                    <a:alpha val="100000"/>
                  </a:srgbClr>
                </a:gs>
                <a:gs pos="100000">
                  <a:srgbClr val="D67938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139136" y="3886834"/>
            <a:ext cx="3388048" cy="4359851"/>
            <a:chOff x="0" y="0"/>
            <a:chExt cx="3133810" cy="403268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133810" cy="4032690"/>
            </a:xfrm>
            <a:custGeom>
              <a:avLst/>
              <a:gdLst/>
              <a:ahLst/>
              <a:cxnLst/>
              <a:rect r="r" b="b" t="t" l="l"/>
              <a:pathLst>
                <a:path h="4032690" w="313381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9D5B">
                    <a:alpha val="100000"/>
                  </a:srgbClr>
                </a:gs>
                <a:gs pos="100000">
                  <a:srgbClr val="D67938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468928" y="3886834"/>
            <a:ext cx="3388048" cy="4359851"/>
            <a:chOff x="0" y="0"/>
            <a:chExt cx="3133810" cy="40326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133810" cy="4032690"/>
            </a:xfrm>
            <a:custGeom>
              <a:avLst/>
              <a:gdLst/>
              <a:ahLst/>
              <a:cxnLst/>
              <a:rect r="r" b="b" t="t" l="l"/>
              <a:pathLst>
                <a:path h="4032690" w="313381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90"/>
                    <a:pt x="3009350" y="403269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89D5B">
                    <a:alpha val="100000"/>
                  </a:srgbClr>
                </a:gs>
                <a:gs pos="100000">
                  <a:srgbClr val="D67938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2021039" y="6194896"/>
            <a:ext cx="2715079" cy="1736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46"/>
              </a:lnSpc>
              <a:spcBef>
                <a:spcPct val="0"/>
              </a:spcBef>
            </a:pPr>
            <a:r>
              <a:rPr lang="en-US" sz="3497" spc="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 Free Personal Item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21039" y="4082027"/>
            <a:ext cx="731749" cy="70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48"/>
              </a:lnSpc>
              <a:spcBef>
                <a:spcPct val="0"/>
              </a:spcBef>
            </a:pPr>
            <a:r>
              <a:rPr lang="en-US" b="true" sz="3597" spc="71" u="non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691247" y="6194896"/>
            <a:ext cx="2715079" cy="1736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46"/>
              </a:lnSpc>
              <a:spcBef>
                <a:spcPct val="0"/>
              </a:spcBef>
            </a:pPr>
            <a:r>
              <a:rPr lang="en-US" sz="3497" spc="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Checked: 62" &amp; 50 lbs Max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691247" y="4082027"/>
            <a:ext cx="731749" cy="70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48"/>
              </a:lnSpc>
              <a:spcBef>
                <a:spcPct val="0"/>
              </a:spcBef>
            </a:pPr>
            <a:r>
              <a:rPr lang="en-US" b="true" sz="3597" spc="71" u="non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526351" y="6194896"/>
            <a:ext cx="2683331" cy="1736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46"/>
              </a:lnSpc>
              <a:spcBef>
                <a:spcPct val="0"/>
              </a:spcBef>
            </a:pPr>
            <a:r>
              <a:rPr lang="en-US" sz="3497" spc="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Prepay Online to Save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634182" y="4082027"/>
            <a:ext cx="731749" cy="70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48"/>
              </a:lnSpc>
              <a:spcBef>
                <a:spcPct val="0"/>
              </a:spcBef>
            </a:pPr>
            <a:r>
              <a:rPr lang="en-US" b="true" sz="3597" spc="71" u="non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04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856143" y="6194896"/>
            <a:ext cx="2715079" cy="1736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46"/>
              </a:lnSpc>
              <a:spcBef>
                <a:spcPct val="0"/>
              </a:spcBef>
            </a:pPr>
            <a:r>
              <a:rPr lang="en-US" sz="3497" spc="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Carry-On: 24x16x10 Inches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856143" y="4082027"/>
            <a:ext cx="731749" cy="70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48"/>
              </a:lnSpc>
              <a:spcBef>
                <a:spcPct val="0"/>
              </a:spcBef>
            </a:pPr>
            <a:r>
              <a:rPr lang="en-US" b="true" sz="3597" spc="71" u="non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02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678032" y="2160955"/>
            <a:ext cx="6474933" cy="1011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194"/>
              </a:lnSpc>
            </a:pPr>
            <a:r>
              <a:rPr lang="en-US" b="true" sz="719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Policy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915498" y="2266433"/>
            <a:ext cx="4883023" cy="1011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194"/>
              </a:lnSpc>
            </a:pPr>
            <a:r>
              <a:rPr lang="en-US" b="true" sz="7194">
                <a:solidFill>
                  <a:srgbClr val="D67938"/>
                </a:solidFill>
                <a:latin typeface="Poppins Bold"/>
                <a:ea typeface="Poppins Bold"/>
                <a:cs typeface="Poppins Bold"/>
                <a:sym typeface="Poppins Bold"/>
              </a:rPr>
              <a:t>Summary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458600" y="1115697"/>
            <a:ext cx="838407" cy="550163"/>
          </a:xfrm>
          <a:custGeom>
            <a:avLst/>
            <a:gdLst/>
            <a:ahLst/>
            <a:cxnLst/>
            <a:rect r="r" b="b" t="t" l="l"/>
            <a:pathLst>
              <a:path h="550163" w="838407">
                <a:moveTo>
                  <a:pt x="0" y="0"/>
                </a:moveTo>
                <a:lnTo>
                  <a:pt x="838407" y="0"/>
                </a:lnTo>
                <a:lnTo>
                  <a:pt x="838407" y="550164"/>
                </a:lnTo>
                <a:lnTo>
                  <a:pt x="0" y="5501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465179" y="1123376"/>
            <a:ext cx="4876703" cy="457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37"/>
              </a:lnSpc>
            </a:pPr>
            <a:r>
              <a:rPr lang="en-US" sz="2598" spc="5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Frontier Airlines</a:t>
            </a:r>
          </a:p>
        </p:txBody>
      </p:sp>
      <p:sp>
        <p:nvSpPr>
          <p:cNvPr name="Freeform 27" id="27"/>
          <p:cNvSpPr/>
          <p:nvPr/>
        </p:nvSpPr>
        <p:spPr>
          <a:xfrm flipH="true" flipV="true" rot="0">
            <a:off x="12406326" y="-579931"/>
            <a:ext cx="6828782" cy="2321786"/>
          </a:xfrm>
          <a:custGeom>
            <a:avLst/>
            <a:gdLst/>
            <a:ahLst/>
            <a:cxnLst/>
            <a:rect r="r" b="b" t="t" l="l"/>
            <a:pathLst>
              <a:path h="2321786" w="6828782">
                <a:moveTo>
                  <a:pt x="6828782" y="2321786"/>
                </a:moveTo>
                <a:lnTo>
                  <a:pt x="0" y="2321786"/>
                </a:lnTo>
                <a:lnTo>
                  <a:pt x="0" y="0"/>
                </a:lnTo>
                <a:lnTo>
                  <a:pt x="6828782" y="0"/>
                </a:lnTo>
                <a:lnTo>
                  <a:pt x="6828782" y="232178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 descr="Bold Colorful Memphis Horizontal Repeating Lined Cross"/>
          <p:cNvSpPr/>
          <p:nvPr/>
        </p:nvSpPr>
        <p:spPr>
          <a:xfrm flipH="false" flipV="false" rot="0">
            <a:off x="11269667" y="684267"/>
            <a:ext cx="1422414" cy="173276"/>
          </a:xfrm>
          <a:custGeom>
            <a:avLst/>
            <a:gdLst/>
            <a:ahLst/>
            <a:cxnLst/>
            <a:rect r="r" b="b" t="t" l="l"/>
            <a:pathLst>
              <a:path h="173276" w="1422414">
                <a:moveTo>
                  <a:pt x="0" y="0"/>
                </a:moveTo>
                <a:lnTo>
                  <a:pt x="1422413" y="0"/>
                </a:lnTo>
                <a:lnTo>
                  <a:pt x="1422413" y="173276"/>
                </a:lnTo>
                <a:lnTo>
                  <a:pt x="0" y="1732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-62500" y="-113997"/>
            <a:ext cx="2581850" cy="1083574"/>
          </a:xfrm>
          <a:custGeom>
            <a:avLst/>
            <a:gdLst/>
            <a:ahLst/>
            <a:cxnLst/>
            <a:rect r="r" b="b" t="t" l="l"/>
            <a:pathLst>
              <a:path h="1083574" w="2581850">
                <a:moveTo>
                  <a:pt x="0" y="0"/>
                </a:moveTo>
                <a:lnTo>
                  <a:pt x="2581850" y="0"/>
                </a:lnTo>
                <a:lnTo>
                  <a:pt x="2581850" y="1083574"/>
                </a:lnTo>
                <a:lnTo>
                  <a:pt x="0" y="10835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10347897" y="0"/>
            <a:ext cx="9265274" cy="8557744"/>
          </a:xfrm>
          <a:custGeom>
            <a:avLst/>
            <a:gdLst/>
            <a:ahLst/>
            <a:cxnLst/>
            <a:rect r="r" b="b" t="t" l="l"/>
            <a:pathLst>
              <a:path h="8557744" w="9265274">
                <a:moveTo>
                  <a:pt x="9265274" y="8557744"/>
                </a:moveTo>
                <a:lnTo>
                  <a:pt x="0" y="8557744"/>
                </a:lnTo>
                <a:lnTo>
                  <a:pt x="0" y="0"/>
                </a:lnTo>
                <a:lnTo>
                  <a:pt x="9265274" y="0"/>
                </a:lnTo>
                <a:lnTo>
                  <a:pt x="9265274" y="85577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347897" y="1662066"/>
            <a:ext cx="8102245" cy="6962867"/>
            <a:chOff x="0" y="0"/>
            <a:chExt cx="812800" cy="698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4"/>
              <a:stretch>
                <a:fillRect l="-3129" t="0" r="-3129" b="0"/>
              </a:stretch>
            </a:blipFill>
            <a:ln w="123825" cap="sq">
              <a:solidFill>
                <a:srgbClr val="302721"/>
              </a:solidFill>
              <a:prstDash val="solid"/>
              <a:miter/>
            </a:ln>
          </p:spPr>
        </p:sp>
      </p:grpSp>
      <p:sp>
        <p:nvSpPr>
          <p:cNvPr name="Freeform 5" id="5"/>
          <p:cNvSpPr/>
          <p:nvPr/>
        </p:nvSpPr>
        <p:spPr>
          <a:xfrm flipH="true" flipV="false" rot="0">
            <a:off x="11057633" y="7231550"/>
            <a:ext cx="9494134" cy="3228006"/>
          </a:xfrm>
          <a:custGeom>
            <a:avLst/>
            <a:gdLst/>
            <a:ahLst/>
            <a:cxnLst/>
            <a:rect r="r" b="b" t="t" l="l"/>
            <a:pathLst>
              <a:path h="3228006" w="9494134">
                <a:moveTo>
                  <a:pt x="9494134" y="0"/>
                </a:moveTo>
                <a:lnTo>
                  <a:pt x="0" y="0"/>
                </a:lnTo>
                <a:lnTo>
                  <a:pt x="0" y="3228006"/>
                </a:lnTo>
                <a:lnTo>
                  <a:pt x="9494134" y="3228006"/>
                </a:lnTo>
                <a:lnTo>
                  <a:pt x="949413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0">
            <a:off x="-62500" y="-395334"/>
            <a:ext cx="1375693" cy="3152629"/>
          </a:xfrm>
          <a:custGeom>
            <a:avLst/>
            <a:gdLst/>
            <a:ahLst/>
            <a:cxnLst/>
            <a:rect r="r" b="b" t="t" l="l"/>
            <a:pathLst>
              <a:path h="3152629" w="1375693">
                <a:moveTo>
                  <a:pt x="0" y="3152629"/>
                </a:moveTo>
                <a:lnTo>
                  <a:pt x="1375692" y="3152629"/>
                </a:lnTo>
                <a:lnTo>
                  <a:pt x="1375692" y="0"/>
                </a:lnTo>
                <a:lnTo>
                  <a:pt x="0" y="0"/>
                </a:lnTo>
                <a:lnTo>
                  <a:pt x="0" y="3152629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84642" y="1109229"/>
            <a:ext cx="810828" cy="552837"/>
          </a:xfrm>
          <a:custGeom>
            <a:avLst/>
            <a:gdLst/>
            <a:ahLst/>
            <a:cxnLst/>
            <a:rect r="r" b="b" t="t" l="l"/>
            <a:pathLst>
              <a:path h="552837" w="810828">
                <a:moveTo>
                  <a:pt x="0" y="0"/>
                </a:moveTo>
                <a:lnTo>
                  <a:pt x="810828" y="0"/>
                </a:lnTo>
                <a:lnTo>
                  <a:pt x="810828" y="552837"/>
                </a:lnTo>
                <a:lnTo>
                  <a:pt x="0" y="5528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829620" y="9540464"/>
            <a:ext cx="1956533" cy="238341"/>
          </a:xfrm>
          <a:custGeom>
            <a:avLst/>
            <a:gdLst/>
            <a:ahLst/>
            <a:cxnLst/>
            <a:rect r="r" b="b" t="t" l="l"/>
            <a:pathLst>
              <a:path h="238341" w="1956533">
                <a:moveTo>
                  <a:pt x="0" y="0"/>
                </a:moveTo>
                <a:lnTo>
                  <a:pt x="1956532" y="0"/>
                </a:lnTo>
                <a:lnTo>
                  <a:pt x="1956532" y="238341"/>
                </a:lnTo>
                <a:lnTo>
                  <a:pt x="0" y="2383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10437" y="392016"/>
            <a:ext cx="1479619" cy="180244"/>
          </a:xfrm>
          <a:custGeom>
            <a:avLst/>
            <a:gdLst/>
            <a:ahLst/>
            <a:cxnLst/>
            <a:rect r="r" b="b" t="t" l="l"/>
            <a:pathLst>
              <a:path h="180244" w="1479619">
                <a:moveTo>
                  <a:pt x="0" y="0"/>
                </a:moveTo>
                <a:lnTo>
                  <a:pt x="1479619" y="0"/>
                </a:lnTo>
                <a:lnTo>
                  <a:pt x="1479619" y="180245"/>
                </a:lnTo>
                <a:lnTo>
                  <a:pt x="0" y="1802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982975" y="-798393"/>
            <a:ext cx="1371239" cy="1596785"/>
          </a:xfrm>
          <a:custGeom>
            <a:avLst/>
            <a:gdLst/>
            <a:ahLst/>
            <a:cxnLst/>
            <a:rect r="r" b="b" t="t" l="l"/>
            <a:pathLst>
              <a:path h="1596785" w="1371239">
                <a:moveTo>
                  <a:pt x="0" y="0"/>
                </a:moveTo>
                <a:lnTo>
                  <a:pt x="1371239" y="0"/>
                </a:lnTo>
                <a:lnTo>
                  <a:pt x="1371239" y="1596786"/>
                </a:lnTo>
                <a:lnTo>
                  <a:pt x="0" y="15967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10437" y="9659634"/>
            <a:ext cx="965825" cy="1124687"/>
          </a:xfrm>
          <a:custGeom>
            <a:avLst/>
            <a:gdLst/>
            <a:ahLst/>
            <a:cxnLst/>
            <a:rect r="r" b="b" t="t" l="l"/>
            <a:pathLst>
              <a:path h="1124687" w="965825">
                <a:moveTo>
                  <a:pt x="0" y="0"/>
                </a:moveTo>
                <a:lnTo>
                  <a:pt x="965825" y="0"/>
                </a:lnTo>
                <a:lnTo>
                  <a:pt x="965825" y="1124688"/>
                </a:lnTo>
                <a:lnTo>
                  <a:pt x="0" y="112468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465179" y="1123376"/>
            <a:ext cx="4876703" cy="457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37"/>
              </a:lnSpc>
            </a:pPr>
            <a:r>
              <a:rPr lang="en-US" sz="2598" spc="5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Frontier Airlines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72615" y="4083727"/>
            <a:ext cx="8975282" cy="152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342"/>
              </a:lnSpc>
            </a:pPr>
            <a:r>
              <a:rPr lang="en-US" b="true" sz="1149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72615" y="5570771"/>
            <a:ext cx="8272447" cy="939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31"/>
              </a:lnSpc>
            </a:pPr>
            <a:r>
              <a:rPr lang="en-US" sz="7146">
                <a:solidFill>
                  <a:srgbClr val="D67938"/>
                </a:solidFill>
                <a:latin typeface="Poppins Light"/>
                <a:ea typeface="Poppins Light"/>
                <a:cs typeface="Poppins Light"/>
                <a:sym typeface="Poppins Light"/>
              </a:rPr>
              <a:t>For Your Attention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57173" y="8526200"/>
            <a:ext cx="3016871" cy="358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8"/>
              </a:lnSpc>
            </a:pPr>
            <a:r>
              <a:rPr lang="en-US" sz="19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More Info: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435003" y="8526200"/>
            <a:ext cx="3016871" cy="358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8"/>
              </a:lnSpc>
            </a:pPr>
            <a:r>
              <a:rPr lang="en-US" sz="19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Contact: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76262" y="8899285"/>
            <a:ext cx="3527268" cy="441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7"/>
              </a:lnSpc>
            </a:pPr>
            <a:r>
              <a:rPr lang="en-US" b="true" sz="2498" u="sng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  <a:hlinkClick r:id="rId15" tooltip="https://www.airflypolicy.com"/>
              </a:rPr>
              <a:t>www.airflypolicy.com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435003" y="8817012"/>
            <a:ext cx="3016871" cy="441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7"/>
              </a:lnSpc>
            </a:pPr>
            <a:r>
              <a:rPr lang="en-US" b="true" sz="2498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+1-888-212-0809</a:t>
            </a:r>
          </a:p>
        </p:txBody>
      </p:sp>
      <p:sp>
        <p:nvSpPr>
          <p:cNvPr name="AutoShape 19" id="19"/>
          <p:cNvSpPr/>
          <p:nvPr/>
        </p:nvSpPr>
        <p:spPr>
          <a:xfrm>
            <a:off x="1484642" y="6662052"/>
            <a:ext cx="4655459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-62500" y="-113997"/>
            <a:ext cx="2581850" cy="1083574"/>
          </a:xfrm>
          <a:custGeom>
            <a:avLst/>
            <a:gdLst/>
            <a:ahLst/>
            <a:cxnLst/>
            <a:rect r="r" b="b" t="t" l="l"/>
            <a:pathLst>
              <a:path h="1083574" w="2581850">
                <a:moveTo>
                  <a:pt x="0" y="0"/>
                </a:moveTo>
                <a:lnTo>
                  <a:pt x="2581850" y="0"/>
                </a:lnTo>
                <a:lnTo>
                  <a:pt x="2581850" y="1083574"/>
                </a:lnTo>
                <a:lnTo>
                  <a:pt x="0" y="108357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DAHLZ4OWc4U</dc:identifier>
  <dcterms:modified xsi:type="dcterms:W3CDTF">2011-08-01T06:04:30Z</dcterms:modified>
  <cp:revision>1</cp:revision>
  <dc:title>How many bags can you take on Frontier for free?</dc:title>
</cp:coreProperties>
</file>