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Heading Now 71-78 Bold" charset="1" panose="00000000000000000000"/>
      <p:regular r:id="rId16"/>
    </p:embeddedFont>
    <p:embeddedFont>
      <p:font typeface="Open Sauce" charset="1" panose="00000500000000000000"/>
      <p:regular r:id="rId17"/>
    </p:embeddedFont>
    <p:embeddedFont>
      <p:font typeface="Open Sauce Bold" charset="1" panose="00000800000000000000"/>
      <p:regular r:id="rId18"/>
    </p:embeddedFont>
    <p:embeddedFont>
      <p:font typeface="Poppins Medium" charset="1" panose="000006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https://www.airflypolicy.com" TargetMode="External" Type="http://schemas.openxmlformats.org/officeDocument/2006/relationships/hyperlink"/><Relationship Id="rId15" Target="../media/image13.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2.svg" Type="http://schemas.openxmlformats.org/officeDocument/2006/relationships/image"/><Relationship Id="rId11" Target="../media/image63.png" Type="http://schemas.openxmlformats.org/officeDocument/2006/relationships/image"/><Relationship Id="rId12" Target="../media/image64.svg" Type="http://schemas.openxmlformats.org/officeDocument/2006/relationships/image"/><Relationship Id="rId13" Target="../media/image65.png" Type="http://schemas.openxmlformats.org/officeDocument/2006/relationships/image"/><Relationship Id="rId14" Target="../media/image66.svg" Type="http://schemas.openxmlformats.org/officeDocument/2006/relationships/image"/><Relationship Id="rId15" Target="https://www.airflypolicy.com" TargetMode="External" Type="http://schemas.openxmlformats.org/officeDocument/2006/relationships/hyperlink"/><Relationship Id="rId16" Target="../media/image9.png" Type="http://schemas.openxmlformats.org/officeDocument/2006/relationships/image"/><Relationship Id="rId17" Target="../media/image10.svg" Type="http://schemas.openxmlformats.org/officeDocument/2006/relationships/image"/><Relationship Id="rId18" Target="../media/image11.png" Type="http://schemas.openxmlformats.org/officeDocument/2006/relationships/image"/><Relationship Id="rId19" Target="../media/image12.svg" Type="http://schemas.openxmlformats.org/officeDocument/2006/relationships/image"/><Relationship Id="rId2" Target="../media/image56.png" Type="http://schemas.openxmlformats.org/officeDocument/2006/relationships/image"/><Relationship Id="rId20" Target="../media/image13.jpeg" Type="http://schemas.openxmlformats.org/officeDocument/2006/relationships/image"/><Relationship Id="rId3" Target="../media/image1.png" Type="http://schemas.openxmlformats.org/officeDocument/2006/relationships/image"/><Relationship Id="rId4" Target="../media/image2.svg" Type="http://schemas.openxmlformats.org/officeDocument/2006/relationships/image"/><Relationship Id="rId5" Target="../media/image57.png" Type="http://schemas.openxmlformats.org/officeDocument/2006/relationships/image"/><Relationship Id="rId6" Target="../media/image58.svg" Type="http://schemas.openxmlformats.org/officeDocument/2006/relationships/image"/><Relationship Id="rId7" Target="../media/image59.png" Type="http://schemas.openxmlformats.org/officeDocument/2006/relationships/image"/><Relationship Id="rId8" Target="../media/image60.svg" Type="http://schemas.openxmlformats.org/officeDocument/2006/relationships/image"/><Relationship Id="rId9" Target="../media/image61.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jpeg" Type="http://schemas.openxmlformats.org/officeDocument/2006/relationships/image"/><Relationship Id="rId2" Target="../media/image14.jpeg" Type="http://schemas.openxmlformats.org/officeDocument/2006/relationships/image"/><Relationship Id="rId3" Target="../media/image15.png" Type="http://schemas.openxmlformats.org/officeDocument/2006/relationships/image"/><Relationship Id="rId4" Target="../media/image16.svg" Type="http://schemas.openxmlformats.org/officeDocument/2006/relationships/image"/><Relationship Id="rId5" Target="../media/image17.png" Type="http://schemas.openxmlformats.org/officeDocument/2006/relationships/image"/><Relationship Id="rId6" Target="../media/image18.svg" Type="http://schemas.openxmlformats.org/officeDocument/2006/relationships/image"/><Relationship Id="rId7" Target="../media/image1.png" Type="http://schemas.openxmlformats.org/officeDocument/2006/relationships/image"/><Relationship Id="rId8" Target="../media/image2.svg" Type="http://schemas.openxmlformats.org/officeDocument/2006/relationships/image"/><Relationship Id="rId9" Target="https://www.airflypolicy.com/baggage-policy/cathay-pacific-baggage-policy"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jpeg" Type="http://schemas.openxmlformats.org/officeDocument/2006/relationships/image"/><Relationship Id="rId2" Target="../media/image19.png" Type="http://schemas.openxmlformats.org/officeDocument/2006/relationships/image"/><Relationship Id="rId3" Target="../media/image20.svg" Type="http://schemas.openxmlformats.org/officeDocument/2006/relationships/image"/><Relationship Id="rId4" Target="../media/image21.png" Type="http://schemas.openxmlformats.org/officeDocument/2006/relationships/image"/><Relationship Id="rId5" Target="../media/image22.svg" Type="http://schemas.openxmlformats.org/officeDocument/2006/relationships/image"/><Relationship Id="rId6" Target="../media/image1.png" Type="http://schemas.openxmlformats.org/officeDocument/2006/relationships/image"/><Relationship Id="rId7" Target="../media/image2.sv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png" Type="http://schemas.openxmlformats.org/officeDocument/2006/relationships/image"/><Relationship Id="rId11" Target="../media/image2.svg" Type="http://schemas.openxmlformats.org/officeDocument/2006/relationships/image"/><Relationship Id="rId12" Target="../media/image9.png" Type="http://schemas.openxmlformats.org/officeDocument/2006/relationships/image"/><Relationship Id="rId13" Target="../media/image10.svg" Type="http://schemas.openxmlformats.org/officeDocument/2006/relationships/image"/><Relationship Id="rId14" Target="../media/image11.png" Type="http://schemas.openxmlformats.org/officeDocument/2006/relationships/image"/><Relationship Id="rId15" Target="../media/image12.svg" Type="http://schemas.openxmlformats.org/officeDocument/2006/relationships/image"/><Relationship Id="rId16" Target="../media/image13.jpeg" Type="http://schemas.openxmlformats.org/officeDocument/2006/relationships/image"/><Relationship Id="rId2" Target="../media/image25.jpeg" Type="http://schemas.openxmlformats.org/officeDocument/2006/relationships/image"/><Relationship Id="rId3" Target="../media/image26.png" Type="http://schemas.openxmlformats.org/officeDocument/2006/relationships/image"/><Relationship Id="rId4" Target="../media/image27.svg" Type="http://schemas.openxmlformats.org/officeDocument/2006/relationships/image"/><Relationship Id="rId5" Target="../media/image28.png" Type="http://schemas.openxmlformats.org/officeDocument/2006/relationships/image"/><Relationship Id="rId6" Target="../media/image29.png" Type="http://schemas.openxmlformats.org/officeDocument/2006/relationships/image"/><Relationship Id="rId7" Target="../media/image30.svg" Type="http://schemas.openxmlformats.org/officeDocument/2006/relationships/image"/><Relationship Id="rId8" Target="../media/image31.png" Type="http://schemas.openxmlformats.org/officeDocument/2006/relationships/image"/><Relationship Id="rId9" Target="../media/image32.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svg" Type="http://schemas.openxmlformats.org/officeDocument/2006/relationships/image"/><Relationship Id="rId11" Target="../media/image11.png" Type="http://schemas.openxmlformats.org/officeDocument/2006/relationships/image"/><Relationship Id="rId12" Target="../media/image12.svg" Type="http://schemas.openxmlformats.org/officeDocument/2006/relationships/image"/><Relationship Id="rId13" Target="../media/image36.png" Type="http://schemas.openxmlformats.org/officeDocument/2006/relationships/image"/><Relationship Id="rId14" Target="../media/image37.svg" Type="http://schemas.openxmlformats.org/officeDocument/2006/relationships/image"/><Relationship Id="rId15" Target="../media/image13.jpeg" Type="http://schemas.openxmlformats.org/officeDocument/2006/relationships/image"/><Relationship Id="rId2" Target="../media/image33.jpeg" Type="http://schemas.openxmlformats.org/officeDocument/2006/relationships/image"/><Relationship Id="rId3" Target="../media/image34.png" Type="http://schemas.openxmlformats.org/officeDocument/2006/relationships/image"/><Relationship Id="rId4" Target="../media/image35.svg" Type="http://schemas.openxmlformats.org/officeDocument/2006/relationships/image"/><Relationship Id="rId5" Target="../media/image15.png" Type="http://schemas.openxmlformats.org/officeDocument/2006/relationships/image"/><Relationship Id="rId6" Target="../media/image16.svg" Type="http://schemas.openxmlformats.org/officeDocument/2006/relationships/image"/><Relationship Id="rId7" Target="../media/image1.png" Type="http://schemas.openxmlformats.org/officeDocument/2006/relationships/image"/><Relationship Id="rId8" Target="../media/image2.svg" Type="http://schemas.openxmlformats.org/officeDocument/2006/relationships/image"/><Relationship Id="rId9" Target="../media/image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1.png" Type="http://schemas.openxmlformats.org/officeDocument/2006/relationships/image"/><Relationship Id="rId11" Target="../media/image12.svg" Type="http://schemas.openxmlformats.org/officeDocument/2006/relationships/image"/><Relationship Id="rId12" Target="../media/image13.jpeg" Type="http://schemas.openxmlformats.org/officeDocument/2006/relationships/image"/><Relationship Id="rId2" Target="../media/image38.png" Type="http://schemas.openxmlformats.org/officeDocument/2006/relationships/image"/><Relationship Id="rId3" Target="../media/image39.png" Type="http://schemas.openxmlformats.org/officeDocument/2006/relationships/image"/><Relationship Id="rId4" Target="../media/image40.png" Type="http://schemas.openxmlformats.org/officeDocument/2006/relationships/image"/><Relationship Id="rId5" Target="https://vimeo.com/1213871194?share=copy&amp;fl=sv&amp;fe=ci" TargetMode="External" Type="http://schemas.openxmlformats.org/officeDocument/2006/relationships/hyperlink"/><Relationship Id="rId6" Target="../media/image1.png" Type="http://schemas.openxmlformats.org/officeDocument/2006/relationships/image"/><Relationship Id="rId7" Target="../media/image2.svg" Type="http://schemas.openxmlformats.org/officeDocument/2006/relationships/image"/><Relationship Id="rId8" Target="../media/image9.png" Type="http://schemas.openxmlformats.org/officeDocument/2006/relationships/image"/><Relationship Id="rId9" Target="../media/image10.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svg" Type="http://schemas.openxmlformats.org/officeDocument/2006/relationships/image"/><Relationship Id="rId11" Target="../media/image9.png" Type="http://schemas.openxmlformats.org/officeDocument/2006/relationships/image"/><Relationship Id="rId12" Target="../media/image10.svg" Type="http://schemas.openxmlformats.org/officeDocument/2006/relationships/image"/><Relationship Id="rId13" Target="../media/image11.png" Type="http://schemas.openxmlformats.org/officeDocument/2006/relationships/image"/><Relationship Id="rId14" Target="../media/image12.svg" Type="http://schemas.openxmlformats.org/officeDocument/2006/relationships/image"/><Relationship Id="rId15" Target="../media/image13.jpe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41.jpeg" Type="http://schemas.openxmlformats.org/officeDocument/2006/relationships/image"/><Relationship Id="rId5" Target="../media/image42.jpeg" Type="http://schemas.openxmlformats.org/officeDocument/2006/relationships/image"/><Relationship Id="rId6" Target="../media/image43.jpeg" Type="http://schemas.openxmlformats.org/officeDocument/2006/relationships/image"/><Relationship Id="rId7" Target="../media/image44.png" Type="http://schemas.openxmlformats.org/officeDocument/2006/relationships/image"/><Relationship Id="rId8" Target="../media/image45.svg" Type="http://schemas.openxmlformats.org/officeDocument/2006/relationships/image"/><Relationship Id="rId9" Target="../media/image4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jpeg" Type="http://schemas.openxmlformats.org/officeDocument/2006/relationships/image"/><Relationship Id="rId11" Target="https://6a4b5731e0c98.site123.me/blog/get-the-latest-cathay-pacific-baggage-policy-travel-stress-free" TargetMode="External" Type="http://schemas.openxmlformats.org/officeDocument/2006/relationships/hyperlink"/><Relationship Id="rId2" Target="../media/image48.png" Type="http://schemas.openxmlformats.org/officeDocument/2006/relationships/image"/><Relationship Id="rId3" Target="../media/image49.pn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9.png" Type="http://schemas.openxmlformats.org/officeDocument/2006/relationships/image"/><Relationship Id="rId7" Target="../media/image10.svg" Type="http://schemas.openxmlformats.org/officeDocument/2006/relationships/image"/><Relationship Id="rId8" Target="../media/image11.png" Type="http://schemas.openxmlformats.org/officeDocument/2006/relationships/image"/><Relationship Id="rId9" Target="../media/image1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sv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jpeg" Type="http://schemas.openxmlformats.org/officeDocument/2006/relationships/image"/><Relationship Id="rId2" Target="../media/image50.png" Type="http://schemas.openxmlformats.org/officeDocument/2006/relationships/image"/><Relationship Id="rId3" Target="../media/image51.png" Type="http://schemas.openxmlformats.org/officeDocument/2006/relationships/image"/><Relationship Id="rId4" Target="../media/image52.png" Type="http://schemas.openxmlformats.org/officeDocument/2006/relationships/image"/><Relationship Id="rId5" Target="../media/image53.png" Type="http://schemas.openxmlformats.org/officeDocument/2006/relationships/image"/><Relationship Id="rId6" Target="../media/image54.png" Type="http://schemas.openxmlformats.org/officeDocument/2006/relationships/image"/><Relationship Id="rId7" Target="../media/image55.svg" Type="http://schemas.openxmlformats.org/officeDocument/2006/relationships/image"/><Relationship Id="rId8" Target="../media/image1.png" Type="http://schemas.openxmlformats.org/officeDocument/2006/relationships/image"/><Relationship Id="rId9" Target="../media/image2.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921" y="0"/>
            <a:ext cx="721401" cy="10287000"/>
            <a:chOff x="0" y="0"/>
            <a:chExt cx="189999" cy="2709333"/>
          </a:xfrm>
        </p:grpSpPr>
        <p:sp>
          <p:nvSpPr>
            <p:cNvPr name="Freeform 3" id="3"/>
            <p:cNvSpPr/>
            <p:nvPr/>
          </p:nvSpPr>
          <p:spPr>
            <a:xfrm flipH="false" flipV="false" rot="0">
              <a:off x="0" y="0"/>
              <a:ext cx="189999" cy="2709333"/>
            </a:xfrm>
            <a:custGeom>
              <a:avLst/>
              <a:gdLst/>
              <a:ahLst/>
              <a:cxnLst/>
              <a:rect r="r" b="b" t="t" l="l"/>
              <a:pathLst>
                <a:path h="2709333" w="189999">
                  <a:moveTo>
                    <a:pt x="0" y="0"/>
                  </a:moveTo>
                  <a:lnTo>
                    <a:pt x="189999" y="0"/>
                  </a:lnTo>
                  <a:lnTo>
                    <a:pt x="189999" y="2709333"/>
                  </a:lnTo>
                  <a:lnTo>
                    <a:pt x="0" y="2709333"/>
                  </a:lnTo>
                  <a:close/>
                </a:path>
              </a:pathLst>
            </a:custGeom>
            <a:solidFill>
              <a:srgbClr val="FFF4C5"/>
            </a:solidFill>
          </p:spPr>
        </p:sp>
        <p:sp>
          <p:nvSpPr>
            <p:cNvPr name="TextBox 4" id="4"/>
            <p:cNvSpPr txBox="true"/>
            <p:nvPr/>
          </p:nvSpPr>
          <p:spPr>
            <a:xfrm>
              <a:off x="0" y="-47625"/>
              <a:ext cx="189999" cy="2756958"/>
            </a:xfrm>
            <a:prstGeom prst="rect">
              <a:avLst/>
            </a:prstGeom>
          </p:spPr>
          <p:txBody>
            <a:bodyPr anchor="ctr" rtlCol="false" tIns="50800" lIns="50800" bIns="50800" rIns="50800"/>
            <a:lstStyle/>
            <a:p>
              <a:pPr algn="ctr" marL="0" indent="0" lvl="0">
                <a:lnSpc>
                  <a:spcPts val="2800"/>
                </a:lnSpc>
              </a:pPr>
            </a:p>
          </p:txBody>
        </p:sp>
      </p:grpSp>
      <p:sp>
        <p:nvSpPr>
          <p:cNvPr name="Freeform 5" id="5"/>
          <p:cNvSpPr/>
          <p:nvPr/>
        </p:nvSpPr>
        <p:spPr>
          <a:xfrm flipH="false" flipV="false" rot="0">
            <a:off x="14583673" y="139331"/>
            <a:ext cx="3079452" cy="3079452"/>
          </a:xfrm>
          <a:custGeom>
            <a:avLst/>
            <a:gdLst/>
            <a:ahLst/>
            <a:cxnLst/>
            <a:rect r="r" b="b" t="t" l="l"/>
            <a:pathLst>
              <a:path h="3079452" w="3079452">
                <a:moveTo>
                  <a:pt x="0" y="0"/>
                </a:moveTo>
                <a:lnTo>
                  <a:pt x="3079452" y="0"/>
                </a:lnTo>
                <a:lnTo>
                  <a:pt x="3079452" y="3079453"/>
                </a:lnTo>
                <a:lnTo>
                  <a:pt x="0" y="30794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6" id="6"/>
          <p:cNvGrpSpPr/>
          <p:nvPr/>
        </p:nvGrpSpPr>
        <p:grpSpPr>
          <a:xfrm rot="0">
            <a:off x="11700408" y="1374028"/>
            <a:ext cx="5245065" cy="694943"/>
            <a:chOff x="0" y="0"/>
            <a:chExt cx="1381416" cy="183030"/>
          </a:xfrm>
        </p:grpSpPr>
        <p:sp>
          <p:nvSpPr>
            <p:cNvPr name="Freeform 7" id="7"/>
            <p:cNvSpPr/>
            <p:nvPr/>
          </p:nvSpPr>
          <p:spPr>
            <a:xfrm flipH="false" flipV="false" rot="0">
              <a:off x="0" y="0"/>
              <a:ext cx="1381416" cy="183030"/>
            </a:xfrm>
            <a:custGeom>
              <a:avLst/>
              <a:gdLst/>
              <a:ahLst/>
              <a:cxnLst/>
              <a:rect r="r" b="b" t="t" l="l"/>
              <a:pathLst>
                <a:path h="183030" w="1381416">
                  <a:moveTo>
                    <a:pt x="91515" y="0"/>
                  </a:moveTo>
                  <a:lnTo>
                    <a:pt x="1289901" y="0"/>
                  </a:lnTo>
                  <a:cubicBezTo>
                    <a:pt x="1314172" y="0"/>
                    <a:pt x="1337450" y="9642"/>
                    <a:pt x="1354612" y="26804"/>
                  </a:cubicBezTo>
                  <a:cubicBezTo>
                    <a:pt x="1371775" y="43967"/>
                    <a:pt x="1381416" y="67244"/>
                    <a:pt x="1381416" y="91515"/>
                  </a:cubicBezTo>
                  <a:lnTo>
                    <a:pt x="1381416" y="91515"/>
                  </a:lnTo>
                  <a:cubicBezTo>
                    <a:pt x="1381416" y="142058"/>
                    <a:pt x="1340444" y="183030"/>
                    <a:pt x="1289901" y="183030"/>
                  </a:cubicBezTo>
                  <a:lnTo>
                    <a:pt x="91515" y="183030"/>
                  </a:lnTo>
                  <a:cubicBezTo>
                    <a:pt x="67244" y="183030"/>
                    <a:pt x="43967" y="173389"/>
                    <a:pt x="26804" y="156226"/>
                  </a:cubicBezTo>
                  <a:cubicBezTo>
                    <a:pt x="9642" y="139064"/>
                    <a:pt x="0" y="115786"/>
                    <a:pt x="0" y="91515"/>
                  </a:cubicBezTo>
                  <a:lnTo>
                    <a:pt x="0" y="91515"/>
                  </a:lnTo>
                  <a:cubicBezTo>
                    <a:pt x="0" y="67244"/>
                    <a:pt x="9642" y="43967"/>
                    <a:pt x="26804" y="26804"/>
                  </a:cubicBezTo>
                  <a:cubicBezTo>
                    <a:pt x="43967" y="9642"/>
                    <a:pt x="67244" y="0"/>
                    <a:pt x="91515" y="0"/>
                  </a:cubicBezTo>
                  <a:close/>
                </a:path>
              </a:pathLst>
            </a:custGeom>
            <a:solidFill>
              <a:srgbClr val="FFDE59"/>
            </a:solidFill>
          </p:spPr>
        </p:sp>
        <p:sp>
          <p:nvSpPr>
            <p:cNvPr name="TextBox 8" id="8"/>
            <p:cNvSpPr txBox="true"/>
            <p:nvPr/>
          </p:nvSpPr>
          <p:spPr>
            <a:xfrm>
              <a:off x="0" y="-47625"/>
              <a:ext cx="1381416" cy="230655"/>
            </a:xfrm>
            <a:prstGeom prst="rect">
              <a:avLst/>
            </a:prstGeom>
          </p:spPr>
          <p:txBody>
            <a:bodyPr anchor="ctr" rtlCol="false" tIns="50800" lIns="50800" bIns="50800" rIns="50800"/>
            <a:lstStyle/>
            <a:p>
              <a:pPr algn="ctr" marL="0" indent="0" lvl="0">
                <a:lnSpc>
                  <a:spcPts val="2800"/>
                </a:lnSpc>
              </a:pPr>
            </a:p>
          </p:txBody>
        </p:sp>
      </p:grpSp>
      <p:grpSp>
        <p:nvGrpSpPr>
          <p:cNvPr name="Group 9" id="9"/>
          <p:cNvGrpSpPr/>
          <p:nvPr/>
        </p:nvGrpSpPr>
        <p:grpSpPr>
          <a:xfrm rot="0">
            <a:off x="2224633" y="1374028"/>
            <a:ext cx="4668027" cy="694943"/>
            <a:chOff x="0" y="0"/>
            <a:chExt cx="1229439" cy="183030"/>
          </a:xfrm>
        </p:grpSpPr>
        <p:sp>
          <p:nvSpPr>
            <p:cNvPr name="Freeform 10" id="10"/>
            <p:cNvSpPr/>
            <p:nvPr/>
          </p:nvSpPr>
          <p:spPr>
            <a:xfrm flipH="false" flipV="false" rot="0">
              <a:off x="0" y="0"/>
              <a:ext cx="1229439" cy="183030"/>
            </a:xfrm>
            <a:custGeom>
              <a:avLst/>
              <a:gdLst/>
              <a:ahLst/>
              <a:cxnLst/>
              <a:rect r="r" b="b" t="t" l="l"/>
              <a:pathLst>
                <a:path h="183030" w="1229439">
                  <a:moveTo>
                    <a:pt x="91515" y="0"/>
                  </a:moveTo>
                  <a:lnTo>
                    <a:pt x="1137924" y="0"/>
                  </a:lnTo>
                  <a:cubicBezTo>
                    <a:pt x="1162195" y="0"/>
                    <a:pt x="1185473" y="9642"/>
                    <a:pt x="1202635" y="26804"/>
                  </a:cubicBezTo>
                  <a:cubicBezTo>
                    <a:pt x="1219797" y="43967"/>
                    <a:pt x="1229439" y="67244"/>
                    <a:pt x="1229439" y="91515"/>
                  </a:cubicBezTo>
                  <a:lnTo>
                    <a:pt x="1229439" y="91515"/>
                  </a:lnTo>
                  <a:cubicBezTo>
                    <a:pt x="1229439" y="142058"/>
                    <a:pt x="1188467" y="183030"/>
                    <a:pt x="1137924" y="183030"/>
                  </a:cubicBezTo>
                  <a:lnTo>
                    <a:pt x="91515" y="183030"/>
                  </a:lnTo>
                  <a:cubicBezTo>
                    <a:pt x="67244" y="183030"/>
                    <a:pt x="43967" y="173389"/>
                    <a:pt x="26804" y="156226"/>
                  </a:cubicBezTo>
                  <a:cubicBezTo>
                    <a:pt x="9642" y="139064"/>
                    <a:pt x="0" y="115786"/>
                    <a:pt x="0" y="91515"/>
                  </a:cubicBezTo>
                  <a:lnTo>
                    <a:pt x="0" y="91515"/>
                  </a:lnTo>
                  <a:cubicBezTo>
                    <a:pt x="0" y="67244"/>
                    <a:pt x="9642" y="43967"/>
                    <a:pt x="26804" y="26804"/>
                  </a:cubicBezTo>
                  <a:cubicBezTo>
                    <a:pt x="43967" y="9642"/>
                    <a:pt x="67244" y="0"/>
                    <a:pt x="91515" y="0"/>
                  </a:cubicBezTo>
                  <a:close/>
                </a:path>
              </a:pathLst>
            </a:custGeom>
            <a:solidFill>
              <a:srgbClr val="449DD7"/>
            </a:solidFill>
          </p:spPr>
        </p:sp>
        <p:sp>
          <p:nvSpPr>
            <p:cNvPr name="TextBox 11" id="11"/>
            <p:cNvSpPr txBox="true"/>
            <p:nvPr/>
          </p:nvSpPr>
          <p:spPr>
            <a:xfrm>
              <a:off x="0" y="-47625"/>
              <a:ext cx="1229439" cy="230655"/>
            </a:xfrm>
            <a:prstGeom prst="rect">
              <a:avLst/>
            </a:prstGeom>
          </p:spPr>
          <p:txBody>
            <a:bodyPr anchor="ctr" rtlCol="false" tIns="50800" lIns="50800" bIns="50800" rIns="50800"/>
            <a:lstStyle/>
            <a:p>
              <a:pPr algn="ctr" marL="0" indent="0" lvl="0">
                <a:lnSpc>
                  <a:spcPts val="2800"/>
                </a:lnSpc>
              </a:pPr>
            </a:p>
          </p:txBody>
        </p:sp>
      </p:grpSp>
      <p:grpSp>
        <p:nvGrpSpPr>
          <p:cNvPr name="Group 12" id="12"/>
          <p:cNvGrpSpPr/>
          <p:nvPr/>
        </p:nvGrpSpPr>
        <p:grpSpPr>
          <a:xfrm rot="0">
            <a:off x="11826183" y="1475427"/>
            <a:ext cx="481015" cy="492145"/>
            <a:chOff x="0" y="0"/>
            <a:chExt cx="157122" cy="160758"/>
          </a:xfrm>
        </p:grpSpPr>
        <p:sp>
          <p:nvSpPr>
            <p:cNvPr name="Freeform 13" id="13"/>
            <p:cNvSpPr/>
            <p:nvPr/>
          </p:nvSpPr>
          <p:spPr>
            <a:xfrm flipH="false" flipV="false" rot="0">
              <a:off x="0" y="0"/>
              <a:ext cx="157122" cy="160758"/>
            </a:xfrm>
            <a:custGeom>
              <a:avLst/>
              <a:gdLst/>
              <a:ahLst/>
              <a:cxnLst/>
              <a:rect r="r" b="b" t="t" l="l"/>
              <a:pathLst>
                <a:path h="160758" w="157122">
                  <a:moveTo>
                    <a:pt x="78561" y="0"/>
                  </a:moveTo>
                  <a:lnTo>
                    <a:pt x="78561" y="0"/>
                  </a:lnTo>
                  <a:cubicBezTo>
                    <a:pt x="121949" y="0"/>
                    <a:pt x="157122" y="35173"/>
                    <a:pt x="157122" y="78561"/>
                  </a:cubicBezTo>
                  <a:lnTo>
                    <a:pt x="157122" y="82197"/>
                  </a:lnTo>
                  <a:cubicBezTo>
                    <a:pt x="157122" y="125585"/>
                    <a:pt x="121949" y="160758"/>
                    <a:pt x="78561" y="160758"/>
                  </a:cubicBezTo>
                  <a:lnTo>
                    <a:pt x="78561" y="160758"/>
                  </a:lnTo>
                  <a:cubicBezTo>
                    <a:pt x="35173" y="160758"/>
                    <a:pt x="0" y="125585"/>
                    <a:pt x="0" y="82197"/>
                  </a:cubicBezTo>
                  <a:lnTo>
                    <a:pt x="0" y="78561"/>
                  </a:lnTo>
                  <a:cubicBezTo>
                    <a:pt x="0" y="35173"/>
                    <a:pt x="35173" y="0"/>
                    <a:pt x="78561" y="0"/>
                  </a:cubicBezTo>
                  <a:close/>
                </a:path>
              </a:pathLst>
            </a:custGeom>
            <a:solidFill>
              <a:srgbClr val="FFFFFF"/>
            </a:solidFill>
          </p:spPr>
        </p:sp>
        <p:sp>
          <p:nvSpPr>
            <p:cNvPr name="TextBox 14" id="14"/>
            <p:cNvSpPr txBox="true"/>
            <p:nvPr/>
          </p:nvSpPr>
          <p:spPr>
            <a:xfrm>
              <a:off x="0" y="-38100"/>
              <a:ext cx="157122" cy="198858"/>
            </a:xfrm>
            <a:prstGeom prst="rect">
              <a:avLst/>
            </a:prstGeom>
          </p:spPr>
          <p:txBody>
            <a:bodyPr anchor="ctr" rtlCol="false" tIns="50800" lIns="50800" bIns="50800" rIns="50800"/>
            <a:lstStyle/>
            <a:p>
              <a:pPr algn="ctr" marL="0" indent="0" lvl="0">
                <a:lnSpc>
                  <a:spcPts val="2659"/>
                </a:lnSpc>
              </a:pPr>
            </a:p>
          </p:txBody>
        </p:sp>
      </p:grpSp>
      <p:grpSp>
        <p:nvGrpSpPr>
          <p:cNvPr name="Group 15" id="15"/>
          <p:cNvGrpSpPr/>
          <p:nvPr/>
        </p:nvGrpSpPr>
        <p:grpSpPr>
          <a:xfrm rot="0">
            <a:off x="2350408" y="1475427"/>
            <a:ext cx="481015" cy="492145"/>
            <a:chOff x="0" y="0"/>
            <a:chExt cx="157122" cy="160758"/>
          </a:xfrm>
        </p:grpSpPr>
        <p:sp>
          <p:nvSpPr>
            <p:cNvPr name="Freeform 16" id="16"/>
            <p:cNvSpPr/>
            <p:nvPr/>
          </p:nvSpPr>
          <p:spPr>
            <a:xfrm flipH="false" flipV="false" rot="0">
              <a:off x="0" y="0"/>
              <a:ext cx="157122" cy="160758"/>
            </a:xfrm>
            <a:custGeom>
              <a:avLst/>
              <a:gdLst/>
              <a:ahLst/>
              <a:cxnLst/>
              <a:rect r="r" b="b" t="t" l="l"/>
              <a:pathLst>
                <a:path h="160758" w="157122">
                  <a:moveTo>
                    <a:pt x="78561" y="0"/>
                  </a:moveTo>
                  <a:lnTo>
                    <a:pt x="78561" y="0"/>
                  </a:lnTo>
                  <a:cubicBezTo>
                    <a:pt x="121949" y="0"/>
                    <a:pt x="157122" y="35173"/>
                    <a:pt x="157122" y="78561"/>
                  </a:cubicBezTo>
                  <a:lnTo>
                    <a:pt x="157122" y="82197"/>
                  </a:lnTo>
                  <a:cubicBezTo>
                    <a:pt x="157122" y="125585"/>
                    <a:pt x="121949" y="160758"/>
                    <a:pt x="78561" y="160758"/>
                  </a:cubicBezTo>
                  <a:lnTo>
                    <a:pt x="78561" y="160758"/>
                  </a:lnTo>
                  <a:cubicBezTo>
                    <a:pt x="35173" y="160758"/>
                    <a:pt x="0" y="125585"/>
                    <a:pt x="0" y="82197"/>
                  </a:cubicBezTo>
                  <a:lnTo>
                    <a:pt x="0" y="78561"/>
                  </a:lnTo>
                  <a:cubicBezTo>
                    <a:pt x="0" y="35173"/>
                    <a:pt x="35173" y="0"/>
                    <a:pt x="78561" y="0"/>
                  </a:cubicBezTo>
                  <a:close/>
                </a:path>
              </a:pathLst>
            </a:custGeom>
            <a:solidFill>
              <a:srgbClr val="FFFFFF"/>
            </a:solidFill>
          </p:spPr>
        </p:sp>
        <p:sp>
          <p:nvSpPr>
            <p:cNvPr name="TextBox 17" id="17"/>
            <p:cNvSpPr txBox="true"/>
            <p:nvPr/>
          </p:nvSpPr>
          <p:spPr>
            <a:xfrm>
              <a:off x="0" y="-38100"/>
              <a:ext cx="157122" cy="198858"/>
            </a:xfrm>
            <a:prstGeom prst="rect">
              <a:avLst/>
            </a:prstGeom>
          </p:spPr>
          <p:txBody>
            <a:bodyPr anchor="ctr" rtlCol="false" tIns="50800" lIns="50800" bIns="50800" rIns="50800"/>
            <a:lstStyle/>
            <a:p>
              <a:pPr algn="ctr" marL="0" indent="0" lvl="0">
                <a:lnSpc>
                  <a:spcPts val="2659"/>
                </a:lnSpc>
              </a:pPr>
            </a:p>
          </p:txBody>
        </p:sp>
      </p:grpSp>
      <p:sp>
        <p:nvSpPr>
          <p:cNvPr name="Freeform 18" id="18"/>
          <p:cNvSpPr/>
          <p:nvPr/>
        </p:nvSpPr>
        <p:spPr>
          <a:xfrm flipH="false" flipV="false" rot="0">
            <a:off x="11997582" y="1579655"/>
            <a:ext cx="184295" cy="268857"/>
          </a:xfrm>
          <a:custGeom>
            <a:avLst/>
            <a:gdLst/>
            <a:ahLst/>
            <a:cxnLst/>
            <a:rect r="r" b="b" t="t" l="l"/>
            <a:pathLst>
              <a:path h="268857" w="184295">
                <a:moveTo>
                  <a:pt x="0" y="0"/>
                </a:moveTo>
                <a:lnTo>
                  <a:pt x="184296" y="0"/>
                </a:lnTo>
                <a:lnTo>
                  <a:pt x="184296" y="268857"/>
                </a:lnTo>
                <a:lnTo>
                  <a:pt x="0" y="2688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9" id="19"/>
          <p:cNvSpPr/>
          <p:nvPr/>
        </p:nvSpPr>
        <p:spPr>
          <a:xfrm flipH="false" flipV="false" rot="0">
            <a:off x="2521808" y="1579655"/>
            <a:ext cx="184295" cy="268857"/>
          </a:xfrm>
          <a:custGeom>
            <a:avLst/>
            <a:gdLst/>
            <a:ahLst/>
            <a:cxnLst/>
            <a:rect r="r" b="b" t="t" l="l"/>
            <a:pathLst>
              <a:path h="268857" w="184295">
                <a:moveTo>
                  <a:pt x="0" y="0"/>
                </a:moveTo>
                <a:lnTo>
                  <a:pt x="184295" y="0"/>
                </a:lnTo>
                <a:lnTo>
                  <a:pt x="184295" y="268857"/>
                </a:lnTo>
                <a:lnTo>
                  <a:pt x="0" y="26885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0" id="20"/>
          <p:cNvSpPr/>
          <p:nvPr/>
        </p:nvSpPr>
        <p:spPr>
          <a:xfrm flipH="false" flipV="false" rot="262481">
            <a:off x="9730377" y="3380278"/>
            <a:ext cx="9473473" cy="3831294"/>
          </a:xfrm>
          <a:custGeom>
            <a:avLst/>
            <a:gdLst/>
            <a:ahLst/>
            <a:cxnLst/>
            <a:rect r="r" b="b" t="t" l="l"/>
            <a:pathLst>
              <a:path h="3831294" w="9473473">
                <a:moveTo>
                  <a:pt x="0" y="0"/>
                </a:moveTo>
                <a:lnTo>
                  <a:pt x="9473473" y="0"/>
                </a:lnTo>
                <a:lnTo>
                  <a:pt x="9473473" y="3831294"/>
                </a:lnTo>
                <a:lnTo>
                  <a:pt x="0" y="3831294"/>
                </a:lnTo>
                <a:lnTo>
                  <a:pt x="0" y="0"/>
                </a:lnTo>
                <a:close/>
              </a:path>
            </a:pathLst>
          </a:custGeom>
          <a:blipFill>
            <a:blip r:embed="rId6"/>
            <a:stretch>
              <a:fillRect l="0" t="0" r="0" b="0"/>
            </a:stretch>
          </a:blipFill>
        </p:spPr>
      </p:sp>
      <p:grpSp>
        <p:nvGrpSpPr>
          <p:cNvPr name="Group 21" id="21"/>
          <p:cNvGrpSpPr/>
          <p:nvPr/>
        </p:nvGrpSpPr>
        <p:grpSpPr>
          <a:xfrm rot="0">
            <a:off x="-882381" y="9268587"/>
            <a:ext cx="19550070" cy="2036826"/>
            <a:chOff x="0" y="0"/>
            <a:chExt cx="4022648" cy="419100"/>
          </a:xfrm>
        </p:grpSpPr>
        <p:sp>
          <p:nvSpPr>
            <p:cNvPr name="Freeform 22" id="22"/>
            <p:cNvSpPr/>
            <p:nvPr/>
          </p:nvSpPr>
          <p:spPr>
            <a:xfrm flipH="false" flipV="false" rot="0">
              <a:off x="0" y="0"/>
              <a:ext cx="4022648" cy="419100"/>
            </a:xfrm>
            <a:custGeom>
              <a:avLst/>
              <a:gdLst/>
              <a:ahLst/>
              <a:cxnLst/>
              <a:rect r="r" b="b" t="t" l="l"/>
              <a:pathLst>
                <a:path h="419100" w="4022648">
                  <a:moveTo>
                    <a:pt x="7734" y="0"/>
                  </a:moveTo>
                  <a:lnTo>
                    <a:pt x="4014914" y="0"/>
                  </a:lnTo>
                  <a:cubicBezTo>
                    <a:pt x="4016965" y="0"/>
                    <a:pt x="4018932" y="815"/>
                    <a:pt x="4020383" y="2265"/>
                  </a:cubicBezTo>
                  <a:cubicBezTo>
                    <a:pt x="4021833" y="3716"/>
                    <a:pt x="4022648" y="5683"/>
                    <a:pt x="4022648" y="7734"/>
                  </a:cubicBezTo>
                  <a:lnTo>
                    <a:pt x="4022648" y="411366"/>
                  </a:lnTo>
                  <a:cubicBezTo>
                    <a:pt x="4022648" y="413417"/>
                    <a:pt x="4021833" y="415384"/>
                    <a:pt x="4020383" y="416835"/>
                  </a:cubicBezTo>
                  <a:cubicBezTo>
                    <a:pt x="4018932" y="418285"/>
                    <a:pt x="4016965" y="419100"/>
                    <a:pt x="4014914" y="419100"/>
                  </a:cubicBezTo>
                  <a:lnTo>
                    <a:pt x="7734" y="419100"/>
                  </a:lnTo>
                  <a:cubicBezTo>
                    <a:pt x="5683" y="419100"/>
                    <a:pt x="3716" y="418285"/>
                    <a:pt x="2265" y="416835"/>
                  </a:cubicBezTo>
                  <a:cubicBezTo>
                    <a:pt x="815" y="415384"/>
                    <a:pt x="0" y="413417"/>
                    <a:pt x="0" y="411366"/>
                  </a:cubicBezTo>
                  <a:lnTo>
                    <a:pt x="0" y="7734"/>
                  </a:lnTo>
                  <a:cubicBezTo>
                    <a:pt x="0" y="5683"/>
                    <a:pt x="815" y="3716"/>
                    <a:pt x="2265" y="2265"/>
                  </a:cubicBezTo>
                  <a:cubicBezTo>
                    <a:pt x="3716" y="815"/>
                    <a:pt x="5683" y="0"/>
                    <a:pt x="7734" y="0"/>
                  </a:cubicBezTo>
                  <a:close/>
                </a:path>
              </a:pathLst>
            </a:custGeom>
            <a:solidFill>
              <a:srgbClr val="3C2415"/>
            </a:solidFill>
          </p:spPr>
        </p:sp>
        <p:sp>
          <p:nvSpPr>
            <p:cNvPr name="TextBox 23" id="23"/>
            <p:cNvSpPr txBox="true"/>
            <p:nvPr/>
          </p:nvSpPr>
          <p:spPr>
            <a:xfrm>
              <a:off x="0" y="-47625"/>
              <a:ext cx="4022648" cy="466725"/>
            </a:xfrm>
            <a:prstGeom prst="rect">
              <a:avLst/>
            </a:prstGeom>
          </p:spPr>
          <p:txBody>
            <a:bodyPr anchor="ctr" rtlCol="false" tIns="50800" lIns="50800" bIns="50800" rIns="50800"/>
            <a:lstStyle/>
            <a:p>
              <a:pPr algn="ctr" marL="0" indent="0" lvl="0">
                <a:lnSpc>
                  <a:spcPts val="2800"/>
                </a:lnSpc>
              </a:pPr>
            </a:p>
          </p:txBody>
        </p:sp>
      </p:grpSp>
      <p:sp>
        <p:nvSpPr>
          <p:cNvPr name="Freeform 24" id="24"/>
          <p:cNvSpPr/>
          <p:nvPr/>
        </p:nvSpPr>
        <p:spPr>
          <a:xfrm flipH="false" flipV="false" rot="0">
            <a:off x="7198791" y="2377602"/>
            <a:ext cx="1682364" cy="1682364"/>
          </a:xfrm>
          <a:custGeom>
            <a:avLst/>
            <a:gdLst/>
            <a:ahLst/>
            <a:cxnLst/>
            <a:rect r="r" b="b" t="t" l="l"/>
            <a:pathLst>
              <a:path h="1682364" w="1682364">
                <a:moveTo>
                  <a:pt x="0" y="0"/>
                </a:moveTo>
                <a:lnTo>
                  <a:pt x="1682364" y="0"/>
                </a:lnTo>
                <a:lnTo>
                  <a:pt x="1682364" y="1682364"/>
                </a:lnTo>
                <a:lnTo>
                  <a:pt x="0" y="1682364"/>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5" id="25"/>
          <p:cNvSpPr/>
          <p:nvPr/>
        </p:nvSpPr>
        <p:spPr>
          <a:xfrm flipH="false" flipV="false" rot="0">
            <a:off x="7743787" y="1185493"/>
            <a:ext cx="1753501" cy="2641810"/>
          </a:xfrm>
          <a:custGeom>
            <a:avLst/>
            <a:gdLst/>
            <a:ahLst/>
            <a:cxnLst/>
            <a:rect r="r" b="b" t="t" l="l"/>
            <a:pathLst>
              <a:path h="2641810" w="1753501">
                <a:moveTo>
                  <a:pt x="0" y="0"/>
                </a:moveTo>
                <a:lnTo>
                  <a:pt x="1753501" y="0"/>
                </a:lnTo>
                <a:lnTo>
                  <a:pt x="1753501" y="2641810"/>
                </a:lnTo>
                <a:lnTo>
                  <a:pt x="0" y="2641810"/>
                </a:lnTo>
                <a:lnTo>
                  <a:pt x="0" y="0"/>
                </a:lnTo>
                <a:close/>
              </a:path>
            </a:pathLst>
          </a:custGeom>
          <a:blipFill>
            <a:blip r:embed="rId9"/>
            <a:stretch>
              <a:fillRect l="0" t="0" r="0" b="0"/>
            </a:stretch>
          </a:blipFill>
        </p:spPr>
      </p:sp>
      <p:sp>
        <p:nvSpPr>
          <p:cNvPr name="Freeform 26" id="26"/>
          <p:cNvSpPr/>
          <p:nvPr/>
        </p:nvSpPr>
        <p:spPr>
          <a:xfrm flipH="false" flipV="false" rot="0">
            <a:off x="7780377" y="7015378"/>
            <a:ext cx="861429" cy="861429"/>
          </a:xfrm>
          <a:custGeom>
            <a:avLst/>
            <a:gdLst/>
            <a:ahLst/>
            <a:cxnLst/>
            <a:rect r="r" b="b" t="t" l="l"/>
            <a:pathLst>
              <a:path h="861429" w="861429">
                <a:moveTo>
                  <a:pt x="0" y="0"/>
                </a:moveTo>
                <a:lnTo>
                  <a:pt x="861429" y="0"/>
                </a:lnTo>
                <a:lnTo>
                  <a:pt x="861429" y="861429"/>
                </a:lnTo>
                <a:lnTo>
                  <a:pt x="0" y="86142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27" id="27"/>
          <p:cNvGrpSpPr/>
          <p:nvPr/>
        </p:nvGrpSpPr>
        <p:grpSpPr>
          <a:xfrm rot="0">
            <a:off x="10170754" y="683042"/>
            <a:ext cx="880191" cy="880191"/>
            <a:chOff x="0" y="0"/>
            <a:chExt cx="812800" cy="812800"/>
          </a:xfrm>
        </p:grpSpPr>
        <p:sp>
          <p:nvSpPr>
            <p:cNvPr name="Freeform 28" id="28"/>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29" id="29"/>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sp>
        <p:nvSpPr>
          <p:cNvPr name="Freeform 30" id="30"/>
          <p:cNvSpPr/>
          <p:nvPr/>
        </p:nvSpPr>
        <p:spPr>
          <a:xfrm flipH="false" flipV="false" rot="0">
            <a:off x="1028700" y="424011"/>
            <a:ext cx="1802723" cy="1398254"/>
          </a:xfrm>
          <a:custGeom>
            <a:avLst/>
            <a:gdLst/>
            <a:ahLst/>
            <a:cxnLst/>
            <a:rect r="r" b="b" t="t" l="l"/>
            <a:pathLst>
              <a:path h="1398254" w="1802723">
                <a:moveTo>
                  <a:pt x="0" y="0"/>
                </a:moveTo>
                <a:lnTo>
                  <a:pt x="1802723" y="0"/>
                </a:lnTo>
                <a:lnTo>
                  <a:pt x="1802723" y="1398254"/>
                </a:lnTo>
                <a:lnTo>
                  <a:pt x="0" y="1398254"/>
                </a:lnTo>
                <a:lnTo>
                  <a:pt x="0" y="0"/>
                </a:lnTo>
                <a:close/>
              </a:path>
            </a:pathLst>
          </a:custGeom>
          <a:blipFill>
            <a:blip r:embed="rId12">
              <a:extLst>
                <a:ext uri="{96DAC541-7B7A-43D3-8B79-37D633B846F1}">
                  <asvg:svgBlip xmlns:asvg="http://schemas.microsoft.com/office/drawing/2016/SVG/main" r:embed="rId13"/>
                </a:ext>
              </a:extLst>
            </a:blip>
            <a:stretch>
              <a:fillRect l="0" t="0" r="-46642" b="-60874"/>
            </a:stretch>
          </a:blipFill>
        </p:spPr>
      </p:sp>
      <p:sp>
        <p:nvSpPr>
          <p:cNvPr name="TextBox 31" id="31"/>
          <p:cNvSpPr txBox="true"/>
          <p:nvPr/>
        </p:nvSpPr>
        <p:spPr>
          <a:xfrm rot="0">
            <a:off x="2224633" y="3751408"/>
            <a:ext cx="6566049" cy="1900077"/>
          </a:xfrm>
          <a:prstGeom prst="rect">
            <a:avLst/>
          </a:prstGeom>
        </p:spPr>
        <p:txBody>
          <a:bodyPr anchor="t" rtlCol="false" tIns="0" lIns="0" bIns="0" rIns="0">
            <a:spAutoFit/>
          </a:bodyPr>
          <a:lstStyle/>
          <a:p>
            <a:pPr algn="l" marL="0" indent="0" lvl="0">
              <a:lnSpc>
                <a:spcPts val="3556"/>
              </a:lnSpc>
            </a:pPr>
            <a:r>
              <a:rPr lang="en-US" b="true" sz="3556">
                <a:solidFill>
                  <a:srgbClr val="000000"/>
                </a:solidFill>
                <a:latin typeface="Heading Now 71-78 Bold"/>
                <a:ea typeface="Heading Now 71-78 Bold"/>
                <a:cs typeface="Heading Now 71-78 Bold"/>
                <a:sym typeface="Heading Now 71-78 Bold"/>
              </a:rPr>
              <a:t>Cathay Pacific Carry-On Baggage Policy: Size, Weight Limits &amp; Travel Tips</a:t>
            </a:r>
          </a:p>
        </p:txBody>
      </p:sp>
      <p:sp>
        <p:nvSpPr>
          <p:cNvPr name="TextBox 32" id="32"/>
          <p:cNvSpPr txBox="true"/>
          <p:nvPr/>
        </p:nvSpPr>
        <p:spPr>
          <a:xfrm rot="0">
            <a:off x="2224633" y="5876753"/>
            <a:ext cx="6919367" cy="825227"/>
          </a:xfrm>
          <a:prstGeom prst="rect">
            <a:avLst/>
          </a:prstGeom>
        </p:spPr>
        <p:txBody>
          <a:bodyPr anchor="t" rtlCol="false" tIns="0" lIns="0" bIns="0" rIns="0">
            <a:spAutoFit/>
          </a:bodyPr>
          <a:lstStyle/>
          <a:p>
            <a:pPr algn="l" marL="0" indent="0" lvl="0">
              <a:lnSpc>
                <a:spcPts val="3340"/>
              </a:lnSpc>
            </a:pPr>
            <a:r>
              <a:rPr lang="en-US" sz="2385">
                <a:solidFill>
                  <a:srgbClr val="000000"/>
                </a:solidFill>
                <a:latin typeface="Open Sauce"/>
                <a:ea typeface="Open Sauce"/>
                <a:cs typeface="Open Sauce"/>
                <a:sym typeface="Open Sauce"/>
              </a:rPr>
              <a:t>Pack Smart, Fly Smooth: Know Your Cathay Pacific Baggage Rules Before You Travel</a:t>
            </a:r>
          </a:p>
        </p:txBody>
      </p:sp>
      <p:sp>
        <p:nvSpPr>
          <p:cNvPr name="TextBox 33" id="33"/>
          <p:cNvSpPr txBox="true"/>
          <p:nvPr/>
        </p:nvSpPr>
        <p:spPr>
          <a:xfrm rot="0">
            <a:off x="2224633" y="3095268"/>
            <a:ext cx="3459684" cy="406127"/>
          </a:xfrm>
          <a:prstGeom prst="rect">
            <a:avLst/>
          </a:prstGeom>
        </p:spPr>
        <p:txBody>
          <a:bodyPr anchor="t" rtlCol="false" tIns="0" lIns="0" bIns="0" rIns="0">
            <a:spAutoFit/>
          </a:bodyPr>
          <a:lstStyle/>
          <a:p>
            <a:pPr algn="l" marL="0" indent="0" lvl="0">
              <a:lnSpc>
                <a:spcPts val="3340"/>
              </a:lnSpc>
            </a:pPr>
            <a:r>
              <a:rPr lang="en-US" sz="2385">
                <a:solidFill>
                  <a:srgbClr val="000000"/>
                </a:solidFill>
                <a:latin typeface="Open Sauce"/>
                <a:ea typeface="Open Sauce"/>
                <a:cs typeface="Open Sauce"/>
                <a:sym typeface="Open Sauce"/>
              </a:rPr>
              <a:t>Airline Baggage Guide</a:t>
            </a:r>
          </a:p>
        </p:txBody>
      </p:sp>
      <p:sp>
        <p:nvSpPr>
          <p:cNvPr name="TextBox 34" id="34"/>
          <p:cNvSpPr txBox="true"/>
          <p:nvPr/>
        </p:nvSpPr>
        <p:spPr>
          <a:xfrm rot="0">
            <a:off x="12842976" y="1525134"/>
            <a:ext cx="3838499" cy="340026"/>
          </a:xfrm>
          <a:prstGeom prst="rect">
            <a:avLst/>
          </a:prstGeom>
        </p:spPr>
        <p:txBody>
          <a:bodyPr anchor="t" rtlCol="false" tIns="0" lIns="0" bIns="0" rIns="0">
            <a:spAutoFit/>
          </a:bodyPr>
          <a:lstStyle/>
          <a:p>
            <a:pPr algn="l" marL="0" indent="0" lvl="0">
              <a:lnSpc>
                <a:spcPts val="2783"/>
              </a:lnSpc>
            </a:pPr>
            <a:r>
              <a:rPr lang="en-US" sz="1988">
                <a:solidFill>
                  <a:srgbClr val="000000"/>
                </a:solidFill>
                <a:latin typeface="Open Sauce"/>
                <a:ea typeface="Open Sauce"/>
                <a:cs typeface="Open Sauce"/>
                <a:sym typeface="Open Sauce"/>
              </a:rPr>
              <a:t>Travel Tips &amp; Policy Overview</a:t>
            </a:r>
          </a:p>
        </p:txBody>
      </p:sp>
      <p:sp>
        <p:nvSpPr>
          <p:cNvPr name="TextBox 35" id="35"/>
          <p:cNvSpPr txBox="true"/>
          <p:nvPr/>
        </p:nvSpPr>
        <p:spPr>
          <a:xfrm rot="0">
            <a:off x="3158977" y="1525134"/>
            <a:ext cx="3513786" cy="339761"/>
          </a:xfrm>
          <a:prstGeom prst="rect">
            <a:avLst/>
          </a:prstGeom>
        </p:spPr>
        <p:txBody>
          <a:bodyPr anchor="t" rtlCol="false" tIns="0" lIns="0" bIns="0" rIns="0">
            <a:spAutoFit/>
          </a:bodyPr>
          <a:lstStyle/>
          <a:p>
            <a:pPr algn="l" marL="0" indent="0" lvl="0">
              <a:lnSpc>
                <a:spcPts val="2798"/>
              </a:lnSpc>
            </a:pPr>
            <a:r>
              <a:rPr lang="en-US" b="true" sz="1998">
                <a:solidFill>
                  <a:srgbClr val="FFFFFF"/>
                </a:solidFill>
                <a:latin typeface="Open Sauce Bold"/>
                <a:ea typeface="Open Sauce Bold"/>
                <a:cs typeface="Open Sauce Bold"/>
                <a:sym typeface="Open Sauce Bold"/>
              </a:rPr>
              <a:t>Cathay Pacific</a:t>
            </a:r>
          </a:p>
        </p:txBody>
      </p:sp>
      <p:sp>
        <p:nvSpPr>
          <p:cNvPr name="TextBox 36" id="36"/>
          <p:cNvSpPr txBox="true"/>
          <p:nvPr/>
        </p:nvSpPr>
        <p:spPr>
          <a:xfrm rot="0">
            <a:off x="2224633" y="7838707"/>
            <a:ext cx="1979071" cy="340026"/>
          </a:xfrm>
          <a:prstGeom prst="rect">
            <a:avLst/>
          </a:prstGeom>
        </p:spPr>
        <p:txBody>
          <a:bodyPr anchor="t" rtlCol="false" tIns="0" lIns="0" bIns="0" rIns="0">
            <a:spAutoFit/>
          </a:bodyPr>
          <a:lstStyle/>
          <a:p>
            <a:pPr algn="l" marL="0" indent="0" lvl="0">
              <a:lnSpc>
                <a:spcPts val="2783"/>
              </a:lnSpc>
            </a:pPr>
            <a:r>
              <a:rPr lang="en-US" sz="1988">
                <a:solidFill>
                  <a:srgbClr val="000000"/>
                </a:solidFill>
                <a:latin typeface="Open Sauce"/>
                <a:ea typeface="Open Sauce"/>
                <a:cs typeface="Open Sauce"/>
                <a:sym typeface="Open Sauce"/>
              </a:rPr>
              <a:t>Need Help? Call</a:t>
            </a:r>
          </a:p>
        </p:txBody>
      </p:sp>
      <p:sp>
        <p:nvSpPr>
          <p:cNvPr name="TextBox 37" id="37"/>
          <p:cNvSpPr txBox="true"/>
          <p:nvPr/>
        </p:nvSpPr>
        <p:spPr>
          <a:xfrm rot="0">
            <a:off x="4177015" y="7838707"/>
            <a:ext cx="2495747" cy="340026"/>
          </a:xfrm>
          <a:prstGeom prst="rect">
            <a:avLst/>
          </a:prstGeom>
        </p:spPr>
        <p:txBody>
          <a:bodyPr anchor="t" rtlCol="false" tIns="0" lIns="0" bIns="0" rIns="0">
            <a:spAutoFit/>
          </a:bodyPr>
          <a:lstStyle/>
          <a:p>
            <a:pPr algn="l" marL="0" indent="0" lvl="0">
              <a:lnSpc>
                <a:spcPts val="2783"/>
              </a:lnSpc>
            </a:pPr>
            <a:r>
              <a:rPr lang="en-US" sz="1988">
                <a:solidFill>
                  <a:srgbClr val="000000"/>
                </a:solidFill>
                <a:latin typeface="Open Sauce"/>
                <a:ea typeface="Open Sauce"/>
                <a:cs typeface="Open Sauce"/>
                <a:sym typeface="Open Sauce"/>
              </a:rPr>
              <a:t>+1-888-212-0809</a:t>
            </a:r>
          </a:p>
        </p:txBody>
      </p:sp>
      <p:sp>
        <p:nvSpPr>
          <p:cNvPr name="TextBox 38" id="38"/>
          <p:cNvSpPr txBox="true"/>
          <p:nvPr/>
        </p:nvSpPr>
        <p:spPr>
          <a:xfrm rot="0">
            <a:off x="2224633" y="8225701"/>
            <a:ext cx="4102496" cy="340026"/>
          </a:xfrm>
          <a:prstGeom prst="rect">
            <a:avLst/>
          </a:prstGeom>
        </p:spPr>
        <p:txBody>
          <a:bodyPr anchor="t" rtlCol="false" tIns="0" lIns="0" bIns="0" rIns="0">
            <a:spAutoFit/>
          </a:bodyPr>
          <a:lstStyle/>
          <a:p>
            <a:pPr algn="l" marL="0" indent="0" lvl="0">
              <a:lnSpc>
                <a:spcPts val="2783"/>
              </a:lnSpc>
            </a:pPr>
            <a:r>
              <a:rPr lang="en-US" sz="1988" u="sng">
                <a:solidFill>
                  <a:srgbClr val="000000"/>
                </a:solidFill>
                <a:latin typeface="Open Sauce"/>
                <a:ea typeface="Open Sauce"/>
                <a:cs typeface="Open Sauce"/>
                <a:sym typeface="Open Sauce"/>
                <a:hlinkClick r:id="rId14" tooltip="https://www.airflypolicy.com"/>
              </a:rPr>
              <a:t>https://www.airflypolicy.com/</a:t>
            </a:r>
          </a:p>
        </p:txBody>
      </p:sp>
      <p:sp>
        <p:nvSpPr>
          <p:cNvPr name="Freeform 39" id="39"/>
          <p:cNvSpPr/>
          <p:nvPr/>
        </p:nvSpPr>
        <p:spPr>
          <a:xfrm flipH="false" flipV="false" rot="0">
            <a:off x="31360" y="0"/>
            <a:ext cx="1524808" cy="672393"/>
          </a:xfrm>
          <a:custGeom>
            <a:avLst/>
            <a:gdLst/>
            <a:ahLst/>
            <a:cxnLst/>
            <a:rect r="r" b="b" t="t" l="l"/>
            <a:pathLst>
              <a:path h="672393" w="1524808">
                <a:moveTo>
                  <a:pt x="0" y="0"/>
                </a:moveTo>
                <a:lnTo>
                  <a:pt x="1524808" y="0"/>
                </a:lnTo>
                <a:lnTo>
                  <a:pt x="1524808" y="672393"/>
                </a:lnTo>
                <a:lnTo>
                  <a:pt x="0" y="672393"/>
                </a:lnTo>
                <a:lnTo>
                  <a:pt x="0" y="0"/>
                </a:lnTo>
                <a:close/>
              </a:path>
            </a:pathLst>
          </a:custGeom>
          <a:blipFill>
            <a:blip r:embed="rId15"/>
            <a:stretch>
              <a:fillRect l="-35251" t="-129124" r="-28512" b="-142247"/>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28700" y="-866556"/>
            <a:ext cx="16230600" cy="6394830"/>
            <a:chOff x="0" y="0"/>
            <a:chExt cx="2750634" cy="1083745"/>
          </a:xfrm>
        </p:grpSpPr>
        <p:sp>
          <p:nvSpPr>
            <p:cNvPr name="Freeform 3" id="3"/>
            <p:cNvSpPr/>
            <p:nvPr/>
          </p:nvSpPr>
          <p:spPr>
            <a:xfrm flipH="false" flipV="false" rot="0">
              <a:off x="0" y="0"/>
              <a:ext cx="2750633" cy="1083745"/>
            </a:xfrm>
            <a:custGeom>
              <a:avLst/>
              <a:gdLst/>
              <a:ahLst/>
              <a:cxnLst/>
              <a:rect r="r" b="b" t="t" l="l"/>
              <a:pathLst>
                <a:path h="1083745" w="2750633">
                  <a:moveTo>
                    <a:pt x="24804" y="0"/>
                  </a:moveTo>
                  <a:lnTo>
                    <a:pt x="2725830" y="0"/>
                  </a:lnTo>
                  <a:cubicBezTo>
                    <a:pt x="2732408" y="0"/>
                    <a:pt x="2738717" y="2613"/>
                    <a:pt x="2743369" y="7265"/>
                  </a:cubicBezTo>
                  <a:cubicBezTo>
                    <a:pt x="2748020" y="11916"/>
                    <a:pt x="2750633" y="18225"/>
                    <a:pt x="2750633" y="24804"/>
                  </a:cubicBezTo>
                  <a:lnTo>
                    <a:pt x="2750633" y="1058941"/>
                  </a:lnTo>
                  <a:cubicBezTo>
                    <a:pt x="2750633" y="1072640"/>
                    <a:pt x="2739529" y="1083745"/>
                    <a:pt x="2725830" y="1083745"/>
                  </a:cubicBezTo>
                  <a:lnTo>
                    <a:pt x="24804" y="1083745"/>
                  </a:lnTo>
                  <a:cubicBezTo>
                    <a:pt x="18225" y="1083745"/>
                    <a:pt x="11916" y="1081132"/>
                    <a:pt x="7265" y="1076480"/>
                  </a:cubicBezTo>
                  <a:cubicBezTo>
                    <a:pt x="2613" y="1071829"/>
                    <a:pt x="0" y="1065520"/>
                    <a:pt x="0" y="1058941"/>
                  </a:cubicBezTo>
                  <a:lnTo>
                    <a:pt x="0" y="24804"/>
                  </a:lnTo>
                  <a:cubicBezTo>
                    <a:pt x="0" y="18225"/>
                    <a:pt x="2613" y="11916"/>
                    <a:pt x="7265" y="7265"/>
                  </a:cubicBezTo>
                  <a:cubicBezTo>
                    <a:pt x="11916" y="2613"/>
                    <a:pt x="18225" y="0"/>
                    <a:pt x="24804" y="0"/>
                  </a:cubicBezTo>
                  <a:close/>
                </a:path>
              </a:pathLst>
            </a:custGeom>
            <a:blipFill>
              <a:blip r:embed="rId2"/>
              <a:stretch>
                <a:fillRect l="0" t="-761" r="0" b="-761"/>
              </a:stretch>
            </a:blipFill>
          </p:spPr>
        </p:sp>
      </p:grpSp>
      <p:grpSp>
        <p:nvGrpSpPr>
          <p:cNvPr name="Group 4" id="4"/>
          <p:cNvGrpSpPr/>
          <p:nvPr/>
        </p:nvGrpSpPr>
        <p:grpSpPr>
          <a:xfrm rot="0">
            <a:off x="6342247" y="8407578"/>
            <a:ext cx="3731876" cy="610379"/>
            <a:chOff x="0" y="0"/>
            <a:chExt cx="982881" cy="160758"/>
          </a:xfrm>
        </p:grpSpPr>
        <p:sp>
          <p:nvSpPr>
            <p:cNvPr name="Freeform 5" id="5"/>
            <p:cNvSpPr/>
            <p:nvPr/>
          </p:nvSpPr>
          <p:spPr>
            <a:xfrm flipH="false" flipV="false" rot="0">
              <a:off x="0" y="0"/>
              <a:ext cx="982881" cy="160758"/>
            </a:xfrm>
            <a:custGeom>
              <a:avLst/>
              <a:gdLst/>
              <a:ahLst/>
              <a:cxnLst/>
              <a:rect r="r" b="b" t="t" l="l"/>
              <a:pathLst>
                <a:path h="160758" w="982881">
                  <a:moveTo>
                    <a:pt x="80379" y="0"/>
                  </a:moveTo>
                  <a:lnTo>
                    <a:pt x="902502" y="0"/>
                  </a:lnTo>
                  <a:cubicBezTo>
                    <a:pt x="923820" y="0"/>
                    <a:pt x="944264" y="8468"/>
                    <a:pt x="959338" y="23542"/>
                  </a:cubicBezTo>
                  <a:cubicBezTo>
                    <a:pt x="974412" y="38616"/>
                    <a:pt x="982881" y="59061"/>
                    <a:pt x="982881" y="80379"/>
                  </a:cubicBezTo>
                  <a:lnTo>
                    <a:pt x="982881" y="80379"/>
                  </a:lnTo>
                  <a:cubicBezTo>
                    <a:pt x="982881" y="101697"/>
                    <a:pt x="974412" y="122142"/>
                    <a:pt x="959338" y="137216"/>
                  </a:cubicBezTo>
                  <a:cubicBezTo>
                    <a:pt x="944264" y="152290"/>
                    <a:pt x="923820" y="160758"/>
                    <a:pt x="902502"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FFDE59"/>
            </a:solidFill>
          </p:spPr>
        </p:sp>
        <p:sp>
          <p:nvSpPr>
            <p:cNvPr name="TextBox 6" id="6"/>
            <p:cNvSpPr txBox="true"/>
            <p:nvPr/>
          </p:nvSpPr>
          <p:spPr>
            <a:xfrm>
              <a:off x="0" y="-38100"/>
              <a:ext cx="982881" cy="198858"/>
            </a:xfrm>
            <a:prstGeom prst="rect">
              <a:avLst/>
            </a:prstGeom>
          </p:spPr>
          <p:txBody>
            <a:bodyPr anchor="ctr" rtlCol="false" tIns="50800" lIns="50800" bIns="50800" rIns="50800"/>
            <a:lstStyle/>
            <a:p>
              <a:pPr algn="ctr" marL="0" indent="0" lvl="0">
                <a:lnSpc>
                  <a:spcPts val="2659"/>
                </a:lnSpc>
              </a:pPr>
            </a:p>
          </p:txBody>
        </p:sp>
      </p:grpSp>
      <p:sp>
        <p:nvSpPr>
          <p:cNvPr name="Freeform 7" id="7"/>
          <p:cNvSpPr/>
          <p:nvPr/>
        </p:nvSpPr>
        <p:spPr>
          <a:xfrm flipH="false" flipV="false" rot="0">
            <a:off x="16257115" y="8079472"/>
            <a:ext cx="3079452" cy="3079452"/>
          </a:xfrm>
          <a:custGeom>
            <a:avLst/>
            <a:gdLst/>
            <a:ahLst/>
            <a:cxnLst/>
            <a:rect r="r" b="b" t="t" l="l"/>
            <a:pathLst>
              <a:path h="3079452" w="3079452">
                <a:moveTo>
                  <a:pt x="0" y="0"/>
                </a:moveTo>
                <a:lnTo>
                  <a:pt x="3079452" y="0"/>
                </a:lnTo>
                <a:lnTo>
                  <a:pt x="3079452" y="3079452"/>
                </a:lnTo>
                <a:lnTo>
                  <a:pt x="0" y="307945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1407664" y="8320799"/>
            <a:ext cx="5326768" cy="610379"/>
            <a:chOff x="0" y="0"/>
            <a:chExt cx="1402935" cy="160758"/>
          </a:xfrm>
        </p:grpSpPr>
        <p:sp>
          <p:nvSpPr>
            <p:cNvPr name="Freeform 9" id="9"/>
            <p:cNvSpPr/>
            <p:nvPr/>
          </p:nvSpPr>
          <p:spPr>
            <a:xfrm flipH="false" flipV="false" rot="0">
              <a:off x="0" y="0"/>
              <a:ext cx="1402935" cy="160758"/>
            </a:xfrm>
            <a:custGeom>
              <a:avLst/>
              <a:gdLst/>
              <a:ahLst/>
              <a:cxnLst/>
              <a:rect r="r" b="b" t="t" l="l"/>
              <a:pathLst>
                <a:path h="160758" w="1402935">
                  <a:moveTo>
                    <a:pt x="74123" y="0"/>
                  </a:moveTo>
                  <a:lnTo>
                    <a:pt x="1328811" y="0"/>
                  </a:lnTo>
                  <a:cubicBezTo>
                    <a:pt x="1348470" y="0"/>
                    <a:pt x="1367324" y="7809"/>
                    <a:pt x="1381225" y="21710"/>
                  </a:cubicBezTo>
                  <a:cubicBezTo>
                    <a:pt x="1395125" y="35611"/>
                    <a:pt x="1402935" y="54465"/>
                    <a:pt x="1402935" y="74123"/>
                  </a:cubicBezTo>
                  <a:lnTo>
                    <a:pt x="1402935" y="86635"/>
                  </a:lnTo>
                  <a:cubicBezTo>
                    <a:pt x="1402935" y="106294"/>
                    <a:pt x="1395125" y="125147"/>
                    <a:pt x="1381225" y="139048"/>
                  </a:cubicBezTo>
                  <a:cubicBezTo>
                    <a:pt x="1367324" y="152949"/>
                    <a:pt x="1348470" y="160758"/>
                    <a:pt x="1328811" y="160758"/>
                  </a:cubicBezTo>
                  <a:lnTo>
                    <a:pt x="74123" y="160758"/>
                  </a:lnTo>
                  <a:cubicBezTo>
                    <a:pt x="33186" y="160758"/>
                    <a:pt x="0" y="127572"/>
                    <a:pt x="0" y="86635"/>
                  </a:cubicBezTo>
                  <a:lnTo>
                    <a:pt x="0" y="74123"/>
                  </a:lnTo>
                  <a:cubicBezTo>
                    <a:pt x="0" y="54465"/>
                    <a:pt x="7809" y="35611"/>
                    <a:pt x="21710" y="21710"/>
                  </a:cubicBezTo>
                  <a:cubicBezTo>
                    <a:pt x="35611" y="7809"/>
                    <a:pt x="54465" y="0"/>
                    <a:pt x="74123" y="0"/>
                  </a:cubicBezTo>
                  <a:close/>
                </a:path>
              </a:pathLst>
            </a:custGeom>
            <a:solidFill>
              <a:srgbClr val="367BF2"/>
            </a:solidFill>
          </p:spPr>
        </p:sp>
        <p:sp>
          <p:nvSpPr>
            <p:cNvPr name="TextBox 10" id="10"/>
            <p:cNvSpPr txBox="true"/>
            <p:nvPr/>
          </p:nvSpPr>
          <p:spPr>
            <a:xfrm>
              <a:off x="0" y="-38100"/>
              <a:ext cx="1402935" cy="198858"/>
            </a:xfrm>
            <a:prstGeom prst="rect">
              <a:avLst/>
            </a:prstGeom>
          </p:spPr>
          <p:txBody>
            <a:bodyPr anchor="ctr" rtlCol="false" tIns="50800" lIns="50800" bIns="50800" rIns="50800"/>
            <a:lstStyle/>
            <a:p>
              <a:pPr algn="ctr" marL="0" indent="0" lvl="0">
                <a:lnSpc>
                  <a:spcPts val="2659"/>
                </a:lnSpc>
              </a:pPr>
            </a:p>
          </p:txBody>
        </p:sp>
      </p:grpSp>
      <p:grpSp>
        <p:nvGrpSpPr>
          <p:cNvPr name="Group 11" id="11"/>
          <p:cNvGrpSpPr/>
          <p:nvPr/>
        </p:nvGrpSpPr>
        <p:grpSpPr>
          <a:xfrm rot="0">
            <a:off x="1667816" y="8375689"/>
            <a:ext cx="3684903" cy="610379"/>
            <a:chOff x="0" y="0"/>
            <a:chExt cx="970509" cy="160758"/>
          </a:xfrm>
        </p:grpSpPr>
        <p:sp>
          <p:nvSpPr>
            <p:cNvPr name="Freeform 12" id="12"/>
            <p:cNvSpPr/>
            <p:nvPr/>
          </p:nvSpPr>
          <p:spPr>
            <a:xfrm flipH="false" flipV="false" rot="0">
              <a:off x="0" y="0"/>
              <a:ext cx="970509" cy="160758"/>
            </a:xfrm>
            <a:custGeom>
              <a:avLst/>
              <a:gdLst/>
              <a:ahLst/>
              <a:cxnLst/>
              <a:rect r="r" b="b" t="t" l="l"/>
              <a:pathLst>
                <a:path h="160758" w="970509">
                  <a:moveTo>
                    <a:pt x="80379" y="0"/>
                  </a:moveTo>
                  <a:lnTo>
                    <a:pt x="890130" y="0"/>
                  </a:lnTo>
                  <a:cubicBezTo>
                    <a:pt x="911448" y="0"/>
                    <a:pt x="931893" y="8468"/>
                    <a:pt x="946967" y="23542"/>
                  </a:cubicBezTo>
                  <a:cubicBezTo>
                    <a:pt x="962041" y="38616"/>
                    <a:pt x="970509" y="59061"/>
                    <a:pt x="970509" y="80379"/>
                  </a:cubicBezTo>
                  <a:lnTo>
                    <a:pt x="970509" y="80379"/>
                  </a:lnTo>
                  <a:cubicBezTo>
                    <a:pt x="970509" y="101697"/>
                    <a:pt x="962041" y="122142"/>
                    <a:pt x="946967" y="137216"/>
                  </a:cubicBezTo>
                  <a:cubicBezTo>
                    <a:pt x="931893" y="152290"/>
                    <a:pt x="911448" y="160758"/>
                    <a:pt x="890130"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367BF2"/>
            </a:solidFill>
          </p:spPr>
        </p:sp>
        <p:sp>
          <p:nvSpPr>
            <p:cNvPr name="TextBox 13" id="13"/>
            <p:cNvSpPr txBox="true"/>
            <p:nvPr/>
          </p:nvSpPr>
          <p:spPr>
            <a:xfrm>
              <a:off x="0" y="-38100"/>
              <a:ext cx="970509" cy="198858"/>
            </a:xfrm>
            <a:prstGeom prst="rect">
              <a:avLst/>
            </a:prstGeom>
          </p:spPr>
          <p:txBody>
            <a:bodyPr anchor="ctr" rtlCol="false" tIns="50800" lIns="50800" bIns="50800" rIns="50800"/>
            <a:lstStyle/>
            <a:p>
              <a:pPr algn="ctr" marL="0" indent="0" lvl="0">
                <a:lnSpc>
                  <a:spcPts val="2659"/>
                </a:lnSpc>
              </a:pPr>
            </a:p>
          </p:txBody>
        </p:sp>
      </p:grpSp>
      <p:sp>
        <p:nvSpPr>
          <p:cNvPr name="Freeform 14" id="14"/>
          <p:cNvSpPr/>
          <p:nvPr/>
        </p:nvSpPr>
        <p:spPr>
          <a:xfrm flipH="false" flipV="false" rot="0">
            <a:off x="6664461" y="8548612"/>
            <a:ext cx="277139" cy="321178"/>
          </a:xfrm>
          <a:custGeom>
            <a:avLst/>
            <a:gdLst/>
            <a:ahLst/>
            <a:cxnLst/>
            <a:rect r="r" b="b" t="t" l="l"/>
            <a:pathLst>
              <a:path h="321178" w="277139">
                <a:moveTo>
                  <a:pt x="0" y="0"/>
                </a:moveTo>
                <a:lnTo>
                  <a:pt x="277139" y="0"/>
                </a:lnTo>
                <a:lnTo>
                  <a:pt x="277139" y="321178"/>
                </a:lnTo>
                <a:lnTo>
                  <a:pt x="0" y="32117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11677117" y="8442787"/>
            <a:ext cx="379473" cy="324967"/>
          </a:xfrm>
          <a:custGeom>
            <a:avLst/>
            <a:gdLst/>
            <a:ahLst/>
            <a:cxnLst/>
            <a:rect r="r" b="b" t="t" l="l"/>
            <a:pathLst>
              <a:path h="324967" w="379473">
                <a:moveTo>
                  <a:pt x="0" y="0"/>
                </a:moveTo>
                <a:lnTo>
                  <a:pt x="379473" y="0"/>
                </a:lnTo>
                <a:lnTo>
                  <a:pt x="379473" y="324967"/>
                </a:lnTo>
                <a:lnTo>
                  <a:pt x="0" y="32496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1975079" y="8532856"/>
            <a:ext cx="324672" cy="314046"/>
          </a:xfrm>
          <a:custGeom>
            <a:avLst/>
            <a:gdLst/>
            <a:ahLst/>
            <a:cxnLst/>
            <a:rect r="r" b="b" t="t" l="l"/>
            <a:pathLst>
              <a:path h="314046" w="324672">
                <a:moveTo>
                  <a:pt x="0" y="0"/>
                </a:moveTo>
                <a:lnTo>
                  <a:pt x="324672" y="0"/>
                </a:lnTo>
                <a:lnTo>
                  <a:pt x="324672" y="314047"/>
                </a:lnTo>
                <a:lnTo>
                  <a:pt x="0" y="31404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false" flipV="false" rot="2441502">
            <a:off x="83323" y="6406298"/>
            <a:ext cx="1633632" cy="1895564"/>
          </a:xfrm>
          <a:custGeom>
            <a:avLst/>
            <a:gdLst/>
            <a:ahLst/>
            <a:cxnLst/>
            <a:rect r="r" b="b" t="t" l="l"/>
            <a:pathLst>
              <a:path h="1895564" w="1633632">
                <a:moveTo>
                  <a:pt x="0" y="0"/>
                </a:moveTo>
                <a:lnTo>
                  <a:pt x="1633632" y="0"/>
                </a:lnTo>
                <a:lnTo>
                  <a:pt x="1633632" y="1895564"/>
                </a:lnTo>
                <a:lnTo>
                  <a:pt x="0" y="1895564"/>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14541061" y="3363114"/>
            <a:ext cx="3746939" cy="2922613"/>
          </a:xfrm>
          <a:custGeom>
            <a:avLst/>
            <a:gdLst/>
            <a:ahLst/>
            <a:cxnLst/>
            <a:rect r="r" b="b" t="t" l="l"/>
            <a:pathLst>
              <a:path h="2922613" w="3746939">
                <a:moveTo>
                  <a:pt x="0" y="0"/>
                </a:moveTo>
                <a:lnTo>
                  <a:pt x="3746939" y="0"/>
                </a:lnTo>
                <a:lnTo>
                  <a:pt x="3746939" y="2922613"/>
                </a:lnTo>
                <a:lnTo>
                  <a:pt x="0" y="292261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9" id="19"/>
          <p:cNvSpPr txBox="true"/>
          <p:nvPr/>
        </p:nvSpPr>
        <p:spPr>
          <a:xfrm rot="0">
            <a:off x="4166093" y="6257152"/>
            <a:ext cx="9822518" cy="1558373"/>
          </a:xfrm>
          <a:prstGeom prst="rect">
            <a:avLst/>
          </a:prstGeom>
        </p:spPr>
        <p:txBody>
          <a:bodyPr anchor="t" rtlCol="false" tIns="0" lIns="0" bIns="0" rIns="0">
            <a:spAutoFit/>
          </a:bodyPr>
          <a:lstStyle/>
          <a:p>
            <a:pPr algn="ctr" marL="0" indent="0" lvl="0">
              <a:lnSpc>
                <a:spcPts val="5478"/>
              </a:lnSpc>
            </a:pPr>
            <a:r>
              <a:rPr lang="en-US" b="true" sz="5478" spc="-301">
                <a:solidFill>
                  <a:srgbClr val="0B0A0A"/>
                </a:solidFill>
                <a:latin typeface="Heading Now 71-78 Bold"/>
                <a:ea typeface="Heading Now 71-78 Bold"/>
                <a:cs typeface="Heading Now 71-78 Bold"/>
                <a:sym typeface="Heading Now 71-78 Bold"/>
              </a:rPr>
              <a:t>Need Help With Airline Baggage Policies?</a:t>
            </a:r>
          </a:p>
        </p:txBody>
      </p:sp>
      <p:sp>
        <p:nvSpPr>
          <p:cNvPr name="TextBox 20" id="20"/>
          <p:cNvSpPr txBox="true"/>
          <p:nvPr/>
        </p:nvSpPr>
        <p:spPr>
          <a:xfrm rot="0">
            <a:off x="2361716" y="8421998"/>
            <a:ext cx="2647031" cy="400604"/>
          </a:xfrm>
          <a:prstGeom prst="rect">
            <a:avLst/>
          </a:prstGeom>
        </p:spPr>
        <p:txBody>
          <a:bodyPr anchor="t" rtlCol="false" tIns="0" lIns="0" bIns="0" rIns="0">
            <a:spAutoFit/>
          </a:bodyPr>
          <a:lstStyle/>
          <a:p>
            <a:pPr algn="l" marL="0" indent="0" lvl="0">
              <a:lnSpc>
                <a:spcPts val="3119"/>
              </a:lnSpc>
              <a:spcBef>
                <a:spcPct val="0"/>
              </a:spcBef>
            </a:pPr>
            <a:r>
              <a:rPr lang="en-US" b="true" sz="2228" strike="noStrike" u="sng">
                <a:solidFill>
                  <a:srgbClr val="FFFFFF"/>
                </a:solidFill>
                <a:latin typeface="Poppins Medium"/>
                <a:ea typeface="Poppins Medium"/>
                <a:cs typeface="Poppins Medium"/>
                <a:sym typeface="Poppins Medium"/>
                <a:hlinkClick r:id="rId15" tooltip="https://www.airflypolicy.com"/>
              </a:rPr>
              <a:t>airflypolicy.com</a:t>
            </a:r>
          </a:p>
        </p:txBody>
      </p:sp>
      <p:sp>
        <p:nvSpPr>
          <p:cNvPr name="TextBox 21" id="21"/>
          <p:cNvSpPr txBox="true"/>
          <p:nvPr/>
        </p:nvSpPr>
        <p:spPr>
          <a:xfrm rot="0">
            <a:off x="7170200" y="8463936"/>
            <a:ext cx="2496651" cy="332024"/>
          </a:xfrm>
          <a:prstGeom prst="rect">
            <a:avLst/>
          </a:prstGeom>
        </p:spPr>
        <p:txBody>
          <a:bodyPr anchor="t" rtlCol="false" tIns="0" lIns="0" bIns="0" rIns="0">
            <a:spAutoFit/>
          </a:bodyPr>
          <a:lstStyle/>
          <a:p>
            <a:pPr algn="l" marL="0" indent="0" lvl="0">
              <a:lnSpc>
                <a:spcPts val="2699"/>
              </a:lnSpc>
              <a:spcBef>
                <a:spcPct val="0"/>
              </a:spcBef>
            </a:pPr>
            <a:r>
              <a:rPr lang="en-US" b="true" sz="1928" strike="noStrike" u="none">
                <a:solidFill>
                  <a:srgbClr val="0B0A0A"/>
                </a:solidFill>
                <a:latin typeface="Poppins Medium"/>
                <a:ea typeface="Poppins Medium"/>
                <a:cs typeface="Poppins Medium"/>
                <a:sym typeface="Poppins Medium"/>
              </a:rPr>
              <a:t>+1-888-212-0809</a:t>
            </a:r>
          </a:p>
        </p:txBody>
      </p:sp>
      <p:sp>
        <p:nvSpPr>
          <p:cNvPr name="TextBox 22" id="22"/>
          <p:cNvSpPr txBox="true"/>
          <p:nvPr/>
        </p:nvSpPr>
        <p:spPr>
          <a:xfrm rot="0">
            <a:off x="12396903" y="8388056"/>
            <a:ext cx="4162634" cy="568244"/>
          </a:xfrm>
          <a:prstGeom prst="rect">
            <a:avLst/>
          </a:prstGeom>
        </p:spPr>
        <p:txBody>
          <a:bodyPr anchor="t" rtlCol="false" tIns="0" lIns="0" bIns="0" rIns="0">
            <a:spAutoFit/>
          </a:bodyPr>
          <a:lstStyle/>
          <a:p>
            <a:pPr algn="l" marL="0" indent="0" lvl="0">
              <a:lnSpc>
                <a:spcPts val="2279"/>
              </a:lnSpc>
              <a:spcBef>
                <a:spcPct val="0"/>
              </a:spcBef>
            </a:pPr>
            <a:r>
              <a:rPr lang="en-US" b="true" sz="1628" strike="noStrike" u="none">
                <a:solidFill>
                  <a:srgbClr val="FFFFFF"/>
                </a:solidFill>
                <a:latin typeface="Poppins Medium"/>
                <a:ea typeface="Poppins Medium"/>
                <a:cs typeface="Poppins Medium"/>
                <a:sym typeface="Poppins Medium"/>
              </a:rPr>
              <a:t>AirFlyPolicy – Your Guide to Airline Travel Information</a:t>
            </a:r>
          </a:p>
        </p:txBody>
      </p:sp>
      <p:sp>
        <p:nvSpPr>
          <p:cNvPr name="Freeform 23" id="23"/>
          <p:cNvSpPr/>
          <p:nvPr/>
        </p:nvSpPr>
        <p:spPr>
          <a:xfrm flipH="false" flipV="false" rot="0">
            <a:off x="2721040" y="5855013"/>
            <a:ext cx="861429" cy="861429"/>
          </a:xfrm>
          <a:custGeom>
            <a:avLst/>
            <a:gdLst/>
            <a:ahLst/>
            <a:cxnLst/>
            <a:rect r="r" b="b" t="t" l="l"/>
            <a:pathLst>
              <a:path h="861429" w="861429">
                <a:moveTo>
                  <a:pt x="0" y="0"/>
                </a:moveTo>
                <a:lnTo>
                  <a:pt x="861429" y="0"/>
                </a:lnTo>
                <a:lnTo>
                  <a:pt x="861429" y="861429"/>
                </a:lnTo>
                <a:lnTo>
                  <a:pt x="0" y="861429"/>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24" id="24"/>
          <p:cNvSpPr/>
          <p:nvPr/>
        </p:nvSpPr>
        <p:spPr>
          <a:xfrm flipH="false" flipV="false" rot="0">
            <a:off x="1028700" y="424011"/>
            <a:ext cx="1802723" cy="1398254"/>
          </a:xfrm>
          <a:custGeom>
            <a:avLst/>
            <a:gdLst/>
            <a:ahLst/>
            <a:cxnLst/>
            <a:rect r="r" b="b" t="t" l="l"/>
            <a:pathLst>
              <a:path h="1398254" w="1802723">
                <a:moveTo>
                  <a:pt x="0" y="0"/>
                </a:moveTo>
                <a:lnTo>
                  <a:pt x="1802723" y="0"/>
                </a:lnTo>
                <a:lnTo>
                  <a:pt x="1802723" y="1398254"/>
                </a:lnTo>
                <a:lnTo>
                  <a:pt x="0" y="1398254"/>
                </a:lnTo>
                <a:lnTo>
                  <a:pt x="0" y="0"/>
                </a:lnTo>
                <a:close/>
              </a:path>
            </a:pathLst>
          </a:custGeom>
          <a:blipFill>
            <a:blip r:embed="rId18">
              <a:extLst>
                <a:ext uri="{96DAC541-7B7A-43D3-8B79-37D633B846F1}">
                  <asvg:svgBlip xmlns:asvg="http://schemas.microsoft.com/office/drawing/2016/SVG/main" r:embed="rId19"/>
                </a:ext>
              </a:extLst>
            </a:blip>
            <a:stretch>
              <a:fillRect l="0" t="0" r="-46642" b="-60874"/>
            </a:stretch>
          </a:blipFill>
        </p:spPr>
      </p:sp>
      <p:sp>
        <p:nvSpPr>
          <p:cNvPr name="Freeform 25" id="25"/>
          <p:cNvSpPr/>
          <p:nvPr/>
        </p:nvSpPr>
        <p:spPr>
          <a:xfrm flipH="false" flipV="false" rot="0">
            <a:off x="31360" y="0"/>
            <a:ext cx="2166129" cy="955196"/>
          </a:xfrm>
          <a:custGeom>
            <a:avLst/>
            <a:gdLst/>
            <a:ahLst/>
            <a:cxnLst/>
            <a:rect r="r" b="b" t="t" l="l"/>
            <a:pathLst>
              <a:path h="955196" w="2166129">
                <a:moveTo>
                  <a:pt x="0" y="0"/>
                </a:moveTo>
                <a:lnTo>
                  <a:pt x="2166130" y="0"/>
                </a:lnTo>
                <a:lnTo>
                  <a:pt x="2166130" y="955196"/>
                </a:lnTo>
                <a:lnTo>
                  <a:pt x="0" y="955196"/>
                </a:lnTo>
                <a:lnTo>
                  <a:pt x="0" y="0"/>
                </a:lnTo>
                <a:close/>
              </a:path>
            </a:pathLst>
          </a:custGeom>
          <a:blipFill>
            <a:blip r:embed="rId20"/>
            <a:stretch>
              <a:fillRect l="-35251" t="-129124" r="-28512" b="-142247"/>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2181392" y="1028700"/>
            <a:ext cx="5072384" cy="9258300"/>
            <a:chOff x="0" y="0"/>
            <a:chExt cx="660400" cy="1205386"/>
          </a:xfrm>
        </p:grpSpPr>
        <p:sp>
          <p:nvSpPr>
            <p:cNvPr name="Freeform 3" id="3"/>
            <p:cNvSpPr/>
            <p:nvPr/>
          </p:nvSpPr>
          <p:spPr>
            <a:xfrm flipH="false" flipV="false" rot="0">
              <a:off x="0" y="0"/>
              <a:ext cx="660400" cy="1205386"/>
            </a:xfrm>
            <a:custGeom>
              <a:avLst/>
              <a:gdLst/>
              <a:ahLst/>
              <a:cxnLst/>
              <a:rect r="r" b="b" t="t" l="l"/>
              <a:pathLst>
                <a:path h="1205386"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37222"/>
                  </a:cubicBezTo>
                  <a:lnTo>
                    <a:pt x="660400" y="1205386"/>
                  </a:lnTo>
                  <a:lnTo>
                    <a:pt x="0" y="1205386"/>
                  </a:lnTo>
                  <a:lnTo>
                    <a:pt x="0" y="337867"/>
                  </a:lnTo>
                  <a:cubicBezTo>
                    <a:pt x="1782" y="185660"/>
                    <a:pt x="93019" y="64045"/>
                    <a:pt x="220252" y="19070"/>
                  </a:cubicBezTo>
                  <a:close/>
                </a:path>
              </a:pathLst>
            </a:custGeom>
            <a:blipFill>
              <a:blip r:embed="rId2"/>
              <a:stretch>
                <a:fillRect l="-71682" t="0" r="-71682" b="0"/>
              </a:stretch>
            </a:blipFill>
          </p:spPr>
        </p:sp>
      </p:grpSp>
      <p:grpSp>
        <p:nvGrpSpPr>
          <p:cNvPr name="Group 4" id="4"/>
          <p:cNvGrpSpPr/>
          <p:nvPr/>
        </p:nvGrpSpPr>
        <p:grpSpPr>
          <a:xfrm rot="0">
            <a:off x="1028700" y="6378134"/>
            <a:ext cx="2880166" cy="2880166"/>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4C5"/>
            </a:solidFill>
          </p:spPr>
        </p:sp>
      </p:grpSp>
      <p:sp>
        <p:nvSpPr>
          <p:cNvPr name="Freeform 6" id="6"/>
          <p:cNvSpPr/>
          <p:nvPr/>
        </p:nvSpPr>
        <p:spPr>
          <a:xfrm flipH="false" flipV="false" rot="0">
            <a:off x="851933" y="6169701"/>
            <a:ext cx="2889400" cy="3297033"/>
          </a:xfrm>
          <a:custGeom>
            <a:avLst/>
            <a:gdLst/>
            <a:ahLst/>
            <a:cxnLst/>
            <a:rect r="r" b="b" t="t" l="l"/>
            <a:pathLst>
              <a:path h="3297033" w="2889400">
                <a:moveTo>
                  <a:pt x="0" y="0"/>
                </a:moveTo>
                <a:lnTo>
                  <a:pt x="2889399" y="0"/>
                </a:lnTo>
                <a:lnTo>
                  <a:pt x="2889399" y="3297033"/>
                </a:lnTo>
                <a:lnTo>
                  <a:pt x="0" y="329703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1109136">
            <a:off x="15250164" y="1596486"/>
            <a:ext cx="3043919" cy="1555166"/>
          </a:xfrm>
          <a:custGeom>
            <a:avLst/>
            <a:gdLst/>
            <a:ahLst/>
            <a:cxnLst/>
            <a:rect r="r" b="b" t="t" l="l"/>
            <a:pathLst>
              <a:path h="1555166" w="3043919">
                <a:moveTo>
                  <a:pt x="0" y="0"/>
                </a:moveTo>
                <a:lnTo>
                  <a:pt x="3043918" y="0"/>
                </a:lnTo>
                <a:lnTo>
                  <a:pt x="3043918" y="1555166"/>
                </a:lnTo>
                <a:lnTo>
                  <a:pt x="0" y="155516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1662218" y="-1194065"/>
            <a:ext cx="5028301" cy="5028301"/>
          </a:xfrm>
          <a:custGeom>
            <a:avLst/>
            <a:gdLst/>
            <a:ahLst/>
            <a:cxnLst/>
            <a:rect r="r" b="b" t="t" l="l"/>
            <a:pathLst>
              <a:path h="5028301" w="5028301">
                <a:moveTo>
                  <a:pt x="0" y="0"/>
                </a:moveTo>
                <a:lnTo>
                  <a:pt x="5028301" y="0"/>
                </a:lnTo>
                <a:lnTo>
                  <a:pt x="5028301" y="5028301"/>
                </a:lnTo>
                <a:lnTo>
                  <a:pt x="0" y="50283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9" id="9"/>
          <p:cNvGrpSpPr/>
          <p:nvPr/>
        </p:nvGrpSpPr>
        <p:grpSpPr>
          <a:xfrm rot="0">
            <a:off x="1077014" y="1560684"/>
            <a:ext cx="4885169" cy="610379"/>
            <a:chOff x="0" y="0"/>
            <a:chExt cx="1286629" cy="160758"/>
          </a:xfrm>
        </p:grpSpPr>
        <p:sp>
          <p:nvSpPr>
            <p:cNvPr name="Freeform 10" id="10"/>
            <p:cNvSpPr/>
            <p:nvPr/>
          </p:nvSpPr>
          <p:spPr>
            <a:xfrm flipH="false" flipV="false" rot="0">
              <a:off x="0" y="0"/>
              <a:ext cx="1286629" cy="160758"/>
            </a:xfrm>
            <a:custGeom>
              <a:avLst/>
              <a:gdLst/>
              <a:ahLst/>
              <a:cxnLst/>
              <a:rect r="r" b="b" t="t" l="l"/>
              <a:pathLst>
                <a:path h="160758" w="1286629">
                  <a:moveTo>
                    <a:pt x="80379" y="0"/>
                  </a:moveTo>
                  <a:lnTo>
                    <a:pt x="1206250" y="0"/>
                  </a:lnTo>
                  <a:cubicBezTo>
                    <a:pt x="1227568" y="0"/>
                    <a:pt x="1248012" y="8468"/>
                    <a:pt x="1263086" y="23542"/>
                  </a:cubicBezTo>
                  <a:cubicBezTo>
                    <a:pt x="1278160" y="38616"/>
                    <a:pt x="1286629" y="59061"/>
                    <a:pt x="1286629" y="80379"/>
                  </a:cubicBezTo>
                  <a:lnTo>
                    <a:pt x="1286629" y="80379"/>
                  </a:lnTo>
                  <a:cubicBezTo>
                    <a:pt x="1286629" y="101697"/>
                    <a:pt x="1278160" y="122142"/>
                    <a:pt x="1263086" y="137216"/>
                  </a:cubicBezTo>
                  <a:cubicBezTo>
                    <a:pt x="1248012" y="152290"/>
                    <a:pt x="1227568" y="160758"/>
                    <a:pt x="1206250"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449DD7"/>
            </a:solidFill>
          </p:spPr>
        </p:sp>
        <p:sp>
          <p:nvSpPr>
            <p:cNvPr name="TextBox 11" id="11"/>
            <p:cNvSpPr txBox="true"/>
            <p:nvPr/>
          </p:nvSpPr>
          <p:spPr>
            <a:xfrm>
              <a:off x="0" y="-38100"/>
              <a:ext cx="1286629" cy="198858"/>
            </a:xfrm>
            <a:prstGeom prst="rect">
              <a:avLst/>
            </a:prstGeom>
          </p:spPr>
          <p:txBody>
            <a:bodyPr anchor="ctr" rtlCol="false" tIns="50800" lIns="50800" bIns="50800" rIns="50800"/>
            <a:lstStyle/>
            <a:p>
              <a:pPr algn="ctr" marL="0" indent="0" lvl="0">
                <a:lnSpc>
                  <a:spcPts val="2659"/>
                </a:lnSpc>
              </a:pPr>
            </a:p>
          </p:txBody>
        </p:sp>
      </p:grpSp>
      <p:sp>
        <p:nvSpPr>
          <p:cNvPr name="TextBox 12" id="12"/>
          <p:cNvSpPr txBox="true"/>
          <p:nvPr/>
        </p:nvSpPr>
        <p:spPr>
          <a:xfrm rot="0">
            <a:off x="1520482" y="1658261"/>
            <a:ext cx="4441700" cy="289050"/>
          </a:xfrm>
          <a:prstGeom prst="rect">
            <a:avLst/>
          </a:prstGeom>
        </p:spPr>
        <p:txBody>
          <a:bodyPr anchor="t" rtlCol="false" tIns="0" lIns="0" bIns="0" rIns="0">
            <a:spAutoFit/>
          </a:bodyPr>
          <a:lstStyle/>
          <a:p>
            <a:pPr algn="l" marL="0" indent="0" lvl="0">
              <a:lnSpc>
                <a:spcPts val="2443"/>
              </a:lnSpc>
            </a:pPr>
            <a:r>
              <a:rPr lang="en-US" b="true" sz="1745">
                <a:solidFill>
                  <a:srgbClr val="FFFFFF"/>
                </a:solidFill>
                <a:latin typeface="Open Sauce Bold"/>
                <a:ea typeface="Open Sauce Bold"/>
                <a:cs typeface="Open Sauce Bold"/>
                <a:sym typeface="Open Sauce Bold"/>
              </a:rPr>
              <a:t>Cathay Pacific Carry-On Baggage Policy</a:t>
            </a:r>
          </a:p>
        </p:txBody>
      </p:sp>
      <p:sp>
        <p:nvSpPr>
          <p:cNvPr name="TextBox 13" id="13"/>
          <p:cNvSpPr txBox="true"/>
          <p:nvPr/>
        </p:nvSpPr>
        <p:spPr>
          <a:xfrm rot="0">
            <a:off x="1520482" y="2612383"/>
            <a:ext cx="6010915" cy="1043940"/>
          </a:xfrm>
          <a:prstGeom prst="rect">
            <a:avLst/>
          </a:prstGeom>
        </p:spPr>
        <p:txBody>
          <a:bodyPr anchor="t" rtlCol="false" tIns="0" lIns="0" bIns="0" rIns="0">
            <a:spAutoFit/>
          </a:bodyPr>
          <a:lstStyle/>
          <a:p>
            <a:pPr algn="l" marL="0" indent="0" lvl="0">
              <a:lnSpc>
                <a:spcPts val="6600"/>
              </a:lnSpc>
            </a:pPr>
            <a:r>
              <a:rPr lang="en-US" b="true" sz="6600">
                <a:solidFill>
                  <a:srgbClr val="000000"/>
                </a:solidFill>
                <a:latin typeface="Heading Now 71-78 Bold"/>
                <a:ea typeface="Heading Now 71-78 Bold"/>
                <a:cs typeface="Heading Now 71-78 Bold"/>
                <a:sym typeface="Heading Now 71-78 Bold"/>
              </a:rPr>
              <a:t>Introduction</a:t>
            </a:r>
          </a:p>
        </p:txBody>
      </p:sp>
      <p:sp>
        <p:nvSpPr>
          <p:cNvPr name="TextBox 14" id="14"/>
          <p:cNvSpPr txBox="true"/>
          <p:nvPr/>
        </p:nvSpPr>
        <p:spPr>
          <a:xfrm rot="0">
            <a:off x="4751700" y="6636302"/>
            <a:ext cx="5185128" cy="335890"/>
          </a:xfrm>
          <a:prstGeom prst="rect">
            <a:avLst/>
          </a:prstGeom>
        </p:spPr>
        <p:txBody>
          <a:bodyPr anchor="t" rtlCol="false" tIns="0" lIns="0" bIns="0" rIns="0">
            <a:spAutoFit/>
          </a:bodyPr>
          <a:lstStyle/>
          <a:p>
            <a:pPr algn="l" marL="0" indent="0" lvl="0">
              <a:lnSpc>
                <a:spcPts val="2793"/>
              </a:lnSpc>
            </a:pPr>
            <a:r>
              <a:rPr lang="en-US" b="true" sz="1995">
                <a:solidFill>
                  <a:srgbClr val="000000"/>
                </a:solidFill>
                <a:latin typeface="Open Sauce Bold"/>
                <a:ea typeface="Open Sauce Bold"/>
                <a:cs typeface="Open Sauce Bold"/>
                <a:sym typeface="Open Sauce Bold"/>
              </a:rPr>
              <a:t>Why Baggage Rules Matter</a:t>
            </a:r>
          </a:p>
        </p:txBody>
      </p:sp>
      <p:sp>
        <p:nvSpPr>
          <p:cNvPr name="TextBox 15" id="15"/>
          <p:cNvSpPr txBox="true"/>
          <p:nvPr/>
        </p:nvSpPr>
        <p:spPr>
          <a:xfrm rot="0">
            <a:off x="4751700" y="7362972"/>
            <a:ext cx="7192934" cy="1887302"/>
          </a:xfrm>
          <a:prstGeom prst="rect">
            <a:avLst/>
          </a:prstGeom>
        </p:spPr>
        <p:txBody>
          <a:bodyPr anchor="t" rtlCol="false" tIns="0" lIns="0" bIns="0" rIns="0">
            <a:spAutoFit/>
          </a:bodyPr>
          <a:lstStyle/>
          <a:p>
            <a:pPr algn="l" marL="0" indent="0" lvl="0">
              <a:lnSpc>
                <a:spcPts val="2511"/>
              </a:lnSpc>
            </a:pPr>
            <a:r>
              <a:rPr lang="en-US" sz="1794">
                <a:solidFill>
                  <a:srgbClr val="000000"/>
                </a:solidFill>
                <a:latin typeface="Open Sauce"/>
                <a:ea typeface="Open Sauce"/>
                <a:cs typeface="Open Sauce"/>
                <a:sym typeface="Open Sauce"/>
              </a:rPr>
              <a:t>Understanding </a:t>
            </a:r>
            <a:r>
              <a:rPr lang="en-US" sz="1794" u="sng">
                <a:solidFill>
                  <a:srgbClr val="000000"/>
                </a:solidFill>
                <a:latin typeface="Open Sauce"/>
                <a:ea typeface="Open Sauce"/>
                <a:cs typeface="Open Sauce"/>
                <a:sym typeface="Open Sauce"/>
                <a:hlinkClick r:id="rId9" tooltip="https://www.airflypolicy.com/baggage-policy/cathay-pacific-baggage-policy"/>
              </a:rPr>
              <a:t>Cathay Pacific baggage rules </a:t>
            </a:r>
            <a:r>
              <a:rPr lang="en-US" sz="1794">
                <a:solidFill>
                  <a:srgbClr val="000000"/>
                </a:solidFill>
                <a:latin typeface="Open Sauce"/>
                <a:ea typeface="Open Sauce"/>
                <a:cs typeface="Open Sauce"/>
                <a:sym typeface="Open Sauce"/>
              </a:rPr>
              <a:t>simplifies your journey and helps you avoid airport surprises. The airline provides clear guidelines for cabin bags, personal items, and checked luggage, though allowances vary by travel class and route. This guide covers size limits, weight restrictions, and practical packing tips for both business and leisure travelers.</a:t>
            </a:r>
          </a:p>
        </p:txBody>
      </p:sp>
      <p:sp>
        <p:nvSpPr>
          <p:cNvPr name="Freeform 16" id="16"/>
          <p:cNvSpPr/>
          <p:nvPr/>
        </p:nvSpPr>
        <p:spPr>
          <a:xfrm flipH="false" flipV="false" rot="0">
            <a:off x="4525940" y="5336723"/>
            <a:ext cx="861429" cy="861429"/>
          </a:xfrm>
          <a:custGeom>
            <a:avLst/>
            <a:gdLst/>
            <a:ahLst/>
            <a:cxnLst/>
            <a:rect r="r" b="b" t="t" l="l"/>
            <a:pathLst>
              <a:path h="861429" w="861429">
                <a:moveTo>
                  <a:pt x="0" y="0"/>
                </a:moveTo>
                <a:lnTo>
                  <a:pt x="861429" y="0"/>
                </a:lnTo>
                <a:lnTo>
                  <a:pt x="861429" y="861429"/>
                </a:lnTo>
                <a:lnTo>
                  <a:pt x="0" y="86142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7" id="17"/>
          <p:cNvGrpSpPr/>
          <p:nvPr/>
        </p:nvGrpSpPr>
        <p:grpSpPr>
          <a:xfrm rot="0">
            <a:off x="11741296" y="590106"/>
            <a:ext cx="1096730" cy="109673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19" id="19"/>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sp>
        <p:nvSpPr>
          <p:cNvPr name="Freeform 20" id="20"/>
          <p:cNvSpPr/>
          <p:nvPr/>
        </p:nvSpPr>
        <p:spPr>
          <a:xfrm flipH="false" flipV="false" rot="0">
            <a:off x="8385743" y="2894966"/>
            <a:ext cx="1802723" cy="1398254"/>
          </a:xfrm>
          <a:custGeom>
            <a:avLst/>
            <a:gdLst/>
            <a:ahLst/>
            <a:cxnLst/>
            <a:rect r="r" b="b" t="t" l="l"/>
            <a:pathLst>
              <a:path h="1398254" w="1802723">
                <a:moveTo>
                  <a:pt x="0" y="0"/>
                </a:moveTo>
                <a:lnTo>
                  <a:pt x="1802723" y="0"/>
                </a:lnTo>
                <a:lnTo>
                  <a:pt x="1802723" y="1398254"/>
                </a:lnTo>
                <a:lnTo>
                  <a:pt x="0" y="1398254"/>
                </a:lnTo>
                <a:lnTo>
                  <a:pt x="0" y="0"/>
                </a:lnTo>
                <a:close/>
              </a:path>
            </a:pathLst>
          </a:custGeom>
          <a:blipFill>
            <a:blip r:embed="rId12">
              <a:extLst>
                <a:ext uri="{96DAC541-7B7A-43D3-8B79-37D633B846F1}">
                  <asvg:svgBlip xmlns:asvg="http://schemas.microsoft.com/office/drawing/2016/SVG/main" r:embed="rId13"/>
                </a:ext>
              </a:extLst>
            </a:blip>
            <a:stretch>
              <a:fillRect l="0" t="0" r="-46642" b="-60874"/>
            </a:stretch>
          </a:blipFill>
        </p:spPr>
      </p:sp>
      <p:sp>
        <p:nvSpPr>
          <p:cNvPr name="Freeform 21" id="21"/>
          <p:cNvSpPr/>
          <p:nvPr/>
        </p:nvSpPr>
        <p:spPr>
          <a:xfrm flipH="false" flipV="false" rot="0">
            <a:off x="31360" y="0"/>
            <a:ext cx="1524808" cy="672393"/>
          </a:xfrm>
          <a:custGeom>
            <a:avLst/>
            <a:gdLst/>
            <a:ahLst/>
            <a:cxnLst/>
            <a:rect r="r" b="b" t="t" l="l"/>
            <a:pathLst>
              <a:path h="672393" w="1524808">
                <a:moveTo>
                  <a:pt x="0" y="0"/>
                </a:moveTo>
                <a:lnTo>
                  <a:pt x="1524808" y="0"/>
                </a:lnTo>
                <a:lnTo>
                  <a:pt x="1524808" y="672393"/>
                </a:lnTo>
                <a:lnTo>
                  <a:pt x="0" y="672393"/>
                </a:lnTo>
                <a:lnTo>
                  <a:pt x="0" y="0"/>
                </a:lnTo>
                <a:close/>
              </a:path>
            </a:pathLst>
          </a:custGeom>
          <a:blipFill>
            <a:blip r:embed="rId14"/>
            <a:stretch>
              <a:fillRect l="-35251" t="-129124" r="-28512" b="-142247"/>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28700" y="561714"/>
            <a:ext cx="558051" cy="558051"/>
          </a:xfrm>
          <a:custGeom>
            <a:avLst/>
            <a:gdLst/>
            <a:ahLst/>
            <a:cxnLst/>
            <a:rect r="r" b="b" t="t" l="l"/>
            <a:pathLst>
              <a:path h="558051" w="558051">
                <a:moveTo>
                  <a:pt x="0" y="0"/>
                </a:moveTo>
                <a:lnTo>
                  <a:pt x="558051" y="0"/>
                </a:lnTo>
                <a:lnTo>
                  <a:pt x="558051" y="558051"/>
                </a:lnTo>
                <a:lnTo>
                  <a:pt x="0" y="5580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028700" y="2833586"/>
            <a:ext cx="558051" cy="558051"/>
          </a:xfrm>
          <a:custGeom>
            <a:avLst/>
            <a:gdLst/>
            <a:ahLst/>
            <a:cxnLst/>
            <a:rect r="r" b="b" t="t" l="l"/>
            <a:pathLst>
              <a:path h="558051" w="558051">
                <a:moveTo>
                  <a:pt x="0" y="0"/>
                </a:moveTo>
                <a:lnTo>
                  <a:pt x="558051" y="0"/>
                </a:lnTo>
                <a:lnTo>
                  <a:pt x="558051" y="558051"/>
                </a:lnTo>
                <a:lnTo>
                  <a:pt x="0" y="5580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0">
            <a:off x="1028700" y="5170124"/>
            <a:ext cx="558051" cy="558051"/>
          </a:xfrm>
          <a:custGeom>
            <a:avLst/>
            <a:gdLst/>
            <a:ahLst/>
            <a:cxnLst/>
            <a:rect r="r" b="b" t="t" l="l"/>
            <a:pathLst>
              <a:path h="558051" w="558051">
                <a:moveTo>
                  <a:pt x="0" y="0"/>
                </a:moveTo>
                <a:lnTo>
                  <a:pt x="558051" y="0"/>
                </a:lnTo>
                <a:lnTo>
                  <a:pt x="558051" y="558050"/>
                </a:lnTo>
                <a:lnTo>
                  <a:pt x="0" y="5580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028700" y="7648638"/>
            <a:ext cx="558051" cy="558051"/>
          </a:xfrm>
          <a:custGeom>
            <a:avLst/>
            <a:gdLst/>
            <a:ahLst/>
            <a:cxnLst/>
            <a:rect r="r" b="b" t="t" l="l"/>
            <a:pathLst>
              <a:path h="558051" w="558051">
                <a:moveTo>
                  <a:pt x="0" y="0"/>
                </a:moveTo>
                <a:lnTo>
                  <a:pt x="558051" y="0"/>
                </a:lnTo>
                <a:lnTo>
                  <a:pt x="558051" y="558051"/>
                </a:lnTo>
                <a:lnTo>
                  <a:pt x="0" y="5580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317016">
            <a:off x="8723814" y="4367485"/>
            <a:ext cx="7293647" cy="4374392"/>
          </a:xfrm>
          <a:custGeom>
            <a:avLst/>
            <a:gdLst/>
            <a:ahLst/>
            <a:cxnLst/>
            <a:rect r="r" b="b" t="t" l="l"/>
            <a:pathLst>
              <a:path h="4374392" w="7293647">
                <a:moveTo>
                  <a:pt x="0" y="0"/>
                </a:moveTo>
                <a:lnTo>
                  <a:pt x="7293647" y="0"/>
                </a:lnTo>
                <a:lnTo>
                  <a:pt x="7293647" y="4374392"/>
                </a:lnTo>
                <a:lnTo>
                  <a:pt x="0" y="437439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882381" y="9268587"/>
            <a:ext cx="19550070" cy="2036826"/>
            <a:chOff x="0" y="0"/>
            <a:chExt cx="4022648" cy="419100"/>
          </a:xfrm>
        </p:grpSpPr>
        <p:sp>
          <p:nvSpPr>
            <p:cNvPr name="Freeform 8" id="8"/>
            <p:cNvSpPr/>
            <p:nvPr/>
          </p:nvSpPr>
          <p:spPr>
            <a:xfrm flipH="false" flipV="false" rot="0">
              <a:off x="0" y="0"/>
              <a:ext cx="4022648" cy="419100"/>
            </a:xfrm>
            <a:custGeom>
              <a:avLst/>
              <a:gdLst/>
              <a:ahLst/>
              <a:cxnLst/>
              <a:rect r="r" b="b" t="t" l="l"/>
              <a:pathLst>
                <a:path h="419100" w="4022648">
                  <a:moveTo>
                    <a:pt x="7734" y="0"/>
                  </a:moveTo>
                  <a:lnTo>
                    <a:pt x="4014914" y="0"/>
                  </a:lnTo>
                  <a:cubicBezTo>
                    <a:pt x="4016965" y="0"/>
                    <a:pt x="4018932" y="815"/>
                    <a:pt x="4020383" y="2265"/>
                  </a:cubicBezTo>
                  <a:cubicBezTo>
                    <a:pt x="4021833" y="3716"/>
                    <a:pt x="4022648" y="5683"/>
                    <a:pt x="4022648" y="7734"/>
                  </a:cubicBezTo>
                  <a:lnTo>
                    <a:pt x="4022648" y="411366"/>
                  </a:lnTo>
                  <a:cubicBezTo>
                    <a:pt x="4022648" y="413417"/>
                    <a:pt x="4021833" y="415384"/>
                    <a:pt x="4020383" y="416835"/>
                  </a:cubicBezTo>
                  <a:cubicBezTo>
                    <a:pt x="4018932" y="418285"/>
                    <a:pt x="4016965" y="419100"/>
                    <a:pt x="4014914" y="419100"/>
                  </a:cubicBezTo>
                  <a:lnTo>
                    <a:pt x="7734" y="419100"/>
                  </a:lnTo>
                  <a:cubicBezTo>
                    <a:pt x="5683" y="419100"/>
                    <a:pt x="3716" y="418285"/>
                    <a:pt x="2265" y="416835"/>
                  </a:cubicBezTo>
                  <a:cubicBezTo>
                    <a:pt x="815" y="415384"/>
                    <a:pt x="0" y="413417"/>
                    <a:pt x="0" y="411366"/>
                  </a:cubicBezTo>
                  <a:lnTo>
                    <a:pt x="0" y="7734"/>
                  </a:lnTo>
                  <a:cubicBezTo>
                    <a:pt x="0" y="5683"/>
                    <a:pt x="815" y="3716"/>
                    <a:pt x="2265" y="2265"/>
                  </a:cubicBezTo>
                  <a:cubicBezTo>
                    <a:pt x="3716" y="815"/>
                    <a:pt x="5683" y="0"/>
                    <a:pt x="7734" y="0"/>
                  </a:cubicBezTo>
                  <a:close/>
                </a:path>
              </a:pathLst>
            </a:custGeom>
            <a:solidFill>
              <a:srgbClr val="3C2415"/>
            </a:solidFill>
          </p:spPr>
        </p:sp>
        <p:sp>
          <p:nvSpPr>
            <p:cNvPr name="TextBox 9" id="9"/>
            <p:cNvSpPr txBox="true"/>
            <p:nvPr/>
          </p:nvSpPr>
          <p:spPr>
            <a:xfrm>
              <a:off x="0" y="-47625"/>
              <a:ext cx="4022648" cy="466725"/>
            </a:xfrm>
            <a:prstGeom prst="rect">
              <a:avLst/>
            </a:prstGeom>
          </p:spPr>
          <p:txBody>
            <a:bodyPr anchor="ctr" rtlCol="false" tIns="50800" lIns="50800" bIns="50800" rIns="50800"/>
            <a:lstStyle/>
            <a:p>
              <a:pPr algn="ctr" marL="0" indent="0" lvl="0">
                <a:lnSpc>
                  <a:spcPts val="2800"/>
                </a:lnSpc>
              </a:pPr>
            </a:p>
          </p:txBody>
        </p:sp>
      </p:grpSp>
      <p:sp>
        <p:nvSpPr>
          <p:cNvPr name="Freeform 10" id="10"/>
          <p:cNvSpPr/>
          <p:nvPr/>
        </p:nvSpPr>
        <p:spPr>
          <a:xfrm flipH="false" flipV="false" rot="0">
            <a:off x="15448900" y="100775"/>
            <a:ext cx="3620799" cy="3620799"/>
          </a:xfrm>
          <a:custGeom>
            <a:avLst/>
            <a:gdLst/>
            <a:ahLst/>
            <a:cxnLst/>
            <a:rect r="r" b="b" t="t" l="l"/>
            <a:pathLst>
              <a:path h="3620799" w="3620799">
                <a:moveTo>
                  <a:pt x="0" y="0"/>
                </a:moveTo>
                <a:lnTo>
                  <a:pt x="3620800" y="0"/>
                </a:lnTo>
                <a:lnTo>
                  <a:pt x="3620800" y="3620799"/>
                </a:lnTo>
                <a:lnTo>
                  <a:pt x="0" y="362079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1" id="11"/>
          <p:cNvSpPr/>
          <p:nvPr/>
        </p:nvSpPr>
        <p:spPr>
          <a:xfrm flipH="true" flipV="false" rot="0">
            <a:off x="16061073" y="1642808"/>
            <a:ext cx="2906419" cy="2758456"/>
          </a:xfrm>
          <a:custGeom>
            <a:avLst/>
            <a:gdLst/>
            <a:ahLst/>
            <a:cxnLst/>
            <a:rect r="r" b="b" t="t" l="l"/>
            <a:pathLst>
              <a:path h="2758456" w="2906419">
                <a:moveTo>
                  <a:pt x="2906419" y="0"/>
                </a:moveTo>
                <a:lnTo>
                  <a:pt x="0" y="0"/>
                </a:lnTo>
                <a:lnTo>
                  <a:pt x="0" y="2758455"/>
                </a:lnTo>
                <a:lnTo>
                  <a:pt x="2906419" y="2758455"/>
                </a:lnTo>
                <a:lnTo>
                  <a:pt x="2906419"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2" id="12"/>
          <p:cNvGrpSpPr/>
          <p:nvPr/>
        </p:nvGrpSpPr>
        <p:grpSpPr>
          <a:xfrm rot="0">
            <a:off x="1775590" y="448916"/>
            <a:ext cx="4300040" cy="714252"/>
            <a:chOff x="0" y="0"/>
            <a:chExt cx="967819" cy="160758"/>
          </a:xfrm>
        </p:grpSpPr>
        <p:sp>
          <p:nvSpPr>
            <p:cNvPr name="Freeform 13" id="13"/>
            <p:cNvSpPr/>
            <p:nvPr/>
          </p:nvSpPr>
          <p:spPr>
            <a:xfrm flipH="false" flipV="false" rot="0">
              <a:off x="0" y="0"/>
              <a:ext cx="967819" cy="160758"/>
            </a:xfrm>
            <a:custGeom>
              <a:avLst/>
              <a:gdLst/>
              <a:ahLst/>
              <a:cxnLst/>
              <a:rect r="r" b="b" t="t" l="l"/>
              <a:pathLst>
                <a:path h="160758" w="967819">
                  <a:moveTo>
                    <a:pt x="80379" y="0"/>
                  </a:moveTo>
                  <a:lnTo>
                    <a:pt x="887439" y="0"/>
                  </a:lnTo>
                  <a:cubicBezTo>
                    <a:pt x="908757" y="0"/>
                    <a:pt x="929202" y="8468"/>
                    <a:pt x="944276" y="23542"/>
                  </a:cubicBezTo>
                  <a:cubicBezTo>
                    <a:pt x="959350" y="38616"/>
                    <a:pt x="967819" y="59061"/>
                    <a:pt x="967819" y="80379"/>
                  </a:cubicBezTo>
                  <a:lnTo>
                    <a:pt x="967819" y="80379"/>
                  </a:lnTo>
                  <a:cubicBezTo>
                    <a:pt x="967819" y="101697"/>
                    <a:pt x="959350" y="122142"/>
                    <a:pt x="944276" y="137216"/>
                  </a:cubicBezTo>
                  <a:cubicBezTo>
                    <a:pt x="929202" y="152290"/>
                    <a:pt x="908757" y="160758"/>
                    <a:pt x="887439"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449DD7"/>
            </a:solidFill>
          </p:spPr>
        </p:sp>
        <p:sp>
          <p:nvSpPr>
            <p:cNvPr name="TextBox 14" id="14"/>
            <p:cNvSpPr txBox="true"/>
            <p:nvPr/>
          </p:nvSpPr>
          <p:spPr>
            <a:xfrm>
              <a:off x="0" y="-38100"/>
              <a:ext cx="967819" cy="198858"/>
            </a:xfrm>
            <a:prstGeom prst="rect">
              <a:avLst/>
            </a:prstGeom>
          </p:spPr>
          <p:txBody>
            <a:bodyPr anchor="ctr" rtlCol="false" tIns="50800" lIns="50800" bIns="50800" rIns="50800"/>
            <a:lstStyle/>
            <a:p>
              <a:pPr algn="ctr" marL="0" indent="0" lvl="0">
                <a:lnSpc>
                  <a:spcPts val="2659"/>
                </a:lnSpc>
              </a:pPr>
            </a:p>
          </p:txBody>
        </p:sp>
      </p:grpSp>
      <p:sp>
        <p:nvSpPr>
          <p:cNvPr name="TextBox 15" id="15"/>
          <p:cNvSpPr txBox="true"/>
          <p:nvPr/>
        </p:nvSpPr>
        <p:spPr>
          <a:xfrm rot="0">
            <a:off x="2063009" y="1485544"/>
            <a:ext cx="6065121" cy="228594"/>
          </a:xfrm>
          <a:prstGeom prst="rect">
            <a:avLst/>
          </a:prstGeom>
        </p:spPr>
        <p:txBody>
          <a:bodyPr anchor="t" rtlCol="false" tIns="0" lIns="0" bIns="0" rIns="0">
            <a:spAutoFit/>
          </a:bodyPr>
          <a:lstStyle/>
          <a:p>
            <a:pPr algn="l" marL="0" indent="0" lvl="0">
              <a:lnSpc>
                <a:spcPts val="1965"/>
              </a:lnSpc>
            </a:pPr>
            <a:r>
              <a:rPr lang="en-US" sz="1404">
                <a:solidFill>
                  <a:srgbClr val="0B0A0A"/>
                </a:solidFill>
                <a:latin typeface="Open Sauce"/>
                <a:ea typeface="Open Sauce"/>
                <a:cs typeface="Open Sauce"/>
                <a:sym typeface="Open Sauce"/>
              </a:rPr>
              <a:t>Carry-on allowance depends on your cabin class and ticket type.</a:t>
            </a:r>
          </a:p>
        </p:txBody>
      </p:sp>
      <p:grpSp>
        <p:nvGrpSpPr>
          <p:cNvPr name="Group 16" id="16"/>
          <p:cNvGrpSpPr/>
          <p:nvPr/>
        </p:nvGrpSpPr>
        <p:grpSpPr>
          <a:xfrm rot="0">
            <a:off x="1753298" y="2816024"/>
            <a:ext cx="4300040" cy="714252"/>
            <a:chOff x="0" y="0"/>
            <a:chExt cx="967819" cy="160758"/>
          </a:xfrm>
        </p:grpSpPr>
        <p:sp>
          <p:nvSpPr>
            <p:cNvPr name="Freeform 17" id="17"/>
            <p:cNvSpPr/>
            <p:nvPr/>
          </p:nvSpPr>
          <p:spPr>
            <a:xfrm flipH="false" flipV="false" rot="0">
              <a:off x="0" y="0"/>
              <a:ext cx="967819" cy="160758"/>
            </a:xfrm>
            <a:custGeom>
              <a:avLst/>
              <a:gdLst/>
              <a:ahLst/>
              <a:cxnLst/>
              <a:rect r="r" b="b" t="t" l="l"/>
              <a:pathLst>
                <a:path h="160758" w="967819">
                  <a:moveTo>
                    <a:pt x="80379" y="0"/>
                  </a:moveTo>
                  <a:lnTo>
                    <a:pt x="887439" y="0"/>
                  </a:lnTo>
                  <a:cubicBezTo>
                    <a:pt x="908757" y="0"/>
                    <a:pt x="929202" y="8468"/>
                    <a:pt x="944276" y="23542"/>
                  </a:cubicBezTo>
                  <a:cubicBezTo>
                    <a:pt x="959350" y="38616"/>
                    <a:pt x="967819" y="59061"/>
                    <a:pt x="967819" y="80379"/>
                  </a:cubicBezTo>
                  <a:lnTo>
                    <a:pt x="967819" y="80379"/>
                  </a:lnTo>
                  <a:cubicBezTo>
                    <a:pt x="967819" y="101697"/>
                    <a:pt x="959350" y="122142"/>
                    <a:pt x="944276" y="137216"/>
                  </a:cubicBezTo>
                  <a:cubicBezTo>
                    <a:pt x="929202" y="152290"/>
                    <a:pt x="908757" y="160758"/>
                    <a:pt x="887439"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FFDE59"/>
            </a:solidFill>
          </p:spPr>
        </p:sp>
        <p:sp>
          <p:nvSpPr>
            <p:cNvPr name="TextBox 18" id="18"/>
            <p:cNvSpPr txBox="true"/>
            <p:nvPr/>
          </p:nvSpPr>
          <p:spPr>
            <a:xfrm>
              <a:off x="0" y="-38100"/>
              <a:ext cx="967819" cy="198858"/>
            </a:xfrm>
            <a:prstGeom prst="rect">
              <a:avLst/>
            </a:prstGeom>
          </p:spPr>
          <p:txBody>
            <a:bodyPr anchor="ctr" rtlCol="false" tIns="50800" lIns="50800" bIns="50800" rIns="50800"/>
            <a:lstStyle/>
            <a:p>
              <a:pPr algn="ctr" marL="0" indent="0" lvl="0">
                <a:lnSpc>
                  <a:spcPts val="2659"/>
                </a:lnSpc>
              </a:pPr>
            </a:p>
          </p:txBody>
        </p:sp>
      </p:grpSp>
      <p:sp>
        <p:nvSpPr>
          <p:cNvPr name="TextBox 19" id="19"/>
          <p:cNvSpPr txBox="true"/>
          <p:nvPr/>
        </p:nvSpPr>
        <p:spPr>
          <a:xfrm rot="0">
            <a:off x="2063009" y="3856750"/>
            <a:ext cx="6065121" cy="473805"/>
          </a:xfrm>
          <a:prstGeom prst="rect">
            <a:avLst/>
          </a:prstGeom>
        </p:spPr>
        <p:txBody>
          <a:bodyPr anchor="t" rtlCol="false" tIns="0" lIns="0" bIns="0" rIns="0">
            <a:spAutoFit/>
          </a:bodyPr>
          <a:lstStyle/>
          <a:p>
            <a:pPr algn="l" marL="0" indent="0" lvl="0">
              <a:lnSpc>
                <a:spcPts val="1965"/>
              </a:lnSpc>
            </a:pPr>
            <a:r>
              <a:rPr lang="en-US" sz="1404">
                <a:solidFill>
                  <a:srgbClr val="0B0A0A"/>
                </a:solidFill>
                <a:latin typeface="Open Sauce"/>
                <a:ea typeface="Open Sauce"/>
                <a:cs typeface="Open Sauce"/>
                <a:sym typeface="Open Sauce"/>
              </a:rPr>
              <a:t>Passengers may bring one main cabin bag plus one personal item under the seat.</a:t>
            </a:r>
          </a:p>
        </p:txBody>
      </p:sp>
      <p:grpSp>
        <p:nvGrpSpPr>
          <p:cNvPr name="Group 20" id="20"/>
          <p:cNvGrpSpPr/>
          <p:nvPr/>
        </p:nvGrpSpPr>
        <p:grpSpPr>
          <a:xfrm rot="0">
            <a:off x="1753298" y="5148579"/>
            <a:ext cx="4322332" cy="714252"/>
            <a:chOff x="0" y="0"/>
            <a:chExt cx="972836" cy="160758"/>
          </a:xfrm>
        </p:grpSpPr>
        <p:sp>
          <p:nvSpPr>
            <p:cNvPr name="Freeform 21" id="21"/>
            <p:cNvSpPr/>
            <p:nvPr/>
          </p:nvSpPr>
          <p:spPr>
            <a:xfrm flipH="false" flipV="false" rot="0">
              <a:off x="0" y="0"/>
              <a:ext cx="972836" cy="160758"/>
            </a:xfrm>
            <a:custGeom>
              <a:avLst/>
              <a:gdLst/>
              <a:ahLst/>
              <a:cxnLst/>
              <a:rect r="r" b="b" t="t" l="l"/>
              <a:pathLst>
                <a:path h="160758" w="972836">
                  <a:moveTo>
                    <a:pt x="80379" y="0"/>
                  </a:moveTo>
                  <a:lnTo>
                    <a:pt x="892457" y="0"/>
                  </a:lnTo>
                  <a:cubicBezTo>
                    <a:pt x="913775" y="0"/>
                    <a:pt x="934219" y="8468"/>
                    <a:pt x="949293" y="23542"/>
                  </a:cubicBezTo>
                  <a:cubicBezTo>
                    <a:pt x="964367" y="38616"/>
                    <a:pt x="972836" y="59061"/>
                    <a:pt x="972836" y="80379"/>
                  </a:cubicBezTo>
                  <a:lnTo>
                    <a:pt x="972836" y="80379"/>
                  </a:lnTo>
                  <a:cubicBezTo>
                    <a:pt x="972836" y="101697"/>
                    <a:pt x="964367" y="122142"/>
                    <a:pt x="949293" y="137216"/>
                  </a:cubicBezTo>
                  <a:cubicBezTo>
                    <a:pt x="934219" y="152290"/>
                    <a:pt x="913775" y="160758"/>
                    <a:pt x="892457"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449DD7"/>
            </a:solidFill>
          </p:spPr>
        </p:sp>
        <p:sp>
          <p:nvSpPr>
            <p:cNvPr name="TextBox 22" id="22"/>
            <p:cNvSpPr txBox="true"/>
            <p:nvPr/>
          </p:nvSpPr>
          <p:spPr>
            <a:xfrm>
              <a:off x="0" y="-38100"/>
              <a:ext cx="972836" cy="198858"/>
            </a:xfrm>
            <a:prstGeom prst="rect">
              <a:avLst/>
            </a:prstGeom>
          </p:spPr>
          <p:txBody>
            <a:bodyPr anchor="ctr" rtlCol="false" tIns="50800" lIns="50800" bIns="50800" rIns="50800"/>
            <a:lstStyle/>
            <a:p>
              <a:pPr algn="ctr" marL="0" indent="0" lvl="0">
                <a:lnSpc>
                  <a:spcPts val="2659"/>
                </a:lnSpc>
              </a:pPr>
            </a:p>
          </p:txBody>
        </p:sp>
      </p:grpSp>
      <p:sp>
        <p:nvSpPr>
          <p:cNvPr name="TextBox 23" id="23"/>
          <p:cNvSpPr txBox="true"/>
          <p:nvPr/>
        </p:nvSpPr>
        <p:spPr>
          <a:xfrm rot="0">
            <a:off x="2063009" y="6189306"/>
            <a:ext cx="6065121" cy="228594"/>
          </a:xfrm>
          <a:prstGeom prst="rect">
            <a:avLst/>
          </a:prstGeom>
        </p:spPr>
        <p:txBody>
          <a:bodyPr anchor="t" rtlCol="false" tIns="0" lIns="0" bIns="0" rIns="0">
            <a:spAutoFit/>
          </a:bodyPr>
          <a:lstStyle/>
          <a:p>
            <a:pPr algn="l" marL="0" indent="0" lvl="0">
              <a:lnSpc>
                <a:spcPts val="1965"/>
              </a:lnSpc>
            </a:pPr>
            <a:r>
              <a:rPr lang="en-US" sz="1404">
                <a:solidFill>
                  <a:srgbClr val="0B0A0A"/>
                </a:solidFill>
                <a:latin typeface="Open Sauce"/>
                <a:ea typeface="Open Sauce"/>
                <a:cs typeface="Open Sauce"/>
                <a:sym typeface="Open Sauce"/>
              </a:rPr>
              <a:t>Cabin bags must meet Cathay Pacific size requirements.</a:t>
            </a:r>
          </a:p>
        </p:txBody>
      </p:sp>
      <p:sp>
        <p:nvSpPr>
          <p:cNvPr name="TextBox 24" id="24"/>
          <p:cNvSpPr txBox="true"/>
          <p:nvPr/>
        </p:nvSpPr>
        <p:spPr>
          <a:xfrm rot="0">
            <a:off x="2063009" y="8443992"/>
            <a:ext cx="6065121" cy="473805"/>
          </a:xfrm>
          <a:prstGeom prst="rect">
            <a:avLst/>
          </a:prstGeom>
        </p:spPr>
        <p:txBody>
          <a:bodyPr anchor="t" rtlCol="false" tIns="0" lIns="0" bIns="0" rIns="0">
            <a:spAutoFit/>
          </a:bodyPr>
          <a:lstStyle/>
          <a:p>
            <a:pPr algn="l" marL="0" indent="0" lvl="0">
              <a:lnSpc>
                <a:spcPts val="1965"/>
              </a:lnSpc>
            </a:pPr>
            <a:r>
              <a:rPr lang="en-US" sz="1404">
                <a:solidFill>
                  <a:srgbClr val="0B0A0A"/>
                </a:solidFill>
                <a:latin typeface="Open Sauce"/>
                <a:ea typeface="Open Sauce"/>
                <a:cs typeface="Open Sauce"/>
                <a:sym typeface="Open Sauce"/>
              </a:rPr>
              <a:t>Check updated allowance before departure and pack to avoid boarding delays.</a:t>
            </a:r>
          </a:p>
        </p:txBody>
      </p:sp>
      <p:sp>
        <p:nvSpPr>
          <p:cNvPr name="TextBox 25" id="25"/>
          <p:cNvSpPr txBox="true"/>
          <p:nvPr/>
        </p:nvSpPr>
        <p:spPr>
          <a:xfrm rot="0">
            <a:off x="2063009" y="567962"/>
            <a:ext cx="3660530" cy="257652"/>
          </a:xfrm>
          <a:prstGeom prst="rect">
            <a:avLst/>
          </a:prstGeom>
        </p:spPr>
        <p:txBody>
          <a:bodyPr anchor="t" rtlCol="false" tIns="0" lIns="0" bIns="0" rIns="0">
            <a:spAutoFit/>
          </a:bodyPr>
          <a:lstStyle/>
          <a:p>
            <a:pPr algn="l" marL="0" indent="0" lvl="0">
              <a:lnSpc>
                <a:spcPts val="2117"/>
              </a:lnSpc>
              <a:spcBef>
                <a:spcPct val="0"/>
              </a:spcBef>
            </a:pPr>
            <a:r>
              <a:rPr lang="en-US" b="true" sz="1512">
                <a:solidFill>
                  <a:srgbClr val="FFFFFF"/>
                </a:solidFill>
                <a:latin typeface="Open Sauce Bold"/>
                <a:ea typeface="Open Sauce Bold"/>
                <a:cs typeface="Open Sauce Bold"/>
                <a:sym typeface="Open Sauce Bold"/>
              </a:rPr>
              <a:t>Cabin Class &amp; Ticket Type</a:t>
            </a:r>
          </a:p>
        </p:txBody>
      </p:sp>
      <p:sp>
        <p:nvSpPr>
          <p:cNvPr name="TextBox 26" id="26"/>
          <p:cNvSpPr txBox="true"/>
          <p:nvPr/>
        </p:nvSpPr>
        <p:spPr>
          <a:xfrm rot="0">
            <a:off x="2063009" y="2928939"/>
            <a:ext cx="3032560" cy="257652"/>
          </a:xfrm>
          <a:prstGeom prst="rect">
            <a:avLst/>
          </a:prstGeom>
        </p:spPr>
        <p:txBody>
          <a:bodyPr anchor="t" rtlCol="false" tIns="0" lIns="0" bIns="0" rIns="0">
            <a:spAutoFit/>
          </a:bodyPr>
          <a:lstStyle/>
          <a:p>
            <a:pPr algn="l" marL="0" indent="0" lvl="0">
              <a:lnSpc>
                <a:spcPts val="2117"/>
              </a:lnSpc>
              <a:spcBef>
                <a:spcPct val="0"/>
              </a:spcBef>
            </a:pPr>
            <a:r>
              <a:rPr lang="en-US" b="true" sz="1512">
                <a:solidFill>
                  <a:srgbClr val="0B0A0A"/>
                </a:solidFill>
                <a:latin typeface="Open Sauce Bold"/>
                <a:ea typeface="Open Sauce Bold"/>
                <a:cs typeface="Open Sauce Bold"/>
                <a:sym typeface="Open Sauce Bold"/>
              </a:rPr>
              <a:t>Main Cabin Bag + Personal Item</a:t>
            </a:r>
          </a:p>
        </p:txBody>
      </p:sp>
      <p:sp>
        <p:nvSpPr>
          <p:cNvPr name="TextBox 27" id="27"/>
          <p:cNvSpPr txBox="true"/>
          <p:nvPr/>
        </p:nvSpPr>
        <p:spPr>
          <a:xfrm rot="0">
            <a:off x="2063009" y="5246300"/>
            <a:ext cx="3032560" cy="257652"/>
          </a:xfrm>
          <a:prstGeom prst="rect">
            <a:avLst/>
          </a:prstGeom>
        </p:spPr>
        <p:txBody>
          <a:bodyPr anchor="t" rtlCol="false" tIns="0" lIns="0" bIns="0" rIns="0">
            <a:spAutoFit/>
          </a:bodyPr>
          <a:lstStyle/>
          <a:p>
            <a:pPr algn="l" marL="0" indent="0" lvl="0">
              <a:lnSpc>
                <a:spcPts val="2117"/>
              </a:lnSpc>
              <a:spcBef>
                <a:spcPct val="0"/>
              </a:spcBef>
            </a:pPr>
            <a:r>
              <a:rPr lang="en-US" b="true" sz="1512">
                <a:solidFill>
                  <a:srgbClr val="FFFFFF"/>
                </a:solidFill>
                <a:latin typeface="Open Sauce Bold"/>
                <a:ea typeface="Open Sauce Bold"/>
                <a:cs typeface="Open Sauce Bold"/>
                <a:sym typeface="Open Sauce Bold"/>
              </a:rPr>
              <a:t>Size Requirements Apply</a:t>
            </a:r>
          </a:p>
        </p:txBody>
      </p:sp>
      <p:grpSp>
        <p:nvGrpSpPr>
          <p:cNvPr name="Group 28" id="28"/>
          <p:cNvGrpSpPr/>
          <p:nvPr/>
        </p:nvGrpSpPr>
        <p:grpSpPr>
          <a:xfrm rot="0">
            <a:off x="1753298" y="7403265"/>
            <a:ext cx="4300040" cy="714252"/>
            <a:chOff x="0" y="0"/>
            <a:chExt cx="967819" cy="160758"/>
          </a:xfrm>
        </p:grpSpPr>
        <p:sp>
          <p:nvSpPr>
            <p:cNvPr name="Freeform 29" id="29"/>
            <p:cNvSpPr/>
            <p:nvPr/>
          </p:nvSpPr>
          <p:spPr>
            <a:xfrm flipH="false" flipV="false" rot="0">
              <a:off x="0" y="0"/>
              <a:ext cx="967819" cy="160758"/>
            </a:xfrm>
            <a:custGeom>
              <a:avLst/>
              <a:gdLst/>
              <a:ahLst/>
              <a:cxnLst/>
              <a:rect r="r" b="b" t="t" l="l"/>
              <a:pathLst>
                <a:path h="160758" w="967819">
                  <a:moveTo>
                    <a:pt x="80379" y="0"/>
                  </a:moveTo>
                  <a:lnTo>
                    <a:pt x="887439" y="0"/>
                  </a:lnTo>
                  <a:cubicBezTo>
                    <a:pt x="908757" y="0"/>
                    <a:pt x="929202" y="8468"/>
                    <a:pt x="944276" y="23542"/>
                  </a:cubicBezTo>
                  <a:cubicBezTo>
                    <a:pt x="959350" y="38616"/>
                    <a:pt x="967819" y="59061"/>
                    <a:pt x="967819" y="80379"/>
                  </a:cubicBezTo>
                  <a:lnTo>
                    <a:pt x="967819" y="80379"/>
                  </a:lnTo>
                  <a:cubicBezTo>
                    <a:pt x="967819" y="101697"/>
                    <a:pt x="959350" y="122142"/>
                    <a:pt x="944276" y="137216"/>
                  </a:cubicBezTo>
                  <a:cubicBezTo>
                    <a:pt x="929202" y="152290"/>
                    <a:pt x="908757" y="160758"/>
                    <a:pt x="887439"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FFDE59"/>
            </a:solidFill>
          </p:spPr>
        </p:sp>
        <p:sp>
          <p:nvSpPr>
            <p:cNvPr name="TextBox 30" id="30"/>
            <p:cNvSpPr txBox="true"/>
            <p:nvPr/>
          </p:nvSpPr>
          <p:spPr>
            <a:xfrm>
              <a:off x="0" y="-38100"/>
              <a:ext cx="967819" cy="198858"/>
            </a:xfrm>
            <a:prstGeom prst="rect">
              <a:avLst/>
            </a:prstGeom>
          </p:spPr>
          <p:txBody>
            <a:bodyPr anchor="ctr" rtlCol="false" tIns="50800" lIns="50800" bIns="50800" rIns="50800"/>
            <a:lstStyle/>
            <a:p>
              <a:pPr algn="ctr" marL="0" indent="0" lvl="0">
                <a:lnSpc>
                  <a:spcPts val="2659"/>
                </a:lnSpc>
              </a:pPr>
            </a:p>
          </p:txBody>
        </p:sp>
      </p:grpSp>
      <p:sp>
        <p:nvSpPr>
          <p:cNvPr name="TextBox 31" id="31"/>
          <p:cNvSpPr txBox="true"/>
          <p:nvPr/>
        </p:nvSpPr>
        <p:spPr>
          <a:xfrm rot="0">
            <a:off x="2063009" y="7522311"/>
            <a:ext cx="2771657" cy="257652"/>
          </a:xfrm>
          <a:prstGeom prst="rect">
            <a:avLst/>
          </a:prstGeom>
        </p:spPr>
        <p:txBody>
          <a:bodyPr anchor="t" rtlCol="false" tIns="0" lIns="0" bIns="0" rIns="0">
            <a:spAutoFit/>
          </a:bodyPr>
          <a:lstStyle/>
          <a:p>
            <a:pPr algn="l" marL="0" indent="0" lvl="0">
              <a:lnSpc>
                <a:spcPts val="2117"/>
              </a:lnSpc>
              <a:spcBef>
                <a:spcPct val="0"/>
              </a:spcBef>
            </a:pPr>
            <a:r>
              <a:rPr lang="en-US" b="true" sz="1512">
                <a:solidFill>
                  <a:srgbClr val="0B0A0A"/>
                </a:solidFill>
                <a:latin typeface="Open Sauce Bold"/>
                <a:ea typeface="Open Sauce Bold"/>
                <a:cs typeface="Open Sauce Bold"/>
                <a:sym typeface="Open Sauce Bold"/>
              </a:rPr>
              <a:t>Verify Before Departure</a:t>
            </a:r>
          </a:p>
        </p:txBody>
      </p:sp>
      <p:sp>
        <p:nvSpPr>
          <p:cNvPr name="TextBox 32" id="32"/>
          <p:cNvSpPr txBox="true"/>
          <p:nvPr/>
        </p:nvSpPr>
        <p:spPr>
          <a:xfrm rot="0">
            <a:off x="9544728" y="1623758"/>
            <a:ext cx="6658648" cy="569289"/>
          </a:xfrm>
          <a:prstGeom prst="rect">
            <a:avLst/>
          </a:prstGeom>
        </p:spPr>
        <p:txBody>
          <a:bodyPr anchor="t" rtlCol="false" tIns="0" lIns="0" bIns="0" rIns="0">
            <a:spAutoFit/>
          </a:bodyPr>
          <a:lstStyle/>
          <a:p>
            <a:pPr algn="l" marL="0" indent="0" lvl="0">
              <a:lnSpc>
                <a:spcPts val="3662"/>
              </a:lnSpc>
            </a:pPr>
            <a:r>
              <a:rPr lang="en-US" b="true" sz="3662" spc="-201">
                <a:solidFill>
                  <a:srgbClr val="000000"/>
                </a:solidFill>
                <a:latin typeface="Heading Now 71-78 Bold"/>
                <a:ea typeface="Heading Now 71-78 Bold"/>
                <a:cs typeface="Heading Now 71-78 Bold"/>
                <a:sym typeface="Heading Now 71-78 Bold"/>
              </a:rPr>
              <a:t>Carry-On Allowance</a:t>
            </a:r>
          </a:p>
        </p:txBody>
      </p:sp>
      <p:sp>
        <p:nvSpPr>
          <p:cNvPr name="TextBox 33" id="33"/>
          <p:cNvSpPr txBox="true"/>
          <p:nvPr/>
        </p:nvSpPr>
        <p:spPr>
          <a:xfrm rot="0">
            <a:off x="9544728" y="3083969"/>
            <a:ext cx="4329237" cy="291214"/>
          </a:xfrm>
          <a:prstGeom prst="rect">
            <a:avLst/>
          </a:prstGeom>
        </p:spPr>
        <p:txBody>
          <a:bodyPr anchor="t" rtlCol="false" tIns="0" lIns="0" bIns="0" rIns="0">
            <a:spAutoFit/>
          </a:bodyPr>
          <a:lstStyle/>
          <a:p>
            <a:pPr algn="l" marL="0" indent="0" lvl="0">
              <a:lnSpc>
                <a:spcPts val="2427"/>
              </a:lnSpc>
              <a:spcBef>
                <a:spcPct val="0"/>
              </a:spcBef>
            </a:pPr>
            <a:r>
              <a:rPr lang="en-US" b="true" sz="1733">
                <a:solidFill>
                  <a:srgbClr val="0B0A0A"/>
                </a:solidFill>
                <a:latin typeface="Open Sauce Bold"/>
                <a:ea typeface="Open Sauce Bold"/>
                <a:cs typeface="Open Sauce Bold"/>
                <a:sym typeface="Open Sauce Bold"/>
              </a:rPr>
              <a:t>Cathay Pacific Baggage Basics</a:t>
            </a:r>
          </a:p>
        </p:txBody>
      </p:sp>
      <p:sp>
        <p:nvSpPr>
          <p:cNvPr name="Freeform 34" id="34"/>
          <p:cNvSpPr/>
          <p:nvPr/>
        </p:nvSpPr>
        <p:spPr>
          <a:xfrm flipH="false" flipV="false" rot="0">
            <a:off x="7891537" y="3610243"/>
            <a:ext cx="861429" cy="861429"/>
          </a:xfrm>
          <a:custGeom>
            <a:avLst/>
            <a:gdLst/>
            <a:ahLst/>
            <a:cxnLst/>
            <a:rect r="r" b="b" t="t" l="l"/>
            <a:pathLst>
              <a:path h="861429" w="861429">
                <a:moveTo>
                  <a:pt x="0" y="0"/>
                </a:moveTo>
                <a:lnTo>
                  <a:pt x="861429" y="0"/>
                </a:lnTo>
                <a:lnTo>
                  <a:pt x="861429" y="861429"/>
                </a:lnTo>
                <a:lnTo>
                  <a:pt x="0" y="86142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35" id="35"/>
          <p:cNvGrpSpPr/>
          <p:nvPr/>
        </p:nvGrpSpPr>
        <p:grpSpPr>
          <a:xfrm rot="0">
            <a:off x="16706053" y="7467895"/>
            <a:ext cx="1106493" cy="1106493"/>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37" id="37"/>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sp>
        <p:nvSpPr>
          <p:cNvPr name="Freeform 38" id="38"/>
          <p:cNvSpPr/>
          <p:nvPr/>
        </p:nvSpPr>
        <p:spPr>
          <a:xfrm flipH="false" flipV="false" rot="6398668">
            <a:off x="-418862" y="-63215"/>
            <a:ext cx="1424342" cy="1104769"/>
          </a:xfrm>
          <a:custGeom>
            <a:avLst/>
            <a:gdLst/>
            <a:ahLst/>
            <a:cxnLst/>
            <a:rect r="r" b="b" t="t" l="l"/>
            <a:pathLst>
              <a:path h="1104769" w="1424342">
                <a:moveTo>
                  <a:pt x="0" y="0"/>
                </a:moveTo>
                <a:lnTo>
                  <a:pt x="1424342" y="0"/>
                </a:lnTo>
                <a:lnTo>
                  <a:pt x="1424342" y="1104768"/>
                </a:lnTo>
                <a:lnTo>
                  <a:pt x="0" y="1104768"/>
                </a:lnTo>
                <a:lnTo>
                  <a:pt x="0" y="0"/>
                </a:lnTo>
                <a:close/>
              </a:path>
            </a:pathLst>
          </a:custGeom>
          <a:blipFill>
            <a:blip r:embed="rId12">
              <a:extLst>
                <a:ext uri="{96DAC541-7B7A-43D3-8B79-37D633B846F1}">
                  <asvg:svgBlip xmlns:asvg="http://schemas.microsoft.com/office/drawing/2016/SVG/main" r:embed="rId13"/>
                </a:ext>
              </a:extLst>
            </a:blip>
            <a:stretch>
              <a:fillRect l="0" t="0" r="-46642" b="-60874"/>
            </a:stretch>
          </a:blipFill>
        </p:spPr>
      </p:sp>
      <p:sp>
        <p:nvSpPr>
          <p:cNvPr name="Freeform 39" id="39"/>
          <p:cNvSpPr/>
          <p:nvPr/>
        </p:nvSpPr>
        <p:spPr>
          <a:xfrm flipH="false" flipV="false" rot="0">
            <a:off x="31360" y="0"/>
            <a:ext cx="1524808" cy="672393"/>
          </a:xfrm>
          <a:custGeom>
            <a:avLst/>
            <a:gdLst/>
            <a:ahLst/>
            <a:cxnLst/>
            <a:rect r="r" b="b" t="t" l="l"/>
            <a:pathLst>
              <a:path h="672393" w="1524808">
                <a:moveTo>
                  <a:pt x="0" y="0"/>
                </a:moveTo>
                <a:lnTo>
                  <a:pt x="1524808" y="0"/>
                </a:lnTo>
                <a:lnTo>
                  <a:pt x="1524808" y="672393"/>
                </a:lnTo>
                <a:lnTo>
                  <a:pt x="0" y="672393"/>
                </a:lnTo>
                <a:lnTo>
                  <a:pt x="0" y="0"/>
                </a:lnTo>
                <a:close/>
              </a:path>
            </a:pathLst>
          </a:custGeom>
          <a:blipFill>
            <a:blip r:embed="rId14"/>
            <a:stretch>
              <a:fillRect l="-35251" t="-129124" r="-28512" b="-142247"/>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27721" y="6174927"/>
            <a:ext cx="7117278" cy="2781594"/>
            <a:chOff x="0" y="0"/>
            <a:chExt cx="2416595" cy="944460"/>
          </a:xfrm>
        </p:grpSpPr>
        <p:sp>
          <p:nvSpPr>
            <p:cNvPr name="Freeform 3" id="3"/>
            <p:cNvSpPr/>
            <p:nvPr/>
          </p:nvSpPr>
          <p:spPr>
            <a:xfrm flipH="false" flipV="false" rot="0">
              <a:off x="0" y="0"/>
              <a:ext cx="2416595" cy="944460"/>
            </a:xfrm>
            <a:custGeom>
              <a:avLst/>
              <a:gdLst/>
              <a:ahLst/>
              <a:cxnLst/>
              <a:rect r="r" b="b" t="t" l="l"/>
              <a:pathLst>
                <a:path h="944460" w="2416595">
                  <a:moveTo>
                    <a:pt x="48949" y="0"/>
                  </a:moveTo>
                  <a:lnTo>
                    <a:pt x="2367646" y="0"/>
                  </a:lnTo>
                  <a:cubicBezTo>
                    <a:pt x="2394680" y="0"/>
                    <a:pt x="2416595" y="21915"/>
                    <a:pt x="2416595" y="48949"/>
                  </a:cubicBezTo>
                  <a:lnTo>
                    <a:pt x="2416595" y="895511"/>
                  </a:lnTo>
                  <a:cubicBezTo>
                    <a:pt x="2416595" y="922545"/>
                    <a:pt x="2394680" y="944460"/>
                    <a:pt x="2367646" y="944460"/>
                  </a:cubicBezTo>
                  <a:lnTo>
                    <a:pt x="48949" y="944460"/>
                  </a:lnTo>
                  <a:cubicBezTo>
                    <a:pt x="21915" y="944460"/>
                    <a:pt x="0" y="922545"/>
                    <a:pt x="0" y="895511"/>
                  </a:cubicBezTo>
                  <a:lnTo>
                    <a:pt x="0" y="48949"/>
                  </a:lnTo>
                  <a:cubicBezTo>
                    <a:pt x="0" y="21915"/>
                    <a:pt x="21915" y="0"/>
                    <a:pt x="48949" y="0"/>
                  </a:cubicBezTo>
                  <a:close/>
                </a:path>
              </a:pathLst>
            </a:custGeom>
            <a:solidFill>
              <a:srgbClr val="FFF4C5"/>
            </a:solidFill>
          </p:spPr>
        </p:sp>
      </p:grpSp>
      <p:grpSp>
        <p:nvGrpSpPr>
          <p:cNvPr name="Group 4" id="4"/>
          <p:cNvGrpSpPr/>
          <p:nvPr/>
        </p:nvGrpSpPr>
        <p:grpSpPr>
          <a:xfrm rot="0">
            <a:off x="6913143" y="6174927"/>
            <a:ext cx="11708449" cy="2781594"/>
            <a:chOff x="0" y="0"/>
            <a:chExt cx="3975478" cy="944460"/>
          </a:xfrm>
        </p:grpSpPr>
        <p:sp>
          <p:nvSpPr>
            <p:cNvPr name="Freeform 5" id="5"/>
            <p:cNvSpPr/>
            <p:nvPr/>
          </p:nvSpPr>
          <p:spPr>
            <a:xfrm flipH="false" flipV="false" rot="0">
              <a:off x="0" y="0"/>
              <a:ext cx="3975477" cy="944460"/>
            </a:xfrm>
            <a:custGeom>
              <a:avLst/>
              <a:gdLst/>
              <a:ahLst/>
              <a:cxnLst/>
              <a:rect r="r" b="b" t="t" l="l"/>
              <a:pathLst>
                <a:path h="944460" w="3975477">
                  <a:moveTo>
                    <a:pt x="29755" y="0"/>
                  </a:moveTo>
                  <a:lnTo>
                    <a:pt x="3945722" y="0"/>
                  </a:lnTo>
                  <a:cubicBezTo>
                    <a:pt x="3962156" y="0"/>
                    <a:pt x="3975477" y="13322"/>
                    <a:pt x="3975477" y="29755"/>
                  </a:cubicBezTo>
                  <a:lnTo>
                    <a:pt x="3975477" y="914705"/>
                  </a:lnTo>
                  <a:cubicBezTo>
                    <a:pt x="3975477" y="931138"/>
                    <a:pt x="3962156" y="944460"/>
                    <a:pt x="3945722" y="944460"/>
                  </a:cubicBezTo>
                  <a:lnTo>
                    <a:pt x="29755" y="944460"/>
                  </a:lnTo>
                  <a:cubicBezTo>
                    <a:pt x="13322" y="944460"/>
                    <a:pt x="0" y="931138"/>
                    <a:pt x="0" y="914705"/>
                  </a:cubicBezTo>
                  <a:lnTo>
                    <a:pt x="0" y="29755"/>
                  </a:lnTo>
                  <a:cubicBezTo>
                    <a:pt x="0" y="13322"/>
                    <a:pt x="13322" y="0"/>
                    <a:pt x="29755" y="0"/>
                  </a:cubicBezTo>
                  <a:close/>
                </a:path>
              </a:pathLst>
            </a:custGeom>
            <a:blipFill>
              <a:blip r:embed="rId2"/>
              <a:stretch>
                <a:fillRect l="0" t="-93715" r="0" b="-43054"/>
              </a:stretch>
            </a:blipFill>
          </p:spPr>
        </p:sp>
      </p:grpSp>
      <p:grpSp>
        <p:nvGrpSpPr>
          <p:cNvPr name="Group 6" id="6"/>
          <p:cNvGrpSpPr/>
          <p:nvPr/>
        </p:nvGrpSpPr>
        <p:grpSpPr>
          <a:xfrm rot="0">
            <a:off x="8748954" y="5201324"/>
            <a:ext cx="3449242" cy="1947205"/>
            <a:chOff x="0" y="0"/>
            <a:chExt cx="908442" cy="512844"/>
          </a:xfrm>
        </p:grpSpPr>
        <p:sp>
          <p:nvSpPr>
            <p:cNvPr name="Freeform 7" id="7"/>
            <p:cNvSpPr/>
            <p:nvPr/>
          </p:nvSpPr>
          <p:spPr>
            <a:xfrm flipH="false" flipV="false" rot="0">
              <a:off x="0" y="0"/>
              <a:ext cx="908442" cy="512844"/>
            </a:xfrm>
            <a:custGeom>
              <a:avLst/>
              <a:gdLst/>
              <a:ahLst/>
              <a:cxnLst/>
              <a:rect r="r" b="b" t="t" l="l"/>
              <a:pathLst>
                <a:path h="512844" w="908442">
                  <a:moveTo>
                    <a:pt x="78558" y="0"/>
                  </a:moveTo>
                  <a:lnTo>
                    <a:pt x="829884" y="0"/>
                  </a:lnTo>
                  <a:cubicBezTo>
                    <a:pt x="850719" y="0"/>
                    <a:pt x="870701" y="8277"/>
                    <a:pt x="885433" y="23009"/>
                  </a:cubicBezTo>
                  <a:cubicBezTo>
                    <a:pt x="900166" y="37742"/>
                    <a:pt x="908442" y="57723"/>
                    <a:pt x="908442" y="78558"/>
                  </a:cubicBezTo>
                  <a:lnTo>
                    <a:pt x="908442" y="434286"/>
                  </a:lnTo>
                  <a:cubicBezTo>
                    <a:pt x="908442" y="477672"/>
                    <a:pt x="873271" y="512844"/>
                    <a:pt x="829884" y="512844"/>
                  </a:cubicBezTo>
                  <a:lnTo>
                    <a:pt x="78558" y="512844"/>
                  </a:lnTo>
                  <a:cubicBezTo>
                    <a:pt x="57723" y="512844"/>
                    <a:pt x="37742" y="504567"/>
                    <a:pt x="23009" y="489835"/>
                  </a:cubicBezTo>
                  <a:cubicBezTo>
                    <a:pt x="8277" y="475102"/>
                    <a:pt x="0" y="455121"/>
                    <a:pt x="0" y="434286"/>
                  </a:cubicBezTo>
                  <a:lnTo>
                    <a:pt x="0" y="78558"/>
                  </a:lnTo>
                  <a:cubicBezTo>
                    <a:pt x="0" y="57723"/>
                    <a:pt x="8277" y="37742"/>
                    <a:pt x="23009" y="23009"/>
                  </a:cubicBezTo>
                  <a:cubicBezTo>
                    <a:pt x="37742" y="8277"/>
                    <a:pt x="57723" y="0"/>
                    <a:pt x="78558" y="0"/>
                  </a:cubicBezTo>
                  <a:close/>
                </a:path>
              </a:pathLst>
            </a:custGeom>
            <a:solidFill>
              <a:srgbClr val="449DD7"/>
            </a:solidFill>
          </p:spPr>
        </p:sp>
        <p:sp>
          <p:nvSpPr>
            <p:cNvPr name="TextBox 8" id="8"/>
            <p:cNvSpPr txBox="true"/>
            <p:nvPr/>
          </p:nvSpPr>
          <p:spPr>
            <a:xfrm>
              <a:off x="0" y="-47625"/>
              <a:ext cx="908442" cy="560469"/>
            </a:xfrm>
            <a:prstGeom prst="rect">
              <a:avLst/>
            </a:prstGeom>
          </p:spPr>
          <p:txBody>
            <a:bodyPr anchor="ctr" rtlCol="false" tIns="50800" lIns="50800" bIns="50800" rIns="50800"/>
            <a:lstStyle/>
            <a:p>
              <a:pPr algn="ctr" marL="0" indent="0" lvl="0">
                <a:lnSpc>
                  <a:spcPts val="3359"/>
                </a:lnSpc>
              </a:pPr>
            </a:p>
          </p:txBody>
        </p:sp>
      </p:grpSp>
      <p:grpSp>
        <p:nvGrpSpPr>
          <p:cNvPr name="Group 9" id="9"/>
          <p:cNvGrpSpPr/>
          <p:nvPr/>
        </p:nvGrpSpPr>
        <p:grpSpPr>
          <a:xfrm rot="0">
            <a:off x="12495772" y="5201324"/>
            <a:ext cx="3449242" cy="1947205"/>
            <a:chOff x="0" y="0"/>
            <a:chExt cx="908442" cy="512844"/>
          </a:xfrm>
        </p:grpSpPr>
        <p:sp>
          <p:nvSpPr>
            <p:cNvPr name="Freeform 10" id="10"/>
            <p:cNvSpPr/>
            <p:nvPr/>
          </p:nvSpPr>
          <p:spPr>
            <a:xfrm flipH="false" flipV="false" rot="0">
              <a:off x="0" y="0"/>
              <a:ext cx="908442" cy="512844"/>
            </a:xfrm>
            <a:custGeom>
              <a:avLst/>
              <a:gdLst/>
              <a:ahLst/>
              <a:cxnLst/>
              <a:rect r="r" b="b" t="t" l="l"/>
              <a:pathLst>
                <a:path h="512844" w="908442">
                  <a:moveTo>
                    <a:pt x="78558" y="0"/>
                  </a:moveTo>
                  <a:lnTo>
                    <a:pt x="829884" y="0"/>
                  </a:lnTo>
                  <a:cubicBezTo>
                    <a:pt x="850719" y="0"/>
                    <a:pt x="870701" y="8277"/>
                    <a:pt x="885433" y="23009"/>
                  </a:cubicBezTo>
                  <a:cubicBezTo>
                    <a:pt x="900166" y="37742"/>
                    <a:pt x="908442" y="57723"/>
                    <a:pt x="908442" y="78558"/>
                  </a:cubicBezTo>
                  <a:lnTo>
                    <a:pt x="908442" y="434286"/>
                  </a:lnTo>
                  <a:cubicBezTo>
                    <a:pt x="908442" y="477672"/>
                    <a:pt x="873271" y="512844"/>
                    <a:pt x="829884" y="512844"/>
                  </a:cubicBezTo>
                  <a:lnTo>
                    <a:pt x="78558" y="512844"/>
                  </a:lnTo>
                  <a:cubicBezTo>
                    <a:pt x="57723" y="512844"/>
                    <a:pt x="37742" y="504567"/>
                    <a:pt x="23009" y="489835"/>
                  </a:cubicBezTo>
                  <a:cubicBezTo>
                    <a:pt x="8277" y="475102"/>
                    <a:pt x="0" y="455121"/>
                    <a:pt x="0" y="434286"/>
                  </a:cubicBezTo>
                  <a:lnTo>
                    <a:pt x="0" y="78558"/>
                  </a:lnTo>
                  <a:cubicBezTo>
                    <a:pt x="0" y="57723"/>
                    <a:pt x="8277" y="37742"/>
                    <a:pt x="23009" y="23009"/>
                  </a:cubicBezTo>
                  <a:cubicBezTo>
                    <a:pt x="37742" y="8277"/>
                    <a:pt x="57723" y="0"/>
                    <a:pt x="78558" y="0"/>
                  </a:cubicBezTo>
                  <a:close/>
                </a:path>
              </a:pathLst>
            </a:custGeom>
            <a:solidFill>
              <a:srgbClr val="FFDE59"/>
            </a:solidFill>
          </p:spPr>
        </p:sp>
        <p:sp>
          <p:nvSpPr>
            <p:cNvPr name="TextBox 11" id="11"/>
            <p:cNvSpPr txBox="true"/>
            <p:nvPr/>
          </p:nvSpPr>
          <p:spPr>
            <a:xfrm>
              <a:off x="0" y="-47625"/>
              <a:ext cx="908442" cy="560469"/>
            </a:xfrm>
            <a:prstGeom prst="rect">
              <a:avLst/>
            </a:prstGeom>
          </p:spPr>
          <p:txBody>
            <a:bodyPr anchor="ctr" rtlCol="false" tIns="50800" lIns="50800" bIns="50800" rIns="50800"/>
            <a:lstStyle/>
            <a:p>
              <a:pPr algn="ctr" marL="0" indent="0" lvl="0">
                <a:lnSpc>
                  <a:spcPts val="3359"/>
                </a:lnSpc>
              </a:pPr>
            </a:p>
          </p:txBody>
        </p:sp>
      </p:grpSp>
      <p:grpSp>
        <p:nvGrpSpPr>
          <p:cNvPr name="Group 12" id="12"/>
          <p:cNvGrpSpPr/>
          <p:nvPr/>
        </p:nvGrpSpPr>
        <p:grpSpPr>
          <a:xfrm rot="0">
            <a:off x="9252170" y="5822154"/>
            <a:ext cx="705546" cy="705546"/>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sp>
        <p:sp>
          <p:nvSpPr>
            <p:cNvPr name="TextBox 14" id="14"/>
            <p:cNvSpPr txBox="true"/>
            <p:nvPr/>
          </p:nvSpPr>
          <p:spPr>
            <a:xfrm>
              <a:off x="76200" y="28575"/>
              <a:ext cx="660400" cy="708025"/>
            </a:xfrm>
            <a:prstGeom prst="rect">
              <a:avLst/>
            </a:prstGeom>
          </p:spPr>
          <p:txBody>
            <a:bodyPr anchor="ctr" rtlCol="false" tIns="50800" lIns="50800" bIns="50800" rIns="50800"/>
            <a:lstStyle/>
            <a:p>
              <a:pPr algn="ctr" marL="0" indent="0" lvl="0">
                <a:lnSpc>
                  <a:spcPts val="3359"/>
                </a:lnSpc>
              </a:pPr>
            </a:p>
          </p:txBody>
        </p:sp>
      </p:grpSp>
      <p:grpSp>
        <p:nvGrpSpPr>
          <p:cNvPr name="Group 15" id="15"/>
          <p:cNvGrpSpPr/>
          <p:nvPr/>
        </p:nvGrpSpPr>
        <p:grpSpPr>
          <a:xfrm rot="0">
            <a:off x="12998987" y="5822154"/>
            <a:ext cx="705546" cy="705546"/>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5352C"/>
            </a:solidFill>
          </p:spPr>
        </p:sp>
        <p:sp>
          <p:nvSpPr>
            <p:cNvPr name="TextBox 17" id="17"/>
            <p:cNvSpPr txBox="true"/>
            <p:nvPr/>
          </p:nvSpPr>
          <p:spPr>
            <a:xfrm>
              <a:off x="76200" y="28575"/>
              <a:ext cx="660400" cy="708025"/>
            </a:xfrm>
            <a:prstGeom prst="rect">
              <a:avLst/>
            </a:prstGeom>
          </p:spPr>
          <p:txBody>
            <a:bodyPr anchor="ctr" rtlCol="false" tIns="50800" lIns="50800" bIns="50800" rIns="50800"/>
            <a:lstStyle/>
            <a:p>
              <a:pPr algn="ctr" marL="0" indent="0" lvl="0">
                <a:lnSpc>
                  <a:spcPts val="3359"/>
                </a:lnSpc>
              </a:pPr>
            </a:p>
          </p:txBody>
        </p:sp>
      </p:grpSp>
      <p:sp>
        <p:nvSpPr>
          <p:cNvPr name="Freeform 18" id="18"/>
          <p:cNvSpPr/>
          <p:nvPr/>
        </p:nvSpPr>
        <p:spPr>
          <a:xfrm flipH="false" flipV="false" rot="0">
            <a:off x="1028700" y="4568414"/>
            <a:ext cx="5084343" cy="5718586"/>
          </a:xfrm>
          <a:custGeom>
            <a:avLst/>
            <a:gdLst/>
            <a:ahLst/>
            <a:cxnLst/>
            <a:rect r="r" b="b" t="t" l="l"/>
            <a:pathLst>
              <a:path h="5718586" w="5084343">
                <a:moveTo>
                  <a:pt x="0" y="0"/>
                </a:moveTo>
                <a:lnTo>
                  <a:pt x="5084343" y="0"/>
                </a:lnTo>
                <a:lnTo>
                  <a:pt x="5084343" y="5718586"/>
                </a:lnTo>
                <a:lnTo>
                  <a:pt x="0" y="5718586"/>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9" id="19"/>
          <p:cNvSpPr/>
          <p:nvPr/>
        </p:nvSpPr>
        <p:spPr>
          <a:xfrm flipH="false" flipV="false" rot="1226244">
            <a:off x="16593510" y="771472"/>
            <a:ext cx="2174949" cy="1834294"/>
          </a:xfrm>
          <a:custGeom>
            <a:avLst/>
            <a:gdLst/>
            <a:ahLst/>
            <a:cxnLst/>
            <a:rect r="r" b="b" t="t" l="l"/>
            <a:pathLst>
              <a:path h="1834294" w="2174949">
                <a:moveTo>
                  <a:pt x="0" y="0"/>
                </a:moveTo>
                <a:lnTo>
                  <a:pt x="2174949" y="0"/>
                </a:lnTo>
                <a:lnTo>
                  <a:pt x="2174949" y="1834294"/>
                </a:lnTo>
                <a:lnTo>
                  <a:pt x="0" y="1834294"/>
                </a:lnTo>
                <a:lnTo>
                  <a:pt x="0" y="0"/>
                </a:lnTo>
                <a:close/>
              </a:path>
            </a:pathLst>
          </a:custGeom>
          <a:blipFill>
            <a:blip r:embed="rId5"/>
            <a:stretch>
              <a:fillRect l="0" t="0" r="0" b="0"/>
            </a:stretch>
          </a:blipFill>
        </p:spPr>
      </p:sp>
      <p:sp>
        <p:nvSpPr>
          <p:cNvPr name="Freeform 20" id="20"/>
          <p:cNvSpPr/>
          <p:nvPr/>
        </p:nvSpPr>
        <p:spPr>
          <a:xfrm flipH="false" flipV="false" rot="0">
            <a:off x="9341513" y="5911497"/>
            <a:ext cx="526859" cy="526859"/>
          </a:xfrm>
          <a:custGeom>
            <a:avLst/>
            <a:gdLst/>
            <a:ahLst/>
            <a:cxnLst/>
            <a:rect r="r" b="b" t="t" l="l"/>
            <a:pathLst>
              <a:path h="526859" w="526859">
                <a:moveTo>
                  <a:pt x="0" y="0"/>
                </a:moveTo>
                <a:lnTo>
                  <a:pt x="526859" y="0"/>
                </a:lnTo>
                <a:lnTo>
                  <a:pt x="526859" y="526859"/>
                </a:lnTo>
                <a:lnTo>
                  <a:pt x="0" y="52685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1" id="21"/>
          <p:cNvSpPr/>
          <p:nvPr/>
        </p:nvSpPr>
        <p:spPr>
          <a:xfrm flipH="false" flipV="false" rot="0">
            <a:off x="13115503" y="5938670"/>
            <a:ext cx="472514" cy="472514"/>
          </a:xfrm>
          <a:custGeom>
            <a:avLst/>
            <a:gdLst/>
            <a:ahLst/>
            <a:cxnLst/>
            <a:rect r="r" b="b" t="t" l="l"/>
            <a:pathLst>
              <a:path h="472514" w="472514">
                <a:moveTo>
                  <a:pt x="0" y="0"/>
                </a:moveTo>
                <a:lnTo>
                  <a:pt x="472514" y="0"/>
                </a:lnTo>
                <a:lnTo>
                  <a:pt x="472514" y="472514"/>
                </a:lnTo>
                <a:lnTo>
                  <a:pt x="0" y="47251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2" id="22"/>
          <p:cNvSpPr/>
          <p:nvPr/>
        </p:nvSpPr>
        <p:spPr>
          <a:xfrm flipH="false" flipV="false" rot="0">
            <a:off x="-1196732" y="-1196732"/>
            <a:ext cx="4450864" cy="4450864"/>
          </a:xfrm>
          <a:custGeom>
            <a:avLst/>
            <a:gdLst/>
            <a:ahLst/>
            <a:cxnLst/>
            <a:rect r="r" b="b" t="t" l="l"/>
            <a:pathLst>
              <a:path h="4450864" w="4450864">
                <a:moveTo>
                  <a:pt x="0" y="0"/>
                </a:moveTo>
                <a:lnTo>
                  <a:pt x="4450864" y="0"/>
                </a:lnTo>
                <a:lnTo>
                  <a:pt x="4450864" y="4450864"/>
                </a:lnTo>
                <a:lnTo>
                  <a:pt x="0" y="445086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23" id="23"/>
          <p:cNvGrpSpPr/>
          <p:nvPr/>
        </p:nvGrpSpPr>
        <p:grpSpPr>
          <a:xfrm rot="0">
            <a:off x="1809488" y="1204393"/>
            <a:ext cx="4780069" cy="610379"/>
            <a:chOff x="0" y="0"/>
            <a:chExt cx="1258948" cy="160758"/>
          </a:xfrm>
        </p:grpSpPr>
        <p:sp>
          <p:nvSpPr>
            <p:cNvPr name="Freeform 24" id="24"/>
            <p:cNvSpPr/>
            <p:nvPr/>
          </p:nvSpPr>
          <p:spPr>
            <a:xfrm flipH="false" flipV="false" rot="0">
              <a:off x="0" y="0"/>
              <a:ext cx="1258948" cy="160758"/>
            </a:xfrm>
            <a:custGeom>
              <a:avLst/>
              <a:gdLst/>
              <a:ahLst/>
              <a:cxnLst/>
              <a:rect r="r" b="b" t="t" l="l"/>
              <a:pathLst>
                <a:path h="160758" w="1258948">
                  <a:moveTo>
                    <a:pt x="80379" y="0"/>
                  </a:moveTo>
                  <a:lnTo>
                    <a:pt x="1178569" y="0"/>
                  </a:lnTo>
                  <a:cubicBezTo>
                    <a:pt x="1199887" y="0"/>
                    <a:pt x="1220332" y="8468"/>
                    <a:pt x="1235406" y="23542"/>
                  </a:cubicBezTo>
                  <a:cubicBezTo>
                    <a:pt x="1250480" y="38616"/>
                    <a:pt x="1258948" y="59061"/>
                    <a:pt x="1258948" y="80379"/>
                  </a:cubicBezTo>
                  <a:lnTo>
                    <a:pt x="1258948" y="80379"/>
                  </a:lnTo>
                  <a:cubicBezTo>
                    <a:pt x="1258948" y="101697"/>
                    <a:pt x="1250480" y="122142"/>
                    <a:pt x="1235406" y="137216"/>
                  </a:cubicBezTo>
                  <a:cubicBezTo>
                    <a:pt x="1220332" y="152290"/>
                    <a:pt x="1199887" y="160758"/>
                    <a:pt x="1178569"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FFDE59"/>
            </a:solidFill>
          </p:spPr>
        </p:sp>
        <p:sp>
          <p:nvSpPr>
            <p:cNvPr name="TextBox 25" id="25"/>
            <p:cNvSpPr txBox="true"/>
            <p:nvPr/>
          </p:nvSpPr>
          <p:spPr>
            <a:xfrm>
              <a:off x="0" y="-38100"/>
              <a:ext cx="1258948" cy="198858"/>
            </a:xfrm>
            <a:prstGeom prst="rect">
              <a:avLst/>
            </a:prstGeom>
          </p:spPr>
          <p:txBody>
            <a:bodyPr anchor="ctr" rtlCol="false" tIns="50800" lIns="50800" bIns="50800" rIns="50800"/>
            <a:lstStyle/>
            <a:p>
              <a:pPr algn="ctr" marL="0" indent="0" lvl="0">
                <a:lnSpc>
                  <a:spcPts val="2659"/>
                </a:lnSpc>
              </a:pPr>
            </a:p>
          </p:txBody>
        </p:sp>
      </p:grpSp>
      <p:sp>
        <p:nvSpPr>
          <p:cNvPr name="TextBox 26" id="26"/>
          <p:cNvSpPr txBox="true"/>
          <p:nvPr/>
        </p:nvSpPr>
        <p:spPr>
          <a:xfrm rot="0">
            <a:off x="2219393" y="1301971"/>
            <a:ext cx="4160136" cy="247650"/>
          </a:xfrm>
          <a:prstGeom prst="rect">
            <a:avLst/>
          </a:prstGeom>
        </p:spPr>
        <p:txBody>
          <a:bodyPr anchor="t" rtlCol="false" tIns="0" lIns="0" bIns="0" rIns="0">
            <a:spAutoFit/>
          </a:bodyPr>
          <a:lstStyle/>
          <a:p>
            <a:pPr algn="l" marL="0" indent="0" lvl="0">
              <a:lnSpc>
                <a:spcPts val="2099"/>
              </a:lnSpc>
            </a:pPr>
            <a:r>
              <a:rPr lang="en-US" b="true" sz="1499">
                <a:solidFill>
                  <a:srgbClr val="000000"/>
                </a:solidFill>
                <a:latin typeface="Open Sauce Bold"/>
                <a:ea typeface="Open Sauce Bold"/>
                <a:cs typeface="Open Sauce Bold"/>
                <a:sym typeface="Open Sauce Bold"/>
              </a:rPr>
              <a:t>Cathay Pacific Carry-On Baggage Policy</a:t>
            </a:r>
          </a:p>
        </p:txBody>
      </p:sp>
      <p:sp>
        <p:nvSpPr>
          <p:cNvPr name="TextBox 27" id="27"/>
          <p:cNvSpPr txBox="true"/>
          <p:nvPr/>
        </p:nvSpPr>
        <p:spPr>
          <a:xfrm rot="0">
            <a:off x="2219393" y="2164869"/>
            <a:ext cx="5528426" cy="962660"/>
          </a:xfrm>
          <a:prstGeom prst="rect">
            <a:avLst/>
          </a:prstGeom>
        </p:spPr>
        <p:txBody>
          <a:bodyPr anchor="t" rtlCol="false" tIns="0" lIns="0" bIns="0" rIns="0">
            <a:spAutoFit/>
          </a:bodyPr>
          <a:lstStyle/>
          <a:p>
            <a:pPr algn="l" marL="0" indent="0" lvl="0">
              <a:lnSpc>
                <a:spcPts val="3400"/>
              </a:lnSpc>
            </a:pPr>
            <a:r>
              <a:rPr lang="en-US" b="true" sz="3400">
                <a:solidFill>
                  <a:srgbClr val="0B0A0A"/>
                </a:solidFill>
                <a:latin typeface="Heading Now 71-78 Bold"/>
                <a:ea typeface="Heading Now 71-78 Bold"/>
                <a:cs typeface="Heading Now 71-78 Bold"/>
                <a:sym typeface="Heading Now 71-78 Bold"/>
              </a:rPr>
              <a:t>Personal Item Size &amp; Cabin Bag Rules</a:t>
            </a:r>
          </a:p>
        </p:txBody>
      </p:sp>
      <p:sp>
        <p:nvSpPr>
          <p:cNvPr name="TextBox 28" id="28"/>
          <p:cNvSpPr txBox="true"/>
          <p:nvPr/>
        </p:nvSpPr>
        <p:spPr>
          <a:xfrm rot="0">
            <a:off x="10310044" y="2321678"/>
            <a:ext cx="3473145" cy="306705"/>
          </a:xfrm>
          <a:prstGeom prst="rect">
            <a:avLst/>
          </a:prstGeom>
        </p:spPr>
        <p:txBody>
          <a:bodyPr anchor="t" rtlCol="false" tIns="0" lIns="0" bIns="0" rIns="0">
            <a:spAutoFit/>
          </a:bodyPr>
          <a:lstStyle/>
          <a:p>
            <a:pPr algn="l" marL="0" indent="0" lvl="0">
              <a:lnSpc>
                <a:spcPts val="2520"/>
              </a:lnSpc>
            </a:pPr>
            <a:r>
              <a:rPr lang="en-US" b="true" sz="1800">
                <a:solidFill>
                  <a:srgbClr val="000000"/>
                </a:solidFill>
                <a:latin typeface="Open Sauce Bold"/>
                <a:ea typeface="Open Sauce Bold"/>
                <a:cs typeface="Open Sauce Bold"/>
                <a:sym typeface="Open Sauce Bold"/>
              </a:rPr>
              <a:t>Know Your Baggage Rules</a:t>
            </a:r>
          </a:p>
        </p:txBody>
      </p:sp>
      <p:sp>
        <p:nvSpPr>
          <p:cNvPr name="TextBox 29" id="29"/>
          <p:cNvSpPr txBox="true"/>
          <p:nvPr/>
        </p:nvSpPr>
        <p:spPr>
          <a:xfrm rot="0">
            <a:off x="10310044" y="2850706"/>
            <a:ext cx="6266122" cy="1564005"/>
          </a:xfrm>
          <a:prstGeom prst="rect">
            <a:avLst/>
          </a:prstGeom>
        </p:spPr>
        <p:txBody>
          <a:bodyPr anchor="t" rtlCol="false" tIns="0" lIns="0" bIns="0" rIns="0">
            <a:spAutoFit/>
          </a:bodyPr>
          <a:lstStyle/>
          <a:p>
            <a:pPr algn="l" marL="0" indent="0" lvl="0">
              <a:lnSpc>
                <a:spcPts val="2520"/>
              </a:lnSpc>
            </a:pPr>
            <a:r>
              <a:rPr lang="en-US" sz="1800">
                <a:solidFill>
                  <a:srgbClr val="000000"/>
                </a:solidFill>
                <a:latin typeface="Open Sauce"/>
                <a:ea typeface="Open Sauce"/>
                <a:cs typeface="Open Sauce"/>
                <a:sym typeface="Open Sauce"/>
              </a:rPr>
              <a:t>Personal items must fit comfortably under the seat in front of you. Common examples include small bags, backpacks, and laptop cases. Keep travel documents easily accessible and check route-specific requirements before flying.</a:t>
            </a:r>
          </a:p>
        </p:txBody>
      </p:sp>
      <p:sp>
        <p:nvSpPr>
          <p:cNvPr name="TextBox 30" id="30"/>
          <p:cNvSpPr txBox="true"/>
          <p:nvPr/>
        </p:nvSpPr>
        <p:spPr>
          <a:xfrm rot="0">
            <a:off x="10309461" y="6197787"/>
            <a:ext cx="1658870" cy="184785"/>
          </a:xfrm>
          <a:prstGeom prst="rect">
            <a:avLst/>
          </a:prstGeom>
        </p:spPr>
        <p:txBody>
          <a:bodyPr anchor="t" rtlCol="false" tIns="0" lIns="0" bIns="0" rIns="0">
            <a:spAutoFit/>
          </a:bodyPr>
          <a:lstStyle/>
          <a:p>
            <a:pPr algn="l" marL="0" indent="0" lvl="0">
              <a:lnSpc>
                <a:spcPts val="1560"/>
              </a:lnSpc>
            </a:pPr>
            <a:r>
              <a:rPr lang="en-US" sz="1200">
                <a:solidFill>
                  <a:srgbClr val="FFFFFF"/>
                </a:solidFill>
                <a:latin typeface="Open Sauce"/>
                <a:ea typeface="Open Sauce"/>
                <a:cs typeface="Open Sauce"/>
                <a:sym typeface="Open Sauce"/>
              </a:rPr>
              <a:t>Personal Items</a:t>
            </a:r>
          </a:p>
        </p:txBody>
      </p:sp>
      <p:sp>
        <p:nvSpPr>
          <p:cNvPr name="TextBox 31" id="31"/>
          <p:cNvSpPr txBox="true"/>
          <p:nvPr/>
        </p:nvSpPr>
        <p:spPr>
          <a:xfrm rot="0">
            <a:off x="14056279" y="6197787"/>
            <a:ext cx="1658870" cy="184785"/>
          </a:xfrm>
          <a:prstGeom prst="rect">
            <a:avLst/>
          </a:prstGeom>
        </p:spPr>
        <p:txBody>
          <a:bodyPr anchor="t" rtlCol="false" tIns="0" lIns="0" bIns="0" rIns="0">
            <a:spAutoFit/>
          </a:bodyPr>
          <a:lstStyle/>
          <a:p>
            <a:pPr algn="l" marL="0" indent="0" lvl="0">
              <a:lnSpc>
                <a:spcPts val="1560"/>
              </a:lnSpc>
            </a:pPr>
            <a:r>
              <a:rPr lang="en-US" sz="1200">
                <a:solidFill>
                  <a:srgbClr val="000000"/>
                </a:solidFill>
                <a:latin typeface="Open Sauce"/>
                <a:ea typeface="Open Sauce"/>
                <a:cs typeface="Open Sauce"/>
                <a:sym typeface="Open Sauce"/>
              </a:rPr>
              <a:t>Cabin Bag Rules</a:t>
            </a:r>
          </a:p>
        </p:txBody>
      </p:sp>
      <p:sp>
        <p:nvSpPr>
          <p:cNvPr name="TextBox 32" id="32"/>
          <p:cNvSpPr txBox="true"/>
          <p:nvPr/>
        </p:nvSpPr>
        <p:spPr>
          <a:xfrm rot="0">
            <a:off x="10309461" y="5536752"/>
            <a:ext cx="1235529" cy="621030"/>
          </a:xfrm>
          <a:prstGeom prst="rect">
            <a:avLst/>
          </a:prstGeom>
        </p:spPr>
        <p:txBody>
          <a:bodyPr anchor="t" rtlCol="false" tIns="0" lIns="0" bIns="0" rIns="0">
            <a:spAutoFit/>
          </a:bodyPr>
          <a:lstStyle/>
          <a:p>
            <a:pPr algn="l" marL="0" indent="0" lvl="0">
              <a:lnSpc>
                <a:spcPts val="2520"/>
              </a:lnSpc>
            </a:pPr>
            <a:r>
              <a:rPr lang="en-US" b="true" sz="1800">
                <a:solidFill>
                  <a:srgbClr val="FFFFFF"/>
                </a:solidFill>
                <a:latin typeface="Open Sauce Bold"/>
                <a:ea typeface="Open Sauce Bold"/>
                <a:cs typeface="Open Sauce Bold"/>
                <a:sym typeface="Open Sauce Bold"/>
              </a:rPr>
              <a:t>Small Bags</a:t>
            </a:r>
          </a:p>
        </p:txBody>
      </p:sp>
      <p:sp>
        <p:nvSpPr>
          <p:cNvPr name="TextBox 33" id="33"/>
          <p:cNvSpPr txBox="true"/>
          <p:nvPr/>
        </p:nvSpPr>
        <p:spPr>
          <a:xfrm rot="0">
            <a:off x="14056279" y="5536752"/>
            <a:ext cx="1235529" cy="621030"/>
          </a:xfrm>
          <a:prstGeom prst="rect">
            <a:avLst/>
          </a:prstGeom>
        </p:spPr>
        <p:txBody>
          <a:bodyPr anchor="t" rtlCol="false" tIns="0" lIns="0" bIns="0" rIns="0">
            <a:spAutoFit/>
          </a:bodyPr>
          <a:lstStyle/>
          <a:p>
            <a:pPr algn="l" marL="0" indent="0" lvl="0">
              <a:lnSpc>
                <a:spcPts val="2520"/>
              </a:lnSpc>
            </a:pPr>
            <a:r>
              <a:rPr lang="en-US" b="true" sz="1800">
                <a:solidFill>
                  <a:srgbClr val="000000"/>
                </a:solidFill>
                <a:latin typeface="Open Sauce Bold"/>
                <a:ea typeface="Open Sauce Bold"/>
                <a:cs typeface="Open Sauce Bold"/>
                <a:sym typeface="Open Sauce Bold"/>
              </a:rPr>
              <a:t>Backpacks</a:t>
            </a:r>
          </a:p>
        </p:txBody>
      </p:sp>
      <p:sp>
        <p:nvSpPr>
          <p:cNvPr name="Freeform 34" id="34"/>
          <p:cNvSpPr/>
          <p:nvPr/>
        </p:nvSpPr>
        <p:spPr>
          <a:xfrm flipH="false" flipV="false" rot="0">
            <a:off x="16828586" y="4247573"/>
            <a:ext cx="861429" cy="861429"/>
          </a:xfrm>
          <a:custGeom>
            <a:avLst/>
            <a:gdLst/>
            <a:ahLst/>
            <a:cxnLst/>
            <a:rect r="r" b="b" t="t" l="l"/>
            <a:pathLst>
              <a:path h="861429" w="861429">
                <a:moveTo>
                  <a:pt x="0" y="0"/>
                </a:moveTo>
                <a:lnTo>
                  <a:pt x="861428" y="0"/>
                </a:lnTo>
                <a:lnTo>
                  <a:pt x="861428" y="861429"/>
                </a:lnTo>
                <a:lnTo>
                  <a:pt x="0" y="86142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35" id="35"/>
          <p:cNvGrpSpPr/>
          <p:nvPr/>
        </p:nvGrpSpPr>
        <p:grpSpPr>
          <a:xfrm rot="0">
            <a:off x="14056279" y="588604"/>
            <a:ext cx="880191" cy="880191"/>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37" id="37"/>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sp>
        <p:nvSpPr>
          <p:cNvPr name="Freeform 38" id="38"/>
          <p:cNvSpPr/>
          <p:nvPr/>
        </p:nvSpPr>
        <p:spPr>
          <a:xfrm flipH="false" flipV="false" rot="0">
            <a:off x="7139904" y="2555005"/>
            <a:ext cx="1802723" cy="1398254"/>
          </a:xfrm>
          <a:custGeom>
            <a:avLst/>
            <a:gdLst/>
            <a:ahLst/>
            <a:cxnLst/>
            <a:rect r="r" b="b" t="t" l="l"/>
            <a:pathLst>
              <a:path h="1398254" w="1802723">
                <a:moveTo>
                  <a:pt x="0" y="0"/>
                </a:moveTo>
                <a:lnTo>
                  <a:pt x="1802723" y="0"/>
                </a:lnTo>
                <a:lnTo>
                  <a:pt x="1802723" y="1398254"/>
                </a:lnTo>
                <a:lnTo>
                  <a:pt x="0" y="1398254"/>
                </a:lnTo>
                <a:lnTo>
                  <a:pt x="0" y="0"/>
                </a:lnTo>
                <a:close/>
              </a:path>
            </a:pathLst>
          </a:custGeom>
          <a:blipFill>
            <a:blip r:embed="rId14">
              <a:extLst>
                <a:ext uri="{96DAC541-7B7A-43D3-8B79-37D633B846F1}">
                  <asvg:svgBlip xmlns:asvg="http://schemas.microsoft.com/office/drawing/2016/SVG/main" r:embed="rId15"/>
                </a:ext>
              </a:extLst>
            </a:blip>
            <a:stretch>
              <a:fillRect l="0" t="0" r="-46642" b="-60874"/>
            </a:stretch>
          </a:blipFill>
        </p:spPr>
      </p:sp>
      <p:sp>
        <p:nvSpPr>
          <p:cNvPr name="Freeform 39" id="39"/>
          <p:cNvSpPr/>
          <p:nvPr/>
        </p:nvSpPr>
        <p:spPr>
          <a:xfrm flipH="false" flipV="false" rot="0">
            <a:off x="31360" y="0"/>
            <a:ext cx="2166129" cy="955196"/>
          </a:xfrm>
          <a:custGeom>
            <a:avLst/>
            <a:gdLst/>
            <a:ahLst/>
            <a:cxnLst/>
            <a:rect r="r" b="b" t="t" l="l"/>
            <a:pathLst>
              <a:path h="955196" w="2166129">
                <a:moveTo>
                  <a:pt x="0" y="0"/>
                </a:moveTo>
                <a:lnTo>
                  <a:pt x="2166130" y="0"/>
                </a:lnTo>
                <a:lnTo>
                  <a:pt x="2166130" y="955196"/>
                </a:lnTo>
                <a:lnTo>
                  <a:pt x="0" y="955196"/>
                </a:lnTo>
                <a:lnTo>
                  <a:pt x="0" y="0"/>
                </a:lnTo>
                <a:close/>
              </a:path>
            </a:pathLst>
          </a:custGeom>
          <a:blipFill>
            <a:blip r:embed="rId16"/>
            <a:stretch>
              <a:fillRect l="-35251" t="-129124" r="-28512" b="-142247"/>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6190119" y="1123138"/>
            <a:ext cx="1914765" cy="1914765"/>
            <a:chOff x="0" y="0"/>
            <a:chExt cx="812800" cy="812800"/>
          </a:xfrm>
        </p:grpSpPr>
        <p:sp>
          <p:nvSpPr>
            <p:cNvPr name="Freeform 3" id="3"/>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4" id="4"/>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grpSp>
        <p:nvGrpSpPr>
          <p:cNvPr name="Group 5" id="5"/>
          <p:cNvGrpSpPr/>
          <p:nvPr/>
        </p:nvGrpSpPr>
        <p:grpSpPr>
          <a:xfrm rot="0">
            <a:off x="1556168" y="1619516"/>
            <a:ext cx="5766599" cy="8667484"/>
            <a:chOff x="0" y="0"/>
            <a:chExt cx="893397" cy="1342820"/>
          </a:xfrm>
        </p:grpSpPr>
        <p:sp>
          <p:nvSpPr>
            <p:cNvPr name="Freeform 6" id="6"/>
            <p:cNvSpPr/>
            <p:nvPr/>
          </p:nvSpPr>
          <p:spPr>
            <a:xfrm flipH="false" flipV="false" rot="0">
              <a:off x="0" y="0"/>
              <a:ext cx="893397" cy="1342820"/>
            </a:xfrm>
            <a:custGeom>
              <a:avLst/>
              <a:gdLst/>
              <a:ahLst/>
              <a:cxnLst/>
              <a:rect r="r" b="b" t="t" l="l"/>
              <a:pathLst>
                <a:path h="1342820" w="893397">
                  <a:moveTo>
                    <a:pt x="53702" y="0"/>
                  </a:moveTo>
                  <a:lnTo>
                    <a:pt x="839695" y="0"/>
                  </a:lnTo>
                  <a:cubicBezTo>
                    <a:pt x="869354" y="0"/>
                    <a:pt x="893397" y="24043"/>
                    <a:pt x="893397" y="53702"/>
                  </a:cubicBezTo>
                  <a:lnTo>
                    <a:pt x="893397" y="1289118"/>
                  </a:lnTo>
                  <a:cubicBezTo>
                    <a:pt x="893397" y="1303361"/>
                    <a:pt x="887739" y="1317020"/>
                    <a:pt x="877668" y="1327091"/>
                  </a:cubicBezTo>
                  <a:cubicBezTo>
                    <a:pt x="867597" y="1337162"/>
                    <a:pt x="853938" y="1342820"/>
                    <a:pt x="839695" y="1342820"/>
                  </a:cubicBezTo>
                  <a:lnTo>
                    <a:pt x="53702" y="1342820"/>
                  </a:lnTo>
                  <a:cubicBezTo>
                    <a:pt x="39459" y="1342820"/>
                    <a:pt x="25800" y="1337162"/>
                    <a:pt x="15729" y="1327091"/>
                  </a:cubicBezTo>
                  <a:cubicBezTo>
                    <a:pt x="5658" y="1317020"/>
                    <a:pt x="0" y="1303361"/>
                    <a:pt x="0" y="1289118"/>
                  </a:cubicBezTo>
                  <a:lnTo>
                    <a:pt x="0" y="53702"/>
                  </a:lnTo>
                  <a:cubicBezTo>
                    <a:pt x="0" y="24043"/>
                    <a:pt x="24043" y="0"/>
                    <a:pt x="53702" y="0"/>
                  </a:cubicBezTo>
                  <a:close/>
                </a:path>
              </a:pathLst>
            </a:custGeom>
            <a:blipFill>
              <a:blip r:embed="rId2"/>
              <a:stretch>
                <a:fillRect l="-15788" t="0" r="-109463" b="0"/>
              </a:stretch>
            </a:blipFill>
          </p:spPr>
        </p:sp>
      </p:grpSp>
      <p:grpSp>
        <p:nvGrpSpPr>
          <p:cNvPr name="Group 7" id="7"/>
          <p:cNvGrpSpPr/>
          <p:nvPr/>
        </p:nvGrpSpPr>
        <p:grpSpPr>
          <a:xfrm rot="0">
            <a:off x="6896123" y="6792800"/>
            <a:ext cx="3449242" cy="1947205"/>
            <a:chOff x="0" y="0"/>
            <a:chExt cx="908442" cy="512844"/>
          </a:xfrm>
        </p:grpSpPr>
        <p:sp>
          <p:nvSpPr>
            <p:cNvPr name="Freeform 8" id="8"/>
            <p:cNvSpPr/>
            <p:nvPr/>
          </p:nvSpPr>
          <p:spPr>
            <a:xfrm flipH="false" flipV="false" rot="0">
              <a:off x="0" y="0"/>
              <a:ext cx="908442" cy="512844"/>
            </a:xfrm>
            <a:custGeom>
              <a:avLst/>
              <a:gdLst/>
              <a:ahLst/>
              <a:cxnLst/>
              <a:rect r="r" b="b" t="t" l="l"/>
              <a:pathLst>
                <a:path h="512844" w="908442">
                  <a:moveTo>
                    <a:pt x="89781" y="0"/>
                  </a:moveTo>
                  <a:lnTo>
                    <a:pt x="818661" y="0"/>
                  </a:lnTo>
                  <a:cubicBezTo>
                    <a:pt x="842473" y="0"/>
                    <a:pt x="865309" y="9459"/>
                    <a:pt x="882146" y="26296"/>
                  </a:cubicBezTo>
                  <a:cubicBezTo>
                    <a:pt x="898983" y="43134"/>
                    <a:pt x="908442" y="65970"/>
                    <a:pt x="908442" y="89781"/>
                  </a:cubicBezTo>
                  <a:lnTo>
                    <a:pt x="908442" y="423063"/>
                  </a:lnTo>
                  <a:cubicBezTo>
                    <a:pt x="908442" y="472648"/>
                    <a:pt x="868246" y="512844"/>
                    <a:pt x="818661" y="512844"/>
                  </a:cubicBezTo>
                  <a:lnTo>
                    <a:pt x="89781" y="512844"/>
                  </a:lnTo>
                  <a:cubicBezTo>
                    <a:pt x="65970" y="512844"/>
                    <a:pt x="43134" y="503385"/>
                    <a:pt x="26296" y="486548"/>
                  </a:cubicBezTo>
                  <a:cubicBezTo>
                    <a:pt x="9459" y="469711"/>
                    <a:pt x="0" y="446874"/>
                    <a:pt x="0" y="423063"/>
                  </a:cubicBezTo>
                  <a:lnTo>
                    <a:pt x="0" y="89781"/>
                  </a:lnTo>
                  <a:cubicBezTo>
                    <a:pt x="0" y="65970"/>
                    <a:pt x="9459" y="43134"/>
                    <a:pt x="26296" y="26296"/>
                  </a:cubicBezTo>
                  <a:cubicBezTo>
                    <a:pt x="43134" y="9459"/>
                    <a:pt x="65970" y="0"/>
                    <a:pt x="89781" y="0"/>
                  </a:cubicBezTo>
                  <a:close/>
                </a:path>
              </a:pathLst>
            </a:custGeom>
            <a:solidFill>
              <a:srgbClr val="FFDE59"/>
            </a:solidFill>
          </p:spPr>
        </p:sp>
        <p:sp>
          <p:nvSpPr>
            <p:cNvPr name="TextBox 9" id="9"/>
            <p:cNvSpPr txBox="true"/>
            <p:nvPr/>
          </p:nvSpPr>
          <p:spPr>
            <a:xfrm>
              <a:off x="0" y="-47625"/>
              <a:ext cx="908442" cy="560469"/>
            </a:xfrm>
            <a:prstGeom prst="rect">
              <a:avLst/>
            </a:prstGeom>
          </p:spPr>
          <p:txBody>
            <a:bodyPr anchor="ctr" rtlCol="false" tIns="50800" lIns="50800" bIns="50800" rIns="50800"/>
            <a:lstStyle/>
            <a:p>
              <a:pPr algn="ctr" marL="0" indent="0" lvl="0">
                <a:lnSpc>
                  <a:spcPts val="3359"/>
                </a:lnSpc>
              </a:pPr>
            </a:p>
          </p:txBody>
        </p:sp>
      </p:grpSp>
      <p:grpSp>
        <p:nvGrpSpPr>
          <p:cNvPr name="Group 10" id="10"/>
          <p:cNvGrpSpPr/>
          <p:nvPr/>
        </p:nvGrpSpPr>
        <p:grpSpPr>
          <a:xfrm rot="0">
            <a:off x="7399339" y="7413630"/>
            <a:ext cx="705546" cy="70554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sp>
        <p:sp>
          <p:nvSpPr>
            <p:cNvPr name="TextBox 12" id="12"/>
            <p:cNvSpPr txBox="true"/>
            <p:nvPr/>
          </p:nvSpPr>
          <p:spPr>
            <a:xfrm>
              <a:off x="76200" y="28575"/>
              <a:ext cx="660400" cy="708025"/>
            </a:xfrm>
            <a:prstGeom prst="rect">
              <a:avLst/>
            </a:prstGeom>
          </p:spPr>
          <p:txBody>
            <a:bodyPr anchor="ctr" rtlCol="false" tIns="50800" lIns="50800" bIns="50800" rIns="50800"/>
            <a:lstStyle/>
            <a:p>
              <a:pPr algn="ctr" marL="0" indent="0" lvl="0">
                <a:lnSpc>
                  <a:spcPts val="3359"/>
                </a:lnSpc>
              </a:pPr>
            </a:p>
          </p:txBody>
        </p:sp>
      </p:grpSp>
      <p:sp>
        <p:nvSpPr>
          <p:cNvPr name="Freeform 13" id="13"/>
          <p:cNvSpPr/>
          <p:nvPr/>
        </p:nvSpPr>
        <p:spPr>
          <a:xfrm flipH="false" flipV="false" rot="0">
            <a:off x="0" y="306243"/>
            <a:ext cx="3840291" cy="3323597"/>
          </a:xfrm>
          <a:custGeom>
            <a:avLst/>
            <a:gdLst/>
            <a:ahLst/>
            <a:cxnLst/>
            <a:rect r="r" b="b" t="t" l="l"/>
            <a:pathLst>
              <a:path h="3323597" w="3840291">
                <a:moveTo>
                  <a:pt x="0" y="0"/>
                </a:moveTo>
                <a:lnTo>
                  <a:pt x="3840291" y="0"/>
                </a:lnTo>
                <a:lnTo>
                  <a:pt x="3840291" y="3323597"/>
                </a:lnTo>
                <a:lnTo>
                  <a:pt x="0" y="332359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4" id="14"/>
          <p:cNvSpPr/>
          <p:nvPr/>
        </p:nvSpPr>
        <p:spPr>
          <a:xfrm flipH="true" flipV="false" rot="-3295498">
            <a:off x="16021783" y="4726631"/>
            <a:ext cx="2149942" cy="2453253"/>
          </a:xfrm>
          <a:custGeom>
            <a:avLst/>
            <a:gdLst/>
            <a:ahLst/>
            <a:cxnLst/>
            <a:rect r="r" b="b" t="t" l="l"/>
            <a:pathLst>
              <a:path h="2453253" w="2149942">
                <a:moveTo>
                  <a:pt x="2149942" y="0"/>
                </a:moveTo>
                <a:lnTo>
                  <a:pt x="0" y="0"/>
                </a:lnTo>
                <a:lnTo>
                  <a:pt x="0" y="2453254"/>
                </a:lnTo>
                <a:lnTo>
                  <a:pt x="2149942" y="2453254"/>
                </a:lnTo>
                <a:lnTo>
                  <a:pt x="2149942"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5" id="15"/>
          <p:cNvSpPr/>
          <p:nvPr/>
        </p:nvSpPr>
        <p:spPr>
          <a:xfrm flipH="false" flipV="false" rot="0">
            <a:off x="15690426" y="-1123811"/>
            <a:ext cx="3885458" cy="3885458"/>
          </a:xfrm>
          <a:custGeom>
            <a:avLst/>
            <a:gdLst/>
            <a:ahLst/>
            <a:cxnLst/>
            <a:rect r="r" b="b" t="t" l="l"/>
            <a:pathLst>
              <a:path h="3885458" w="3885458">
                <a:moveTo>
                  <a:pt x="0" y="0"/>
                </a:moveTo>
                <a:lnTo>
                  <a:pt x="3885458" y="0"/>
                </a:lnTo>
                <a:lnTo>
                  <a:pt x="3885458" y="3885457"/>
                </a:lnTo>
                <a:lnTo>
                  <a:pt x="0" y="388545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12303584" y="4902901"/>
            <a:ext cx="861429" cy="861429"/>
          </a:xfrm>
          <a:custGeom>
            <a:avLst/>
            <a:gdLst/>
            <a:ahLst/>
            <a:cxnLst/>
            <a:rect r="r" b="b" t="t" l="l"/>
            <a:pathLst>
              <a:path h="861429" w="861429">
                <a:moveTo>
                  <a:pt x="0" y="0"/>
                </a:moveTo>
                <a:lnTo>
                  <a:pt x="861429" y="0"/>
                </a:lnTo>
                <a:lnTo>
                  <a:pt x="861429" y="861429"/>
                </a:lnTo>
                <a:lnTo>
                  <a:pt x="0" y="86142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7" id="17"/>
          <p:cNvSpPr/>
          <p:nvPr/>
        </p:nvSpPr>
        <p:spPr>
          <a:xfrm flipH="false" flipV="false" rot="0">
            <a:off x="1028700" y="424011"/>
            <a:ext cx="1802723" cy="1398254"/>
          </a:xfrm>
          <a:custGeom>
            <a:avLst/>
            <a:gdLst/>
            <a:ahLst/>
            <a:cxnLst/>
            <a:rect r="r" b="b" t="t" l="l"/>
            <a:pathLst>
              <a:path h="1398254" w="1802723">
                <a:moveTo>
                  <a:pt x="0" y="0"/>
                </a:moveTo>
                <a:lnTo>
                  <a:pt x="1802723" y="0"/>
                </a:lnTo>
                <a:lnTo>
                  <a:pt x="1802723" y="1398254"/>
                </a:lnTo>
                <a:lnTo>
                  <a:pt x="0" y="1398254"/>
                </a:lnTo>
                <a:lnTo>
                  <a:pt x="0" y="0"/>
                </a:lnTo>
                <a:close/>
              </a:path>
            </a:pathLst>
          </a:custGeom>
          <a:blipFill>
            <a:blip r:embed="rId11">
              <a:extLst>
                <a:ext uri="{96DAC541-7B7A-43D3-8B79-37D633B846F1}">
                  <asvg:svgBlip xmlns:asvg="http://schemas.microsoft.com/office/drawing/2016/SVG/main" r:embed="rId12"/>
                </a:ext>
              </a:extLst>
            </a:blip>
            <a:stretch>
              <a:fillRect l="0" t="0" r="-46642" b="-60874"/>
            </a:stretch>
          </a:blipFill>
        </p:spPr>
      </p:sp>
      <p:sp>
        <p:nvSpPr>
          <p:cNvPr name="Freeform 18" id="18"/>
          <p:cNvSpPr/>
          <p:nvPr/>
        </p:nvSpPr>
        <p:spPr>
          <a:xfrm flipH="false" flipV="false" rot="0">
            <a:off x="7536821" y="7537894"/>
            <a:ext cx="430582" cy="430582"/>
          </a:xfrm>
          <a:custGeom>
            <a:avLst/>
            <a:gdLst/>
            <a:ahLst/>
            <a:cxnLst/>
            <a:rect r="r" b="b" t="t" l="l"/>
            <a:pathLst>
              <a:path h="430582" w="430582">
                <a:moveTo>
                  <a:pt x="0" y="0"/>
                </a:moveTo>
                <a:lnTo>
                  <a:pt x="430581" y="0"/>
                </a:lnTo>
                <a:lnTo>
                  <a:pt x="430581" y="430581"/>
                </a:lnTo>
                <a:lnTo>
                  <a:pt x="0" y="430581"/>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9" id="19"/>
          <p:cNvSpPr txBox="true"/>
          <p:nvPr/>
        </p:nvSpPr>
        <p:spPr>
          <a:xfrm rot="0">
            <a:off x="8104884" y="1939467"/>
            <a:ext cx="6723963" cy="2223314"/>
          </a:xfrm>
          <a:prstGeom prst="rect">
            <a:avLst/>
          </a:prstGeom>
        </p:spPr>
        <p:txBody>
          <a:bodyPr anchor="t" rtlCol="false" tIns="0" lIns="0" bIns="0" rIns="0">
            <a:spAutoFit/>
          </a:bodyPr>
          <a:lstStyle/>
          <a:p>
            <a:pPr algn="l" marL="0" indent="0" lvl="0">
              <a:lnSpc>
                <a:spcPts val="5407"/>
              </a:lnSpc>
            </a:pPr>
            <a:r>
              <a:rPr lang="en-US" b="true" sz="5407">
                <a:solidFill>
                  <a:srgbClr val="000000"/>
                </a:solidFill>
                <a:latin typeface="Heading Now 71-78 Bold"/>
                <a:ea typeface="Heading Now 71-78 Bold"/>
                <a:cs typeface="Heading Now 71-78 Bold"/>
                <a:sym typeface="Heading Now 71-78 Bold"/>
              </a:rPr>
              <a:t>Is Cathay Pacific Strict About Carry-On Size?</a:t>
            </a:r>
          </a:p>
        </p:txBody>
      </p:sp>
      <p:sp>
        <p:nvSpPr>
          <p:cNvPr name="TextBox 20" id="20"/>
          <p:cNvSpPr txBox="true"/>
          <p:nvPr/>
        </p:nvSpPr>
        <p:spPr>
          <a:xfrm rot="0">
            <a:off x="11126920" y="6497420"/>
            <a:ext cx="3214758" cy="405808"/>
          </a:xfrm>
          <a:prstGeom prst="rect">
            <a:avLst/>
          </a:prstGeom>
        </p:spPr>
        <p:txBody>
          <a:bodyPr anchor="t" rtlCol="false" tIns="0" lIns="0" bIns="0" rIns="0">
            <a:spAutoFit/>
          </a:bodyPr>
          <a:lstStyle/>
          <a:p>
            <a:pPr algn="l" marL="0" indent="0" lvl="0">
              <a:lnSpc>
                <a:spcPts val="3357"/>
              </a:lnSpc>
            </a:pPr>
            <a:r>
              <a:rPr lang="en-US" b="true" sz="2398">
                <a:solidFill>
                  <a:srgbClr val="000000"/>
                </a:solidFill>
                <a:latin typeface="Open Sauce Bold"/>
                <a:ea typeface="Open Sauce Bold"/>
                <a:cs typeface="Open Sauce Bold"/>
                <a:sym typeface="Open Sauce Bold"/>
              </a:rPr>
              <a:t>Size Enforcement</a:t>
            </a:r>
          </a:p>
        </p:txBody>
      </p:sp>
      <p:sp>
        <p:nvSpPr>
          <p:cNvPr name="TextBox 21" id="21"/>
          <p:cNvSpPr txBox="true"/>
          <p:nvPr/>
        </p:nvSpPr>
        <p:spPr>
          <a:xfrm rot="0">
            <a:off x="11126920" y="7131822"/>
            <a:ext cx="5519669" cy="2101886"/>
          </a:xfrm>
          <a:prstGeom prst="rect">
            <a:avLst/>
          </a:prstGeom>
        </p:spPr>
        <p:txBody>
          <a:bodyPr anchor="t" rtlCol="false" tIns="0" lIns="0" bIns="0" rIns="0">
            <a:spAutoFit/>
          </a:bodyPr>
          <a:lstStyle/>
          <a:p>
            <a:pPr algn="l" marL="0" indent="0" lvl="0">
              <a:lnSpc>
                <a:spcPts val="2798"/>
              </a:lnSpc>
            </a:pPr>
            <a:r>
              <a:rPr lang="en-US" sz="1998">
                <a:solidFill>
                  <a:srgbClr val="000000"/>
                </a:solidFill>
                <a:latin typeface="Open Sauce"/>
                <a:ea typeface="Open Sauce"/>
                <a:cs typeface="Open Sauce"/>
                <a:sym typeface="Open Sauce"/>
              </a:rPr>
              <a:t>Cathay Pacific expects cabin bags to match approved dimensions. Airport staff may inspect baggage size at check-in or boarding, so lightweight packing and staying within the allowance helps avoid delays and extra handling before your flight.</a:t>
            </a:r>
          </a:p>
        </p:txBody>
      </p:sp>
      <p:sp>
        <p:nvSpPr>
          <p:cNvPr name="TextBox 22" id="22"/>
          <p:cNvSpPr txBox="true"/>
          <p:nvPr/>
        </p:nvSpPr>
        <p:spPr>
          <a:xfrm rot="0">
            <a:off x="8456630" y="7779738"/>
            <a:ext cx="1658870" cy="586756"/>
          </a:xfrm>
          <a:prstGeom prst="rect">
            <a:avLst/>
          </a:prstGeom>
        </p:spPr>
        <p:txBody>
          <a:bodyPr anchor="t" rtlCol="false" tIns="0" lIns="0" bIns="0" rIns="0">
            <a:spAutoFit/>
          </a:bodyPr>
          <a:lstStyle/>
          <a:p>
            <a:pPr algn="l" marL="0" indent="0" lvl="0">
              <a:lnSpc>
                <a:spcPts val="2338"/>
              </a:lnSpc>
            </a:pPr>
            <a:r>
              <a:rPr lang="en-US" sz="1798">
                <a:solidFill>
                  <a:srgbClr val="000000"/>
                </a:solidFill>
                <a:latin typeface="Open Sauce"/>
                <a:ea typeface="Open Sauce"/>
                <a:cs typeface="Open Sauce"/>
                <a:sym typeface="Open Sauce"/>
              </a:rPr>
              <a:t>Pack Within Limits</a:t>
            </a:r>
          </a:p>
        </p:txBody>
      </p:sp>
      <p:sp>
        <p:nvSpPr>
          <p:cNvPr name="TextBox 23" id="23"/>
          <p:cNvSpPr txBox="true"/>
          <p:nvPr/>
        </p:nvSpPr>
        <p:spPr>
          <a:xfrm rot="0">
            <a:off x="8456630" y="7002985"/>
            <a:ext cx="1235529" cy="622999"/>
          </a:xfrm>
          <a:prstGeom prst="rect">
            <a:avLst/>
          </a:prstGeom>
        </p:spPr>
        <p:txBody>
          <a:bodyPr anchor="t" rtlCol="false" tIns="0" lIns="0" bIns="0" rIns="0">
            <a:spAutoFit/>
          </a:bodyPr>
          <a:lstStyle/>
          <a:p>
            <a:pPr algn="l" marL="0" indent="0" lvl="0">
              <a:lnSpc>
                <a:spcPts val="5036"/>
              </a:lnSpc>
            </a:pPr>
            <a:r>
              <a:rPr lang="en-US" b="true" sz="3597">
                <a:solidFill>
                  <a:srgbClr val="000000"/>
                </a:solidFill>
                <a:latin typeface="Open Sauce Bold"/>
                <a:ea typeface="Open Sauce Bold"/>
                <a:cs typeface="Open Sauce Bold"/>
                <a:sym typeface="Open Sauce Bold"/>
              </a:rPr>
              <a:t>Tip</a:t>
            </a:r>
          </a:p>
        </p:txBody>
      </p:sp>
      <p:sp>
        <p:nvSpPr>
          <p:cNvPr name="Freeform 24" id="24"/>
          <p:cNvSpPr/>
          <p:nvPr/>
        </p:nvSpPr>
        <p:spPr>
          <a:xfrm flipH="false" flipV="false" rot="0">
            <a:off x="31360" y="0"/>
            <a:ext cx="1524808" cy="672393"/>
          </a:xfrm>
          <a:custGeom>
            <a:avLst/>
            <a:gdLst/>
            <a:ahLst/>
            <a:cxnLst/>
            <a:rect r="r" b="b" t="t" l="l"/>
            <a:pathLst>
              <a:path h="672393" w="1524808">
                <a:moveTo>
                  <a:pt x="0" y="0"/>
                </a:moveTo>
                <a:lnTo>
                  <a:pt x="1524808" y="0"/>
                </a:lnTo>
                <a:lnTo>
                  <a:pt x="1524808" y="672393"/>
                </a:lnTo>
                <a:lnTo>
                  <a:pt x="0" y="672393"/>
                </a:lnTo>
                <a:lnTo>
                  <a:pt x="0" y="0"/>
                </a:lnTo>
                <a:close/>
              </a:path>
            </a:pathLst>
          </a:custGeom>
          <a:blipFill>
            <a:blip r:embed="rId15"/>
            <a:stretch>
              <a:fillRect l="-35251" t="-129124" r="-28512" b="-142247"/>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343019" y="5936859"/>
            <a:ext cx="13462379" cy="5361782"/>
            <a:chOff x="0" y="0"/>
            <a:chExt cx="2186961" cy="871021"/>
          </a:xfrm>
        </p:grpSpPr>
        <p:sp>
          <p:nvSpPr>
            <p:cNvPr name="Freeform 3" id="3"/>
            <p:cNvSpPr/>
            <p:nvPr/>
          </p:nvSpPr>
          <p:spPr>
            <a:xfrm flipH="false" flipV="false" rot="0">
              <a:off x="0" y="0"/>
              <a:ext cx="2186961" cy="871021"/>
            </a:xfrm>
            <a:custGeom>
              <a:avLst/>
              <a:gdLst/>
              <a:ahLst/>
              <a:cxnLst/>
              <a:rect r="r" b="b" t="t" l="l"/>
              <a:pathLst>
                <a:path h="871021" w="2186961">
                  <a:moveTo>
                    <a:pt x="57508" y="0"/>
                  </a:moveTo>
                  <a:lnTo>
                    <a:pt x="2129454" y="0"/>
                  </a:lnTo>
                  <a:cubicBezTo>
                    <a:pt x="2144706" y="0"/>
                    <a:pt x="2159333" y="6059"/>
                    <a:pt x="2170118" y="16844"/>
                  </a:cubicBezTo>
                  <a:cubicBezTo>
                    <a:pt x="2180903" y="27628"/>
                    <a:pt x="2186961" y="42256"/>
                    <a:pt x="2186961" y="57508"/>
                  </a:cubicBezTo>
                  <a:lnTo>
                    <a:pt x="2186961" y="813513"/>
                  </a:lnTo>
                  <a:cubicBezTo>
                    <a:pt x="2186961" y="828765"/>
                    <a:pt x="2180903" y="843392"/>
                    <a:pt x="2170118" y="854177"/>
                  </a:cubicBezTo>
                  <a:cubicBezTo>
                    <a:pt x="2159333" y="864962"/>
                    <a:pt x="2144706" y="871021"/>
                    <a:pt x="2129454" y="871021"/>
                  </a:cubicBezTo>
                  <a:lnTo>
                    <a:pt x="57508" y="871021"/>
                  </a:lnTo>
                  <a:cubicBezTo>
                    <a:pt x="42256" y="871021"/>
                    <a:pt x="27628" y="864962"/>
                    <a:pt x="16844" y="854177"/>
                  </a:cubicBezTo>
                  <a:cubicBezTo>
                    <a:pt x="6059" y="843392"/>
                    <a:pt x="0" y="828765"/>
                    <a:pt x="0" y="813513"/>
                  </a:cubicBezTo>
                  <a:lnTo>
                    <a:pt x="0" y="57508"/>
                  </a:lnTo>
                  <a:cubicBezTo>
                    <a:pt x="0" y="42256"/>
                    <a:pt x="6059" y="27628"/>
                    <a:pt x="16844" y="16844"/>
                  </a:cubicBezTo>
                  <a:cubicBezTo>
                    <a:pt x="27628" y="6059"/>
                    <a:pt x="42256" y="0"/>
                    <a:pt x="57508" y="0"/>
                  </a:cubicBezTo>
                  <a:close/>
                </a:path>
              </a:pathLst>
            </a:custGeom>
            <a:blipFill>
              <a:blip r:embed="rId2"/>
              <a:stretch>
                <a:fillRect l="0" t="-529" r="0" b="-529"/>
              </a:stretch>
            </a:blipFill>
          </p:spPr>
        </p:sp>
      </p:grpSp>
      <p:grpSp>
        <p:nvGrpSpPr>
          <p:cNvPr name="Group 4" id="4"/>
          <p:cNvGrpSpPr/>
          <p:nvPr/>
        </p:nvGrpSpPr>
        <p:grpSpPr>
          <a:xfrm rot="0">
            <a:off x="14107771" y="5936859"/>
            <a:ext cx="3837210" cy="5361782"/>
            <a:chOff x="0" y="0"/>
            <a:chExt cx="623354" cy="871021"/>
          </a:xfrm>
        </p:grpSpPr>
        <p:sp>
          <p:nvSpPr>
            <p:cNvPr name="Freeform 5" id="5"/>
            <p:cNvSpPr/>
            <p:nvPr/>
          </p:nvSpPr>
          <p:spPr>
            <a:xfrm flipH="false" flipV="false" rot="0">
              <a:off x="0" y="0"/>
              <a:ext cx="623354" cy="871021"/>
            </a:xfrm>
            <a:custGeom>
              <a:avLst/>
              <a:gdLst/>
              <a:ahLst/>
              <a:cxnLst/>
              <a:rect r="r" b="b" t="t" l="l"/>
              <a:pathLst>
                <a:path h="871021" w="623354">
                  <a:moveTo>
                    <a:pt x="201759" y="0"/>
                  </a:moveTo>
                  <a:lnTo>
                    <a:pt x="421595" y="0"/>
                  </a:lnTo>
                  <a:cubicBezTo>
                    <a:pt x="475105" y="0"/>
                    <a:pt x="526423" y="21257"/>
                    <a:pt x="564260" y="59094"/>
                  </a:cubicBezTo>
                  <a:cubicBezTo>
                    <a:pt x="602098" y="96931"/>
                    <a:pt x="623354" y="148249"/>
                    <a:pt x="623354" y="201759"/>
                  </a:cubicBezTo>
                  <a:lnTo>
                    <a:pt x="623354" y="669262"/>
                  </a:lnTo>
                  <a:cubicBezTo>
                    <a:pt x="623354" y="780690"/>
                    <a:pt x="533024" y="871021"/>
                    <a:pt x="421595" y="871021"/>
                  </a:cubicBezTo>
                  <a:lnTo>
                    <a:pt x="201759" y="871021"/>
                  </a:lnTo>
                  <a:cubicBezTo>
                    <a:pt x="90331" y="871021"/>
                    <a:pt x="0" y="780690"/>
                    <a:pt x="0" y="669262"/>
                  </a:cubicBezTo>
                  <a:lnTo>
                    <a:pt x="0" y="201759"/>
                  </a:lnTo>
                  <a:cubicBezTo>
                    <a:pt x="0" y="90331"/>
                    <a:pt x="90331" y="0"/>
                    <a:pt x="201759" y="0"/>
                  </a:cubicBezTo>
                  <a:close/>
                </a:path>
              </a:pathLst>
            </a:custGeom>
            <a:solidFill>
              <a:srgbClr val="FFF4C5"/>
            </a:solidFill>
          </p:spPr>
        </p:sp>
      </p:grpSp>
      <p:sp>
        <p:nvSpPr>
          <p:cNvPr name="Freeform 6" id="6"/>
          <p:cNvSpPr/>
          <p:nvPr/>
        </p:nvSpPr>
        <p:spPr>
          <a:xfrm flipH="false" flipV="false" rot="0">
            <a:off x="14449822" y="6193590"/>
            <a:ext cx="3145940" cy="4244418"/>
          </a:xfrm>
          <a:custGeom>
            <a:avLst/>
            <a:gdLst/>
            <a:ahLst/>
            <a:cxnLst/>
            <a:rect r="r" b="b" t="t" l="l"/>
            <a:pathLst>
              <a:path h="4244418" w="3145940">
                <a:moveTo>
                  <a:pt x="0" y="0"/>
                </a:moveTo>
                <a:lnTo>
                  <a:pt x="3145940" y="0"/>
                </a:lnTo>
                <a:lnTo>
                  <a:pt x="3145940" y="4244418"/>
                </a:lnTo>
                <a:lnTo>
                  <a:pt x="0" y="4244418"/>
                </a:lnTo>
                <a:lnTo>
                  <a:pt x="0" y="0"/>
                </a:lnTo>
                <a:close/>
              </a:path>
            </a:pathLst>
          </a:custGeom>
          <a:blipFill>
            <a:blip r:embed="rId3"/>
            <a:stretch>
              <a:fillRect l="0" t="0" r="0" b="0"/>
            </a:stretch>
          </a:blipFill>
        </p:spPr>
      </p:sp>
      <p:sp>
        <p:nvSpPr>
          <p:cNvPr name="Freeform 7" id="7"/>
          <p:cNvSpPr/>
          <p:nvPr/>
        </p:nvSpPr>
        <p:spPr>
          <a:xfrm flipH="false" flipV="false" rot="2219529">
            <a:off x="-94568" y="3765541"/>
            <a:ext cx="2236285" cy="3825351"/>
          </a:xfrm>
          <a:custGeom>
            <a:avLst/>
            <a:gdLst/>
            <a:ahLst/>
            <a:cxnLst/>
            <a:rect r="r" b="b" t="t" l="l"/>
            <a:pathLst>
              <a:path h="3825351" w="2236285">
                <a:moveTo>
                  <a:pt x="0" y="0"/>
                </a:moveTo>
                <a:lnTo>
                  <a:pt x="2236285" y="0"/>
                </a:lnTo>
                <a:lnTo>
                  <a:pt x="2236285" y="3825352"/>
                </a:lnTo>
                <a:lnTo>
                  <a:pt x="0" y="3825352"/>
                </a:lnTo>
                <a:lnTo>
                  <a:pt x="0" y="0"/>
                </a:lnTo>
                <a:close/>
              </a:path>
            </a:pathLst>
          </a:custGeom>
          <a:blipFill>
            <a:blip r:embed="rId4"/>
            <a:stretch>
              <a:fillRect l="0" t="0" r="0" b="0"/>
            </a:stretch>
          </a:blipFill>
        </p:spPr>
      </p:sp>
      <p:grpSp>
        <p:nvGrpSpPr>
          <p:cNvPr name="Group 8" id="8"/>
          <p:cNvGrpSpPr/>
          <p:nvPr/>
        </p:nvGrpSpPr>
        <p:grpSpPr>
          <a:xfrm rot="0">
            <a:off x="1930018" y="1600159"/>
            <a:ext cx="4792257" cy="610379"/>
            <a:chOff x="0" y="0"/>
            <a:chExt cx="1262158" cy="160758"/>
          </a:xfrm>
        </p:grpSpPr>
        <p:sp>
          <p:nvSpPr>
            <p:cNvPr name="Freeform 9" id="9"/>
            <p:cNvSpPr/>
            <p:nvPr/>
          </p:nvSpPr>
          <p:spPr>
            <a:xfrm flipH="false" flipV="false" rot="0">
              <a:off x="0" y="0"/>
              <a:ext cx="1262158" cy="160758"/>
            </a:xfrm>
            <a:custGeom>
              <a:avLst/>
              <a:gdLst/>
              <a:ahLst/>
              <a:cxnLst/>
              <a:rect r="r" b="b" t="t" l="l"/>
              <a:pathLst>
                <a:path h="160758" w="1262158">
                  <a:moveTo>
                    <a:pt x="80379" y="0"/>
                  </a:moveTo>
                  <a:lnTo>
                    <a:pt x="1181779" y="0"/>
                  </a:lnTo>
                  <a:cubicBezTo>
                    <a:pt x="1203097" y="0"/>
                    <a:pt x="1223542" y="8468"/>
                    <a:pt x="1238616" y="23542"/>
                  </a:cubicBezTo>
                  <a:cubicBezTo>
                    <a:pt x="1253690" y="38616"/>
                    <a:pt x="1262158" y="59061"/>
                    <a:pt x="1262158" y="80379"/>
                  </a:cubicBezTo>
                  <a:lnTo>
                    <a:pt x="1262158" y="80379"/>
                  </a:lnTo>
                  <a:cubicBezTo>
                    <a:pt x="1262158" y="101697"/>
                    <a:pt x="1253690" y="122142"/>
                    <a:pt x="1238616" y="137216"/>
                  </a:cubicBezTo>
                  <a:cubicBezTo>
                    <a:pt x="1223542" y="152290"/>
                    <a:pt x="1203097" y="160758"/>
                    <a:pt x="1181779"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449DD7"/>
            </a:solidFill>
          </p:spPr>
        </p:sp>
        <p:sp>
          <p:nvSpPr>
            <p:cNvPr name="TextBox 10" id="10"/>
            <p:cNvSpPr txBox="true"/>
            <p:nvPr/>
          </p:nvSpPr>
          <p:spPr>
            <a:xfrm>
              <a:off x="0" y="-38100"/>
              <a:ext cx="1262158" cy="198858"/>
            </a:xfrm>
            <a:prstGeom prst="rect">
              <a:avLst/>
            </a:prstGeom>
          </p:spPr>
          <p:txBody>
            <a:bodyPr anchor="ctr" rtlCol="false" tIns="50800" lIns="50800" bIns="50800" rIns="50800"/>
            <a:lstStyle/>
            <a:p>
              <a:pPr algn="ctr" marL="0" indent="0" lvl="0">
                <a:lnSpc>
                  <a:spcPts val="2659"/>
                </a:lnSpc>
              </a:pPr>
            </a:p>
          </p:txBody>
        </p:sp>
      </p:grpSp>
      <p:sp>
        <p:nvSpPr>
          <p:cNvPr name="TextBox 11" id="11"/>
          <p:cNvSpPr txBox="true"/>
          <p:nvPr/>
        </p:nvSpPr>
        <p:spPr>
          <a:xfrm rot="0">
            <a:off x="2343529" y="1688212"/>
            <a:ext cx="4378746" cy="282078"/>
          </a:xfrm>
          <a:prstGeom prst="rect">
            <a:avLst/>
          </a:prstGeom>
        </p:spPr>
        <p:txBody>
          <a:bodyPr anchor="t" rtlCol="false" tIns="0" lIns="0" bIns="0" rIns="0">
            <a:spAutoFit/>
          </a:bodyPr>
          <a:lstStyle/>
          <a:p>
            <a:pPr algn="l" marL="0" indent="0" lvl="0">
              <a:lnSpc>
                <a:spcPts val="2302"/>
              </a:lnSpc>
            </a:pPr>
            <a:r>
              <a:rPr lang="en-US" b="true" sz="1644">
                <a:solidFill>
                  <a:srgbClr val="FFFFFF"/>
                </a:solidFill>
                <a:latin typeface="Open Sauce Bold"/>
                <a:ea typeface="Open Sauce Bold"/>
                <a:cs typeface="Open Sauce Bold"/>
                <a:sym typeface="Open Sauce Bold"/>
              </a:rPr>
              <a:t>Cathay Pacific Carry-On Baggage Policy</a:t>
            </a:r>
          </a:p>
        </p:txBody>
      </p:sp>
      <p:sp>
        <p:nvSpPr>
          <p:cNvPr name="TextBox 12" id="12"/>
          <p:cNvSpPr txBox="true"/>
          <p:nvPr/>
        </p:nvSpPr>
        <p:spPr>
          <a:xfrm rot="0">
            <a:off x="2343529" y="2411773"/>
            <a:ext cx="5733625" cy="1918579"/>
          </a:xfrm>
          <a:prstGeom prst="rect">
            <a:avLst/>
          </a:prstGeom>
        </p:spPr>
        <p:txBody>
          <a:bodyPr anchor="t" rtlCol="false" tIns="0" lIns="0" bIns="0" rIns="0">
            <a:spAutoFit/>
          </a:bodyPr>
          <a:lstStyle/>
          <a:p>
            <a:pPr algn="l" marL="0" indent="0" lvl="0">
              <a:lnSpc>
                <a:spcPts val="4659"/>
              </a:lnSpc>
            </a:pPr>
            <a:r>
              <a:rPr lang="en-US" b="true" sz="4659">
                <a:solidFill>
                  <a:srgbClr val="000000"/>
                </a:solidFill>
                <a:latin typeface="Heading Now 71-78 Bold"/>
                <a:ea typeface="Heading Now 71-78 Bold"/>
                <a:cs typeface="Heading Now 71-78 Bold"/>
                <a:sym typeface="Heading Now 71-78 Bold"/>
              </a:rPr>
              <a:t>Carry-On Baggage Weight Limit Explained</a:t>
            </a:r>
          </a:p>
        </p:txBody>
      </p:sp>
      <p:sp>
        <p:nvSpPr>
          <p:cNvPr name="TextBox 13" id="13"/>
          <p:cNvSpPr txBox="true"/>
          <p:nvPr/>
        </p:nvSpPr>
        <p:spPr>
          <a:xfrm rot="0">
            <a:off x="10232186" y="2453982"/>
            <a:ext cx="4535405" cy="306705"/>
          </a:xfrm>
          <a:prstGeom prst="rect">
            <a:avLst/>
          </a:prstGeom>
        </p:spPr>
        <p:txBody>
          <a:bodyPr anchor="t" rtlCol="false" tIns="0" lIns="0" bIns="0" rIns="0">
            <a:spAutoFit/>
          </a:bodyPr>
          <a:lstStyle/>
          <a:p>
            <a:pPr algn="l" marL="0" indent="0" lvl="0">
              <a:lnSpc>
                <a:spcPts val="2520"/>
              </a:lnSpc>
            </a:pPr>
            <a:r>
              <a:rPr lang="en-US" b="true" sz="1800">
                <a:solidFill>
                  <a:srgbClr val="000000"/>
                </a:solidFill>
                <a:latin typeface="Open Sauce Bold"/>
                <a:ea typeface="Open Sauce Bold"/>
                <a:cs typeface="Open Sauce Bold"/>
                <a:sym typeface="Open Sauce Bold"/>
              </a:rPr>
              <a:t>Weight Limits &amp; Handling Tips</a:t>
            </a:r>
          </a:p>
        </p:txBody>
      </p:sp>
      <p:sp>
        <p:nvSpPr>
          <p:cNvPr name="TextBox 14" id="14"/>
          <p:cNvSpPr txBox="true"/>
          <p:nvPr/>
        </p:nvSpPr>
        <p:spPr>
          <a:xfrm rot="0">
            <a:off x="10232186" y="3078860"/>
            <a:ext cx="5519669" cy="1878330"/>
          </a:xfrm>
          <a:prstGeom prst="rect">
            <a:avLst/>
          </a:prstGeom>
        </p:spPr>
        <p:txBody>
          <a:bodyPr anchor="t" rtlCol="false" tIns="0" lIns="0" bIns="0" rIns="0">
            <a:spAutoFit/>
          </a:bodyPr>
          <a:lstStyle/>
          <a:p>
            <a:pPr algn="l" marL="0" indent="0" lvl="0">
              <a:lnSpc>
                <a:spcPts val="2520"/>
              </a:lnSpc>
            </a:pPr>
            <a:r>
              <a:rPr lang="en-US" sz="1800">
                <a:solidFill>
                  <a:srgbClr val="000000"/>
                </a:solidFill>
                <a:latin typeface="Open Sauce"/>
                <a:ea typeface="Open Sauce"/>
                <a:cs typeface="Open Sauce"/>
                <a:sym typeface="Open Sauce"/>
              </a:rPr>
              <a:t>Weight allowance varies by ticket category, and heavy cabin bags may not be accepted onboard. Balance belongings for easier handling, keep valuables inside cabin baggage, and follow </a:t>
            </a:r>
            <a:r>
              <a:rPr lang="en-US" sz="1800" u="sng">
                <a:solidFill>
                  <a:srgbClr val="000000"/>
                </a:solidFill>
                <a:latin typeface="Open Sauce"/>
                <a:ea typeface="Open Sauce"/>
                <a:cs typeface="Open Sauce"/>
                <a:sym typeface="Open Sauce"/>
                <a:hlinkClick r:id="rId5" tooltip="https://vimeo.com/1213871194?share=copy&amp;fl=sv&amp;fe=ci"/>
              </a:rPr>
              <a:t>Cathay Pacific weight limit</a:t>
            </a:r>
            <a:r>
              <a:rPr lang="en-US" sz="1800">
                <a:solidFill>
                  <a:srgbClr val="000000"/>
                </a:solidFill>
                <a:latin typeface="Open Sauce"/>
                <a:ea typeface="Open Sauce"/>
                <a:cs typeface="Open Sauce"/>
                <a:sym typeface="Open Sauce"/>
              </a:rPr>
              <a:t> </a:t>
            </a:r>
            <a:r>
              <a:rPr lang="en-US" sz="1800">
                <a:solidFill>
                  <a:srgbClr val="000000"/>
                </a:solidFill>
                <a:latin typeface="Open Sauce"/>
                <a:ea typeface="Open Sauce"/>
                <a:cs typeface="Open Sauce"/>
                <a:sym typeface="Open Sauce"/>
              </a:rPr>
              <a:t>guidelines for smooth travel.</a:t>
            </a:r>
          </a:p>
        </p:txBody>
      </p:sp>
      <p:sp>
        <p:nvSpPr>
          <p:cNvPr name="Freeform 15" id="15"/>
          <p:cNvSpPr/>
          <p:nvPr/>
        </p:nvSpPr>
        <p:spPr>
          <a:xfrm flipH="false" flipV="false" rot="0">
            <a:off x="15353588" y="-1372140"/>
            <a:ext cx="4222296" cy="4222296"/>
          </a:xfrm>
          <a:custGeom>
            <a:avLst/>
            <a:gdLst/>
            <a:ahLst/>
            <a:cxnLst/>
            <a:rect r="r" b="b" t="t" l="l"/>
            <a:pathLst>
              <a:path h="4222296" w="4222296">
                <a:moveTo>
                  <a:pt x="0" y="0"/>
                </a:moveTo>
                <a:lnTo>
                  <a:pt x="4222296" y="0"/>
                </a:lnTo>
                <a:lnTo>
                  <a:pt x="4222296" y="4222296"/>
                </a:lnTo>
                <a:lnTo>
                  <a:pt x="0" y="422229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6" id="16"/>
          <p:cNvSpPr/>
          <p:nvPr/>
        </p:nvSpPr>
        <p:spPr>
          <a:xfrm flipH="false" flipV="false" rot="0">
            <a:off x="7074208" y="692423"/>
            <a:ext cx="861429" cy="861429"/>
          </a:xfrm>
          <a:custGeom>
            <a:avLst/>
            <a:gdLst/>
            <a:ahLst/>
            <a:cxnLst/>
            <a:rect r="r" b="b" t="t" l="l"/>
            <a:pathLst>
              <a:path h="861429" w="861429">
                <a:moveTo>
                  <a:pt x="0" y="0"/>
                </a:moveTo>
                <a:lnTo>
                  <a:pt x="861429" y="0"/>
                </a:lnTo>
                <a:lnTo>
                  <a:pt x="861429" y="861429"/>
                </a:lnTo>
                <a:lnTo>
                  <a:pt x="0" y="86142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17" id="17"/>
          <p:cNvGrpSpPr/>
          <p:nvPr/>
        </p:nvGrpSpPr>
        <p:grpSpPr>
          <a:xfrm rot="0">
            <a:off x="17464736" y="4078949"/>
            <a:ext cx="1402290" cy="140229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19" id="19"/>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sp>
        <p:nvSpPr>
          <p:cNvPr name="Freeform 20" id="20"/>
          <p:cNvSpPr/>
          <p:nvPr/>
        </p:nvSpPr>
        <p:spPr>
          <a:xfrm flipH="false" flipV="false" rot="0">
            <a:off x="771186" y="507095"/>
            <a:ext cx="1802723" cy="1398254"/>
          </a:xfrm>
          <a:custGeom>
            <a:avLst/>
            <a:gdLst/>
            <a:ahLst/>
            <a:cxnLst/>
            <a:rect r="r" b="b" t="t" l="l"/>
            <a:pathLst>
              <a:path h="1398254" w="1802723">
                <a:moveTo>
                  <a:pt x="0" y="0"/>
                </a:moveTo>
                <a:lnTo>
                  <a:pt x="1802723" y="0"/>
                </a:lnTo>
                <a:lnTo>
                  <a:pt x="1802723" y="1398253"/>
                </a:lnTo>
                <a:lnTo>
                  <a:pt x="0" y="1398253"/>
                </a:lnTo>
                <a:lnTo>
                  <a:pt x="0" y="0"/>
                </a:lnTo>
                <a:close/>
              </a:path>
            </a:pathLst>
          </a:custGeom>
          <a:blipFill>
            <a:blip r:embed="rId10">
              <a:extLst>
                <a:ext uri="{96DAC541-7B7A-43D3-8B79-37D633B846F1}">
                  <asvg:svgBlip xmlns:asvg="http://schemas.microsoft.com/office/drawing/2016/SVG/main" r:embed="rId11"/>
                </a:ext>
              </a:extLst>
            </a:blip>
            <a:stretch>
              <a:fillRect l="0" t="0" r="-46642" b="-60874"/>
            </a:stretch>
          </a:blipFill>
        </p:spPr>
      </p:sp>
      <p:sp>
        <p:nvSpPr>
          <p:cNvPr name="Freeform 21" id="21"/>
          <p:cNvSpPr/>
          <p:nvPr/>
        </p:nvSpPr>
        <p:spPr>
          <a:xfrm flipH="false" flipV="false" rot="0">
            <a:off x="31360" y="0"/>
            <a:ext cx="1524808" cy="672393"/>
          </a:xfrm>
          <a:custGeom>
            <a:avLst/>
            <a:gdLst/>
            <a:ahLst/>
            <a:cxnLst/>
            <a:rect r="r" b="b" t="t" l="l"/>
            <a:pathLst>
              <a:path h="672393" w="1524808">
                <a:moveTo>
                  <a:pt x="0" y="0"/>
                </a:moveTo>
                <a:lnTo>
                  <a:pt x="1524808" y="0"/>
                </a:lnTo>
                <a:lnTo>
                  <a:pt x="1524808" y="672393"/>
                </a:lnTo>
                <a:lnTo>
                  <a:pt x="0" y="672393"/>
                </a:lnTo>
                <a:lnTo>
                  <a:pt x="0" y="0"/>
                </a:lnTo>
                <a:close/>
              </a:path>
            </a:pathLst>
          </a:custGeom>
          <a:blipFill>
            <a:blip r:embed="rId12"/>
            <a:stretch>
              <a:fillRect l="-35251" t="-129124" r="-28512" b="-142247"/>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062029" y="-1282638"/>
            <a:ext cx="4282445" cy="4282445"/>
          </a:xfrm>
          <a:custGeom>
            <a:avLst/>
            <a:gdLst/>
            <a:ahLst/>
            <a:cxnLst/>
            <a:rect r="r" b="b" t="t" l="l"/>
            <a:pathLst>
              <a:path h="4282445" w="4282445">
                <a:moveTo>
                  <a:pt x="0" y="0"/>
                </a:moveTo>
                <a:lnTo>
                  <a:pt x="4282445" y="0"/>
                </a:lnTo>
                <a:lnTo>
                  <a:pt x="4282445" y="4282445"/>
                </a:lnTo>
                <a:lnTo>
                  <a:pt x="0" y="428244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2008768" y="1159899"/>
            <a:ext cx="10694118" cy="4609536"/>
            <a:chOff x="0" y="0"/>
            <a:chExt cx="942848" cy="406400"/>
          </a:xfrm>
        </p:grpSpPr>
        <p:sp>
          <p:nvSpPr>
            <p:cNvPr name="Freeform 4" id="4"/>
            <p:cNvSpPr/>
            <p:nvPr/>
          </p:nvSpPr>
          <p:spPr>
            <a:xfrm flipH="false" flipV="false" rot="0">
              <a:off x="0" y="0"/>
              <a:ext cx="942848" cy="406400"/>
            </a:xfrm>
            <a:custGeom>
              <a:avLst/>
              <a:gdLst/>
              <a:ahLst/>
              <a:cxnLst/>
              <a:rect r="r" b="b" t="t" l="l"/>
              <a:pathLst>
                <a:path h="406400" w="942848">
                  <a:moveTo>
                    <a:pt x="739648" y="0"/>
                  </a:moveTo>
                  <a:cubicBezTo>
                    <a:pt x="851877" y="0"/>
                    <a:pt x="942848" y="90970"/>
                    <a:pt x="942848" y="203200"/>
                  </a:cubicBezTo>
                  <a:cubicBezTo>
                    <a:pt x="942848" y="315430"/>
                    <a:pt x="851877" y="406400"/>
                    <a:pt x="739648" y="406400"/>
                  </a:cubicBezTo>
                  <a:lnTo>
                    <a:pt x="203200" y="406400"/>
                  </a:lnTo>
                  <a:cubicBezTo>
                    <a:pt x="90970" y="406400"/>
                    <a:pt x="0" y="315430"/>
                    <a:pt x="0" y="203200"/>
                  </a:cubicBezTo>
                  <a:cubicBezTo>
                    <a:pt x="0" y="90970"/>
                    <a:pt x="90970" y="0"/>
                    <a:pt x="203200" y="0"/>
                  </a:cubicBezTo>
                  <a:lnTo>
                    <a:pt x="739648" y="0"/>
                  </a:lnTo>
                </a:path>
              </a:pathLst>
            </a:custGeom>
            <a:blipFill>
              <a:blip r:embed="rId4"/>
              <a:stretch>
                <a:fillRect l="-19807" t="0" r="0" b="-85471"/>
              </a:stretch>
            </a:blipFill>
          </p:spPr>
        </p:sp>
      </p:grpSp>
      <p:grpSp>
        <p:nvGrpSpPr>
          <p:cNvPr name="Group 5" id="5"/>
          <p:cNvGrpSpPr/>
          <p:nvPr/>
        </p:nvGrpSpPr>
        <p:grpSpPr>
          <a:xfrm rot="0">
            <a:off x="10812284" y="5878686"/>
            <a:ext cx="8895629" cy="3248415"/>
            <a:chOff x="0" y="0"/>
            <a:chExt cx="1112907" cy="406400"/>
          </a:xfrm>
        </p:grpSpPr>
        <p:sp>
          <p:nvSpPr>
            <p:cNvPr name="Freeform 6" id="6"/>
            <p:cNvSpPr/>
            <p:nvPr/>
          </p:nvSpPr>
          <p:spPr>
            <a:xfrm flipH="false" flipV="false" rot="0">
              <a:off x="0" y="0"/>
              <a:ext cx="1112907" cy="406400"/>
            </a:xfrm>
            <a:custGeom>
              <a:avLst/>
              <a:gdLst/>
              <a:ahLst/>
              <a:cxnLst/>
              <a:rect r="r" b="b" t="t" l="l"/>
              <a:pathLst>
                <a:path h="406400" w="1112907">
                  <a:moveTo>
                    <a:pt x="909707" y="0"/>
                  </a:moveTo>
                  <a:cubicBezTo>
                    <a:pt x="1021937" y="0"/>
                    <a:pt x="1112907" y="90970"/>
                    <a:pt x="1112907" y="203200"/>
                  </a:cubicBezTo>
                  <a:cubicBezTo>
                    <a:pt x="1112907" y="315430"/>
                    <a:pt x="1021937" y="406400"/>
                    <a:pt x="909707" y="406400"/>
                  </a:cubicBezTo>
                  <a:lnTo>
                    <a:pt x="203200" y="406400"/>
                  </a:lnTo>
                  <a:cubicBezTo>
                    <a:pt x="90970" y="406400"/>
                    <a:pt x="0" y="315430"/>
                    <a:pt x="0" y="203200"/>
                  </a:cubicBezTo>
                  <a:cubicBezTo>
                    <a:pt x="0" y="90970"/>
                    <a:pt x="90970" y="0"/>
                    <a:pt x="203200" y="0"/>
                  </a:cubicBezTo>
                  <a:lnTo>
                    <a:pt x="909707" y="0"/>
                  </a:lnTo>
                </a:path>
              </a:pathLst>
            </a:custGeom>
            <a:blipFill>
              <a:blip r:embed="rId5"/>
              <a:stretch>
                <a:fillRect l="-19467" t="-32595" r="-1848" b="-89083"/>
              </a:stretch>
            </a:blipFill>
          </p:spPr>
        </p:sp>
      </p:grpSp>
      <p:grpSp>
        <p:nvGrpSpPr>
          <p:cNvPr name="Group 7" id="7"/>
          <p:cNvGrpSpPr/>
          <p:nvPr/>
        </p:nvGrpSpPr>
        <p:grpSpPr>
          <a:xfrm rot="0">
            <a:off x="6857772" y="3874012"/>
            <a:ext cx="2801373" cy="2801373"/>
            <a:chOff x="0" y="0"/>
            <a:chExt cx="406400" cy="406400"/>
          </a:xfrm>
        </p:grpSpPr>
        <p:sp>
          <p:nvSpPr>
            <p:cNvPr name="Freeform 8" id="8"/>
            <p:cNvSpPr/>
            <p:nvPr/>
          </p:nvSpPr>
          <p:spPr>
            <a:xfrm flipH="false" flipV="false" rot="0">
              <a:off x="0" y="0"/>
              <a:ext cx="406400" cy="406400"/>
            </a:xfrm>
            <a:custGeom>
              <a:avLst/>
              <a:gdLst/>
              <a:ahLst/>
              <a:cxnLst/>
              <a:rect r="r" b="b" t="t" l="l"/>
              <a:pathLst>
                <a:path h="406400" w="406400">
                  <a:moveTo>
                    <a:pt x="203200" y="0"/>
                  </a:moveTo>
                  <a:cubicBezTo>
                    <a:pt x="315430" y="0"/>
                    <a:pt x="406400" y="90970"/>
                    <a:pt x="406400" y="203200"/>
                  </a:cubicBezTo>
                  <a:cubicBezTo>
                    <a:pt x="406400" y="315430"/>
                    <a:pt x="315430" y="406400"/>
                    <a:pt x="203200" y="406400"/>
                  </a:cubicBezTo>
                  <a:lnTo>
                    <a:pt x="203200" y="406400"/>
                  </a:lnTo>
                  <a:cubicBezTo>
                    <a:pt x="90970" y="406400"/>
                    <a:pt x="0" y="315430"/>
                    <a:pt x="0" y="203200"/>
                  </a:cubicBezTo>
                  <a:cubicBezTo>
                    <a:pt x="0" y="90970"/>
                    <a:pt x="90970" y="0"/>
                    <a:pt x="203200" y="0"/>
                  </a:cubicBezTo>
                  <a:lnTo>
                    <a:pt x="203200" y="0"/>
                  </a:lnTo>
                </a:path>
              </a:pathLst>
            </a:custGeom>
            <a:blipFill>
              <a:blip r:embed="rId6"/>
              <a:stretch>
                <a:fillRect l="-24906" t="0" r="-24906" b="0"/>
              </a:stretch>
            </a:blipFill>
          </p:spPr>
        </p:sp>
      </p:grpSp>
      <p:sp>
        <p:nvSpPr>
          <p:cNvPr name="Freeform 9" id="9"/>
          <p:cNvSpPr/>
          <p:nvPr/>
        </p:nvSpPr>
        <p:spPr>
          <a:xfrm flipH="false" flipV="false" rot="0">
            <a:off x="10527025" y="4786882"/>
            <a:ext cx="2373074" cy="2594812"/>
          </a:xfrm>
          <a:custGeom>
            <a:avLst/>
            <a:gdLst/>
            <a:ahLst/>
            <a:cxnLst/>
            <a:rect r="r" b="b" t="t" l="l"/>
            <a:pathLst>
              <a:path h="2594812" w="2373074">
                <a:moveTo>
                  <a:pt x="0" y="0"/>
                </a:moveTo>
                <a:lnTo>
                  <a:pt x="2373073" y="0"/>
                </a:lnTo>
                <a:lnTo>
                  <a:pt x="2373073" y="2594813"/>
                </a:lnTo>
                <a:lnTo>
                  <a:pt x="0" y="259481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1048652">
            <a:off x="6526375" y="332458"/>
            <a:ext cx="2077179" cy="2188599"/>
          </a:xfrm>
          <a:custGeom>
            <a:avLst/>
            <a:gdLst/>
            <a:ahLst/>
            <a:cxnLst/>
            <a:rect r="r" b="b" t="t" l="l"/>
            <a:pathLst>
              <a:path h="2188599" w="2077179">
                <a:moveTo>
                  <a:pt x="0" y="0"/>
                </a:moveTo>
                <a:lnTo>
                  <a:pt x="2077179" y="0"/>
                </a:lnTo>
                <a:lnTo>
                  <a:pt x="2077179" y="2188598"/>
                </a:lnTo>
                <a:lnTo>
                  <a:pt x="0" y="218859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1" id="11"/>
          <p:cNvGrpSpPr/>
          <p:nvPr/>
        </p:nvGrpSpPr>
        <p:grpSpPr>
          <a:xfrm rot="0">
            <a:off x="9538306" y="1529678"/>
            <a:ext cx="4578312" cy="610379"/>
            <a:chOff x="0" y="0"/>
            <a:chExt cx="1205811" cy="160758"/>
          </a:xfrm>
        </p:grpSpPr>
        <p:sp>
          <p:nvSpPr>
            <p:cNvPr name="Freeform 12" id="12"/>
            <p:cNvSpPr/>
            <p:nvPr/>
          </p:nvSpPr>
          <p:spPr>
            <a:xfrm flipH="false" flipV="false" rot="0">
              <a:off x="0" y="0"/>
              <a:ext cx="1205811" cy="160758"/>
            </a:xfrm>
            <a:custGeom>
              <a:avLst/>
              <a:gdLst/>
              <a:ahLst/>
              <a:cxnLst/>
              <a:rect r="r" b="b" t="t" l="l"/>
              <a:pathLst>
                <a:path h="160758" w="1205811">
                  <a:moveTo>
                    <a:pt x="80379" y="0"/>
                  </a:moveTo>
                  <a:lnTo>
                    <a:pt x="1125432" y="0"/>
                  </a:lnTo>
                  <a:cubicBezTo>
                    <a:pt x="1146749" y="0"/>
                    <a:pt x="1167194" y="8468"/>
                    <a:pt x="1182268" y="23542"/>
                  </a:cubicBezTo>
                  <a:cubicBezTo>
                    <a:pt x="1197342" y="38616"/>
                    <a:pt x="1205811" y="59061"/>
                    <a:pt x="1205811" y="80379"/>
                  </a:cubicBezTo>
                  <a:lnTo>
                    <a:pt x="1205811" y="80379"/>
                  </a:lnTo>
                  <a:cubicBezTo>
                    <a:pt x="1205811" y="101697"/>
                    <a:pt x="1197342" y="122142"/>
                    <a:pt x="1182268" y="137216"/>
                  </a:cubicBezTo>
                  <a:cubicBezTo>
                    <a:pt x="1167194" y="152290"/>
                    <a:pt x="1146749" y="160758"/>
                    <a:pt x="1125432"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FFDE59"/>
            </a:solidFill>
          </p:spPr>
        </p:sp>
        <p:sp>
          <p:nvSpPr>
            <p:cNvPr name="TextBox 13" id="13"/>
            <p:cNvSpPr txBox="true"/>
            <p:nvPr/>
          </p:nvSpPr>
          <p:spPr>
            <a:xfrm>
              <a:off x="0" y="-38100"/>
              <a:ext cx="1205811" cy="198858"/>
            </a:xfrm>
            <a:prstGeom prst="rect">
              <a:avLst/>
            </a:prstGeom>
          </p:spPr>
          <p:txBody>
            <a:bodyPr anchor="ctr" rtlCol="false" tIns="50800" lIns="50800" bIns="50800" rIns="50800"/>
            <a:lstStyle/>
            <a:p>
              <a:pPr algn="ctr" marL="0" indent="0" lvl="0">
                <a:lnSpc>
                  <a:spcPts val="2659"/>
                </a:lnSpc>
              </a:pPr>
            </a:p>
          </p:txBody>
        </p:sp>
      </p:grpSp>
      <p:sp>
        <p:nvSpPr>
          <p:cNvPr name="TextBox 14" id="14"/>
          <p:cNvSpPr txBox="true"/>
          <p:nvPr/>
        </p:nvSpPr>
        <p:spPr>
          <a:xfrm rot="0">
            <a:off x="9850956" y="1628705"/>
            <a:ext cx="4208512" cy="405808"/>
          </a:xfrm>
          <a:prstGeom prst="rect">
            <a:avLst/>
          </a:prstGeom>
        </p:spPr>
        <p:txBody>
          <a:bodyPr anchor="t" rtlCol="false" tIns="0" lIns="0" bIns="0" rIns="0">
            <a:spAutoFit/>
          </a:bodyPr>
          <a:lstStyle/>
          <a:p>
            <a:pPr algn="l" marL="0" indent="0" lvl="0">
              <a:lnSpc>
                <a:spcPts val="3357"/>
              </a:lnSpc>
            </a:pPr>
            <a:r>
              <a:rPr lang="en-US" b="true" sz="2398">
                <a:solidFill>
                  <a:srgbClr val="000000"/>
                </a:solidFill>
                <a:latin typeface="Open Sauce Bold"/>
                <a:ea typeface="Open Sauce Bold"/>
                <a:cs typeface="Open Sauce Bold"/>
                <a:sym typeface="Open Sauce Bold"/>
              </a:rPr>
              <a:t>Carry-On Essentials</a:t>
            </a:r>
          </a:p>
        </p:txBody>
      </p:sp>
      <p:sp>
        <p:nvSpPr>
          <p:cNvPr name="TextBox 15" id="15"/>
          <p:cNvSpPr txBox="true"/>
          <p:nvPr/>
        </p:nvSpPr>
        <p:spPr>
          <a:xfrm rot="0">
            <a:off x="9850956" y="2492481"/>
            <a:ext cx="6609771" cy="1918579"/>
          </a:xfrm>
          <a:prstGeom prst="rect">
            <a:avLst/>
          </a:prstGeom>
        </p:spPr>
        <p:txBody>
          <a:bodyPr anchor="t" rtlCol="false" tIns="0" lIns="0" bIns="0" rIns="0">
            <a:spAutoFit/>
          </a:bodyPr>
          <a:lstStyle/>
          <a:p>
            <a:pPr algn="l" marL="0" indent="0" lvl="0">
              <a:lnSpc>
                <a:spcPts val="4659"/>
              </a:lnSpc>
            </a:pPr>
            <a:r>
              <a:rPr lang="en-US" b="true" sz="4659">
                <a:solidFill>
                  <a:srgbClr val="000000"/>
                </a:solidFill>
                <a:latin typeface="Heading Now 71-78 Bold"/>
                <a:ea typeface="Heading Now 71-78 Bold"/>
                <a:cs typeface="Heading Now 71-78 Bold"/>
                <a:sym typeface="Heading Now 71-78 Bold"/>
              </a:rPr>
              <a:t>What Is Allowed in Carry-On Luggage?</a:t>
            </a:r>
          </a:p>
        </p:txBody>
      </p:sp>
      <p:sp>
        <p:nvSpPr>
          <p:cNvPr name="TextBox 16" id="16"/>
          <p:cNvSpPr txBox="true"/>
          <p:nvPr/>
        </p:nvSpPr>
        <p:spPr>
          <a:xfrm rot="0">
            <a:off x="1990970" y="6698455"/>
            <a:ext cx="4535405" cy="405808"/>
          </a:xfrm>
          <a:prstGeom prst="rect">
            <a:avLst/>
          </a:prstGeom>
        </p:spPr>
        <p:txBody>
          <a:bodyPr anchor="t" rtlCol="false" tIns="0" lIns="0" bIns="0" rIns="0">
            <a:spAutoFit/>
          </a:bodyPr>
          <a:lstStyle/>
          <a:p>
            <a:pPr algn="l" marL="0" indent="0" lvl="0">
              <a:lnSpc>
                <a:spcPts val="3357"/>
              </a:lnSpc>
            </a:pPr>
            <a:r>
              <a:rPr lang="en-US" b="true" sz="2398">
                <a:solidFill>
                  <a:srgbClr val="000000"/>
                </a:solidFill>
                <a:latin typeface="Open Sauce Bold"/>
                <a:ea typeface="Open Sauce Bold"/>
                <a:cs typeface="Open Sauce Bold"/>
                <a:sym typeface="Open Sauce Bold"/>
              </a:rPr>
              <a:t>Pack Smart for Screening</a:t>
            </a:r>
          </a:p>
        </p:txBody>
      </p:sp>
      <p:sp>
        <p:nvSpPr>
          <p:cNvPr name="TextBox 17" id="17"/>
          <p:cNvSpPr txBox="true"/>
          <p:nvPr/>
        </p:nvSpPr>
        <p:spPr>
          <a:xfrm rot="0">
            <a:off x="1990970" y="7343595"/>
            <a:ext cx="6946104" cy="1749461"/>
          </a:xfrm>
          <a:prstGeom prst="rect">
            <a:avLst/>
          </a:prstGeom>
        </p:spPr>
        <p:txBody>
          <a:bodyPr anchor="t" rtlCol="false" tIns="0" lIns="0" bIns="0" rIns="0">
            <a:spAutoFit/>
          </a:bodyPr>
          <a:lstStyle/>
          <a:p>
            <a:pPr algn="l" marL="0" indent="0" lvl="0">
              <a:lnSpc>
                <a:spcPts val="2798"/>
              </a:lnSpc>
            </a:pPr>
            <a:r>
              <a:rPr lang="en-US" sz="1998">
                <a:solidFill>
                  <a:srgbClr val="000000"/>
                </a:solidFill>
                <a:latin typeface="Open Sauce"/>
                <a:ea typeface="Open Sauce"/>
                <a:cs typeface="Open Sauce"/>
                <a:sym typeface="Open Sauce"/>
              </a:rPr>
              <a:t>Keep travel documents, electronics, and valuables inside your cabin bag. Follow security rules for liquids and personal care items, avoid restricted or prohibited goods, and organize belongings so they are easy to inspect at airport screening.</a:t>
            </a:r>
          </a:p>
        </p:txBody>
      </p:sp>
      <p:sp>
        <p:nvSpPr>
          <p:cNvPr name="Freeform 18" id="18"/>
          <p:cNvSpPr/>
          <p:nvPr/>
        </p:nvSpPr>
        <p:spPr>
          <a:xfrm flipH="false" flipV="false" rot="0">
            <a:off x="9420242" y="8408935"/>
            <a:ext cx="861429" cy="861429"/>
          </a:xfrm>
          <a:custGeom>
            <a:avLst/>
            <a:gdLst/>
            <a:ahLst/>
            <a:cxnLst/>
            <a:rect r="r" b="b" t="t" l="l"/>
            <a:pathLst>
              <a:path h="861429" w="861429">
                <a:moveTo>
                  <a:pt x="0" y="0"/>
                </a:moveTo>
                <a:lnTo>
                  <a:pt x="861429" y="0"/>
                </a:lnTo>
                <a:lnTo>
                  <a:pt x="861429" y="861429"/>
                </a:lnTo>
                <a:lnTo>
                  <a:pt x="0" y="86142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19" id="19"/>
          <p:cNvGrpSpPr/>
          <p:nvPr/>
        </p:nvGrpSpPr>
        <p:grpSpPr>
          <a:xfrm rot="0">
            <a:off x="16763156" y="3528085"/>
            <a:ext cx="880191" cy="880191"/>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21" id="21"/>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sp>
        <p:nvSpPr>
          <p:cNvPr name="Freeform 22" id="22"/>
          <p:cNvSpPr/>
          <p:nvPr/>
        </p:nvSpPr>
        <p:spPr>
          <a:xfrm flipH="false" flipV="false" rot="-919781">
            <a:off x="379084" y="5876438"/>
            <a:ext cx="1802723" cy="1398254"/>
          </a:xfrm>
          <a:custGeom>
            <a:avLst/>
            <a:gdLst/>
            <a:ahLst/>
            <a:cxnLst/>
            <a:rect r="r" b="b" t="t" l="l"/>
            <a:pathLst>
              <a:path h="1398254" w="1802723">
                <a:moveTo>
                  <a:pt x="0" y="0"/>
                </a:moveTo>
                <a:lnTo>
                  <a:pt x="1802723" y="0"/>
                </a:lnTo>
                <a:lnTo>
                  <a:pt x="1802723" y="1398253"/>
                </a:lnTo>
                <a:lnTo>
                  <a:pt x="0" y="1398253"/>
                </a:lnTo>
                <a:lnTo>
                  <a:pt x="0" y="0"/>
                </a:lnTo>
                <a:close/>
              </a:path>
            </a:pathLst>
          </a:custGeom>
          <a:blipFill>
            <a:blip r:embed="rId13">
              <a:extLst>
                <a:ext uri="{96DAC541-7B7A-43D3-8B79-37D633B846F1}">
                  <asvg:svgBlip xmlns:asvg="http://schemas.microsoft.com/office/drawing/2016/SVG/main" r:embed="rId14"/>
                </a:ext>
              </a:extLst>
            </a:blip>
            <a:stretch>
              <a:fillRect l="0" t="0" r="-46642" b="-60874"/>
            </a:stretch>
          </a:blipFill>
        </p:spPr>
      </p:sp>
      <p:sp>
        <p:nvSpPr>
          <p:cNvPr name="Freeform 23" id="23"/>
          <p:cNvSpPr/>
          <p:nvPr/>
        </p:nvSpPr>
        <p:spPr>
          <a:xfrm flipH="false" flipV="false" rot="0">
            <a:off x="31360" y="0"/>
            <a:ext cx="1524808" cy="672393"/>
          </a:xfrm>
          <a:custGeom>
            <a:avLst/>
            <a:gdLst/>
            <a:ahLst/>
            <a:cxnLst/>
            <a:rect r="r" b="b" t="t" l="l"/>
            <a:pathLst>
              <a:path h="672393" w="1524808">
                <a:moveTo>
                  <a:pt x="0" y="0"/>
                </a:moveTo>
                <a:lnTo>
                  <a:pt x="1524808" y="0"/>
                </a:lnTo>
                <a:lnTo>
                  <a:pt x="1524808" y="672393"/>
                </a:lnTo>
                <a:lnTo>
                  <a:pt x="0" y="672393"/>
                </a:lnTo>
                <a:lnTo>
                  <a:pt x="0" y="0"/>
                </a:lnTo>
                <a:close/>
              </a:path>
            </a:pathLst>
          </a:custGeom>
          <a:blipFill>
            <a:blip r:embed="rId15"/>
            <a:stretch>
              <a:fillRect l="-35251" t="-129124" r="-28512" b="-142247"/>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659145" y="1159899"/>
            <a:ext cx="10694118" cy="4609536"/>
            <a:chOff x="0" y="0"/>
            <a:chExt cx="942848" cy="406400"/>
          </a:xfrm>
        </p:grpSpPr>
        <p:sp>
          <p:nvSpPr>
            <p:cNvPr name="Freeform 3" id="3"/>
            <p:cNvSpPr/>
            <p:nvPr/>
          </p:nvSpPr>
          <p:spPr>
            <a:xfrm flipH="false" flipV="false" rot="0">
              <a:off x="0" y="0"/>
              <a:ext cx="942848" cy="406400"/>
            </a:xfrm>
            <a:custGeom>
              <a:avLst/>
              <a:gdLst/>
              <a:ahLst/>
              <a:cxnLst/>
              <a:rect r="r" b="b" t="t" l="l"/>
              <a:pathLst>
                <a:path h="406400" w="942848">
                  <a:moveTo>
                    <a:pt x="739648" y="0"/>
                  </a:moveTo>
                  <a:cubicBezTo>
                    <a:pt x="851877" y="0"/>
                    <a:pt x="942848" y="90970"/>
                    <a:pt x="942848" y="203200"/>
                  </a:cubicBezTo>
                  <a:cubicBezTo>
                    <a:pt x="942848" y="315430"/>
                    <a:pt x="851877" y="406400"/>
                    <a:pt x="739648" y="406400"/>
                  </a:cubicBezTo>
                  <a:lnTo>
                    <a:pt x="203200" y="406400"/>
                  </a:lnTo>
                  <a:cubicBezTo>
                    <a:pt x="90970" y="406400"/>
                    <a:pt x="0" y="315430"/>
                    <a:pt x="0" y="203200"/>
                  </a:cubicBezTo>
                  <a:cubicBezTo>
                    <a:pt x="0" y="90970"/>
                    <a:pt x="90970" y="0"/>
                    <a:pt x="203200" y="0"/>
                  </a:cubicBezTo>
                  <a:lnTo>
                    <a:pt x="739648" y="0"/>
                  </a:lnTo>
                </a:path>
              </a:pathLst>
            </a:custGeom>
            <a:blipFill>
              <a:blip r:embed="rId2"/>
              <a:stretch>
                <a:fillRect l="0" t="-314" r="0" b="-314"/>
              </a:stretch>
            </a:blipFill>
          </p:spPr>
        </p:sp>
      </p:grpSp>
      <p:grpSp>
        <p:nvGrpSpPr>
          <p:cNvPr name="Group 4" id="4"/>
          <p:cNvGrpSpPr/>
          <p:nvPr/>
        </p:nvGrpSpPr>
        <p:grpSpPr>
          <a:xfrm rot="0">
            <a:off x="-1616935" y="5878686"/>
            <a:ext cx="8895629" cy="3248415"/>
            <a:chOff x="0" y="0"/>
            <a:chExt cx="1112907" cy="406400"/>
          </a:xfrm>
        </p:grpSpPr>
        <p:sp>
          <p:nvSpPr>
            <p:cNvPr name="Freeform 5" id="5"/>
            <p:cNvSpPr/>
            <p:nvPr/>
          </p:nvSpPr>
          <p:spPr>
            <a:xfrm flipH="false" flipV="false" rot="0">
              <a:off x="0" y="0"/>
              <a:ext cx="1112907" cy="406400"/>
            </a:xfrm>
            <a:custGeom>
              <a:avLst/>
              <a:gdLst/>
              <a:ahLst/>
              <a:cxnLst/>
              <a:rect r="r" b="b" t="t" l="l"/>
              <a:pathLst>
                <a:path h="406400" w="1112907">
                  <a:moveTo>
                    <a:pt x="909707" y="0"/>
                  </a:moveTo>
                  <a:cubicBezTo>
                    <a:pt x="1021937" y="0"/>
                    <a:pt x="1112907" y="90970"/>
                    <a:pt x="1112907" y="203200"/>
                  </a:cubicBezTo>
                  <a:cubicBezTo>
                    <a:pt x="1112907" y="315430"/>
                    <a:pt x="1021937" y="406400"/>
                    <a:pt x="909707" y="406400"/>
                  </a:cubicBezTo>
                  <a:lnTo>
                    <a:pt x="203200" y="406400"/>
                  </a:lnTo>
                  <a:cubicBezTo>
                    <a:pt x="90970" y="406400"/>
                    <a:pt x="0" y="315430"/>
                    <a:pt x="0" y="203200"/>
                  </a:cubicBezTo>
                  <a:cubicBezTo>
                    <a:pt x="0" y="90970"/>
                    <a:pt x="90970" y="0"/>
                    <a:pt x="203200" y="0"/>
                  </a:cubicBezTo>
                  <a:lnTo>
                    <a:pt x="909707" y="0"/>
                  </a:lnTo>
                </a:path>
              </a:pathLst>
            </a:custGeom>
            <a:blipFill>
              <a:blip r:embed="rId3"/>
              <a:stretch>
                <a:fillRect l="0" t="-319" r="0" b="-319"/>
              </a:stretch>
            </a:blipFill>
          </p:spPr>
        </p:sp>
      </p:grpSp>
      <p:grpSp>
        <p:nvGrpSpPr>
          <p:cNvPr name="Group 6" id="6"/>
          <p:cNvGrpSpPr/>
          <p:nvPr/>
        </p:nvGrpSpPr>
        <p:grpSpPr>
          <a:xfrm rot="0">
            <a:off x="7931794" y="532095"/>
            <a:ext cx="2801373" cy="2801373"/>
            <a:chOff x="0" y="0"/>
            <a:chExt cx="406400" cy="406400"/>
          </a:xfrm>
        </p:grpSpPr>
        <p:sp>
          <p:nvSpPr>
            <p:cNvPr name="Freeform 7" id="7"/>
            <p:cNvSpPr/>
            <p:nvPr/>
          </p:nvSpPr>
          <p:spPr>
            <a:xfrm flipH="false" flipV="false" rot="0">
              <a:off x="0" y="0"/>
              <a:ext cx="406400" cy="406400"/>
            </a:xfrm>
            <a:custGeom>
              <a:avLst/>
              <a:gdLst/>
              <a:ahLst/>
              <a:cxnLst/>
              <a:rect r="r" b="b" t="t" l="l"/>
              <a:pathLst>
                <a:path h="406400" w="406400">
                  <a:moveTo>
                    <a:pt x="203200" y="0"/>
                  </a:moveTo>
                  <a:cubicBezTo>
                    <a:pt x="315430" y="0"/>
                    <a:pt x="406400" y="90970"/>
                    <a:pt x="406400" y="203200"/>
                  </a:cubicBezTo>
                  <a:cubicBezTo>
                    <a:pt x="406400" y="315430"/>
                    <a:pt x="315430" y="406400"/>
                    <a:pt x="203200" y="406400"/>
                  </a:cubicBezTo>
                  <a:lnTo>
                    <a:pt x="203200" y="406400"/>
                  </a:lnTo>
                  <a:cubicBezTo>
                    <a:pt x="90970" y="406400"/>
                    <a:pt x="0" y="315430"/>
                    <a:pt x="0" y="203200"/>
                  </a:cubicBezTo>
                  <a:cubicBezTo>
                    <a:pt x="0" y="90970"/>
                    <a:pt x="90970" y="0"/>
                    <a:pt x="203200" y="0"/>
                  </a:cubicBezTo>
                  <a:lnTo>
                    <a:pt x="203200" y="0"/>
                  </a:lnTo>
                </a:path>
              </a:pathLst>
            </a:custGeom>
            <a:solidFill>
              <a:srgbClr val="FFF4C5"/>
            </a:solidFill>
          </p:spPr>
        </p:sp>
      </p:grpSp>
      <p:sp>
        <p:nvSpPr>
          <p:cNvPr name="Freeform 8" id="8"/>
          <p:cNvSpPr/>
          <p:nvPr/>
        </p:nvSpPr>
        <p:spPr>
          <a:xfrm flipH="false" flipV="false" rot="0">
            <a:off x="-1124553" y="-1030115"/>
            <a:ext cx="4306505" cy="4306505"/>
          </a:xfrm>
          <a:custGeom>
            <a:avLst/>
            <a:gdLst/>
            <a:ahLst/>
            <a:cxnLst/>
            <a:rect r="r" b="b" t="t" l="l"/>
            <a:pathLst>
              <a:path h="4306505" w="4306505">
                <a:moveTo>
                  <a:pt x="0" y="0"/>
                </a:moveTo>
                <a:lnTo>
                  <a:pt x="4306506" y="0"/>
                </a:lnTo>
                <a:lnTo>
                  <a:pt x="4306506" y="4306506"/>
                </a:lnTo>
                <a:lnTo>
                  <a:pt x="0" y="430650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114425" y="1627592"/>
            <a:ext cx="4800079" cy="610379"/>
            <a:chOff x="0" y="0"/>
            <a:chExt cx="1264218" cy="160758"/>
          </a:xfrm>
        </p:grpSpPr>
        <p:sp>
          <p:nvSpPr>
            <p:cNvPr name="Freeform 10" id="10"/>
            <p:cNvSpPr/>
            <p:nvPr/>
          </p:nvSpPr>
          <p:spPr>
            <a:xfrm flipH="false" flipV="false" rot="0">
              <a:off x="0" y="0"/>
              <a:ext cx="1264218" cy="160758"/>
            </a:xfrm>
            <a:custGeom>
              <a:avLst/>
              <a:gdLst/>
              <a:ahLst/>
              <a:cxnLst/>
              <a:rect r="r" b="b" t="t" l="l"/>
              <a:pathLst>
                <a:path h="160758" w="1264218">
                  <a:moveTo>
                    <a:pt x="80379" y="0"/>
                  </a:moveTo>
                  <a:lnTo>
                    <a:pt x="1183839" y="0"/>
                  </a:lnTo>
                  <a:cubicBezTo>
                    <a:pt x="1205157" y="0"/>
                    <a:pt x="1225602" y="8468"/>
                    <a:pt x="1240676" y="23542"/>
                  </a:cubicBezTo>
                  <a:cubicBezTo>
                    <a:pt x="1255750" y="38616"/>
                    <a:pt x="1264218" y="59061"/>
                    <a:pt x="1264218" y="80379"/>
                  </a:cubicBezTo>
                  <a:lnTo>
                    <a:pt x="1264218" y="80379"/>
                  </a:lnTo>
                  <a:cubicBezTo>
                    <a:pt x="1264218" y="101697"/>
                    <a:pt x="1255750" y="122142"/>
                    <a:pt x="1240676" y="137216"/>
                  </a:cubicBezTo>
                  <a:cubicBezTo>
                    <a:pt x="1225602" y="152290"/>
                    <a:pt x="1205157" y="160758"/>
                    <a:pt x="1183839"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449DD7"/>
            </a:solidFill>
          </p:spPr>
        </p:sp>
        <p:sp>
          <p:nvSpPr>
            <p:cNvPr name="TextBox 11" id="11"/>
            <p:cNvSpPr txBox="true"/>
            <p:nvPr/>
          </p:nvSpPr>
          <p:spPr>
            <a:xfrm>
              <a:off x="0" y="-38100"/>
              <a:ext cx="1264218" cy="198858"/>
            </a:xfrm>
            <a:prstGeom prst="rect">
              <a:avLst/>
            </a:prstGeom>
          </p:spPr>
          <p:txBody>
            <a:bodyPr anchor="ctr" rtlCol="false" tIns="50800" lIns="50800" bIns="50800" rIns="50800"/>
            <a:lstStyle/>
            <a:p>
              <a:pPr algn="ctr" marL="0" indent="0" lvl="0">
                <a:lnSpc>
                  <a:spcPts val="2659"/>
                </a:lnSpc>
              </a:pPr>
            </a:p>
          </p:txBody>
        </p:sp>
      </p:grpSp>
      <p:sp>
        <p:nvSpPr>
          <p:cNvPr name="TextBox 12" id="12"/>
          <p:cNvSpPr txBox="true"/>
          <p:nvPr/>
        </p:nvSpPr>
        <p:spPr>
          <a:xfrm rot="0">
            <a:off x="1437177" y="2574390"/>
            <a:ext cx="7096437" cy="1797950"/>
          </a:xfrm>
          <a:prstGeom prst="rect">
            <a:avLst/>
          </a:prstGeom>
        </p:spPr>
        <p:txBody>
          <a:bodyPr anchor="t" rtlCol="false" tIns="0" lIns="0" bIns="0" rIns="0">
            <a:spAutoFit/>
          </a:bodyPr>
          <a:lstStyle/>
          <a:p>
            <a:pPr algn="l" marL="0" indent="0" lvl="0">
              <a:lnSpc>
                <a:spcPts val="4410"/>
              </a:lnSpc>
            </a:pPr>
            <a:r>
              <a:rPr lang="en-US" b="true" sz="4410">
                <a:solidFill>
                  <a:srgbClr val="000000"/>
                </a:solidFill>
                <a:latin typeface="Heading Now 71-78 Bold"/>
                <a:ea typeface="Heading Now 71-78 Bold"/>
                <a:cs typeface="Heading Now 71-78 Bold"/>
                <a:sym typeface="Heading Now 71-78 Bold"/>
              </a:rPr>
              <a:t>How Many Bags Can You Check for Free on International Flights?</a:t>
            </a:r>
          </a:p>
        </p:txBody>
      </p:sp>
      <p:sp>
        <p:nvSpPr>
          <p:cNvPr name="Freeform 13" id="13"/>
          <p:cNvSpPr/>
          <p:nvPr/>
        </p:nvSpPr>
        <p:spPr>
          <a:xfrm flipH="false" flipV="false" rot="0">
            <a:off x="16828586" y="6548975"/>
            <a:ext cx="861429" cy="861429"/>
          </a:xfrm>
          <a:custGeom>
            <a:avLst/>
            <a:gdLst/>
            <a:ahLst/>
            <a:cxnLst/>
            <a:rect r="r" b="b" t="t" l="l"/>
            <a:pathLst>
              <a:path h="861429" w="861429">
                <a:moveTo>
                  <a:pt x="0" y="0"/>
                </a:moveTo>
                <a:lnTo>
                  <a:pt x="861428" y="0"/>
                </a:lnTo>
                <a:lnTo>
                  <a:pt x="861428" y="861429"/>
                </a:lnTo>
                <a:lnTo>
                  <a:pt x="0" y="86142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4" id="14"/>
          <p:cNvGrpSpPr/>
          <p:nvPr/>
        </p:nvGrpSpPr>
        <p:grpSpPr>
          <a:xfrm rot="0">
            <a:off x="9380999" y="9371722"/>
            <a:ext cx="1830556" cy="1830556"/>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16" id="16"/>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sp>
        <p:nvSpPr>
          <p:cNvPr name="Freeform 17" id="17"/>
          <p:cNvSpPr/>
          <p:nvPr/>
        </p:nvSpPr>
        <p:spPr>
          <a:xfrm flipH="false" flipV="false" rot="0">
            <a:off x="7529757" y="3984870"/>
            <a:ext cx="1802723" cy="1398254"/>
          </a:xfrm>
          <a:custGeom>
            <a:avLst/>
            <a:gdLst/>
            <a:ahLst/>
            <a:cxnLst/>
            <a:rect r="r" b="b" t="t" l="l"/>
            <a:pathLst>
              <a:path h="1398254" w="1802723">
                <a:moveTo>
                  <a:pt x="0" y="0"/>
                </a:moveTo>
                <a:lnTo>
                  <a:pt x="1802723" y="0"/>
                </a:lnTo>
                <a:lnTo>
                  <a:pt x="1802723" y="1398254"/>
                </a:lnTo>
                <a:lnTo>
                  <a:pt x="0" y="1398254"/>
                </a:lnTo>
                <a:lnTo>
                  <a:pt x="0" y="0"/>
                </a:lnTo>
                <a:close/>
              </a:path>
            </a:pathLst>
          </a:custGeom>
          <a:blipFill>
            <a:blip r:embed="rId8">
              <a:extLst>
                <a:ext uri="{96DAC541-7B7A-43D3-8B79-37D633B846F1}">
                  <asvg:svgBlip xmlns:asvg="http://schemas.microsoft.com/office/drawing/2016/SVG/main" r:embed="rId9"/>
                </a:ext>
              </a:extLst>
            </a:blip>
            <a:stretch>
              <a:fillRect l="0" t="0" r="-46642" b="-60874"/>
            </a:stretch>
          </a:blipFill>
        </p:spPr>
      </p:sp>
      <p:sp>
        <p:nvSpPr>
          <p:cNvPr name="Freeform 18" id="18"/>
          <p:cNvSpPr/>
          <p:nvPr/>
        </p:nvSpPr>
        <p:spPr>
          <a:xfrm flipH="false" flipV="false" rot="0">
            <a:off x="31360" y="0"/>
            <a:ext cx="2166129" cy="955196"/>
          </a:xfrm>
          <a:custGeom>
            <a:avLst/>
            <a:gdLst/>
            <a:ahLst/>
            <a:cxnLst/>
            <a:rect r="r" b="b" t="t" l="l"/>
            <a:pathLst>
              <a:path h="955196" w="2166129">
                <a:moveTo>
                  <a:pt x="0" y="0"/>
                </a:moveTo>
                <a:lnTo>
                  <a:pt x="2166130" y="0"/>
                </a:lnTo>
                <a:lnTo>
                  <a:pt x="2166130" y="955196"/>
                </a:lnTo>
                <a:lnTo>
                  <a:pt x="0" y="955196"/>
                </a:lnTo>
                <a:lnTo>
                  <a:pt x="0" y="0"/>
                </a:lnTo>
                <a:close/>
              </a:path>
            </a:pathLst>
          </a:custGeom>
          <a:blipFill>
            <a:blip r:embed="rId10"/>
            <a:stretch>
              <a:fillRect l="-35251" t="-129124" r="-28512" b="-142247"/>
            </a:stretch>
          </a:blipFill>
        </p:spPr>
      </p:sp>
      <p:sp>
        <p:nvSpPr>
          <p:cNvPr name="TextBox 19" id="19"/>
          <p:cNvSpPr txBox="true"/>
          <p:nvPr/>
        </p:nvSpPr>
        <p:spPr>
          <a:xfrm rot="0">
            <a:off x="1456538" y="1715644"/>
            <a:ext cx="4224822" cy="314754"/>
          </a:xfrm>
          <a:prstGeom prst="rect">
            <a:avLst/>
          </a:prstGeom>
        </p:spPr>
        <p:txBody>
          <a:bodyPr anchor="t" rtlCol="false" tIns="0" lIns="0" bIns="0" rIns="0">
            <a:spAutoFit/>
          </a:bodyPr>
          <a:lstStyle/>
          <a:p>
            <a:pPr algn="l" marL="0" indent="0" lvl="0">
              <a:lnSpc>
                <a:spcPts val="2601"/>
              </a:lnSpc>
            </a:pPr>
            <a:r>
              <a:rPr lang="en-US" b="true" sz="1858">
                <a:solidFill>
                  <a:srgbClr val="FFFFFF"/>
                </a:solidFill>
                <a:latin typeface="Open Sauce Bold"/>
                <a:ea typeface="Open Sauce Bold"/>
                <a:cs typeface="Open Sauce Bold"/>
                <a:sym typeface="Open Sauce Bold"/>
              </a:rPr>
              <a:t>Cathay Pacific Checked Baggage</a:t>
            </a:r>
          </a:p>
        </p:txBody>
      </p:sp>
      <p:sp>
        <p:nvSpPr>
          <p:cNvPr name="TextBox 20" id="20"/>
          <p:cNvSpPr txBox="true"/>
          <p:nvPr/>
        </p:nvSpPr>
        <p:spPr>
          <a:xfrm rot="0">
            <a:off x="9659145" y="6736690"/>
            <a:ext cx="3473052" cy="314754"/>
          </a:xfrm>
          <a:prstGeom prst="rect">
            <a:avLst/>
          </a:prstGeom>
        </p:spPr>
        <p:txBody>
          <a:bodyPr anchor="t" rtlCol="false" tIns="0" lIns="0" bIns="0" rIns="0">
            <a:spAutoFit/>
          </a:bodyPr>
          <a:lstStyle/>
          <a:p>
            <a:pPr algn="l" marL="0" indent="0" lvl="0">
              <a:lnSpc>
                <a:spcPts val="2601"/>
              </a:lnSpc>
            </a:pPr>
            <a:r>
              <a:rPr lang="en-US" b="true" sz="1858">
                <a:solidFill>
                  <a:srgbClr val="000000"/>
                </a:solidFill>
                <a:latin typeface="Open Sauce Bold"/>
                <a:ea typeface="Open Sauce Bold"/>
                <a:cs typeface="Open Sauce Bold"/>
                <a:sym typeface="Open Sauce Bold"/>
              </a:rPr>
              <a:t>Checked Baggage Allowance</a:t>
            </a:r>
          </a:p>
        </p:txBody>
      </p:sp>
      <p:sp>
        <p:nvSpPr>
          <p:cNvPr name="TextBox 21" id="21"/>
          <p:cNvSpPr txBox="true"/>
          <p:nvPr/>
        </p:nvSpPr>
        <p:spPr>
          <a:xfrm rot="0">
            <a:off x="9659145" y="7381829"/>
            <a:ext cx="6946104" cy="1555139"/>
          </a:xfrm>
          <a:prstGeom prst="rect">
            <a:avLst/>
          </a:prstGeom>
        </p:spPr>
        <p:txBody>
          <a:bodyPr anchor="t" rtlCol="false" tIns="0" lIns="0" bIns="0" rIns="0">
            <a:spAutoFit/>
          </a:bodyPr>
          <a:lstStyle/>
          <a:p>
            <a:pPr algn="l" marL="0" indent="0" lvl="0">
              <a:lnSpc>
                <a:spcPts val="2483"/>
              </a:lnSpc>
            </a:pPr>
            <a:r>
              <a:rPr lang="en-US" sz="1774">
                <a:solidFill>
                  <a:srgbClr val="000000"/>
                </a:solidFill>
                <a:latin typeface="Open Sauce"/>
                <a:ea typeface="Open Sauce"/>
                <a:cs typeface="Open Sauce"/>
                <a:sym typeface="Open Sauce"/>
              </a:rPr>
              <a:t>Free checked baggage on </a:t>
            </a:r>
            <a:r>
              <a:rPr lang="en-US" sz="1774" u="sng">
                <a:solidFill>
                  <a:srgbClr val="000000"/>
                </a:solidFill>
                <a:latin typeface="Open Sauce"/>
                <a:ea typeface="Open Sauce"/>
                <a:cs typeface="Open Sauce"/>
                <a:sym typeface="Open Sauce"/>
                <a:hlinkClick r:id="rId11" tooltip="https://6a4b5731e0c98.site123.me/blog/get-the-latest-cathay-pacific-baggage-policy-travel-stress-free"/>
              </a:rPr>
              <a:t>Cathay Pacific international flights</a:t>
            </a:r>
            <a:r>
              <a:rPr lang="en-US" sz="1774">
                <a:solidFill>
                  <a:srgbClr val="000000"/>
                </a:solidFill>
                <a:latin typeface="Open Sauce"/>
                <a:ea typeface="Open Sauce"/>
                <a:cs typeface="Open Sauce"/>
                <a:sym typeface="Open Sauce"/>
              </a:rPr>
              <a:t> depends on your itinerary and cabin class. Confirm your allowance before travel, as extra baggage rules differ by route. Pack within permitted limits to avoid fees and review your booking details for accurate information.</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545381" y="5143500"/>
            <a:ext cx="3920624" cy="3817604"/>
            <a:chOff x="0" y="0"/>
            <a:chExt cx="607407" cy="591447"/>
          </a:xfrm>
        </p:grpSpPr>
        <p:sp>
          <p:nvSpPr>
            <p:cNvPr name="Freeform 3" id="3"/>
            <p:cNvSpPr/>
            <p:nvPr/>
          </p:nvSpPr>
          <p:spPr>
            <a:xfrm flipH="false" flipV="false" rot="0">
              <a:off x="0" y="0"/>
              <a:ext cx="607407" cy="591447"/>
            </a:xfrm>
            <a:custGeom>
              <a:avLst/>
              <a:gdLst/>
              <a:ahLst/>
              <a:cxnLst/>
              <a:rect r="r" b="b" t="t" l="l"/>
              <a:pathLst>
                <a:path h="591447" w="607407">
                  <a:moveTo>
                    <a:pt x="78987" y="0"/>
                  </a:moveTo>
                  <a:lnTo>
                    <a:pt x="528421" y="0"/>
                  </a:lnTo>
                  <a:cubicBezTo>
                    <a:pt x="549369" y="0"/>
                    <a:pt x="569460" y="8322"/>
                    <a:pt x="584273" y="23135"/>
                  </a:cubicBezTo>
                  <a:cubicBezTo>
                    <a:pt x="599086" y="37948"/>
                    <a:pt x="607407" y="58038"/>
                    <a:pt x="607407" y="78987"/>
                  </a:cubicBezTo>
                  <a:lnTo>
                    <a:pt x="607407" y="512460"/>
                  </a:lnTo>
                  <a:cubicBezTo>
                    <a:pt x="607407" y="533409"/>
                    <a:pt x="599086" y="553499"/>
                    <a:pt x="584273" y="568312"/>
                  </a:cubicBezTo>
                  <a:cubicBezTo>
                    <a:pt x="569460" y="583125"/>
                    <a:pt x="549369" y="591447"/>
                    <a:pt x="528421" y="591447"/>
                  </a:cubicBezTo>
                  <a:lnTo>
                    <a:pt x="78987" y="591447"/>
                  </a:lnTo>
                  <a:cubicBezTo>
                    <a:pt x="58038" y="591447"/>
                    <a:pt x="37948" y="583125"/>
                    <a:pt x="23135" y="568312"/>
                  </a:cubicBezTo>
                  <a:cubicBezTo>
                    <a:pt x="8322" y="553499"/>
                    <a:pt x="0" y="533409"/>
                    <a:pt x="0" y="512460"/>
                  </a:cubicBezTo>
                  <a:lnTo>
                    <a:pt x="0" y="78987"/>
                  </a:lnTo>
                  <a:cubicBezTo>
                    <a:pt x="0" y="58038"/>
                    <a:pt x="8322" y="37948"/>
                    <a:pt x="23135" y="23135"/>
                  </a:cubicBezTo>
                  <a:cubicBezTo>
                    <a:pt x="37948" y="8322"/>
                    <a:pt x="58038" y="0"/>
                    <a:pt x="78987" y="0"/>
                  </a:cubicBezTo>
                  <a:close/>
                </a:path>
              </a:pathLst>
            </a:custGeom>
            <a:solidFill>
              <a:srgbClr val="FFF4C5"/>
            </a:solidFill>
          </p:spPr>
        </p:sp>
      </p:grpSp>
      <p:grpSp>
        <p:nvGrpSpPr>
          <p:cNvPr name="Group 4" id="4"/>
          <p:cNvGrpSpPr/>
          <p:nvPr/>
        </p:nvGrpSpPr>
        <p:grpSpPr>
          <a:xfrm rot="0">
            <a:off x="11261921" y="5143500"/>
            <a:ext cx="3920624" cy="3817604"/>
            <a:chOff x="0" y="0"/>
            <a:chExt cx="607407" cy="591447"/>
          </a:xfrm>
        </p:grpSpPr>
        <p:sp>
          <p:nvSpPr>
            <p:cNvPr name="Freeform 5" id="5"/>
            <p:cNvSpPr/>
            <p:nvPr/>
          </p:nvSpPr>
          <p:spPr>
            <a:xfrm flipH="false" flipV="false" rot="0">
              <a:off x="0" y="0"/>
              <a:ext cx="607407" cy="591447"/>
            </a:xfrm>
            <a:custGeom>
              <a:avLst/>
              <a:gdLst/>
              <a:ahLst/>
              <a:cxnLst/>
              <a:rect r="r" b="b" t="t" l="l"/>
              <a:pathLst>
                <a:path h="591447" w="607407">
                  <a:moveTo>
                    <a:pt x="78987" y="0"/>
                  </a:moveTo>
                  <a:lnTo>
                    <a:pt x="528421" y="0"/>
                  </a:lnTo>
                  <a:cubicBezTo>
                    <a:pt x="549369" y="0"/>
                    <a:pt x="569460" y="8322"/>
                    <a:pt x="584273" y="23135"/>
                  </a:cubicBezTo>
                  <a:cubicBezTo>
                    <a:pt x="599086" y="37948"/>
                    <a:pt x="607407" y="58038"/>
                    <a:pt x="607407" y="78987"/>
                  </a:cubicBezTo>
                  <a:lnTo>
                    <a:pt x="607407" y="512460"/>
                  </a:lnTo>
                  <a:cubicBezTo>
                    <a:pt x="607407" y="533409"/>
                    <a:pt x="599086" y="553499"/>
                    <a:pt x="584273" y="568312"/>
                  </a:cubicBezTo>
                  <a:cubicBezTo>
                    <a:pt x="569460" y="583125"/>
                    <a:pt x="549369" y="591447"/>
                    <a:pt x="528421" y="591447"/>
                  </a:cubicBezTo>
                  <a:lnTo>
                    <a:pt x="78987" y="591447"/>
                  </a:lnTo>
                  <a:cubicBezTo>
                    <a:pt x="58038" y="591447"/>
                    <a:pt x="37948" y="583125"/>
                    <a:pt x="23135" y="568312"/>
                  </a:cubicBezTo>
                  <a:cubicBezTo>
                    <a:pt x="8322" y="553499"/>
                    <a:pt x="0" y="533409"/>
                    <a:pt x="0" y="512460"/>
                  </a:cubicBezTo>
                  <a:lnTo>
                    <a:pt x="0" y="78987"/>
                  </a:lnTo>
                  <a:cubicBezTo>
                    <a:pt x="0" y="58038"/>
                    <a:pt x="8322" y="37948"/>
                    <a:pt x="23135" y="23135"/>
                  </a:cubicBezTo>
                  <a:cubicBezTo>
                    <a:pt x="37948" y="8322"/>
                    <a:pt x="58038" y="0"/>
                    <a:pt x="78987" y="0"/>
                  </a:cubicBezTo>
                  <a:close/>
                </a:path>
              </a:pathLst>
            </a:custGeom>
            <a:blipFill>
              <a:blip r:embed="rId2"/>
              <a:stretch>
                <a:fillRect l="-62" t="0" r="-62" b="0"/>
              </a:stretch>
            </a:blipFill>
          </p:spPr>
        </p:sp>
      </p:grpSp>
      <p:grpSp>
        <p:nvGrpSpPr>
          <p:cNvPr name="Group 6" id="6"/>
          <p:cNvGrpSpPr/>
          <p:nvPr/>
        </p:nvGrpSpPr>
        <p:grpSpPr>
          <a:xfrm rot="0">
            <a:off x="15541227" y="5143500"/>
            <a:ext cx="3199016" cy="3817604"/>
            <a:chOff x="0" y="0"/>
            <a:chExt cx="495611" cy="591447"/>
          </a:xfrm>
        </p:grpSpPr>
        <p:sp>
          <p:nvSpPr>
            <p:cNvPr name="Freeform 7" id="7"/>
            <p:cNvSpPr/>
            <p:nvPr/>
          </p:nvSpPr>
          <p:spPr>
            <a:xfrm flipH="false" flipV="false" rot="0">
              <a:off x="0" y="0"/>
              <a:ext cx="495611" cy="591447"/>
            </a:xfrm>
            <a:custGeom>
              <a:avLst/>
              <a:gdLst/>
              <a:ahLst/>
              <a:cxnLst/>
              <a:rect r="r" b="b" t="t" l="l"/>
              <a:pathLst>
                <a:path h="591447" w="495611">
                  <a:moveTo>
                    <a:pt x="96804" y="0"/>
                  </a:moveTo>
                  <a:lnTo>
                    <a:pt x="398808" y="0"/>
                  </a:lnTo>
                  <a:cubicBezTo>
                    <a:pt x="452271" y="0"/>
                    <a:pt x="495611" y="43341"/>
                    <a:pt x="495611" y="96804"/>
                  </a:cubicBezTo>
                  <a:lnTo>
                    <a:pt x="495611" y="494643"/>
                  </a:lnTo>
                  <a:cubicBezTo>
                    <a:pt x="495611" y="548106"/>
                    <a:pt x="452271" y="591447"/>
                    <a:pt x="398808" y="591447"/>
                  </a:cubicBezTo>
                  <a:lnTo>
                    <a:pt x="96804" y="591447"/>
                  </a:lnTo>
                  <a:cubicBezTo>
                    <a:pt x="43341" y="591447"/>
                    <a:pt x="0" y="548106"/>
                    <a:pt x="0" y="494643"/>
                  </a:cubicBezTo>
                  <a:lnTo>
                    <a:pt x="0" y="96804"/>
                  </a:lnTo>
                  <a:cubicBezTo>
                    <a:pt x="0" y="43341"/>
                    <a:pt x="43341" y="0"/>
                    <a:pt x="96804" y="0"/>
                  </a:cubicBezTo>
                  <a:close/>
                </a:path>
              </a:pathLst>
            </a:custGeom>
            <a:blipFill>
              <a:blip r:embed="rId3"/>
              <a:stretch>
                <a:fillRect l="0" t="-27" r="0" b="-27"/>
              </a:stretch>
            </a:blipFill>
          </p:spPr>
        </p:sp>
      </p:grpSp>
      <p:grpSp>
        <p:nvGrpSpPr>
          <p:cNvPr name="Group 8" id="8"/>
          <p:cNvGrpSpPr/>
          <p:nvPr/>
        </p:nvGrpSpPr>
        <p:grpSpPr>
          <a:xfrm rot="0">
            <a:off x="6306030" y="5419810"/>
            <a:ext cx="778631" cy="778631"/>
            <a:chOff x="0" y="0"/>
            <a:chExt cx="812800" cy="812800"/>
          </a:xfrm>
        </p:grpSpPr>
        <p:sp>
          <p:nvSpPr>
            <p:cNvPr name="Freeform 9" id="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31F20"/>
            </a:solidFill>
          </p:spPr>
        </p:sp>
        <p:sp>
          <p:nvSpPr>
            <p:cNvPr name="TextBox 10" id="10"/>
            <p:cNvSpPr txBox="true"/>
            <p:nvPr/>
          </p:nvSpPr>
          <p:spPr>
            <a:xfrm>
              <a:off x="76200" y="28575"/>
              <a:ext cx="660400" cy="708025"/>
            </a:xfrm>
            <a:prstGeom prst="rect">
              <a:avLst/>
            </a:prstGeom>
          </p:spPr>
          <p:txBody>
            <a:bodyPr anchor="ctr" rtlCol="false" tIns="50800" lIns="50800" bIns="50800" rIns="50800"/>
            <a:lstStyle/>
            <a:p>
              <a:pPr algn="ctr" marL="0" indent="0" lvl="0">
                <a:lnSpc>
                  <a:spcPts val="3359"/>
                </a:lnSpc>
              </a:pPr>
            </a:p>
          </p:txBody>
        </p:sp>
      </p:grpSp>
      <p:sp>
        <p:nvSpPr>
          <p:cNvPr name="Freeform 11" id="11"/>
          <p:cNvSpPr/>
          <p:nvPr/>
        </p:nvSpPr>
        <p:spPr>
          <a:xfrm flipH="false" flipV="false" rot="-1132629">
            <a:off x="7559959" y="694269"/>
            <a:ext cx="1699212" cy="2213957"/>
          </a:xfrm>
          <a:custGeom>
            <a:avLst/>
            <a:gdLst/>
            <a:ahLst/>
            <a:cxnLst/>
            <a:rect r="r" b="b" t="t" l="l"/>
            <a:pathLst>
              <a:path h="2213957" w="1699212">
                <a:moveTo>
                  <a:pt x="0" y="0"/>
                </a:moveTo>
                <a:lnTo>
                  <a:pt x="1699212" y="0"/>
                </a:lnTo>
                <a:lnTo>
                  <a:pt x="1699212" y="2213957"/>
                </a:lnTo>
                <a:lnTo>
                  <a:pt x="0" y="2213957"/>
                </a:lnTo>
                <a:lnTo>
                  <a:pt x="0" y="0"/>
                </a:lnTo>
                <a:close/>
              </a:path>
            </a:pathLst>
          </a:custGeom>
          <a:blipFill>
            <a:blip r:embed="rId4"/>
            <a:stretch>
              <a:fillRect l="0" t="0" r="0" b="0"/>
            </a:stretch>
          </a:blipFill>
        </p:spPr>
      </p:sp>
      <p:sp>
        <p:nvSpPr>
          <p:cNvPr name="Freeform 12" id="12"/>
          <p:cNvSpPr/>
          <p:nvPr/>
        </p:nvSpPr>
        <p:spPr>
          <a:xfrm flipH="false" flipV="false" rot="-351096">
            <a:off x="1581167" y="5679407"/>
            <a:ext cx="3525603" cy="2836621"/>
          </a:xfrm>
          <a:custGeom>
            <a:avLst/>
            <a:gdLst/>
            <a:ahLst/>
            <a:cxnLst/>
            <a:rect r="r" b="b" t="t" l="l"/>
            <a:pathLst>
              <a:path h="2836621" w="3525603">
                <a:moveTo>
                  <a:pt x="0" y="0"/>
                </a:moveTo>
                <a:lnTo>
                  <a:pt x="3525603" y="0"/>
                </a:lnTo>
                <a:lnTo>
                  <a:pt x="3525603" y="2836621"/>
                </a:lnTo>
                <a:lnTo>
                  <a:pt x="0" y="2836621"/>
                </a:lnTo>
                <a:lnTo>
                  <a:pt x="0" y="0"/>
                </a:lnTo>
                <a:close/>
              </a:path>
            </a:pathLst>
          </a:custGeom>
          <a:blipFill>
            <a:blip r:embed="rId5"/>
            <a:stretch>
              <a:fillRect l="0" t="0" r="0" b="0"/>
            </a:stretch>
          </a:blipFill>
        </p:spPr>
      </p:sp>
      <p:sp>
        <p:nvSpPr>
          <p:cNvPr name="Freeform 13" id="13"/>
          <p:cNvSpPr/>
          <p:nvPr/>
        </p:nvSpPr>
        <p:spPr>
          <a:xfrm flipH="false" flipV="false" rot="0">
            <a:off x="6405518" y="5519297"/>
            <a:ext cx="579657" cy="579657"/>
          </a:xfrm>
          <a:custGeom>
            <a:avLst/>
            <a:gdLst/>
            <a:ahLst/>
            <a:cxnLst/>
            <a:rect r="r" b="b" t="t" l="l"/>
            <a:pathLst>
              <a:path h="579657" w="579657">
                <a:moveTo>
                  <a:pt x="0" y="0"/>
                </a:moveTo>
                <a:lnTo>
                  <a:pt x="579657" y="0"/>
                </a:lnTo>
                <a:lnTo>
                  <a:pt x="579657" y="579657"/>
                </a:lnTo>
                <a:lnTo>
                  <a:pt x="0" y="57965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4" id="14"/>
          <p:cNvGrpSpPr/>
          <p:nvPr/>
        </p:nvGrpSpPr>
        <p:grpSpPr>
          <a:xfrm rot="0">
            <a:off x="1407214" y="1365922"/>
            <a:ext cx="4699424" cy="610379"/>
            <a:chOff x="0" y="0"/>
            <a:chExt cx="1237708" cy="160758"/>
          </a:xfrm>
        </p:grpSpPr>
        <p:sp>
          <p:nvSpPr>
            <p:cNvPr name="Freeform 15" id="15"/>
            <p:cNvSpPr/>
            <p:nvPr/>
          </p:nvSpPr>
          <p:spPr>
            <a:xfrm flipH="false" flipV="false" rot="0">
              <a:off x="0" y="0"/>
              <a:ext cx="1237708" cy="160758"/>
            </a:xfrm>
            <a:custGeom>
              <a:avLst/>
              <a:gdLst/>
              <a:ahLst/>
              <a:cxnLst/>
              <a:rect r="r" b="b" t="t" l="l"/>
              <a:pathLst>
                <a:path h="160758" w="1237708">
                  <a:moveTo>
                    <a:pt x="80379" y="0"/>
                  </a:moveTo>
                  <a:lnTo>
                    <a:pt x="1157329" y="0"/>
                  </a:lnTo>
                  <a:cubicBezTo>
                    <a:pt x="1178647" y="0"/>
                    <a:pt x="1199092" y="8468"/>
                    <a:pt x="1214166" y="23542"/>
                  </a:cubicBezTo>
                  <a:cubicBezTo>
                    <a:pt x="1229240" y="38616"/>
                    <a:pt x="1237708" y="59061"/>
                    <a:pt x="1237708" y="80379"/>
                  </a:cubicBezTo>
                  <a:lnTo>
                    <a:pt x="1237708" y="80379"/>
                  </a:lnTo>
                  <a:cubicBezTo>
                    <a:pt x="1237708" y="101697"/>
                    <a:pt x="1229240" y="122142"/>
                    <a:pt x="1214166" y="137216"/>
                  </a:cubicBezTo>
                  <a:cubicBezTo>
                    <a:pt x="1199092" y="152290"/>
                    <a:pt x="1178647" y="160758"/>
                    <a:pt x="1157329" y="160758"/>
                  </a:cubicBezTo>
                  <a:lnTo>
                    <a:pt x="80379" y="160758"/>
                  </a:lnTo>
                  <a:cubicBezTo>
                    <a:pt x="59061" y="160758"/>
                    <a:pt x="38616" y="152290"/>
                    <a:pt x="23542" y="137216"/>
                  </a:cubicBezTo>
                  <a:cubicBezTo>
                    <a:pt x="8468" y="122142"/>
                    <a:pt x="0" y="101697"/>
                    <a:pt x="0" y="80379"/>
                  </a:cubicBezTo>
                  <a:lnTo>
                    <a:pt x="0" y="80379"/>
                  </a:lnTo>
                  <a:cubicBezTo>
                    <a:pt x="0" y="59061"/>
                    <a:pt x="8468" y="38616"/>
                    <a:pt x="23542" y="23542"/>
                  </a:cubicBezTo>
                  <a:cubicBezTo>
                    <a:pt x="38616" y="8468"/>
                    <a:pt x="59061" y="0"/>
                    <a:pt x="80379" y="0"/>
                  </a:cubicBezTo>
                  <a:close/>
                </a:path>
              </a:pathLst>
            </a:custGeom>
            <a:solidFill>
              <a:srgbClr val="FFDE59"/>
            </a:solidFill>
          </p:spPr>
        </p:sp>
        <p:sp>
          <p:nvSpPr>
            <p:cNvPr name="TextBox 16" id="16"/>
            <p:cNvSpPr txBox="true"/>
            <p:nvPr/>
          </p:nvSpPr>
          <p:spPr>
            <a:xfrm>
              <a:off x="0" y="-38100"/>
              <a:ext cx="1237708" cy="198858"/>
            </a:xfrm>
            <a:prstGeom prst="rect">
              <a:avLst/>
            </a:prstGeom>
          </p:spPr>
          <p:txBody>
            <a:bodyPr anchor="ctr" rtlCol="false" tIns="50800" lIns="50800" bIns="50800" rIns="50800"/>
            <a:lstStyle/>
            <a:p>
              <a:pPr algn="ctr" marL="0" indent="0" lvl="0">
                <a:lnSpc>
                  <a:spcPts val="2659"/>
                </a:lnSpc>
              </a:pPr>
            </a:p>
          </p:txBody>
        </p:sp>
      </p:grpSp>
      <p:sp>
        <p:nvSpPr>
          <p:cNvPr name="TextBox 17" id="17"/>
          <p:cNvSpPr txBox="true"/>
          <p:nvPr/>
        </p:nvSpPr>
        <p:spPr>
          <a:xfrm rot="0">
            <a:off x="1696415" y="1453974"/>
            <a:ext cx="4160136" cy="364246"/>
          </a:xfrm>
          <a:prstGeom prst="rect">
            <a:avLst/>
          </a:prstGeom>
        </p:spPr>
        <p:txBody>
          <a:bodyPr anchor="t" rtlCol="false" tIns="0" lIns="0" bIns="0" rIns="0">
            <a:spAutoFit/>
          </a:bodyPr>
          <a:lstStyle/>
          <a:p>
            <a:pPr algn="l" marL="0" indent="0" lvl="0">
              <a:lnSpc>
                <a:spcPts val="3023"/>
              </a:lnSpc>
            </a:pPr>
            <a:r>
              <a:rPr lang="en-US" b="true" sz="2159">
                <a:solidFill>
                  <a:srgbClr val="000000"/>
                </a:solidFill>
                <a:latin typeface="Open Sauce Bold"/>
                <a:ea typeface="Open Sauce Bold"/>
                <a:cs typeface="Open Sauce Bold"/>
                <a:sym typeface="Open Sauce Bold"/>
              </a:rPr>
              <a:t>Cathay Pacific Baggage Guide</a:t>
            </a:r>
          </a:p>
        </p:txBody>
      </p:sp>
      <p:sp>
        <p:nvSpPr>
          <p:cNvPr name="TextBox 18" id="18"/>
          <p:cNvSpPr txBox="true"/>
          <p:nvPr/>
        </p:nvSpPr>
        <p:spPr>
          <a:xfrm rot="0">
            <a:off x="1696415" y="2307348"/>
            <a:ext cx="6440802" cy="640001"/>
          </a:xfrm>
          <a:prstGeom prst="rect">
            <a:avLst/>
          </a:prstGeom>
        </p:spPr>
        <p:txBody>
          <a:bodyPr anchor="t" rtlCol="false" tIns="0" lIns="0" bIns="0" rIns="0">
            <a:spAutoFit/>
          </a:bodyPr>
          <a:lstStyle/>
          <a:p>
            <a:pPr algn="l" marL="0" indent="0" lvl="0">
              <a:lnSpc>
                <a:spcPts val="4196"/>
              </a:lnSpc>
            </a:pPr>
            <a:r>
              <a:rPr lang="en-US" b="true" sz="4196">
                <a:solidFill>
                  <a:srgbClr val="000000"/>
                </a:solidFill>
                <a:latin typeface="Heading Now 71-78 Bold"/>
                <a:ea typeface="Heading Now 71-78 Bold"/>
                <a:cs typeface="Heading Now 71-78 Bold"/>
                <a:sym typeface="Heading Now 71-78 Bold"/>
              </a:rPr>
              <a:t>Plan Your Bags Right</a:t>
            </a:r>
          </a:p>
        </p:txBody>
      </p:sp>
      <p:sp>
        <p:nvSpPr>
          <p:cNvPr name="TextBox 19" id="19"/>
          <p:cNvSpPr txBox="true"/>
          <p:nvPr/>
        </p:nvSpPr>
        <p:spPr>
          <a:xfrm rot="0">
            <a:off x="1696415" y="3778102"/>
            <a:ext cx="3283283" cy="364246"/>
          </a:xfrm>
          <a:prstGeom prst="rect">
            <a:avLst/>
          </a:prstGeom>
        </p:spPr>
        <p:txBody>
          <a:bodyPr anchor="t" rtlCol="false" tIns="0" lIns="0" bIns="0" rIns="0">
            <a:spAutoFit/>
          </a:bodyPr>
          <a:lstStyle/>
          <a:p>
            <a:pPr algn="l" marL="0" indent="0" lvl="0">
              <a:lnSpc>
                <a:spcPts val="3023"/>
              </a:lnSpc>
            </a:pPr>
            <a:r>
              <a:rPr lang="en-US" b="true" sz="2159">
                <a:solidFill>
                  <a:srgbClr val="000000"/>
                </a:solidFill>
                <a:latin typeface="Open Sauce Bold"/>
                <a:ea typeface="Open Sauce Bold"/>
                <a:cs typeface="Open Sauce Bold"/>
                <a:sym typeface="Open Sauce Bold"/>
              </a:rPr>
              <a:t>Conclusion</a:t>
            </a:r>
          </a:p>
        </p:txBody>
      </p:sp>
      <p:sp>
        <p:nvSpPr>
          <p:cNvPr name="TextBox 20" id="20"/>
          <p:cNvSpPr txBox="true"/>
          <p:nvPr/>
        </p:nvSpPr>
        <p:spPr>
          <a:xfrm rot="0">
            <a:off x="6306030" y="6498739"/>
            <a:ext cx="4282526" cy="2442183"/>
          </a:xfrm>
          <a:prstGeom prst="rect">
            <a:avLst/>
          </a:prstGeom>
        </p:spPr>
        <p:txBody>
          <a:bodyPr anchor="t" rtlCol="false" tIns="0" lIns="0" bIns="0" rIns="0">
            <a:spAutoFit/>
          </a:bodyPr>
          <a:lstStyle/>
          <a:p>
            <a:pPr algn="l" marL="0" indent="0" lvl="0">
              <a:lnSpc>
                <a:spcPts val="2438"/>
              </a:lnSpc>
            </a:pPr>
            <a:r>
              <a:rPr lang="en-US" sz="1741">
                <a:solidFill>
                  <a:srgbClr val="000000"/>
                </a:solidFill>
                <a:latin typeface="Open Sauce"/>
                <a:ea typeface="Open Sauce"/>
                <a:cs typeface="Open Sauce"/>
                <a:sym typeface="Open Sauce"/>
              </a:rPr>
              <a:t>Proper baggage planning keeps your journey comfortable and hassle-free. Understanding cabin bag size, personal item rules, and weight limits helps avoid airport complications. Follow Cathay Pacific’s baggage limits for smooth boarding, and always check the latest airline guidelines before departure.</a:t>
            </a:r>
          </a:p>
        </p:txBody>
      </p:sp>
      <p:sp>
        <p:nvSpPr>
          <p:cNvPr name="Freeform 21" id="21"/>
          <p:cNvSpPr/>
          <p:nvPr/>
        </p:nvSpPr>
        <p:spPr>
          <a:xfrm flipH="false" flipV="false" rot="0">
            <a:off x="15541227" y="-1529813"/>
            <a:ext cx="3993727" cy="3993727"/>
          </a:xfrm>
          <a:custGeom>
            <a:avLst/>
            <a:gdLst/>
            <a:ahLst/>
            <a:cxnLst/>
            <a:rect r="r" b="b" t="t" l="l"/>
            <a:pathLst>
              <a:path h="3993727" w="3993727">
                <a:moveTo>
                  <a:pt x="0" y="0"/>
                </a:moveTo>
                <a:lnTo>
                  <a:pt x="3993727" y="0"/>
                </a:lnTo>
                <a:lnTo>
                  <a:pt x="3993727" y="3993727"/>
                </a:lnTo>
                <a:lnTo>
                  <a:pt x="0" y="399372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22" id="22"/>
          <p:cNvSpPr/>
          <p:nvPr/>
        </p:nvSpPr>
        <p:spPr>
          <a:xfrm flipH="false" flipV="false" rot="0">
            <a:off x="8208612" y="4880826"/>
            <a:ext cx="1077968" cy="1077968"/>
          </a:xfrm>
          <a:custGeom>
            <a:avLst/>
            <a:gdLst/>
            <a:ahLst/>
            <a:cxnLst/>
            <a:rect r="r" b="b" t="t" l="l"/>
            <a:pathLst>
              <a:path h="1077968" w="1077968">
                <a:moveTo>
                  <a:pt x="0" y="0"/>
                </a:moveTo>
                <a:lnTo>
                  <a:pt x="1077967" y="0"/>
                </a:lnTo>
                <a:lnTo>
                  <a:pt x="1077967" y="1077968"/>
                </a:lnTo>
                <a:lnTo>
                  <a:pt x="0" y="107796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23" id="23"/>
          <p:cNvGrpSpPr/>
          <p:nvPr/>
        </p:nvGrpSpPr>
        <p:grpSpPr>
          <a:xfrm rot="0">
            <a:off x="-864285" y="1365922"/>
            <a:ext cx="1728569" cy="1728569"/>
            <a:chOff x="0" y="0"/>
            <a:chExt cx="812800" cy="812800"/>
          </a:xfrm>
        </p:grpSpPr>
        <p:sp>
          <p:nvSpPr>
            <p:cNvPr name="Freeform 24" id="24"/>
            <p:cNvSpPr/>
            <p:nvPr/>
          </p:nvSpPr>
          <p:spPr>
            <a:xfrm flipH="false" flipV="false" rot="0">
              <a:off x="0" y="0"/>
              <a:ext cx="812800" cy="812800"/>
            </a:xfrm>
            <a:custGeom>
              <a:avLst/>
              <a:gdLst/>
              <a:ahLst/>
              <a:cxnLst/>
              <a:rect r="r" b="b" t="t" l="l"/>
              <a:pathLst>
                <a:path h="812800" w="812800">
                  <a:moveTo>
                    <a:pt x="406400" y="0"/>
                  </a:moveTo>
                  <a:lnTo>
                    <a:pt x="485289" y="111986"/>
                  </a:lnTo>
                  <a:lnTo>
                    <a:pt x="609600" y="54447"/>
                  </a:lnTo>
                  <a:lnTo>
                    <a:pt x="621927" y="190873"/>
                  </a:lnTo>
                  <a:lnTo>
                    <a:pt x="758353" y="203200"/>
                  </a:lnTo>
                  <a:lnTo>
                    <a:pt x="700814" y="327511"/>
                  </a:lnTo>
                  <a:lnTo>
                    <a:pt x="812800" y="406400"/>
                  </a:lnTo>
                  <a:lnTo>
                    <a:pt x="700814" y="485289"/>
                  </a:lnTo>
                  <a:lnTo>
                    <a:pt x="758353" y="609600"/>
                  </a:lnTo>
                  <a:lnTo>
                    <a:pt x="621927" y="621927"/>
                  </a:lnTo>
                  <a:lnTo>
                    <a:pt x="609600" y="758353"/>
                  </a:lnTo>
                  <a:lnTo>
                    <a:pt x="485289" y="700814"/>
                  </a:lnTo>
                  <a:lnTo>
                    <a:pt x="406400" y="812800"/>
                  </a:lnTo>
                  <a:lnTo>
                    <a:pt x="327511" y="700814"/>
                  </a:lnTo>
                  <a:lnTo>
                    <a:pt x="203200" y="758353"/>
                  </a:lnTo>
                  <a:lnTo>
                    <a:pt x="190873" y="621927"/>
                  </a:lnTo>
                  <a:lnTo>
                    <a:pt x="54447" y="609600"/>
                  </a:lnTo>
                  <a:lnTo>
                    <a:pt x="111986" y="485289"/>
                  </a:lnTo>
                  <a:lnTo>
                    <a:pt x="0" y="406400"/>
                  </a:lnTo>
                  <a:lnTo>
                    <a:pt x="111986" y="327511"/>
                  </a:lnTo>
                  <a:lnTo>
                    <a:pt x="54447" y="203200"/>
                  </a:lnTo>
                  <a:lnTo>
                    <a:pt x="190873" y="190873"/>
                  </a:lnTo>
                  <a:lnTo>
                    <a:pt x="203200" y="54447"/>
                  </a:lnTo>
                  <a:lnTo>
                    <a:pt x="327511" y="111986"/>
                  </a:lnTo>
                  <a:lnTo>
                    <a:pt x="406400" y="0"/>
                  </a:lnTo>
                  <a:close/>
                </a:path>
              </a:pathLst>
            </a:custGeom>
            <a:solidFill>
              <a:srgbClr val="449DD7"/>
            </a:solidFill>
          </p:spPr>
        </p:sp>
        <p:sp>
          <p:nvSpPr>
            <p:cNvPr name="TextBox 25" id="25"/>
            <p:cNvSpPr txBox="true"/>
            <p:nvPr/>
          </p:nvSpPr>
          <p:spPr>
            <a:xfrm>
              <a:off x="127000" y="79375"/>
              <a:ext cx="558800" cy="606425"/>
            </a:xfrm>
            <a:prstGeom prst="rect">
              <a:avLst/>
            </a:prstGeom>
          </p:spPr>
          <p:txBody>
            <a:bodyPr anchor="ctr" rtlCol="false" tIns="50800" lIns="50800" bIns="50800" rIns="50800"/>
            <a:lstStyle/>
            <a:p>
              <a:pPr algn="ctr" marL="0" indent="0" lvl="0">
                <a:lnSpc>
                  <a:spcPts val="3359"/>
                </a:lnSpc>
              </a:pPr>
            </a:p>
          </p:txBody>
        </p:sp>
      </p:grpSp>
      <p:sp>
        <p:nvSpPr>
          <p:cNvPr name="Freeform 26" id="26"/>
          <p:cNvSpPr/>
          <p:nvPr/>
        </p:nvSpPr>
        <p:spPr>
          <a:xfrm flipH="false" flipV="false" rot="0">
            <a:off x="10588557" y="2831858"/>
            <a:ext cx="1802723" cy="1398254"/>
          </a:xfrm>
          <a:custGeom>
            <a:avLst/>
            <a:gdLst/>
            <a:ahLst/>
            <a:cxnLst/>
            <a:rect r="r" b="b" t="t" l="l"/>
            <a:pathLst>
              <a:path h="1398254" w="1802723">
                <a:moveTo>
                  <a:pt x="0" y="0"/>
                </a:moveTo>
                <a:lnTo>
                  <a:pt x="1802723" y="0"/>
                </a:lnTo>
                <a:lnTo>
                  <a:pt x="1802723" y="1398254"/>
                </a:lnTo>
                <a:lnTo>
                  <a:pt x="0" y="1398254"/>
                </a:lnTo>
                <a:lnTo>
                  <a:pt x="0" y="0"/>
                </a:lnTo>
                <a:close/>
              </a:path>
            </a:pathLst>
          </a:custGeom>
          <a:blipFill>
            <a:blip r:embed="rId12">
              <a:extLst>
                <a:ext uri="{96DAC541-7B7A-43D3-8B79-37D633B846F1}">
                  <asvg:svgBlip xmlns:asvg="http://schemas.microsoft.com/office/drawing/2016/SVG/main" r:embed="rId13"/>
                </a:ext>
              </a:extLst>
            </a:blip>
            <a:stretch>
              <a:fillRect l="0" t="0" r="-46642" b="-60874"/>
            </a:stretch>
          </a:blipFill>
        </p:spPr>
      </p:sp>
      <p:sp>
        <p:nvSpPr>
          <p:cNvPr name="Freeform 27" id="27"/>
          <p:cNvSpPr/>
          <p:nvPr/>
        </p:nvSpPr>
        <p:spPr>
          <a:xfrm flipH="false" flipV="false" rot="0">
            <a:off x="31360" y="0"/>
            <a:ext cx="2166129" cy="955196"/>
          </a:xfrm>
          <a:custGeom>
            <a:avLst/>
            <a:gdLst/>
            <a:ahLst/>
            <a:cxnLst/>
            <a:rect r="r" b="b" t="t" l="l"/>
            <a:pathLst>
              <a:path h="955196" w="2166129">
                <a:moveTo>
                  <a:pt x="0" y="0"/>
                </a:moveTo>
                <a:lnTo>
                  <a:pt x="2166130" y="0"/>
                </a:lnTo>
                <a:lnTo>
                  <a:pt x="2166130" y="955196"/>
                </a:lnTo>
                <a:lnTo>
                  <a:pt x="0" y="955196"/>
                </a:lnTo>
                <a:lnTo>
                  <a:pt x="0" y="0"/>
                </a:lnTo>
                <a:close/>
              </a:path>
            </a:pathLst>
          </a:custGeom>
          <a:blipFill>
            <a:blip r:embed="rId14"/>
            <a:stretch>
              <a:fillRect l="-35251" t="-129124" r="-28512" b="-142247"/>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DAHQ2ezW5ks</dc:identifier>
  <dcterms:modified xsi:type="dcterms:W3CDTF">2011-08-01T06:04:30Z</dcterms:modified>
  <cp:revision>1</cp:revision>
  <dc:title>Cathay Pacific Carry-On Baggage Policy: Size &amp; Weight Limits 2026</dc:title>
</cp:coreProperties>
</file>