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ITC Avant Garde Gothic Bold Italics" charset="1" panose="020B0802020202090204"/>
      <p:regular r:id="rId22"/>
    </p:embeddedFont>
    <p:embeddedFont>
      <p:font typeface="ITC Avant Garde Gothic" charset="1" panose="020B0502020202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329777" y="180975"/>
            <a:ext cx="11238967" cy="144780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ITC Avant Garde Gothic Bold Italics"/>
                <a:ea typeface="ITC Avant Garde Gothic Bold Italics"/>
                <a:cs typeface="ITC Avant Garde Gothic Bold Italics"/>
                <a:sym typeface="ITC Avant Garde Gothic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403582"/>
            <a:ext cx="7818239" cy="2562225"/>
          </a:xfrm>
          <a:prstGeom prst="rect">
            <a:avLst/>
          </a:prstGeom>
        </p:spPr>
        <p:txBody>
          <a:bodyPr anchor="t" rtlCol="false" tIns="0" lIns="0" bIns="0" rIns="0">
            <a:spAutoFit/>
          </a:bodyPr>
          <a:lstStyle/>
          <a:p>
            <a:pPr algn="ctr">
              <a:lnSpc>
                <a:spcPts val="6480"/>
              </a:lnSpc>
            </a:pPr>
            <a:r>
              <a:rPr lang="en-US" sz="5400">
                <a:solidFill>
                  <a:srgbClr val="FFFFFF"/>
                </a:solidFill>
                <a:latin typeface="ITC Avant Garde Gothic"/>
                <a:ea typeface="ITC Avant Garde Gothic"/>
                <a:cs typeface="ITC Avant Garde Gothic"/>
                <a:sym typeface="ITC Avant Garde Gothic"/>
              </a:rPr>
              <a:t>Website Design and </a:t>
            </a:r>
          </a:p>
          <a:p>
            <a:pPr algn="ctr">
              <a:lnSpc>
                <a:spcPts val="6480"/>
              </a:lnSpc>
            </a:pPr>
            <a:r>
              <a:rPr lang="en-US" sz="5400">
                <a:solidFill>
                  <a:srgbClr val="FFFFFF"/>
                </a:solidFill>
                <a:latin typeface="ITC Avant Garde Gothic"/>
                <a:ea typeface="ITC Avant Garde Gothic"/>
                <a:cs typeface="ITC Avant Garde Gothic"/>
                <a:sym typeface="ITC Avant Garde Gothic"/>
              </a:rPr>
              <a:t>Development </a:t>
            </a:r>
          </a:p>
          <a:p>
            <a:pPr algn="ctr">
              <a:lnSpc>
                <a:spcPts val="6480"/>
              </a:lnSpc>
            </a:pPr>
            <a:r>
              <a:rPr lang="en-US" sz="5400">
                <a:solidFill>
                  <a:srgbClr val="FFFFFF"/>
                </a:solidFill>
                <a:latin typeface="ITC Avant Garde Gothic"/>
                <a:ea typeface="ITC Avant Garde Gothic"/>
                <a:cs typeface="ITC Avant Garde Gothic"/>
                <a:sym typeface="ITC Avant Garde Gothic"/>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886325"/>
            <a:ext cx="5863828" cy="1068959"/>
          </a:xfrm>
          <a:prstGeom prst="rect">
            <a:avLst/>
          </a:prstGeom>
        </p:spPr>
        <p:txBody>
          <a:bodyPr anchor="t" rtlCol="false" tIns="0" lIns="0" bIns="0" rIns="0">
            <a:spAutoFit/>
          </a:bodyPr>
          <a:lstStyle/>
          <a:p>
            <a:pPr algn="ctr">
              <a:lnSpc>
                <a:spcPts val="4104"/>
              </a:lnSpc>
            </a:pPr>
            <a:r>
              <a:rPr lang="en-US" sz="2565">
                <a:solidFill>
                  <a:srgbClr val="FFFFFF"/>
                </a:solidFill>
                <a:latin typeface="ITC Avant Garde Gothic"/>
                <a:ea typeface="ITC Avant Garde Gothic"/>
                <a:cs typeface="ITC Avant Garde Gothic"/>
                <a:sym typeface="ITC Avant Garde Gothic"/>
              </a:rPr>
              <a:t> Web Design &amp; Web Development </a:t>
            </a:r>
          </a:p>
          <a:p>
            <a:pPr algn="ctr">
              <a:lnSpc>
                <a:spcPts val="4160"/>
              </a:lnSpc>
            </a:pPr>
            <a:r>
              <a:rPr lang="en-US" sz="2600">
                <a:solidFill>
                  <a:srgbClr val="FFFFFF"/>
                </a:solidFill>
                <a:latin typeface="ITC Avant Garde Gothic"/>
                <a:ea typeface="ITC Avant Garde Gothic"/>
                <a:cs typeface="ITC Avant Garde Gothic"/>
                <a:sym typeface="ITC Avant Garde Gothic"/>
              </a:rPr>
              <a:t>Company in Bangalore, India</a:t>
            </a:r>
          </a:p>
        </p:txBody>
      </p:sp>
      <p:sp>
        <p:nvSpPr>
          <p:cNvPr name="TextBox 11" id="11"/>
          <p:cNvSpPr txBox="true"/>
          <p:nvPr/>
        </p:nvSpPr>
        <p:spPr>
          <a:xfrm rot="0">
            <a:off x="9704605" y="6339651"/>
            <a:ext cx="5863828"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a:p>
            <a:pPr algn="ctr">
              <a:lnSpc>
                <a:spcPts val="4160"/>
              </a:lnSpc>
            </a:pPr>
            <a:r>
              <a:rPr lang="en-US" sz="2600">
                <a:solidFill>
                  <a:srgbClr val="FFFFFF"/>
                </a:solidFill>
                <a:latin typeface="ITC Avant Garde Gothic"/>
                <a:ea typeface="ITC Avant Garde Gothic"/>
                <a:cs typeface="ITC Avant Garde Gothic"/>
                <a:sym typeface="ITC Avant Garde Gothic"/>
              </a:rPr>
              <a:t>+91 9986 056 909</a:t>
            </a:r>
          </a:p>
          <a:p>
            <a:pPr algn="ctr">
              <a:lnSpc>
                <a:spcPts val="4160"/>
              </a:lnSpc>
            </a:pPr>
            <a:r>
              <a:rPr lang="en-US" sz="2600">
                <a:solidFill>
                  <a:srgbClr val="FFFFFF"/>
                </a:solidFill>
                <a:latin typeface="ITC Avant Garde Gothic"/>
                <a:ea typeface="ITC Avant Garde Gothic"/>
                <a:cs typeface="ITC Avant Garde Gothic"/>
                <a:sym typeface="ITC Avant Garde Gothic"/>
              </a:rPr>
              <a:t>info@quorawebsolutions.com</a:t>
            </a:r>
          </a:p>
          <a:p>
            <a:pPr algn="ctr">
              <a:lnSpc>
                <a:spcPts val="4160"/>
              </a:lnSpc>
            </a:pPr>
          </a:p>
        </p:txBody>
      </p:sp>
      <p:sp>
        <p:nvSpPr>
          <p:cNvPr name="TextBox 12" id="12"/>
          <p:cNvSpPr txBox="true"/>
          <p:nvPr/>
        </p:nvSpPr>
        <p:spPr>
          <a:xfrm rot="0">
            <a:off x="11949261" y="8028940"/>
            <a:ext cx="6338739"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24A, 1st Main Rd, Chandra Reddy </a:t>
            </a:r>
          </a:p>
          <a:p>
            <a:pPr algn="ctr">
              <a:lnSpc>
                <a:spcPts val="4160"/>
              </a:lnSpc>
            </a:pPr>
            <a:r>
              <a:rPr lang="en-US" sz="2600">
                <a:solidFill>
                  <a:srgbClr val="FFFFFF"/>
                </a:solidFill>
                <a:latin typeface="ITC Avant Garde Gothic"/>
                <a:ea typeface="ITC Avant Garde Gothic"/>
                <a:cs typeface="ITC Avant Garde Gothic"/>
                <a:sym typeface="ITC Avant Garde Gothic"/>
              </a:rPr>
              <a:t>Layout, Koramangala 4th Block, </a:t>
            </a:r>
          </a:p>
          <a:p>
            <a:pPr algn="ctr">
              <a:lnSpc>
                <a:spcPts val="4160"/>
              </a:lnSpc>
            </a:pPr>
            <a:r>
              <a:rPr lang="en-US" sz="2600">
                <a:solidFill>
                  <a:srgbClr val="FFFFFF"/>
                </a:solidFill>
                <a:latin typeface="ITC Avant Garde Gothic"/>
                <a:ea typeface="ITC Avant Garde Gothic"/>
                <a:cs typeface="ITC Avant Garde Gothic"/>
                <a:sym typeface="ITC Avant Garde Gothic"/>
              </a:rPr>
              <a:t>Koramangala, Bengaluru, </a:t>
            </a:r>
          </a:p>
          <a:p>
            <a:pPr algn="ctr">
              <a:lnSpc>
                <a:spcPts val="4160"/>
              </a:lnSpc>
            </a:pPr>
            <a:r>
              <a:rPr lang="en-US" sz="2600">
                <a:solidFill>
                  <a:srgbClr val="FFFFFF"/>
                </a:solidFill>
                <a:latin typeface="ITC Avant Garde Gothic"/>
                <a:ea typeface="ITC Avant Garde Gothic"/>
                <a:cs typeface="ITC Avant Garde Gothic"/>
                <a:sym typeface="ITC Avant Garde Gothic"/>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99395"/>
            <a:ext cx="18288000" cy="4735195"/>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Expert designers and developers can create a cohesive and visually appealing online presence that reflects your brand's values and identity.</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Increased ROI: A well-optimized website can contribute to increased revenue and return on investment. By improving website perf</a:t>
            </a:r>
            <a:r>
              <a:rPr lang="en-US" sz="2600">
                <a:solidFill>
                  <a:srgbClr val="FFFFFF"/>
                </a:solidFill>
                <a:latin typeface="ITC Avant Garde Gothic"/>
                <a:ea typeface="ITC Avant Garde Gothic"/>
                <a:cs typeface="ITC Avant Garde Gothic"/>
                <a:sym typeface="ITC Avant Garde Gothic"/>
              </a:rPr>
              <a:t>ormance, enhancing user experience, and implementing effective SEO strategies, professional companies can help you attract more qualified leads and drive sales.</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By partnering with a reputable website design and development company, you can elevate your online presence to a new level. Their expertise, creativity, and dedication will help you craft a website that not only captivates your audience but also drives tangible results for your business. With their guidance, you can transform your digital footprint into a powerful tool for growth, success, and achieving your online goals.</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0493"/>
            <a:ext cx="18288000" cy="52590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Website Design and Devel</a:t>
            </a:r>
            <a:r>
              <a:rPr lang="en-US" sz="2600">
                <a:solidFill>
                  <a:srgbClr val="FFFFFF"/>
                </a:solidFill>
                <a:latin typeface="ITC Avant Garde Gothic"/>
                <a:ea typeface="ITC Avant Garde Gothic"/>
                <a:cs typeface="ITC Avant Garde Gothic"/>
                <a:sym typeface="ITC Avant Garde Gothic"/>
              </a:rPr>
              <a:t>opment Services: A Comprehensive Guide</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 reputable website design and development company is essential for establishing a strong online presence. A well-crafted website can serve as a powerful tool for businesses, organizations, and individuals to achieve their goals. By partnering with a skilled team of designers and developers, you can create a website that not only looks visually appealing but also delivers a seamless user experience.</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Here are some key aspects of website design and development that a reputable company will focus on:</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User Experience (UX): A website should be intuitive and easy to navigate, with a clear layout and fast loading times. This includes factors such as:</a:t>
            </a:r>
          </a:p>
          <a:p>
            <a:pPr algn="ctr" marL="1122681" indent="-374227" lvl="2">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Intuitive navigation: Users should be able to easily find what they are looking for.</a:t>
            </a:r>
          </a:p>
          <a:p>
            <a:pPr algn="ctr" marL="1122681" indent="-374227" lvl="2">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Clear layout: The layout should be uncluttered and easy to read.</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96938"/>
            <a:ext cx="18288000" cy="5259070"/>
          </a:xfrm>
          <a:prstGeom prst="rect">
            <a:avLst/>
          </a:prstGeom>
        </p:spPr>
        <p:txBody>
          <a:bodyPr anchor="t" rtlCol="false" tIns="0" lIns="0" bIns="0" rIns="0">
            <a:spAutoFit/>
          </a:bodyPr>
          <a:lstStyle/>
          <a:p>
            <a:pPr algn="ctr" marL="1122681" indent="-374227" lvl="2">
              <a:lnSpc>
                <a:spcPts val="4160"/>
              </a:lnSpc>
              <a:buFont typeface="Arial"/>
              <a:buChar char="⚬"/>
            </a:pPr>
          </a:p>
          <a:p>
            <a:pPr algn="ctr" marL="1122681" indent="-374227" lvl="2">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Fast loading times: Users sh</a:t>
            </a:r>
            <a:r>
              <a:rPr lang="en-US" sz="2600">
                <a:solidFill>
                  <a:srgbClr val="FFFFFF"/>
                </a:solidFill>
                <a:latin typeface="ITC Avant Garde Gothic"/>
                <a:ea typeface="ITC Avant Garde Gothic"/>
                <a:cs typeface="ITC Avant Garde Gothic"/>
                <a:sym typeface="ITC Avant Garde Gothic"/>
              </a:rPr>
              <a:t>ould not have to wait long for pages to load.</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Visual Design: The visual appearance of a website should be attractive and consistent with the brand's identity. This includes elements such as color scheme, typography, and imagery.</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Content: The content of a website should be relevant, informative, and engaging. This includes text, images, videos, and other multimedia elements.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Technical Development: The technical infrastructure of a website should be robust and secure. This includes factors such as hosting, programming languages, and database management.</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Search Engine Optimization (SEO): A website should be optimized for search engines so that it appears high in search results for relevant keywords.</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13372"/>
            <a:ext cx="18288000" cy="5596255"/>
          </a:xfrm>
          <a:prstGeom prst="rect">
            <a:avLst/>
          </a:prstGeom>
        </p:spPr>
        <p:txBody>
          <a:bodyPr anchor="t" rtlCol="false" tIns="0" lIns="0" bIns="0" rIns="0">
            <a:spAutoFit/>
          </a:bodyPr>
          <a:lstStyle/>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 This includes factors such as keyword research, on-page optimization, and link building.</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The process of website design and development typically involves the following stages:</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Planning: This phase entails meticulously outlining the website's objectives, identifying the target audience, and crafting compelling messages.</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Design: The visual aesthetic of the website is brought to life, carefully considering the brand's identity and adhering to user-centric design principles.</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Development: The website is constructed utilizing programming languages such as HTML, CSS, and JavaScript.</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Testing: The website undergoes rigorous testing to ensure its flawless functionality and adherence to the client's precise requirements.</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Launch: The website is officially unveiled to the public.</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Maintenance: The website receives ongoing maintenance and updates to maintain its optimal performance.</a:t>
            </a:r>
          </a:p>
          <a:p>
            <a:pPr algn="ctr">
              <a:lnSpc>
                <a:spcPts val="420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34758"/>
            <a:ext cx="18288000" cy="461073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Website design and development companies come in all shapes and sizes, each with its own unique specialties. S</a:t>
            </a:r>
            <a:r>
              <a:rPr lang="en-US" sz="2600">
                <a:solidFill>
                  <a:srgbClr val="FFFFFF"/>
                </a:solidFill>
                <a:latin typeface="ITC Avant Garde Gothic"/>
                <a:ea typeface="ITC Avant Garde Gothic"/>
                <a:cs typeface="ITC Avant Garde Gothic"/>
                <a:sym typeface="ITC Avant Garde Gothic"/>
              </a:rPr>
              <a:t>ome specialize in crafting websites for small businesses, while others focus on creating complex e-commerce platforms or large-scale enterprise websites. When selecting a website design and development company, it's crucial to consider factors such as their portfolio, experience, and pricing to ensure they align with your specific needs and budget.</a:t>
            </a:r>
          </a:p>
          <a:p>
            <a:pPr algn="ctr" marL="561341" indent="-280670" lvl="1">
              <a:lnSpc>
                <a:spcPts val="364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In conclusion, a website design and development company can be a valuable asset for businesses and organizations seeking to establish a strong online presence. By partnering with a skilled team of professionals, you can create a website that not only looks visually appealing but also effectively communicates your brand message, engages your target audience, and drives business growth.</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04719"/>
            <a:ext cx="18288000" cy="26396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34041"/>
            <a:ext cx="7130951"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Visit Us - www.quorawebsolution.com</a:t>
            </a:r>
          </a:p>
          <a:p>
            <a:pPr algn="ctr">
              <a:lnSpc>
                <a:spcPts val="4160"/>
              </a:lnSpc>
            </a:pPr>
            <a:r>
              <a:rPr lang="en-US" sz="2600">
                <a:solidFill>
                  <a:srgbClr val="FFFFFF"/>
                </a:solidFill>
                <a:latin typeface="ITC Avant Garde Gothic"/>
                <a:ea typeface="ITC Avant Garde Gothic"/>
                <a:cs typeface="ITC Avant Garde Gothic"/>
                <a:sym typeface="ITC Avant Garde Gothic"/>
              </a:rPr>
              <a:t>Call Us - +91 9986 056 909</a:t>
            </a:r>
          </a:p>
          <a:p>
            <a:pPr algn="ctr">
              <a:lnSpc>
                <a:spcPts val="4160"/>
              </a:lnSpc>
            </a:pPr>
            <a:r>
              <a:rPr lang="en-US" sz="2600">
                <a:solidFill>
                  <a:srgbClr val="FFFFFF"/>
                </a:solidFill>
                <a:latin typeface="ITC Avant Garde Gothic"/>
                <a:ea typeface="ITC Avant Garde Gothic"/>
                <a:cs typeface="ITC Avant Garde Gothic"/>
                <a:sym typeface="ITC Avant Garde Gothic"/>
              </a:rPr>
              <a:t>Mail Us - info@quorawebsolutions.com</a:t>
            </a:r>
          </a:p>
          <a:p>
            <a:pPr algn="ctr">
              <a:lnSpc>
                <a:spcPts val="4160"/>
              </a:lnSpc>
            </a:pP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159107"/>
            <a:ext cx="2681783" cy="876285"/>
          </a:xfrm>
          <a:prstGeom prst="rect">
            <a:avLst/>
          </a:prstGeom>
        </p:spPr>
        <p:txBody>
          <a:bodyPr anchor="t" rtlCol="false" tIns="0" lIns="0" bIns="0" rIns="0">
            <a:spAutoFit/>
          </a:bodyPr>
          <a:lstStyle/>
          <a:p>
            <a:pPr algn="ctr">
              <a:lnSpc>
                <a:spcPts val="6000"/>
              </a:lnSpc>
            </a:pPr>
            <a:r>
              <a:rPr lang="en-US" sz="5000">
                <a:solidFill>
                  <a:srgbClr val="FFFFFF"/>
                </a:solidFill>
                <a:latin typeface="ITC Avant Garde Gothic"/>
                <a:ea typeface="ITC Avant Garde Gothic"/>
                <a:cs typeface="ITC Avant Garde Gothic"/>
                <a:sym typeface="ITC Avant Garde Gothic"/>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3949" t="0" r="-43949" b="0"/>
              </a:stretch>
            </a:blipFill>
          </p:spPr>
        </p:sp>
      </p:grpSp>
      <p:sp>
        <p:nvSpPr>
          <p:cNvPr name="TextBox 11" id="11"/>
          <p:cNvSpPr txBox="true"/>
          <p:nvPr/>
        </p:nvSpPr>
        <p:spPr>
          <a:xfrm rot="0">
            <a:off x="7877956" y="76200"/>
            <a:ext cx="6270719" cy="9182075"/>
          </a:xfrm>
          <a:prstGeom prst="rect">
            <a:avLst/>
          </a:prstGeom>
        </p:spPr>
        <p:txBody>
          <a:bodyPr anchor="t" rtlCol="false" tIns="0" lIns="0" bIns="0" rIns="0">
            <a:spAutoFit/>
          </a:bodyPr>
          <a:lstStyle/>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94940" y="238006"/>
            <a:ext cx="13727716" cy="6335077"/>
          </a:xfrm>
          <a:custGeom>
            <a:avLst/>
            <a:gdLst/>
            <a:ahLst/>
            <a:cxnLst/>
            <a:rect r="r" b="b" t="t" l="l"/>
            <a:pathLst>
              <a:path h="6335077" w="13727716">
                <a:moveTo>
                  <a:pt x="0" y="0"/>
                </a:moveTo>
                <a:lnTo>
                  <a:pt x="13727716" y="0"/>
                </a:lnTo>
                <a:lnTo>
                  <a:pt x="13727716" y="6335077"/>
                </a:lnTo>
                <a:lnTo>
                  <a:pt x="0" y="6335077"/>
                </a:lnTo>
                <a:lnTo>
                  <a:pt x="0" y="0"/>
                </a:lnTo>
                <a:close/>
              </a:path>
            </a:pathLst>
          </a:custGeom>
          <a:blipFill>
            <a:blip r:embed="rId2"/>
            <a:stretch>
              <a:fillRect l="0" t="-8260" r="0" b="-17861"/>
            </a:stretch>
          </a:blipFill>
        </p:spPr>
      </p:sp>
      <p:sp>
        <p:nvSpPr>
          <p:cNvPr name="TextBox 3" id="3"/>
          <p:cNvSpPr txBox="true"/>
          <p:nvPr/>
        </p:nvSpPr>
        <p:spPr>
          <a:xfrm rot="0">
            <a:off x="0" y="8180171"/>
            <a:ext cx="18288000" cy="5441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Crafting a Captivating Digital Presence: A Comprehensive Guide to Website Design and Development Services</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24931" y="371532"/>
            <a:ext cx="13853022" cy="6053187"/>
          </a:xfrm>
          <a:custGeom>
            <a:avLst/>
            <a:gdLst/>
            <a:ahLst/>
            <a:cxnLst/>
            <a:rect r="r" b="b" t="t" l="l"/>
            <a:pathLst>
              <a:path h="6053187" w="13853022">
                <a:moveTo>
                  <a:pt x="0" y="0"/>
                </a:moveTo>
                <a:lnTo>
                  <a:pt x="13853022" y="0"/>
                </a:lnTo>
                <a:lnTo>
                  <a:pt x="13853022" y="6053188"/>
                </a:lnTo>
                <a:lnTo>
                  <a:pt x="0" y="6053188"/>
                </a:lnTo>
                <a:lnTo>
                  <a:pt x="0" y="0"/>
                </a:lnTo>
                <a:close/>
              </a:path>
            </a:pathLst>
          </a:custGeom>
          <a:blipFill>
            <a:blip r:embed="rId2"/>
            <a:stretch>
              <a:fillRect l="0" t="-79006" r="0" b="-77258"/>
            </a:stretch>
          </a:blipFill>
        </p:spPr>
      </p:sp>
      <p:sp>
        <p:nvSpPr>
          <p:cNvPr name="TextBox 3" id="3"/>
          <p:cNvSpPr txBox="true"/>
          <p:nvPr/>
        </p:nvSpPr>
        <p:spPr>
          <a:xfrm rot="0">
            <a:off x="16270" y="8312396"/>
            <a:ext cx="18271730" cy="10680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 well-crafted website is the cornerstone of a successful online presence. </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78764" y="319568"/>
            <a:ext cx="13824692" cy="6527347"/>
          </a:xfrm>
          <a:custGeom>
            <a:avLst/>
            <a:gdLst/>
            <a:ahLst/>
            <a:cxnLst/>
            <a:rect r="r" b="b" t="t" l="l"/>
            <a:pathLst>
              <a:path h="6527347" w="13824692">
                <a:moveTo>
                  <a:pt x="0" y="0"/>
                </a:moveTo>
                <a:lnTo>
                  <a:pt x="13824692" y="0"/>
                </a:lnTo>
                <a:lnTo>
                  <a:pt x="13824692" y="6527347"/>
                </a:lnTo>
                <a:lnTo>
                  <a:pt x="0" y="6527347"/>
                </a:lnTo>
                <a:lnTo>
                  <a:pt x="0" y="0"/>
                </a:lnTo>
                <a:close/>
              </a:path>
            </a:pathLst>
          </a:custGeom>
          <a:blipFill>
            <a:blip r:embed="rId2"/>
            <a:stretch>
              <a:fillRect l="0" t="-2967" r="0" b="-7828"/>
            </a:stretch>
          </a:blipFill>
        </p:spPr>
      </p:sp>
      <p:sp>
        <p:nvSpPr>
          <p:cNvPr name="TextBox 3" id="3"/>
          <p:cNvSpPr txBox="true"/>
          <p:nvPr/>
        </p:nvSpPr>
        <p:spPr>
          <a:xfrm rot="0">
            <a:off x="0" y="8476100"/>
            <a:ext cx="18288000" cy="5441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It serves as a digital storefront, showcasing your brand, products, or services to the world. </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18808" y="364415"/>
            <a:ext cx="13533044" cy="6490542"/>
          </a:xfrm>
          <a:custGeom>
            <a:avLst/>
            <a:gdLst/>
            <a:ahLst/>
            <a:cxnLst/>
            <a:rect r="r" b="b" t="t" l="l"/>
            <a:pathLst>
              <a:path h="6490542" w="13533044">
                <a:moveTo>
                  <a:pt x="0" y="0"/>
                </a:moveTo>
                <a:lnTo>
                  <a:pt x="13533044" y="0"/>
                </a:lnTo>
                <a:lnTo>
                  <a:pt x="13533044" y="6490543"/>
                </a:lnTo>
                <a:lnTo>
                  <a:pt x="0" y="6490543"/>
                </a:lnTo>
                <a:lnTo>
                  <a:pt x="0" y="0"/>
                </a:lnTo>
                <a:close/>
              </a:path>
            </a:pathLst>
          </a:custGeom>
          <a:blipFill>
            <a:blip r:embed="rId2"/>
            <a:stretch>
              <a:fillRect l="0" t="-46169" r="0" b="-35576"/>
            </a:stretch>
          </a:blipFill>
        </p:spPr>
      </p:sp>
      <p:sp>
        <p:nvSpPr>
          <p:cNvPr name="TextBox 3" id="3"/>
          <p:cNvSpPr txBox="true"/>
          <p:nvPr/>
        </p:nvSpPr>
        <p:spPr>
          <a:xfrm rot="0">
            <a:off x="0" y="8449655"/>
            <a:ext cx="18288000" cy="10680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 reputable website design and development company can help you create a website that is visually appealing, user-friendly, and effective at achieving your goals.</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79598"/>
            <a:ext cx="18288000" cy="57829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ITC Avant Garde Gothic"/>
                <a:ea typeface="ITC Avant Garde Gothic"/>
                <a:cs typeface="ITC Avant Garde Gothic"/>
                <a:sym typeface="ITC Avant Garde Gothic"/>
              </a:rPr>
              <a:t>Essential Services Offered by Website Design and Development Firms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**Website Design: Crafting visually stunning and user-friendly websites that align with the client's brand and objectives.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Website Development: Building functional and efficient websites using various programming languages and frameworks.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E-commerce Development: Creating online stores for businesses to sell products or services online.</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Content Management System (CMS) Development: Designing custom CMS platforms to manage website content easily.</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Mobile App Development: Developing mobile apps for iOS and Android platforms.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Search Engine Optimization (SEO): Optimizing websites to improve their visibility in search engine results.</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5609"/>
            <a:ext cx="18288000" cy="47351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Digital Marketing: Implementing various digital marketing strategies to attract and engage online audiences.**</a:t>
            </a:r>
          </a:p>
          <a:p>
            <a:pPr algn="ctr">
              <a:lnSpc>
                <a:spcPts val="4160"/>
              </a:lnSpc>
            </a:pPr>
            <a:r>
              <a:rPr lang="en-US" sz="2600">
                <a:solidFill>
                  <a:srgbClr val="FFFFFF"/>
                </a:solidFill>
                <a:latin typeface="ITC Avant Garde Gothic"/>
                <a:ea typeface="ITC Avant Garde Gothic"/>
                <a:cs typeface="ITC Avant Garde Gothic"/>
                <a:sym typeface="ITC Avant Garde Gothic"/>
              </a:rPr>
              <a:t>Key Considerations When Selecting a Website Design and Development Partner</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Experience and Expertise: Look for companies with a proven track record and expertise in the specific areas y</a:t>
            </a:r>
            <a:r>
              <a:rPr lang="en-US" sz="2600">
                <a:solidFill>
                  <a:srgbClr val="FFFFFF"/>
                </a:solidFill>
                <a:latin typeface="ITC Avant Garde Gothic"/>
                <a:ea typeface="ITC Avant Garde Gothic"/>
                <a:cs typeface="ITC Avant Garde Gothic"/>
                <a:sym typeface="ITC Avant Garde Gothic"/>
              </a:rPr>
              <a:t>ou need.</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Portfolio: Review the company's portfolio to assess their design and development capabilities.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Client Testimonials: Read testimonials from previous clients to get insights into their experience.</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Communication and Collaboration: Ensure that the company has effective communication channels and is willing to collaborate closely.</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17603"/>
            <a:ext cx="18288000" cy="57829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Pricing: Compare pricing structures and ensure it aligns with y</a:t>
            </a:r>
            <a:r>
              <a:rPr lang="en-US" sz="2600">
                <a:solidFill>
                  <a:srgbClr val="FFFFFF"/>
                </a:solidFill>
                <a:latin typeface="ITC Avant Garde Gothic"/>
                <a:ea typeface="ITC Avant Garde Gothic"/>
                <a:cs typeface="ITC Avant Garde Gothic"/>
                <a:sym typeface="ITC Avant Garde Gothic"/>
              </a:rPr>
              <a:t>our budget.</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Technical Expertise: Consider the company's technical expertise and their ability to stay updated with the latest industry trends.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Scalability: Ensure the company can accommodate your website's growth and future needs.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Customer Support: Assess the company's customer support services and their responsiveness to queries.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Project Management: Evaluate the company's project management processes and their ability to deliver projects on time and within budget.</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Advantages of Enlisting a Website Design and Development Firm</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Expertise and Efficiency: Professional companies can deliver high-quality websites with exceptional efficiency. </a:t>
            </a:r>
          </a:p>
          <a:p>
            <a:pPr algn="ctr">
              <a:lnSpc>
                <a:spcPts val="416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58933"/>
            <a:ext cx="18288000" cy="5259070"/>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Their in-depth knowledge and experience all</a:t>
            </a:r>
            <a:r>
              <a:rPr lang="en-US" sz="2600">
                <a:solidFill>
                  <a:srgbClr val="FFFFFF"/>
                </a:solidFill>
                <a:latin typeface="ITC Avant Garde Gothic"/>
                <a:ea typeface="ITC Avant Garde Gothic"/>
                <a:cs typeface="ITC Avant Garde Gothic"/>
                <a:sym typeface="ITC Avant Garde Gothic"/>
              </a:rPr>
              <a:t>ow them to streamline processes, optimize workflows, and deliver projects on time and within budget.</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Time and Cost Savings: By entrusting your website project to experts, you can save valuable time and resources. Their efficient methodologies and problem-solving skills help minimize delays and avoid costly mistakes.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Improved User Experience: A well-designed and developed website can significantly enhance the user experience. Professional companies focus on creating intuitive navigation, visually appealing layouts, and optimized content that engages visitors and encourages conversions.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Enhanced Brand Image: A professional website can significantly elevate your brand's image. </a:t>
            </a:r>
          </a:p>
          <a:p>
            <a:pPr algn="ctr">
              <a:lnSpc>
                <a:spcPts val="416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DAGTFWTgtoI</dc:identifier>
  <dcterms:modified xsi:type="dcterms:W3CDTF">2011-08-01T06:04:30Z</dcterms:modified>
  <cp:revision>1</cp:revision>
  <dc:title>Crafting a Captivating Digital Presence: A Comprehensive Guide to Website Design and Development Services</dc:title>
</cp:coreProperties>
</file>