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K Grotesk" charset="1" panose="00000500000000000000"/>
      <p:regular r:id="rId10"/>
    </p:embeddedFont>
    <p:embeddedFont>
      <p:font typeface="HK Grotesk Bold" charset="1" panose="00000800000000000000"/>
      <p:regular r:id="rId11"/>
    </p:embeddedFont>
    <p:embeddedFont>
      <p:font typeface="HK Grotesk Italics" charset="1" panose="00000500000000000000"/>
      <p:regular r:id="rId12"/>
    </p:embeddedFont>
    <p:embeddedFont>
      <p:font typeface="HK Grotesk Bold Italics" charset="1" panose="00000800000000000000"/>
      <p:regular r:id="rId13"/>
    </p:embeddedFont>
    <p:embeddedFont>
      <p:font typeface="HK Grotesk Light" charset="1" panose="00000400000000000000"/>
      <p:regular r:id="rId14"/>
    </p:embeddedFont>
    <p:embeddedFont>
      <p:font typeface="HK Grotesk Light Italics" charset="1" panose="00000400000000000000"/>
      <p:regular r:id="rId15"/>
    </p:embeddedFont>
    <p:embeddedFont>
      <p:font typeface="HK Grotesk Medium" charset="1" panose="00000600000000000000"/>
      <p:regular r:id="rId16"/>
    </p:embeddedFont>
    <p:embeddedFont>
      <p:font typeface="HK Grotesk Medium Italics" charset="1" panose="00000600000000000000"/>
      <p:regular r:id="rId17"/>
    </p:embeddedFont>
    <p:embeddedFont>
      <p:font typeface="HK Grotesk Semi-Bold" charset="1" panose="00000700000000000000"/>
      <p:regular r:id="rId18"/>
    </p:embeddedFont>
    <p:embeddedFont>
      <p:font typeface="HK Grotesk Semi-Bold Italics" charset="1" panose="000007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25.png" Type="http://schemas.openxmlformats.org/officeDocument/2006/relationships/image"/><Relationship Id="rId14" Target="../media/image26.svg" Type="http://schemas.openxmlformats.org/officeDocument/2006/relationships/image"/><Relationship Id="rId15" Target="../media/image27.png" Type="http://schemas.openxmlformats.org/officeDocument/2006/relationships/image"/><Relationship Id="rId16" Target="../media/image28.svg" Type="http://schemas.openxmlformats.org/officeDocument/2006/relationships/image"/><Relationship Id="rId17" Target="../media/image29.png" Type="http://schemas.openxmlformats.org/officeDocument/2006/relationships/image"/><Relationship Id="rId18" Target="../media/image30.svg" Type="http://schemas.openxmlformats.org/officeDocument/2006/relationships/image"/><Relationship Id="rId19" Target="../media/image31.png" Type="http://schemas.openxmlformats.org/officeDocument/2006/relationships/image"/><Relationship Id="rId2" Target="https://www.truthcenterhh.com/" TargetMode="External" Type="http://schemas.openxmlformats.org/officeDocument/2006/relationships/hyperlink"/><Relationship Id="rId20" Target="../media/image32.svg" Type="http://schemas.openxmlformats.org/officeDocument/2006/relationships/image"/><Relationship Id="rId21" Target="../media/image33.png" Type="http://schemas.openxmlformats.org/officeDocument/2006/relationships/image"/><Relationship Id="rId22" Target="../media/image34.svg" Type="http://schemas.openxmlformats.org/officeDocument/2006/relationships/image"/><Relationship Id="rId23" Target="../media/image35.png" Type="http://schemas.openxmlformats.org/officeDocument/2006/relationships/image"/><Relationship Id="rId24" Target="../media/image36.svg" Type="http://schemas.openxmlformats.org/officeDocument/2006/relationships/image"/><Relationship Id="rId25" Target="../media/image37.png" Type="http://schemas.openxmlformats.org/officeDocument/2006/relationships/image"/><Relationship Id="rId26" Target="../media/image38.svg" Type="http://schemas.openxmlformats.org/officeDocument/2006/relationships/image"/><Relationship Id="rId27" Target="../media/image39.png" Type="http://schemas.openxmlformats.org/officeDocument/2006/relationships/image"/><Relationship Id="rId28" Target="../media/image40.svg" Type="http://schemas.openxmlformats.org/officeDocument/2006/relationships/image"/><Relationship Id="rId29" Target="../media/image41.png" Type="http://schemas.openxmlformats.org/officeDocument/2006/relationships/image"/><Relationship Id="rId3" Target="../media/image15.png" Type="http://schemas.openxmlformats.org/officeDocument/2006/relationships/image"/><Relationship Id="rId30" Target="../media/image42.svg" Type="http://schemas.openxmlformats.org/officeDocument/2006/relationships/image"/><Relationship Id="rId31" Target="../media/image43.png" Type="http://schemas.openxmlformats.org/officeDocument/2006/relationships/image"/><Relationship Id="rId32" Target="../media/image44.svg" Type="http://schemas.openxmlformats.org/officeDocument/2006/relationships/image"/><Relationship Id="rId33" Target="../media/image45.png" Type="http://schemas.openxmlformats.org/officeDocument/2006/relationships/image"/><Relationship Id="rId34" Target="../media/image46.svg" Type="http://schemas.openxmlformats.org/officeDocument/2006/relationships/image"/><Relationship Id="rId35" Target="../media/image47.png" Type="http://schemas.openxmlformats.org/officeDocument/2006/relationships/image"/><Relationship Id="rId36" Target="../media/image48.svg" Type="http://schemas.openxmlformats.org/officeDocument/2006/relationships/image"/><Relationship Id="rId37" Target="../media/image49.png" Type="http://schemas.openxmlformats.org/officeDocument/2006/relationships/image"/><Relationship Id="rId38" Target="../media/image50.svg" Type="http://schemas.openxmlformats.org/officeDocument/2006/relationships/image"/><Relationship Id="rId39" Target="../media/image51.png" Type="http://schemas.openxmlformats.org/officeDocument/2006/relationships/image"/><Relationship Id="rId4" Target="../media/image16.svg" Type="http://schemas.openxmlformats.org/officeDocument/2006/relationships/image"/><Relationship Id="rId40" Target="../media/image52.svg" Type="http://schemas.openxmlformats.org/officeDocument/2006/relationships/image"/><Relationship Id="rId41" Target="../media/image53.png" Type="http://schemas.openxmlformats.org/officeDocument/2006/relationships/image"/><Relationship Id="rId42" Target="../media/image54.svg" Type="http://schemas.openxmlformats.org/officeDocument/2006/relationships/image"/><Relationship Id="rId43" Target="../media/image55.jpeg" Type="http://schemas.openxmlformats.org/officeDocument/2006/relationships/image"/><Relationship Id="rId44" Target="../media/image2.jpe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640390" cy="10287000"/>
          </a:xfrm>
          <a:custGeom>
            <a:avLst/>
            <a:gdLst/>
            <a:ahLst/>
            <a:cxnLst/>
            <a:rect r="r" b="b" t="t" l="l"/>
            <a:pathLst>
              <a:path h="10287000" w="6640390">
                <a:moveTo>
                  <a:pt x="0" y="0"/>
                </a:moveTo>
                <a:lnTo>
                  <a:pt x="6640390" y="0"/>
                </a:lnTo>
                <a:lnTo>
                  <a:pt x="66403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06" t="0" r="-160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03698" y="359030"/>
            <a:ext cx="6708022" cy="3132680"/>
          </a:xfrm>
          <a:custGeom>
            <a:avLst/>
            <a:gdLst/>
            <a:ahLst/>
            <a:cxnLst/>
            <a:rect r="r" b="b" t="t" l="l"/>
            <a:pathLst>
              <a:path h="3132680" w="6708022">
                <a:moveTo>
                  <a:pt x="0" y="0"/>
                </a:moveTo>
                <a:lnTo>
                  <a:pt x="6708022" y="0"/>
                </a:lnTo>
                <a:lnTo>
                  <a:pt x="6708022" y="3132680"/>
                </a:lnTo>
                <a:lnTo>
                  <a:pt x="0" y="3132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526846" y="3762375"/>
            <a:ext cx="8537253" cy="549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400"/>
              </a:lnSpc>
            </a:pPr>
            <a:r>
              <a:rPr lang="en-US" sz="12000">
                <a:solidFill>
                  <a:srgbClr val="000000"/>
                </a:solidFill>
                <a:latin typeface="HK Grotesk Semi-Bold"/>
              </a:rPr>
              <a:t>5 Benefits Of Couples Therapy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58364" y="3121854"/>
            <a:ext cx="7756434" cy="5080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HK Grotesk Medium"/>
                <a:hlinkClick r:id="rId2" tooltip="https://www.truthcenterhh.com/"/>
              </a:rPr>
              <a:t>Truth Center for Health &amp; Healing</a:t>
            </a:r>
          </a:p>
          <a:p>
            <a:pPr>
              <a:lnSpc>
                <a:spcPts val="3499"/>
              </a:lnSpc>
            </a:p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K Grotesk Medium"/>
              </a:rPr>
              <a:t>Email: Info@truthcenterhh.com</a:t>
            </a:r>
          </a:p>
          <a:p>
            <a:pPr>
              <a:lnSpc>
                <a:spcPts val="3499"/>
              </a:lnSpc>
            </a:p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K Grotesk Medium"/>
              </a:rPr>
              <a:t>Address: 257 Lancaster Ave Suite 204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K Grotesk Medium"/>
              </a:rPr>
              <a:t>Wynnewood, Pa 19096</a:t>
            </a:r>
          </a:p>
          <a:p>
            <a:pPr>
              <a:lnSpc>
                <a:spcPts val="3499"/>
              </a:lnSpc>
            </a:p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K Grotesk Medium"/>
              </a:rPr>
              <a:t>Phone: 267-209-0628</a:t>
            </a:r>
          </a:p>
          <a:p>
            <a:pPr>
              <a:lnSpc>
                <a:spcPts val="3499"/>
              </a:lnSpc>
            </a:p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HK Grotesk Medium"/>
              </a:rPr>
              <a:t>Website: https://www.truthcenterhh.com/</a:t>
            </a:r>
          </a:p>
          <a:p>
            <a:pPr>
              <a:lnSpc>
                <a:spcPts val="350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8495683" y="8238153"/>
            <a:ext cx="680466" cy="529526"/>
          </a:xfrm>
          <a:custGeom>
            <a:avLst/>
            <a:gdLst/>
            <a:ahLst/>
            <a:cxnLst/>
            <a:rect r="r" b="b" t="t" l="l"/>
            <a:pathLst>
              <a:path h="529526" w="680466">
                <a:moveTo>
                  <a:pt x="0" y="0"/>
                </a:moveTo>
                <a:lnTo>
                  <a:pt x="680466" y="0"/>
                </a:lnTo>
                <a:lnTo>
                  <a:pt x="680466" y="529527"/>
                </a:lnTo>
                <a:lnTo>
                  <a:pt x="0" y="5295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39987" y="8151575"/>
            <a:ext cx="281073" cy="702682"/>
          </a:xfrm>
          <a:custGeom>
            <a:avLst/>
            <a:gdLst/>
            <a:ahLst/>
            <a:cxnLst/>
            <a:rect r="r" b="b" t="t" l="l"/>
            <a:pathLst>
              <a:path h="702682" w="281073">
                <a:moveTo>
                  <a:pt x="0" y="0"/>
                </a:moveTo>
                <a:lnTo>
                  <a:pt x="281073" y="0"/>
                </a:lnTo>
                <a:lnTo>
                  <a:pt x="281073" y="702682"/>
                </a:lnTo>
                <a:lnTo>
                  <a:pt x="0" y="702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531714" y="8255917"/>
            <a:ext cx="722605" cy="493999"/>
          </a:xfrm>
          <a:custGeom>
            <a:avLst/>
            <a:gdLst/>
            <a:ahLst/>
            <a:cxnLst/>
            <a:rect r="r" b="b" t="t" l="l"/>
            <a:pathLst>
              <a:path h="493999" w="722605">
                <a:moveTo>
                  <a:pt x="0" y="0"/>
                </a:moveTo>
                <a:lnTo>
                  <a:pt x="722605" y="0"/>
                </a:lnTo>
                <a:lnTo>
                  <a:pt x="722605" y="493999"/>
                </a:lnTo>
                <a:lnTo>
                  <a:pt x="0" y="4939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26948" y="8205451"/>
            <a:ext cx="598193" cy="594930"/>
          </a:xfrm>
          <a:custGeom>
            <a:avLst/>
            <a:gdLst/>
            <a:ahLst/>
            <a:cxnLst/>
            <a:rect r="r" b="b" t="t" l="l"/>
            <a:pathLst>
              <a:path h="594930" w="598193">
                <a:moveTo>
                  <a:pt x="0" y="0"/>
                </a:moveTo>
                <a:lnTo>
                  <a:pt x="598193" y="0"/>
                </a:lnTo>
                <a:lnTo>
                  <a:pt x="598193" y="594930"/>
                </a:lnTo>
                <a:lnTo>
                  <a:pt x="0" y="5949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33848" y="8151575"/>
            <a:ext cx="256798" cy="702682"/>
          </a:xfrm>
          <a:custGeom>
            <a:avLst/>
            <a:gdLst/>
            <a:ahLst/>
            <a:cxnLst/>
            <a:rect r="r" b="b" t="t" l="l"/>
            <a:pathLst>
              <a:path h="702682" w="256798">
                <a:moveTo>
                  <a:pt x="0" y="0"/>
                </a:moveTo>
                <a:lnTo>
                  <a:pt x="256798" y="0"/>
                </a:lnTo>
                <a:lnTo>
                  <a:pt x="256798" y="702682"/>
                </a:lnTo>
                <a:lnTo>
                  <a:pt x="0" y="7026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260665" y="8201855"/>
            <a:ext cx="626026" cy="602123"/>
          </a:xfrm>
          <a:custGeom>
            <a:avLst/>
            <a:gdLst/>
            <a:ahLst/>
            <a:cxnLst/>
            <a:rect r="r" b="b" t="t" l="l"/>
            <a:pathLst>
              <a:path h="602123" w="626026">
                <a:moveTo>
                  <a:pt x="0" y="0"/>
                </a:moveTo>
                <a:lnTo>
                  <a:pt x="626026" y="0"/>
                </a:lnTo>
                <a:lnTo>
                  <a:pt x="626026" y="602123"/>
                </a:lnTo>
                <a:lnTo>
                  <a:pt x="0" y="6021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36454" y="6471867"/>
            <a:ext cx="405000" cy="702682"/>
          </a:xfrm>
          <a:custGeom>
            <a:avLst/>
            <a:gdLst/>
            <a:ahLst/>
            <a:cxnLst/>
            <a:rect r="r" b="b" t="t" l="l"/>
            <a:pathLst>
              <a:path h="702682" w="405000">
                <a:moveTo>
                  <a:pt x="0" y="0"/>
                </a:moveTo>
                <a:lnTo>
                  <a:pt x="405000" y="0"/>
                </a:lnTo>
                <a:lnTo>
                  <a:pt x="405000" y="702682"/>
                </a:lnTo>
                <a:lnTo>
                  <a:pt x="0" y="7026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135224" y="6471867"/>
            <a:ext cx="490600" cy="702682"/>
          </a:xfrm>
          <a:custGeom>
            <a:avLst/>
            <a:gdLst/>
            <a:ahLst/>
            <a:cxnLst/>
            <a:rect r="r" b="b" t="t" l="l"/>
            <a:pathLst>
              <a:path h="702682" w="490600">
                <a:moveTo>
                  <a:pt x="0" y="0"/>
                </a:moveTo>
                <a:lnTo>
                  <a:pt x="490600" y="0"/>
                </a:lnTo>
                <a:lnTo>
                  <a:pt x="490600" y="702682"/>
                </a:lnTo>
                <a:lnTo>
                  <a:pt x="0" y="7026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629192" y="6471867"/>
            <a:ext cx="527650" cy="702682"/>
          </a:xfrm>
          <a:custGeom>
            <a:avLst/>
            <a:gdLst/>
            <a:ahLst/>
            <a:cxnLst/>
            <a:rect r="r" b="b" t="t" l="l"/>
            <a:pathLst>
              <a:path h="702682" w="527650">
                <a:moveTo>
                  <a:pt x="0" y="0"/>
                </a:moveTo>
                <a:lnTo>
                  <a:pt x="527650" y="0"/>
                </a:lnTo>
                <a:lnTo>
                  <a:pt x="527650" y="702682"/>
                </a:lnTo>
                <a:lnTo>
                  <a:pt x="0" y="7026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755193" y="6471867"/>
            <a:ext cx="541704" cy="702682"/>
          </a:xfrm>
          <a:custGeom>
            <a:avLst/>
            <a:gdLst/>
            <a:ahLst/>
            <a:cxnLst/>
            <a:rect r="r" b="b" t="t" l="l"/>
            <a:pathLst>
              <a:path h="702682" w="541704">
                <a:moveTo>
                  <a:pt x="0" y="0"/>
                </a:moveTo>
                <a:lnTo>
                  <a:pt x="541703" y="0"/>
                </a:lnTo>
                <a:lnTo>
                  <a:pt x="541703" y="702682"/>
                </a:lnTo>
                <a:lnTo>
                  <a:pt x="0" y="70268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307657" y="6471867"/>
            <a:ext cx="309180" cy="702682"/>
          </a:xfrm>
          <a:custGeom>
            <a:avLst/>
            <a:gdLst/>
            <a:ahLst/>
            <a:cxnLst/>
            <a:rect r="r" b="b" t="t" l="l"/>
            <a:pathLst>
              <a:path h="702682" w="309180">
                <a:moveTo>
                  <a:pt x="0" y="0"/>
                </a:moveTo>
                <a:lnTo>
                  <a:pt x="309180" y="0"/>
                </a:lnTo>
                <a:lnTo>
                  <a:pt x="309180" y="702682"/>
                </a:lnTo>
                <a:lnTo>
                  <a:pt x="0" y="70268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299980" y="6549510"/>
            <a:ext cx="547397" cy="547397"/>
          </a:xfrm>
          <a:custGeom>
            <a:avLst/>
            <a:gdLst/>
            <a:ahLst/>
            <a:cxnLst/>
            <a:rect r="r" b="b" t="t" l="l"/>
            <a:pathLst>
              <a:path h="547397" w="547397">
                <a:moveTo>
                  <a:pt x="0" y="0"/>
                </a:moveTo>
                <a:lnTo>
                  <a:pt x="547396" y="0"/>
                </a:lnTo>
                <a:lnTo>
                  <a:pt x="547396" y="547397"/>
                </a:lnTo>
                <a:lnTo>
                  <a:pt x="0" y="54739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122448" y="4792159"/>
            <a:ext cx="516152" cy="702682"/>
          </a:xfrm>
          <a:custGeom>
            <a:avLst/>
            <a:gdLst/>
            <a:ahLst/>
            <a:cxnLst/>
            <a:rect r="r" b="b" t="t" l="l"/>
            <a:pathLst>
              <a:path h="702682" w="516152">
                <a:moveTo>
                  <a:pt x="0" y="0"/>
                </a:moveTo>
                <a:lnTo>
                  <a:pt x="516152" y="0"/>
                </a:lnTo>
                <a:lnTo>
                  <a:pt x="516152" y="702682"/>
                </a:lnTo>
                <a:lnTo>
                  <a:pt x="0" y="70268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580643" y="4792159"/>
            <a:ext cx="624748" cy="702682"/>
          </a:xfrm>
          <a:custGeom>
            <a:avLst/>
            <a:gdLst/>
            <a:ahLst/>
            <a:cxnLst/>
            <a:rect r="r" b="b" t="t" l="l"/>
            <a:pathLst>
              <a:path h="702682" w="624748">
                <a:moveTo>
                  <a:pt x="0" y="0"/>
                </a:moveTo>
                <a:lnTo>
                  <a:pt x="624748" y="0"/>
                </a:lnTo>
                <a:lnTo>
                  <a:pt x="624748" y="702682"/>
                </a:lnTo>
                <a:lnTo>
                  <a:pt x="0" y="70268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751360" y="4792159"/>
            <a:ext cx="549370" cy="702682"/>
          </a:xfrm>
          <a:custGeom>
            <a:avLst/>
            <a:gdLst/>
            <a:ahLst/>
            <a:cxnLst/>
            <a:rect r="r" b="b" t="t" l="l"/>
            <a:pathLst>
              <a:path h="702682" w="549370">
                <a:moveTo>
                  <a:pt x="0" y="0"/>
                </a:moveTo>
                <a:lnTo>
                  <a:pt x="549369" y="0"/>
                </a:lnTo>
                <a:lnTo>
                  <a:pt x="549369" y="702682"/>
                </a:lnTo>
                <a:lnTo>
                  <a:pt x="0" y="70268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097649" y="4849170"/>
            <a:ext cx="729196" cy="588660"/>
          </a:xfrm>
          <a:custGeom>
            <a:avLst/>
            <a:gdLst/>
            <a:ahLst/>
            <a:cxnLst/>
            <a:rect r="r" b="b" t="t" l="l"/>
            <a:pathLst>
              <a:path h="588660" w="729196">
                <a:moveTo>
                  <a:pt x="0" y="0"/>
                </a:moveTo>
                <a:lnTo>
                  <a:pt x="729196" y="0"/>
                </a:lnTo>
                <a:lnTo>
                  <a:pt x="729196" y="588660"/>
                </a:lnTo>
                <a:lnTo>
                  <a:pt x="0" y="58866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225244" y="4896429"/>
            <a:ext cx="696867" cy="494142"/>
          </a:xfrm>
          <a:custGeom>
            <a:avLst/>
            <a:gdLst/>
            <a:ahLst/>
            <a:cxnLst/>
            <a:rect r="r" b="b" t="t" l="l"/>
            <a:pathLst>
              <a:path h="494142" w="696867">
                <a:moveTo>
                  <a:pt x="0" y="0"/>
                </a:moveTo>
                <a:lnTo>
                  <a:pt x="696868" y="0"/>
                </a:lnTo>
                <a:lnTo>
                  <a:pt x="696868" y="494142"/>
                </a:lnTo>
                <a:lnTo>
                  <a:pt x="0" y="494142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566430" y="3147299"/>
            <a:ext cx="653175" cy="632986"/>
          </a:xfrm>
          <a:custGeom>
            <a:avLst/>
            <a:gdLst/>
            <a:ahLst/>
            <a:cxnLst/>
            <a:rect r="r" b="b" t="t" l="l"/>
            <a:pathLst>
              <a:path h="632986" w="653175">
                <a:moveTo>
                  <a:pt x="0" y="0"/>
                </a:moveTo>
                <a:lnTo>
                  <a:pt x="653174" y="0"/>
                </a:lnTo>
                <a:lnTo>
                  <a:pt x="653174" y="632986"/>
                </a:lnTo>
                <a:lnTo>
                  <a:pt x="0" y="632986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670174" y="3112451"/>
            <a:ext cx="711740" cy="702682"/>
          </a:xfrm>
          <a:custGeom>
            <a:avLst/>
            <a:gdLst/>
            <a:ahLst/>
            <a:cxnLst/>
            <a:rect r="r" b="b" t="t" l="l"/>
            <a:pathLst>
              <a:path h="702682" w="711740">
                <a:moveTo>
                  <a:pt x="0" y="0"/>
                </a:moveTo>
                <a:lnTo>
                  <a:pt x="711741" y="0"/>
                </a:lnTo>
                <a:lnTo>
                  <a:pt x="711741" y="702682"/>
                </a:lnTo>
                <a:lnTo>
                  <a:pt x="0" y="702682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199060" y="3112451"/>
            <a:ext cx="526373" cy="702682"/>
          </a:xfrm>
          <a:custGeom>
            <a:avLst/>
            <a:gdLst/>
            <a:ahLst/>
            <a:cxnLst/>
            <a:rect r="r" b="b" t="t" l="l"/>
            <a:pathLst>
              <a:path h="702682" w="526373">
                <a:moveTo>
                  <a:pt x="0" y="0"/>
                </a:moveTo>
                <a:lnTo>
                  <a:pt x="526373" y="0"/>
                </a:lnTo>
                <a:lnTo>
                  <a:pt x="526373" y="702682"/>
                </a:lnTo>
                <a:lnTo>
                  <a:pt x="0" y="702682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078110" y="3198054"/>
            <a:ext cx="6768274" cy="5070901"/>
          </a:xfrm>
          <a:custGeom>
            <a:avLst/>
            <a:gdLst/>
            <a:ahLst/>
            <a:cxnLst/>
            <a:rect r="r" b="b" t="t" l="l"/>
            <a:pathLst>
              <a:path h="5070901" w="6768274">
                <a:moveTo>
                  <a:pt x="0" y="0"/>
                </a:moveTo>
                <a:lnTo>
                  <a:pt x="6768274" y="0"/>
                </a:lnTo>
                <a:lnTo>
                  <a:pt x="6768274" y="5070901"/>
                </a:lnTo>
                <a:lnTo>
                  <a:pt x="0" y="5070901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068936" y="362681"/>
            <a:ext cx="4786621" cy="2235376"/>
          </a:xfrm>
          <a:custGeom>
            <a:avLst/>
            <a:gdLst/>
            <a:ahLst/>
            <a:cxnLst/>
            <a:rect r="r" b="b" t="t" l="l"/>
            <a:pathLst>
              <a:path h="2235376" w="4786621">
                <a:moveTo>
                  <a:pt x="0" y="0"/>
                </a:moveTo>
                <a:lnTo>
                  <a:pt x="4786621" y="0"/>
                </a:lnTo>
                <a:lnTo>
                  <a:pt x="4786621" y="2235376"/>
                </a:lnTo>
                <a:lnTo>
                  <a:pt x="0" y="2235376"/>
                </a:lnTo>
                <a:lnTo>
                  <a:pt x="0" y="0"/>
                </a:lnTo>
                <a:close/>
              </a:path>
            </a:pathLst>
          </a:custGeom>
          <a:blipFill>
            <a:blip r:embed="rId44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58364" y="1445532"/>
            <a:ext cx="5285852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000000"/>
                </a:solidFill>
                <a:latin typeface="HK Grotesk Semi-Bold"/>
              </a:rPr>
              <a:t>Contact Us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8684400" y="1229103"/>
            <a:ext cx="10555678" cy="7828794"/>
            <a:chOff x="0" y="0"/>
            <a:chExt cx="13716000" cy="10172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0172700"/>
            </a:xfrm>
            <a:custGeom>
              <a:avLst/>
              <a:gdLst/>
              <a:ahLst/>
              <a:cxnLst/>
              <a:rect r="r" b="b" t="t" l="l"/>
              <a:pathLst>
                <a:path h="101727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0172700"/>
                  </a:lnTo>
                  <a:lnTo>
                    <a:pt x="0" y="10172700"/>
                  </a:lnTo>
                  <a:close/>
                </a:path>
              </a:pathLst>
            </a:custGeom>
            <a:blipFill>
              <a:blip r:embed="rId2"/>
              <a:stretch>
                <a:fillRect l="0" t="-393" r="0" b="-393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393700" y="615950"/>
              <a:ext cx="12941300" cy="9107742"/>
            </a:xfrm>
            <a:custGeom>
              <a:avLst/>
              <a:gdLst/>
              <a:ahLst/>
              <a:cxnLst/>
              <a:rect r="r" b="b" t="t" l="l"/>
              <a:pathLst>
                <a:path h="9107742" w="12941300">
                  <a:moveTo>
                    <a:pt x="12815112" y="9107742"/>
                  </a:moveTo>
                  <a:lnTo>
                    <a:pt x="126187" y="9107742"/>
                  </a:lnTo>
                  <a:cubicBezTo>
                    <a:pt x="56502" y="9107742"/>
                    <a:pt x="0" y="9051252"/>
                    <a:pt x="0" y="8981555"/>
                  </a:cubicBezTo>
                  <a:lnTo>
                    <a:pt x="0" y="0"/>
                  </a:lnTo>
                  <a:lnTo>
                    <a:pt x="12941300" y="0"/>
                  </a:lnTo>
                  <a:lnTo>
                    <a:pt x="12941300" y="8981554"/>
                  </a:lnTo>
                  <a:cubicBezTo>
                    <a:pt x="12941300" y="9051239"/>
                    <a:pt x="12884810" y="9107742"/>
                    <a:pt x="12815112" y="9107742"/>
                  </a:cubicBezTo>
                  <a:close/>
                </a:path>
              </a:pathLst>
            </a:custGeom>
            <a:blipFill>
              <a:blip r:embed="rId3"/>
              <a:stretch>
                <a:fillRect l="-2816" t="0" r="-2816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777622" y="4681084"/>
            <a:ext cx="7770809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HK Grotesk Semi-Bold"/>
              </a:rPr>
              <a:t>Couples therapy offers numerous benefits for partners seeking to improve their relationship.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77622" y="1028700"/>
            <a:ext cx="6708022" cy="3132680"/>
          </a:xfrm>
          <a:custGeom>
            <a:avLst/>
            <a:gdLst/>
            <a:ahLst/>
            <a:cxnLst/>
            <a:rect r="r" b="b" t="t" l="l"/>
            <a:pathLst>
              <a:path h="3132680" w="6708022">
                <a:moveTo>
                  <a:pt x="0" y="0"/>
                </a:moveTo>
                <a:lnTo>
                  <a:pt x="6708021" y="0"/>
                </a:lnTo>
                <a:lnTo>
                  <a:pt x="6708021" y="3132680"/>
                </a:lnTo>
                <a:lnTo>
                  <a:pt x="0" y="3132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430703" y="1321860"/>
            <a:ext cx="763884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E46232"/>
                </a:solidFill>
                <a:latin typeface="HK Grotesk Semi-Bold"/>
              </a:rPr>
              <a:t>01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0"/>
            <a:ext cx="7882111" cy="10287000"/>
          </a:xfrm>
          <a:prstGeom prst="rect">
            <a:avLst/>
          </a:prstGeom>
          <a:solidFill>
            <a:srgbClr val="E46232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81208" y="1077119"/>
            <a:ext cx="6207289" cy="3251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70"/>
              </a:lnSpc>
            </a:pPr>
            <a:r>
              <a:rPr lang="en-US" sz="9000">
                <a:solidFill>
                  <a:srgbClr val="FFFFFF"/>
                </a:solidFill>
                <a:latin typeface="HK Grotesk Semi-Bold"/>
              </a:rPr>
              <a:t>Here are four key advantages: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802602" y="1321860"/>
            <a:ext cx="6136167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HK Grotesk Semi-Bold"/>
              </a:rPr>
              <a:t> IMPROVED COMMUNICATION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802602" y="2896394"/>
            <a:ext cx="613243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HK Grotesk Semi-Bold"/>
              </a:rPr>
              <a:t>CONFLICT RESOLUTION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806335" y="4725194"/>
            <a:ext cx="613243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HK Grotesk Semi-Bold"/>
              </a:rPr>
              <a:t>STRENGTHENED CONNECTION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30703" y="2896394"/>
            <a:ext cx="763884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E46232"/>
                </a:solidFill>
                <a:latin typeface="HK Grotesk Semi-Bold"/>
              </a:rPr>
              <a:t>02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30703" y="4610894"/>
            <a:ext cx="763884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E46232"/>
                </a:solidFill>
                <a:latin typeface="HK Grotesk Semi-Bold"/>
              </a:rPr>
              <a:t>03</a:t>
            </a:r>
          </a:p>
        </p:txBody>
      </p:sp>
      <p:sp>
        <p:nvSpPr>
          <p:cNvPr name="AutoShape 10" id="10"/>
          <p:cNvSpPr/>
          <p:nvPr/>
        </p:nvSpPr>
        <p:spPr>
          <a:xfrm>
            <a:off x="9430703" y="2309232"/>
            <a:ext cx="7508066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9430703" y="3961109"/>
            <a:ext cx="7508066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9430703" y="5675543"/>
            <a:ext cx="7508066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9430703" y="6261331"/>
            <a:ext cx="763884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E46232"/>
                </a:solidFill>
                <a:latin typeface="HK Grotesk Semi-Bold"/>
              </a:rPr>
              <a:t>04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806335" y="6375631"/>
            <a:ext cx="613243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HK Grotesk Semi-Bold"/>
              </a:rPr>
              <a:t>ENHANCED RELATIONSHIP SATISFACTION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681208" y="5390316"/>
            <a:ext cx="6708022" cy="3132680"/>
          </a:xfrm>
          <a:custGeom>
            <a:avLst/>
            <a:gdLst/>
            <a:ahLst/>
            <a:cxnLst/>
            <a:rect r="r" b="b" t="t" l="l"/>
            <a:pathLst>
              <a:path h="3132680" w="6708022">
                <a:moveTo>
                  <a:pt x="0" y="0"/>
                </a:moveTo>
                <a:lnTo>
                  <a:pt x="6708021" y="0"/>
                </a:lnTo>
                <a:lnTo>
                  <a:pt x="6708021" y="3132680"/>
                </a:lnTo>
                <a:lnTo>
                  <a:pt x="0" y="3132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40364" y="1541940"/>
            <a:ext cx="7150388" cy="6458808"/>
          </a:xfrm>
          <a:custGeom>
            <a:avLst/>
            <a:gdLst/>
            <a:ahLst/>
            <a:cxnLst/>
            <a:rect r="r" b="b" t="t" l="l"/>
            <a:pathLst>
              <a:path h="6458808" w="7150388">
                <a:moveTo>
                  <a:pt x="0" y="0"/>
                </a:moveTo>
                <a:lnTo>
                  <a:pt x="7150388" y="0"/>
                </a:lnTo>
                <a:lnTo>
                  <a:pt x="7150388" y="6458808"/>
                </a:lnTo>
                <a:lnTo>
                  <a:pt x="0" y="6458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576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971105" y="1184903"/>
            <a:ext cx="10584615" cy="6605854"/>
            <a:chOff x="0" y="0"/>
            <a:chExt cx="14112820" cy="880780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4112820" cy="40509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933"/>
                </a:lnSpc>
              </a:pPr>
              <a:r>
                <a:rPr lang="en-US" sz="9944">
                  <a:solidFill>
                    <a:srgbClr val="000000"/>
                  </a:solidFill>
                  <a:latin typeface="HK Grotesk Semi-Bold"/>
                </a:rPr>
                <a:t>Improved Communication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970867"/>
              <a:ext cx="14112820" cy="38369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40"/>
                </a:lnSpc>
              </a:pPr>
              <a:r>
                <a:rPr lang="en-US" sz="3314">
                  <a:solidFill>
                    <a:srgbClr val="000000"/>
                  </a:solidFill>
                  <a:latin typeface="HK Grotesk Medium"/>
                </a:rPr>
                <a:t>Couples therapy provides a safe space for partners to express their thoughts, feelings, and concerns openly. Through guided discussions and exercises, couples can enhance their communication skills, leading to better understanding and empathy.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38169" y="502028"/>
            <a:ext cx="6176060" cy="4114800"/>
          </a:xfrm>
          <a:custGeom>
            <a:avLst/>
            <a:gdLst/>
            <a:ahLst/>
            <a:cxnLst/>
            <a:rect r="r" b="b" t="t" l="l"/>
            <a:pathLst>
              <a:path h="4114800" w="6176060">
                <a:moveTo>
                  <a:pt x="0" y="0"/>
                </a:moveTo>
                <a:lnTo>
                  <a:pt x="6176061" y="0"/>
                </a:lnTo>
                <a:lnTo>
                  <a:pt x="61760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40010" y="3524360"/>
            <a:ext cx="4147316" cy="6224865"/>
          </a:xfrm>
          <a:custGeom>
            <a:avLst/>
            <a:gdLst/>
            <a:ahLst/>
            <a:cxnLst/>
            <a:rect r="r" b="b" t="t" l="l"/>
            <a:pathLst>
              <a:path h="6224865" w="4147316">
                <a:moveTo>
                  <a:pt x="0" y="0"/>
                </a:moveTo>
                <a:lnTo>
                  <a:pt x="4147316" y="0"/>
                </a:lnTo>
                <a:lnTo>
                  <a:pt x="4147316" y="6224865"/>
                </a:lnTo>
                <a:lnTo>
                  <a:pt x="0" y="62248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45391" y="2052641"/>
            <a:ext cx="10080808" cy="6768097"/>
            <a:chOff x="0" y="0"/>
            <a:chExt cx="13441078" cy="902412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9525"/>
              <a:ext cx="13441078" cy="33347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818"/>
                </a:lnSpc>
              </a:pPr>
              <a:r>
                <a:rPr lang="en-US" sz="8182">
                  <a:solidFill>
                    <a:srgbClr val="E46232"/>
                  </a:solidFill>
                  <a:latin typeface="HK Grotesk Semi-Bold"/>
                </a:rPr>
                <a:t>Conflict </a:t>
              </a:r>
            </a:p>
            <a:p>
              <a:pPr>
                <a:lnSpc>
                  <a:spcPts val="9818"/>
                </a:lnSpc>
              </a:pPr>
              <a:r>
                <a:rPr lang="en-US" sz="8182">
                  <a:solidFill>
                    <a:srgbClr val="E46232"/>
                  </a:solidFill>
                  <a:latin typeface="HK Grotesk Semi-Bold"/>
                </a:rPr>
                <a:t>Resolution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292890"/>
              <a:ext cx="13441078" cy="4731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72"/>
                </a:lnSpc>
              </a:pPr>
              <a:r>
                <a:rPr lang="en-US" sz="3409">
                  <a:solidFill>
                    <a:srgbClr val="000000"/>
                  </a:solidFill>
                  <a:latin typeface="HK Grotesk Medium"/>
                </a:rPr>
                <a:t>Therapists help couples identify and address underlying issues contributing to conflicts. By learning constructive conflict resolution techniques, partners can navigate disagreements more effectively and find mutually satisfactory solutions.</a:t>
              </a:r>
            </a:p>
            <a:p>
              <a:pPr>
                <a:lnSpc>
                  <a:spcPts val="4772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18551" y="5143500"/>
            <a:ext cx="8367962" cy="4706978"/>
          </a:xfrm>
          <a:custGeom>
            <a:avLst/>
            <a:gdLst/>
            <a:ahLst/>
            <a:cxnLst/>
            <a:rect r="r" b="b" t="t" l="l"/>
            <a:pathLst>
              <a:path h="4706978" w="8367962">
                <a:moveTo>
                  <a:pt x="0" y="0"/>
                </a:moveTo>
                <a:lnTo>
                  <a:pt x="8367961" y="0"/>
                </a:lnTo>
                <a:lnTo>
                  <a:pt x="8367961" y="4706978"/>
                </a:lnTo>
                <a:lnTo>
                  <a:pt x="0" y="47069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44859" y="232188"/>
            <a:ext cx="3149643" cy="4736305"/>
          </a:xfrm>
          <a:custGeom>
            <a:avLst/>
            <a:gdLst/>
            <a:ahLst/>
            <a:cxnLst/>
            <a:rect r="r" b="b" t="t" l="l"/>
            <a:pathLst>
              <a:path h="4736305" w="3149643">
                <a:moveTo>
                  <a:pt x="0" y="0"/>
                </a:moveTo>
                <a:lnTo>
                  <a:pt x="3149643" y="0"/>
                </a:lnTo>
                <a:lnTo>
                  <a:pt x="3149643" y="4736305"/>
                </a:lnTo>
                <a:lnTo>
                  <a:pt x="0" y="47363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362090"/>
            <a:ext cx="6455467" cy="24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20"/>
              </a:lnSpc>
            </a:pPr>
            <a:r>
              <a:rPr lang="en-US" sz="8100">
                <a:solidFill>
                  <a:srgbClr val="000000"/>
                </a:solidFill>
                <a:latin typeface="HK Grotesk Semi-Bold"/>
              </a:rPr>
              <a:t>Strengthened Connection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84903" y="3957488"/>
            <a:ext cx="7727409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Couples therapy focuses on rebuilding emotional bonds and intimacy between partners. Through activities designed to foster connection and trust, couples can rekindle their love and deepen their emotional connection.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03912" y="1853341"/>
            <a:ext cx="6455467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5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285410" y="1571942"/>
            <a:ext cx="10557423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HK Grotesk Semi-Bold"/>
              </a:rPr>
              <a:t>Enhanced Relationship Satisfaction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431383" y="4143764"/>
            <a:ext cx="8792702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As couples address challenges and make positive changes, they often experience increased relationship satisfaction. Couples therapy empowers partners to create a healthier, more fulfilling relationship built on mutual respect, support, and appreciation.</a:t>
            </a: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-372053" y="1581467"/>
            <a:ext cx="7109824" cy="7124067"/>
            <a:chOff x="0" y="0"/>
            <a:chExt cx="10143490" cy="101638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143351" cy="10163632"/>
            </a:xfrm>
            <a:custGeom>
              <a:avLst/>
              <a:gdLst/>
              <a:ahLst/>
              <a:cxnLst/>
              <a:rect r="r" b="b" t="t" l="l"/>
              <a:pathLst>
                <a:path h="10163632" w="10143351">
                  <a:moveTo>
                    <a:pt x="0" y="0"/>
                  </a:moveTo>
                  <a:lnTo>
                    <a:pt x="10143351" y="0"/>
                  </a:lnTo>
                  <a:lnTo>
                    <a:pt x="10143351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0" t="-25" r="0" b="-25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149600" y="2368550"/>
              <a:ext cx="5156200" cy="6858000"/>
            </a:xfrm>
            <a:custGeom>
              <a:avLst/>
              <a:gdLst/>
              <a:ahLst/>
              <a:cxnLst/>
              <a:rect r="r" b="b" t="t" l="l"/>
              <a:pathLst>
                <a:path h="6858000" w="5156200">
                  <a:moveTo>
                    <a:pt x="0" y="0"/>
                  </a:moveTo>
                  <a:lnTo>
                    <a:pt x="5156200" y="0"/>
                  </a:lnTo>
                  <a:lnTo>
                    <a:pt x="5156200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3"/>
              <a:stretch>
                <a:fillRect l="-49816" t="0" r="-49816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74650" y="673100"/>
              <a:ext cx="6318250" cy="8427288"/>
            </a:xfrm>
            <a:custGeom>
              <a:avLst/>
              <a:gdLst/>
              <a:ahLst/>
              <a:cxnLst/>
              <a:rect r="r" b="b" t="t" l="l"/>
              <a:pathLst>
                <a:path h="8427288" w="6318250">
                  <a:moveTo>
                    <a:pt x="2560460" y="1417091"/>
                  </a:moveTo>
                  <a:lnTo>
                    <a:pt x="2559050" y="8427288"/>
                  </a:lnTo>
                  <a:lnTo>
                    <a:pt x="0" y="8427288"/>
                  </a:lnTo>
                  <a:lnTo>
                    <a:pt x="0" y="0"/>
                  </a:lnTo>
                  <a:lnTo>
                    <a:pt x="6318250" y="0"/>
                  </a:lnTo>
                  <a:lnTo>
                    <a:pt x="6318250" y="1098550"/>
                  </a:lnTo>
                  <a:lnTo>
                    <a:pt x="2878087" y="1099439"/>
                  </a:lnTo>
                  <a:cubicBezTo>
                    <a:pt x="2702674" y="1099490"/>
                    <a:pt x="2560498" y="1241679"/>
                    <a:pt x="2560460" y="1417091"/>
                  </a:cubicBezTo>
                  <a:close/>
                </a:path>
              </a:pathLst>
            </a:custGeom>
            <a:blipFill>
              <a:blip r:embed="rId4"/>
              <a:stretch>
                <a:fillRect l="0" t="-10247" r="0" b="-2213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26451" y="0"/>
            <a:ext cx="6161549" cy="10287000"/>
          </a:xfrm>
          <a:custGeom>
            <a:avLst/>
            <a:gdLst/>
            <a:ahLst/>
            <a:cxnLst/>
            <a:rect r="r" b="b" t="t" l="l"/>
            <a:pathLst>
              <a:path h="10287000" w="6161549">
                <a:moveTo>
                  <a:pt x="0" y="0"/>
                </a:moveTo>
                <a:lnTo>
                  <a:pt x="6161549" y="0"/>
                </a:lnTo>
                <a:lnTo>
                  <a:pt x="616154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16" t="0" r="-56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202" y="788000"/>
            <a:ext cx="6038665" cy="2820087"/>
          </a:xfrm>
          <a:custGeom>
            <a:avLst/>
            <a:gdLst/>
            <a:ahLst/>
            <a:cxnLst/>
            <a:rect r="r" b="b" t="t" l="l"/>
            <a:pathLst>
              <a:path h="2820087" w="6038665">
                <a:moveTo>
                  <a:pt x="0" y="0"/>
                </a:moveTo>
                <a:lnTo>
                  <a:pt x="6038666" y="0"/>
                </a:lnTo>
                <a:lnTo>
                  <a:pt x="6038666" y="2820087"/>
                </a:lnTo>
                <a:lnTo>
                  <a:pt x="0" y="2820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68202" y="4510464"/>
            <a:ext cx="10847436" cy="45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HK Grotesk Semi-Bold"/>
              </a:rPr>
              <a:t>Overall, couples therapy provides a valuable opportunity for partners to work together towards a happier, more fulfilling relationship.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80" t="0" r="-658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144000" y="4964635"/>
            <a:ext cx="8115300" cy="4293665"/>
            <a:chOff x="0" y="0"/>
            <a:chExt cx="10820400" cy="572488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0820400" cy="3667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0800"/>
                </a:lnSpc>
              </a:pPr>
              <a:r>
                <a:rPr lang="en-US" sz="9000">
                  <a:solidFill>
                    <a:srgbClr val="000000"/>
                  </a:solidFill>
                  <a:latin typeface="HK Grotesk Semi-Bold"/>
                </a:rPr>
                <a:t>Do you have any questions?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222054"/>
              <a:ext cx="10820400" cy="1502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550"/>
                </a:lnSpc>
              </a:pPr>
              <a:r>
                <a:rPr lang="en-US" sz="3500">
                  <a:solidFill>
                    <a:srgbClr val="E46232"/>
                  </a:solidFill>
                  <a:latin typeface="HK Grotesk Medium"/>
                </a:rPr>
                <a:t>Send it to us</a:t>
              </a:r>
              <a:r>
                <a:rPr lang="en-US" sz="3500">
                  <a:solidFill>
                    <a:srgbClr val="000000"/>
                  </a:solidFill>
                  <a:latin typeface="HK Grotesk Medium"/>
                </a:rPr>
                <a:t>! We hope you learned something new.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DAF995dCpDQ</dc:identifier>
  <dcterms:modified xsi:type="dcterms:W3CDTF">2011-08-01T06:04:30Z</dcterms:modified>
  <cp:revision>1</cp:revision>
  <dc:title>5 Benefits Of Couples therapy</dc:title>
</cp:coreProperties>
</file>