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3226" t="0" r="-23226"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59403"/>
            <a:ext cx="18288000" cy="65857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best choice depends on your business needs, budget, and long-term goals. Here’s a quick breakdown:</a:t>
            </a:r>
          </a:p>
          <a:p>
            <a:pPr algn="ctr">
              <a:lnSpc>
                <a:spcPts val="4373"/>
              </a:lnSpc>
              <a:spcBef>
                <a:spcPct val="0"/>
              </a:spcBef>
            </a:pPr>
            <a:r>
              <a:rPr lang="en-US" sz="2733">
                <a:solidFill>
                  <a:srgbClr val="000000"/>
                </a:solidFill>
                <a:latin typeface="Canva Sans"/>
                <a:ea typeface="Canva Sans"/>
                <a:cs typeface="Canva Sans"/>
                <a:sym typeface="Canva Sans"/>
              </a:rPr>
              <a:t>Choose Custom Website Development if:</a:t>
            </a:r>
          </a:p>
          <a:p>
            <a:pPr algn="ctr">
              <a:lnSpc>
                <a:spcPts val="4373"/>
              </a:lnSpc>
              <a:spcBef>
                <a:spcPct val="0"/>
              </a:spcBef>
            </a:pPr>
            <a:r>
              <a:rPr lang="en-US" sz="2733">
                <a:solidFill>
                  <a:srgbClr val="000000"/>
                </a:solidFill>
                <a:latin typeface="Canva Sans"/>
                <a:ea typeface="Canva Sans"/>
                <a:cs typeface="Canva Sans"/>
                <a:sym typeface="Canva Sans"/>
              </a:rPr>
              <a:t>You need a highly unique design and advanced features.</a:t>
            </a:r>
          </a:p>
          <a:p>
            <a:pPr algn="ctr">
              <a:lnSpc>
                <a:spcPts val="4373"/>
              </a:lnSpc>
              <a:spcBef>
                <a:spcPct val="0"/>
              </a:spcBef>
            </a:pPr>
            <a:r>
              <a:rPr lang="en-US" sz="2733">
                <a:solidFill>
                  <a:srgbClr val="000000"/>
                </a:solidFill>
                <a:latin typeface="Canva Sans"/>
                <a:ea typeface="Canva Sans"/>
                <a:cs typeface="Canva Sans"/>
                <a:sym typeface="Canva Sans"/>
              </a:rPr>
              <a:t>You plan for long-term growth and scalability.</a:t>
            </a:r>
          </a:p>
          <a:p>
            <a:pPr algn="ctr">
              <a:lnSpc>
                <a:spcPts val="4373"/>
              </a:lnSpc>
              <a:spcBef>
                <a:spcPct val="0"/>
              </a:spcBef>
            </a:pPr>
            <a:r>
              <a:rPr lang="en-US" sz="2733">
                <a:solidFill>
                  <a:srgbClr val="000000"/>
                </a:solidFill>
                <a:latin typeface="Canva Sans"/>
                <a:ea typeface="Canva Sans"/>
                <a:cs typeface="Canva Sans"/>
                <a:sym typeface="Canva Sans"/>
              </a:rPr>
              <a:t>You want full control over performance, security, and SEO.</a:t>
            </a:r>
          </a:p>
          <a:p>
            <a:pPr algn="ctr">
              <a:lnSpc>
                <a:spcPts val="4373"/>
              </a:lnSpc>
              <a:spcBef>
                <a:spcPct val="0"/>
              </a:spcBef>
            </a:pPr>
            <a:r>
              <a:rPr lang="en-US" sz="2733">
                <a:solidFill>
                  <a:srgbClr val="000000"/>
                </a:solidFill>
                <a:latin typeface="Canva Sans"/>
                <a:ea typeface="Canva Sans"/>
                <a:cs typeface="Canva Sans"/>
                <a:sym typeface="Canva Sans"/>
              </a:rPr>
              <a:t>You have the budget to invest in professional development.</a:t>
            </a:r>
          </a:p>
          <a:p>
            <a:pPr algn="ctr">
              <a:lnSpc>
                <a:spcPts val="4373"/>
              </a:lnSpc>
              <a:spcBef>
                <a:spcPct val="0"/>
              </a:spcBef>
            </a:pPr>
            <a:r>
              <a:rPr lang="en-US" sz="2733">
                <a:solidFill>
                  <a:srgbClr val="000000"/>
                </a:solidFill>
                <a:latin typeface="Canva Sans"/>
                <a:ea typeface="Canva Sans"/>
                <a:cs typeface="Canva Sans"/>
                <a:sym typeface="Canva Sans"/>
              </a:rPr>
              <a:t>Choose a Website Builder if:</a:t>
            </a:r>
          </a:p>
          <a:p>
            <a:pPr algn="ctr">
              <a:lnSpc>
                <a:spcPts val="4373"/>
              </a:lnSpc>
              <a:spcBef>
                <a:spcPct val="0"/>
              </a:spcBef>
            </a:pPr>
            <a:r>
              <a:rPr lang="en-US" sz="2733">
                <a:solidFill>
                  <a:srgbClr val="000000"/>
                </a:solidFill>
                <a:latin typeface="Canva Sans"/>
                <a:ea typeface="Canva Sans"/>
                <a:cs typeface="Canva Sans"/>
                <a:sym typeface="Canva Sans"/>
              </a:rPr>
              <a:t>You need a cost-effective and quick solution.</a:t>
            </a:r>
          </a:p>
          <a:p>
            <a:pPr algn="ctr">
              <a:lnSpc>
                <a:spcPts val="4373"/>
              </a:lnSpc>
              <a:spcBef>
                <a:spcPct val="0"/>
              </a:spcBef>
            </a:pPr>
            <a:r>
              <a:rPr lang="en-US" sz="2733">
                <a:solidFill>
                  <a:srgbClr val="000000"/>
                </a:solidFill>
                <a:latin typeface="Canva Sans"/>
                <a:ea typeface="Canva Sans"/>
                <a:cs typeface="Canva Sans"/>
                <a:sym typeface="Canva Sans"/>
              </a:rPr>
              <a:t>You have minimal technical knowledge and prefer a DIY approach.</a:t>
            </a:r>
          </a:p>
          <a:p>
            <a:pPr algn="ctr">
              <a:lnSpc>
                <a:spcPts val="4373"/>
              </a:lnSpc>
              <a:spcBef>
                <a:spcPct val="0"/>
              </a:spcBef>
            </a:pPr>
            <a:r>
              <a:rPr lang="en-US" sz="2733">
                <a:solidFill>
                  <a:srgbClr val="000000"/>
                </a:solidFill>
                <a:latin typeface="Canva Sans"/>
                <a:ea typeface="Canva Sans"/>
                <a:cs typeface="Canva Sans"/>
                <a:sym typeface="Canva Sans"/>
              </a:rPr>
              <a:t>You’re running a small business, portfolio, or personal website.</a:t>
            </a:r>
          </a:p>
          <a:p>
            <a:pPr algn="ctr">
              <a:lnSpc>
                <a:spcPts val="4373"/>
              </a:lnSpc>
              <a:spcBef>
                <a:spcPct val="0"/>
              </a:spcBef>
            </a:pPr>
            <a:r>
              <a:rPr lang="en-US" sz="2733">
                <a:solidFill>
                  <a:srgbClr val="000000"/>
                </a:solidFill>
                <a:latin typeface="Canva Sans"/>
                <a:ea typeface="Canva Sans"/>
                <a:cs typeface="Canva Sans"/>
                <a:sym typeface="Canva Sans"/>
              </a:rPr>
              <a:t>You don’t require advanced features or custom integrations.</a:t>
            </a:r>
          </a:p>
          <a:p>
            <a:pPr algn="ctr">
              <a:lnSpc>
                <a:spcPts val="4373"/>
              </a:lnSpc>
              <a:spcBef>
                <a:spcPct val="0"/>
              </a:spcBef>
            </a:pPr>
            <a:r>
              <a:rPr lang="en-US" sz="2733">
                <a:solidFill>
                  <a:srgbClr val="000000"/>
                </a:solidFill>
                <a:latin typeface="Canva Sans"/>
                <a:ea typeface="Canva Sans"/>
                <a:cs typeface="Canva Sans"/>
                <a:sym typeface="Canva Sans"/>
              </a:rPr>
              <a:t>Conclusion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74442"/>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Both custom website development and website builders have their advantages and disadvantages. If you prioritize flexibility, scalability, and unique branding, a custom-built website is the best choice. However, if you need a budget-friendly and easy-to-manage solution, a website builder can be an excellent option. Ultimately, understanding your business needs and long-term goals will help you make the right decision for your website in 2025.</a:t>
            </a:r>
          </a:p>
        </p:txBody>
      </p:sp>
      <p:sp>
        <p:nvSpPr>
          <p:cNvPr name="TextBox 3" id="3"/>
          <p:cNvSpPr txBox="true"/>
          <p:nvPr/>
        </p:nvSpPr>
        <p:spPr>
          <a:xfrm rot="0">
            <a:off x="0" y="6680718"/>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Complete Guide to Website Design and Development: How to Build a High-Performance Business Website in 2025</a:t>
            </a:r>
          </a:p>
          <a:p>
            <a:pPr algn="ctr">
              <a:lnSpc>
                <a:spcPts val="3821"/>
              </a:lnSpc>
              <a:spcBef>
                <a:spcPct val="0"/>
              </a:spcBef>
            </a:pPr>
            <a:r>
              <a:rPr lang="en-US" sz="2729">
                <a:solidFill>
                  <a:srgbClr val="000000"/>
                </a:solidFill>
                <a:latin typeface="Canva Sans"/>
                <a:ea typeface="Canva Sans"/>
                <a:cs typeface="Canva Sans"/>
                <a:sym typeface="Canva Sans"/>
              </a:rPr>
              <a:t>Introduction</a:t>
            </a:r>
          </a:p>
          <a:p>
            <a:pPr algn="ctr">
              <a:lnSpc>
                <a:spcPts val="3821"/>
              </a:lnSpc>
              <a:spcBef>
                <a:spcPct val="0"/>
              </a:spcBef>
            </a:pPr>
            <a:r>
              <a:rPr lang="en-US" sz="2729">
                <a:solidFill>
                  <a:srgbClr val="000000"/>
                </a:solidFill>
                <a:latin typeface="Canva Sans"/>
                <a:ea typeface="Canva Sans"/>
                <a:cs typeface="Canva Sans"/>
                <a:sym typeface="Canva Sans"/>
              </a:rPr>
              <a:t>In the fast-evolving digital landscape, having a high-performance business website is no longer optional—it's a necessity.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13098"/>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well-designed and well-developed website can drive engagement, improve conversions, and establish credibility. Whether you're a startup, small business, or large enterprise, understanding the key elements of website design and development is crucial. This guide will walk you through the essential steps and best practices to build a website that is fast, secure, and optimized for success in 2025.</a:t>
            </a:r>
          </a:p>
          <a:p>
            <a:pPr algn="ctr">
              <a:lnSpc>
                <a:spcPts val="3821"/>
              </a:lnSpc>
              <a:spcBef>
                <a:spcPct val="0"/>
              </a:spcBef>
            </a:pPr>
            <a:r>
              <a:rPr lang="en-US" sz="2729">
                <a:solidFill>
                  <a:srgbClr val="000000"/>
                </a:solidFill>
                <a:latin typeface="Canva Sans"/>
                <a:ea typeface="Canva Sans"/>
                <a:cs typeface="Canva Sans"/>
                <a:sym typeface="Canva Sans"/>
              </a:rPr>
              <a:t>Step 1: Define Your Website Goals and Audience</a:t>
            </a:r>
          </a:p>
          <a:p>
            <a:pPr algn="ctr">
              <a:lnSpc>
                <a:spcPts val="3821"/>
              </a:lnSpc>
              <a:spcBef>
                <a:spcPct val="0"/>
              </a:spcBef>
            </a:pPr>
            <a:r>
              <a:rPr lang="en-US" sz="2729">
                <a:solidFill>
                  <a:srgbClr val="000000"/>
                </a:solidFill>
                <a:latin typeface="Canva Sans"/>
                <a:ea typeface="Canva Sans"/>
                <a:cs typeface="Canva Sans"/>
                <a:sym typeface="Canva Sans"/>
              </a:rPr>
              <a:t>Before you start designing or developing your website, it’s important to define its purpose and target audience. Ask yourself:</a:t>
            </a:r>
          </a:p>
          <a:p>
            <a:pPr algn="ctr">
              <a:lnSpc>
                <a:spcPts val="3821"/>
              </a:lnSpc>
              <a:spcBef>
                <a:spcPct val="0"/>
              </a:spcBef>
            </a:pPr>
            <a:r>
              <a:rPr lang="en-US" sz="2729">
                <a:solidFill>
                  <a:srgbClr val="000000"/>
                </a:solidFill>
                <a:latin typeface="Canva Sans"/>
                <a:ea typeface="Canva Sans"/>
                <a:cs typeface="Canva Sans"/>
                <a:sym typeface="Canva Sans"/>
              </a:rPr>
              <a:t>What primary objective do I want my website to achieve? (e.g., lead generation, e-commerce, portfolio, or brand awareness)</a:t>
            </a:r>
          </a:p>
          <a:p>
            <a:pPr algn="ctr">
              <a:lnSpc>
                <a:spcPts val="3821"/>
              </a:lnSpc>
              <a:spcBef>
                <a:spcPct val="0"/>
              </a:spcBef>
            </a:pPr>
            <a:r>
              <a:rPr lang="en-US" sz="2729">
                <a:solidFill>
                  <a:srgbClr val="000000"/>
                </a:solidFill>
                <a:latin typeface="Canva Sans"/>
                <a:ea typeface="Canva Sans"/>
                <a:cs typeface="Canva Sans"/>
                <a:sym typeface="Canva Sans"/>
              </a:rPr>
              <a:t>Who is my target audience, and what are their preferences?</a:t>
            </a:r>
          </a:p>
          <a:p>
            <a:pPr algn="ctr">
              <a:lnSpc>
                <a:spcPts val="3821"/>
              </a:lnSpc>
              <a:spcBef>
                <a:spcPct val="0"/>
              </a:spcBef>
            </a:pPr>
            <a:r>
              <a:rPr lang="en-US" sz="2729">
                <a:solidFill>
                  <a:srgbClr val="000000"/>
                </a:solidFill>
                <a:latin typeface="Canva Sans"/>
                <a:ea typeface="Canva Sans"/>
                <a:cs typeface="Canva Sans"/>
                <a:sym typeface="Canva Sans"/>
              </a:rPr>
              <a:t>What features and functionalities will my website need to meet user expectations?</a:t>
            </a:r>
          </a:p>
          <a:p>
            <a:pPr algn="ctr">
              <a:lnSpc>
                <a:spcPts val="3821"/>
              </a:lnSpc>
              <a:spcBef>
                <a:spcPct val="0"/>
              </a:spcBef>
            </a:pPr>
            <a:r>
              <a:rPr lang="en-US" sz="2729">
                <a:solidFill>
                  <a:srgbClr val="000000"/>
                </a:solidFill>
                <a:latin typeface="Canva Sans"/>
                <a:ea typeface="Canva Sans"/>
                <a:cs typeface="Canva Sans"/>
                <a:sym typeface="Canva Sans"/>
              </a:rPr>
              <a:t>Pro Tip:</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07860"/>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Conduct market research and competitor analysis to understand industry trends and identify what works best in your niche.</a:t>
            </a:r>
          </a:p>
          <a:p>
            <a:pPr algn="ctr">
              <a:lnSpc>
                <a:spcPts val="3821"/>
              </a:lnSpc>
              <a:spcBef>
                <a:spcPct val="0"/>
              </a:spcBef>
            </a:pPr>
            <a:r>
              <a:rPr lang="en-US" sz="2729">
                <a:solidFill>
                  <a:srgbClr val="000000"/>
                </a:solidFill>
                <a:latin typeface="Canva Sans"/>
                <a:ea typeface="Canva Sans"/>
                <a:cs typeface="Canva Sans"/>
                <a:sym typeface="Canva Sans"/>
              </a:rPr>
              <a:t>Step 2: Choose the Right Website Development Approach</a:t>
            </a:r>
          </a:p>
          <a:p>
            <a:pPr algn="ctr">
              <a:lnSpc>
                <a:spcPts val="3821"/>
              </a:lnSpc>
              <a:spcBef>
                <a:spcPct val="0"/>
              </a:spcBef>
            </a:pPr>
            <a:r>
              <a:rPr lang="en-US" sz="2729">
                <a:solidFill>
                  <a:srgbClr val="000000"/>
                </a:solidFill>
                <a:latin typeface="Canva Sans"/>
                <a:ea typeface="Canva Sans"/>
                <a:cs typeface="Canva Sans"/>
                <a:sym typeface="Canva Sans"/>
              </a:rPr>
              <a:t>There are two primary ways to develop a website:</a:t>
            </a:r>
          </a:p>
          <a:p>
            <a:pPr algn="ctr">
              <a:lnSpc>
                <a:spcPts val="3821"/>
              </a:lnSpc>
              <a:spcBef>
                <a:spcPct val="0"/>
              </a:spcBef>
            </a:pPr>
            <a:r>
              <a:rPr lang="en-US" sz="2729">
                <a:solidFill>
                  <a:srgbClr val="000000"/>
                </a:solidFill>
                <a:latin typeface="Canva Sans"/>
                <a:ea typeface="Canva Sans"/>
                <a:cs typeface="Canva Sans"/>
                <a:sym typeface="Canva Sans"/>
              </a:rPr>
              <a:t>Custom Website Development: A fully customized website built from scratch using technologies like HTML, CSS, JavaScript, and frameworks such as React, Angular, or Laravel.</a:t>
            </a:r>
          </a:p>
          <a:p>
            <a:pPr algn="ctr">
              <a:lnSpc>
                <a:spcPts val="3821"/>
              </a:lnSpc>
              <a:spcBef>
                <a:spcPct val="0"/>
              </a:spcBef>
            </a:pPr>
            <a:r>
              <a:rPr lang="en-US" sz="2729">
                <a:solidFill>
                  <a:srgbClr val="000000"/>
                </a:solidFill>
                <a:latin typeface="Canva Sans"/>
                <a:ea typeface="Canva Sans"/>
                <a:cs typeface="Canva Sans"/>
                <a:sym typeface="Canva Sans"/>
              </a:rPr>
              <a:t>Website Builders &amp; CMS: Platforms like WordPress, Wix, Shopify, or Webflow allow for easier website creation without extensive coding knowledge.</a:t>
            </a:r>
          </a:p>
          <a:p>
            <a:pPr algn="ctr">
              <a:lnSpc>
                <a:spcPts val="3821"/>
              </a:lnSpc>
              <a:spcBef>
                <a:spcPct val="0"/>
              </a:spcBef>
            </a:pPr>
            <a:r>
              <a:rPr lang="en-US" sz="2729">
                <a:solidFill>
                  <a:srgbClr val="000000"/>
                </a:solidFill>
                <a:latin typeface="Canva Sans"/>
                <a:ea typeface="Canva Sans"/>
                <a:cs typeface="Canva Sans"/>
                <a:sym typeface="Canva Sans"/>
              </a:rPr>
              <a:t>Choosing the Best Option:</a:t>
            </a:r>
          </a:p>
          <a:p>
            <a:pPr algn="ctr">
              <a:lnSpc>
                <a:spcPts val="3821"/>
              </a:lnSpc>
              <a:spcBef>
                <a:spcPct val="0"/>
              </a:spcBef>
            </a:pPr>
            <a:r>
              <a:rPr lang="en-US" sz="2729">
                <a:solidFill>
                  <a:srgbClr val="000000"/>
                </a:solidFill>
                <a:latin typeface="Canva Sans"/>
                <a:ea typeface="Canva Sans"/>
                <a:cs typeface="Canva Sans"/>
                <a:sym typeface="Canva Sans"/>
              </a:rPr>
              <a:t>For businesses that need scalability and unique features: Custom website development is recommended.</a:t>
            </a:r>
          </a:p>
          <a:p>
            <a:pPr algn="ctr">
              <a:lnSpc>
                <a:spcPts val="3821"/>
              </a:lnSpc>
              <a:spcBef>
                <a:spcPct val="0"/>
              </a:spcBef>
            </a:pPr>
            <a:r>
              <a:rPr lang="en-US" sz="2729">
                <a:solidFill>
                  <a:srgbClr val="000000"/>
                </a:solidFill>
                <a:latin typeface="Canva Sans"/>
                <a:ea typeface="Canva Sans"/>
                <a:cs typeface="Canva Sans"/>
                <a:sym typeface="Canva Sans"/>
              </a:rPr>
              <a:t>For small businesses, startups, or personal brands: Website builders and CMS platforms provide a cost-effective and user-friendly solution.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13217"/>
            <a:ext cx="18288000" cy="617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Step 3: Design a User-Centric Interface (UI/UX Design)</a:t>
            </a:r>
          </a:p>
          <a:p>
            <a:pPr algn="ctr">
              <a:lnSpc>
                <a:spcPts val="3821"/>
              </a:lnSpc>
              <a:spcBef>
                <a:spcPct val="0"/>
              </a:spcBef>
            </a:pPr>
            <a:r>
              <a:rPr lang="en-US" sz="2729">
                <a:solidFill>
                  <a:srgbClr val="000000"/>
                </a:solidFill>
                <a:latin typeface="Canva Sans"/>
                <a:ea typeface="Canva Sans"/>
                <a:cs typeface="Canva Sans"/>
                <a:sym typeface="Canva Sans"/>
              </a:rPr>
              <a:t>A well-designed website should prioritize user experience (UX) and a visually appealing interface (UI). Follow these principles:</a:t>
            </a:r>
          </a:p>
          <a:p>
            <a:pPr algn="ctr">
              <a:lnSpc>
                <a:spcPts val="3821"/>
              </a:lnSpc>
              <a:spcBef>
                <a:spcPct val="0"/>
              </a:spcBef>
            </a:pPr>
            <a:r>
              <a:rPr lang="en-US" sz="2729">
                <a:solidFill>
                  <a:srgbClr val="000000"/>
                </a:solidFill>
                <a:latin typeface="Canva Sans"/>
                <a:ea typeface="Canva Sans"/>
                <a:cs typeface="Canva Sans"/>
                <a:sym typeface="Canva Sans"/>
              </a:rPr>
              <a:t>Mobile-First Design: Ensure your website is fully responsive across all devices.</a:t>
            </a:r>
          </a:p>
          <a:p>
            <a:pPr algn="ctr">
              <a:lnSpc>
                <a:spcPts val="3821"/>
              </a:lnSpc>
              <a:spcBef>
                <a:spcPct val="0"/>
              </a:spcBef>
            </a:pPr>
            <a:r>
              <a:rPr lang="en-US" sz="2729">
                <a:solidFill>
                  <a:srgbClr val="000000"/>
                </a:solidFill>
                <a:latin typeface="Canva Sans"/>
                <a:ea typeface="Canva Sans"/>
                <a:cs typeface="Canva Sans"/>
                <a:sym typeface="Canva Sans"/>
              </a:rPr>
              <a:t>Intuitive Navigation: Create a clear, logical site structure that makes it easy for users to find information.</a:t>
            </a:r>
          </a:p>
          <a:p>
            <a:pPr algn="ctr">
              <a:lnSpc>
                <a:spcPts val="3821"/>
              </a:lnSpc>
              <a:spcBef>
                <a:spcPct val="0"/>
              </a:spcBef>
            </a:pPr>
            <a:r>
              <a:rPr lang="en-US" sz="2729">
                <a:solidFill>
                  <a:srgbClr val="000000"/>
                </a:solidFill>
                <a:latin typeface="Canva Sans"/>
                <a:ea typeface="Canva Sans"/>
                <a:cs typeface="Canva Sans"/>
                <a:sym typeface="Canva Sans"/>
              </a:rPr>
              <a:t>Fast Loading Speeds: Optimize images, minimize code bloat, and use caching to improve site speed.</a:t>
            </a:r>
          </a:p>
          <a:p>
            <a:pPr algn="ctr">
              <a:lnSpc>
                <a:spcPts val="3821"/>
              </a:lnSpc>
              <a:spcBef>
                <a:spcPct val="0"/>
              </a:spcBef>
            </a:pPr>
            <a:r>
              <a:rPr lang="en-US" sz="2729">
                <a:solidFill>
                  <a:srgbClr val="000000"/>
                </a:solidFill>
                <a:latin typeface="Canva Sans"/>
                <a:ea typeface="Canva Sans"/>
                <a:cs typeface="Canva Sans"/>
                <a:sym typeface="Canva Sans"/>
              </a:rPr>
              <a:t>Brand Consistency: Maintain consistent branding, colors, and typography across all pages.</a:t>
            </a:r>
          </a:p>
          <a:p>
            <a:pPr algn="ctr">
              <a:lnSpc>
                <a:spcPts val="3821"/>
              </a:lnSpc>
              <a:spcBef>
                <a:spcPct val="0"/>
              </a:spcBef>
            </a:pPr>
            <a:r>
              <a:rPr lang="en-US" sz="2729">
                <a:solidFill>
                  <a:srgbClr val="000000"/>
                </a:solidFill>
                <a:latin typeface="Canva Sans"/>
                <a:ea typeface="Canva Sans"/>
                <a:cs typeface="Canva Sans"/>
                <a:sym typeface="Canva Sans"/>
              </a:rPr>
              <a:t>Step 4: Develop a Secure and High-Performance Website</a:t>
            </a:r>
          </a:p>
          <a:p>
            <a:pPr algn="ctr">
              <a:lnSpc>
                <a:spcPts val="3821"/>
              </a:lnSpc>
              <a:spcBef>
                <a:spcPct val="0"/>
              </a:spcBef>
            </a:pPr>
            <a:r>
              <a:rPr lang="en-US" sz="2729">
                <a:solidFill>
                  <a:srgbClr val="000000"/>
                </a:solidFill>
                <a:latin typeface="Canva Sans"/>
                <a:ea typeface="Canva Sans"/>
                <a:cs typeface="Canva Sans"/>
                <a:sym typeface="Canva Sans"/>
              </a:rPr>
              <a:t>The development stage is where your website’s functionality takes shape. Key aspects to focus on include:</a:t>
            </a:r>
          </a:p>
          <a:p>
            <a:pPr algn="ctr">
              <a:lnSpc>
                <a:spcPts val="3821"/>
              </a:lnSpc>
              <a:spcBef>
                <a:spcPct val="0"/>
              </a:spcBef>
            </a:pPr>
            <a:r>
              <a:rPr lang="en-US" sz="2729">
                <a:solidFill>
                  <a:srgbClr val="000000"/>
                </a:solidFill>
                <a:latin typeface="Canva Sans"/>
                <a:ea typeface="Canva Sans"/>
                <a:cs typeface="Canva Sans"/>
                <a:sym typeface="Canva Sans"/>
              </a:rPr>
              <a:t>Coding Best Practices: Write clean, well-structured, and optimized code for performance.</a:t>
            </a:r>
          </a:p>
          <a:p>
            <a:pPr algn="ctr">
              <a:lnSpc>
                <a:spcPts val="3821"/>
              </a:lnSpc>
              <a:spcBef>
                <a:spcPct val="0"/>
              </a:spcBef>
            </a:pPr>
            <a:r>
              <a:rPr lang="en-US" sz="2729">
                <a:solidFill>
                  <a:srgbClr val="000000"/>
                </a:solidFill>
                <a:latin typeface="Canva Sans"/>
                <a:ea typeface="Canva Sans"/>
                <a:cs typeface="Canva Sans"/>
                <a:sym typeface="Canva Sans"/>
              </a:rPr>
              <a:t>Security Measures: Implement SSL certificates, firewalls, and security plugins to protect against cyber threats.</a:t>
            </a:r>
          </a:p>
          <a:p>
            <a:pPr algn="ctr">
              <a:lnSpc>
                <a:spcPts val="3821"/>
              </a:lnSpc>
              <a:spcBef>
                <a:spcPct val="0"/>
              </a:spcBef>
            </a:pPr>
            <a:r>
              <a:rPr lang="en-US" sz="2729">
                <a:solidFill>
                  <a:srgbClr val="000000"/>
                </a:solidFill>
                <a:latin typeface="Canva Sans"/>
                <a:ea typeface="Canva Sans"/>
                <a:cs typeface="Canva Sans"/>
                <a:sym typeface="Canva Sans"/>
              </a:rPr>
              <a:t>SEO Optimization: Use clean URLs, structured data, and metadata to improve search engine rankings.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17923"/>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Speed Optimization: Leverage Content Delivery Networks (CDNs) and lazy loading for better performance.</a:t>
            </a:r>
          </a:p>
          <a:p>
            <a:pPr algn="ctr">
              <a:lnSpc>
                <a:spcPts val="3821"/>
              </a:lnSpc>
              <a:spcBef>
                <a:spcPct val="0"/>
              </a:spcBef>
            </a:pPr>
            <a:r>
              <a:rPr lang="en-US" sz="2729">
                <a:solidFill>
                  <a:srgbClr val="000000"/>
                </a:solidFill>
                <a:latin typeface="Canva Sans"/>
                <a:ea typeface="Canva Sans"/>
                <a:cs typeface="Canva Sans"/>
                <a:sym typeface="Canva Sans"/>
              </a:rPr>
              <a:t>Step 5: Implement SEO Best Practices</a:t>
            </a:r>
          </a:p>
          <a:p>
            <a:pPr algn="ctr">
              <a:lnSpc>
                <a:spcPts val="3821"/>
              </a:lnSpc>
              <a:spcBef>
                <a:spcPct val="0"/>
              </a:spcBef>
            </a:pPr>
            <a:r>
              <a:rPr lang="en-US" sz="2729">
                <a:solidFill>
                  <a:srgbClr val="000000"/>
                </a:solidFill>
                <a:latin typeface="Canva Sans"/>
                <a:ea typeface="Canva Sans"/>
                <a:cs typeface="Canva Sans"/>
                <a:sym typeface="Canva Sans"/>
              </a:rPr>
              <a:t>Search Engine Optimization (SEO) plays a crucial role in increasing organic traffic and improving a website’s visibility on search engines. Focus on:</a:t>
            </a:r>
          </a:p>
          <a:p>
            <a:pPr algn="ctr">
              <a:lnSpc>
                <a:spcPts val="3821"/>
              </a:lnSpc>
              <a:spcBef>
                <a:spcPct val="0"/>
              </a:spcBef>
            </a:pPr>
            <a:r>
              <a:rPr lang="en-US" sz="2729">
                <a:solidFill>
                  <a:srgbClr val="000000"/>
                </a:solidFill>
                <a:latin typeface="Canva Sans"/>
                <a:ea typeface="Canva Sans"/>
                <a:cs typeface="Canva Sans"/>
                <a:sym typeface="Canva Sans"/>
              </a:rPr>
              <a:t>Keyword Optimization: Use relevant keywords naturally within content, titles, and meta descriptions.</a:t>
            </a:r>
          </a:p>
          <a:p>
            <a:pPr algn="ctr">
              <a:lnSpc>
                <a:spcPts val="3821"/>
              </a:lnSpc>
              <a:spcBef>
                <a:spcPct val="0"/>
              </a:spcBef>
            </a:pPr>
            <a:r>
              <a:rPr lang="en-US" sz="2729">
                <a:solidFill>
                  <a:srgbClr val="000000"/>
                </a:solidFill>
                <a:latin typeface="Canva Sans"/>
                <a:ea typeface="Canva Sans"/>
                <a:cs typeface="Canva Sans"/>
                <a:sym typeface="Canva Sans"/>
              </a:rPr>
              <a:t>Technical SEO: Improve website structure, page speed, and mobile-friendliness.</a:t>
            </a:r>
          </a:p>
          <a:p>
            <a:pPr algn="ctr">
              <a:lnSpc>
                <a:spcPts val="3821"/>
              </a:lnSpc>
              <a:spcBef>
                <a:spcPct val="0"/>
              </a:spcBef>
            </a:pPr>
            <a:r>
              <a:rPr lang="en-US" sz="2729">
                <a:solidFill>
                  <a:srgbClr val="000000"/>
                </a:solidFill>
                <a:latin typeface="Canva Sans"/>
                <a:ea typeface="Canva Sans"/>
                <a:cs typeface="Canva Sans"/>
                <a:sym typeface="Canva Sans"/>
              </a:rPr>
              <a:t>Quality Content: Publish informative and valuable content regularly to engage users and rank higher on search engines.</a:t>
            </a:r>
          </a:p>
          <a:p>
            <a:pPr algn="ctr">
              <a:lnSpc>
                <a:spcPts val="3821"/>
              </a:lnSpc>
              <a:spcBef>
                <a:spcPct val="0"/>
              </a:spcBef>
            </a:pPr>
            <a:r>
              <a:rPr lang="en-US" sz="2729">
                <a:solidFill>
                  <a:srgbClr val="000000"/>
                </a:solidFill>
                <a:latin typeface="Canva Sans"/>
                <a:ea typeface="Canva Sans"/>
                <a:cs typeface="Canva Sans"/>
                <a:sym typeface="Canva Sans"/>
              </a:rPr>
              <a:t>Backlink Strategy: Build authoritative backlinks to enhance your site’s credibility.</a:t>
            </a:r>
          </a:p>
          <a:p>
            <a:pPr algn="ctr">
              <a:lnSpc>
                <a:spcPts val="3821"/>
              </a:lnSpc>
              <a:spcBef>
                <a:spcPct val="0"/>
              </a:spcBef>
            </a:pPr>
            <a:r>
              <a:rPr lang="en-US" sz="2729">
                <a:solidFill>
                  <a:srgbClr val="000000"/>
                </a:solidFill>
                <a:latin typeface="Canva Sans"/>
                <a:ea typeface="Canva Sans"/>
                <a:cs typeface="Canva Sans"/>
                <a:sym typeface="Canva Sans"/>
              </a:rPr>
              <a:t>Step 6: Test and Launch Your Website</a:t>
            </a:r>
          </a:p>
          <a:p>
            <a:pPr algn="ctr">
              <a:lnSpc>
                <a:spcPts val="3821"/>
              </a:lnSpc>
              <a:spcBef>
                <a:spcPct val="0"/>
              </a:spcBef>
            </a:pPr>
            <a:r>
              <a:rPr lang="en-US" sz="2729">
                <a:solidFill>
                  <a:srgbClr val="000000"/>
                </a:solidFill>
                <a:latin typeface="Canva Sans"/>
                <a:ea typeface="Canva Sans"/>
                <a:cs typeface="Canva Sans"/>
                <a:sym typeface="Canva Sans"/>
              </a:rPr>
              <a:t>Before launching, conduct thorough testing to ensure a seamless experience. Key tests include:</a:t>
            </a:r>
          </a:p>
          <a:p>
            <a:pPr algn="ctr">
              <a:lnSpc>
                <a:spcPts val="3821"/>
              </a:lnSpc>
              <a:spcBef>
                <a:spcPct val="0"/>
              </a:spcBef>
            </a:pPr>
            <a:r>
              <a:rPr lang="en-US" sz="2729">
                <a:solidFill>
                  <a:srgbClr val="000000"/>
                </a:solidFill>
                <a:latin typeface="Canva Sans"/>
                <a:ea typeface="Canva Sans"/>
                <a:cs typeface="Canva Sans"/>
                <a:sym typeface="Canva Sans"/>
              </a:rPr>
              <a:t>Usability Testing: Check navigation, forms, and overall user experience.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30952"/>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Performance Testing: Analyze load times, page speed, and server response times.</a:t>
            </a:r>
          </a:p>
          <a:p>
            <a:pPr algn="ctr">
              <a:lnSpc>
                <a:spcPts val="3821"/>
              </a:lnSpc>
              <a:spcBef>
                <a:spcPct val="0"/>
              </a:spcBef>
            </a:pPr>
            <a:r>
              <a:rPr lang="en-US" sz="2729">
                <a:solidFill>
                  <a:srgbClr val="000000"/>
                </a:solidFill>
                <a:latin typeface="Canva Sans"/>
                <a:ea typeface="Canva Sans"/>
                <a:cs typeface="Canva Sans"/>
                <a:sym typeface="Canva Sans"/>
              </a:rPr>
              <a:t>Cross-Browser Testing: Ensure the website works smoothly on Chrome, Firefox, Safari, and Edge.</a:t>
            </a:r>
          </a:p>
          <a:p>
            <a:pPr algn="ctr">
              <a:lnSpc>
                <a:spcPts val="3821"/>
              </a:lnSpc>
              <a:spcBef>
                <a:spcPct val="0"/>
              </a:spcBef>
            </a:pPr>
            <a:r>
              <a:rPr lang="en-US" sz="2729">
                <a:solidFill>
                  <a:srgbClr val="000000"/>
                </a:solidFill>
                <a:latin typeface="Canva Sans"/>
                <a:ea typeface="Canva Sans"/>
                <a:cs typeface="Canva Sans"/>
                <a:sym typeface="Canva Sans"/>
              </a:rPr>
              <a:t>Mobile Testing: Test responsiveness on various screen sizes.</a:t>
            </a:r>
          </a:p>
          <a:p>
            <a:pPr algn="ctr">
              <a:lnSpc>
                <a:spcPts val="3821"/>
              </a:lnSpc>
              <a:spcBef>
                <a:spcPct val="0"/>
              </a:spcBef>
            </a:pPr>
            <a:r>
              <a:rPr lang="en-US" sz="2729">
                <a:solidFill>
                  <a:srgbClr val="000000"/>
                </a:solidFill>
                <a:latin typeface="Canva Sans"/>
                <a:ea typeface="Canva Sans"/>
                <a:cs typeface="Canva Sans"/>
                <a:sym typeface="Canva Sans"/>
              </a:rPr>
              <a:t>After successful testing, deploy your website using a reliable hosting service.</a:t>
            </a:r>
          </a:p>
          <a:p>
            <a:pPr algn="ctr">
              <a:lnSpc>
                <a:spcPts val="3821"/>
              </a:lnSpc>
              <a:spcBef>
                <a:spcPct val="0"/>
              </a:spcBef>
            </a:pPr>
            <a:r>
              <a:rPr lang="en-US" sz="2729">
                <a:solidFill>
                  <a:srgbClr val="000000"/>
                </a:solidFill>
                <a:latin typeface="Canva Sans"/>
                <a:ea typeface="Canva Sans"/>
                <a:cs typeface="Canva Sans"/>
                <a:sym typeface="Canva Sans"/>
              </a:rPr>
              <a:t>## Step 7: Maintain and Continuously Optimize Your Website</a:t>
            </a:r>
          </a:p>
          <a:p>
            <a:pPr algn="ctr">
              <a:lnSpc>
                <a:spcPts val="3821"/>
              </a:lnSpc>
              <a:spcBef>
                <a:spcPct val="0"/>
              </a:spcBef>
            </a:pPr>
            <a:r>
              <a:rPr lang="en-US" sz="2729">
                <a:solidFill>
                  <a:srgbClr val="000000"/>
                </a:solidFill>
                <a:latin typeface="Canva Sans"/>
                <a:ea typeface="Canva Sans"/>
                <a:cs typeface="Canva Sans"/>
                <a:sym typeface="Canva Sans"/>
              </a:rPr>
              <a:t>A website is not a one-time project—it requires ongoing maintenance and updates. Key tasks include:</a:t>
            </a:r>
          </a:p>
          <a:p>
            <a:pPr algn="ctr">
              <a:lnSpc>
                <a:spcPts val="3821"/>
              </a:lnSpc>
              <a:spcBef>
                <a:spcPct val="0"/>
              </a:spcBef>
            </a:pPr>
            <a:r>
              <a:rPr lang="en-US" sz="2729">
                <a:solidFill>
                  <a:srgbClr val="000000"/>
                </a:solidFill>
                <a:latin typeface="Canva Sans"/>
                <a:ea typeface="Canva Sans"/>
                <a:cs typeface="Canva Sans"/>
                <a:sym typeface="Canva Sans"/>
              </a:rPr>
              <a:t>Regular Security Updates: Keep plugins, themes, and CMS platforms updated.</a:t>
            </a:r>
          </a:p>
          <a:p>
            <a:pPr algn="ctr">
              <a:lnSpc>
                <a:spcPts val="3821"/>
              </a:lnSpc>
              <a:spcBef>
                <a:spcPct val="0"/>
              </a:spcBef>
            </a:pPr>
            <a:r>
              <a:rPr lang="en-US" sz="2729">
                <a:solidFill>
                  <a:srgbClr val="000000"/>
                </a:solidFill>
                <a:latin typeface="Canva Sans"/>
                <a:ea typeface="Canva Sans"/>
                <a:cs typeface="Canva Sans"/>
                <a:sym typeface="Canva Sans"/>
              </a:rPr>
              <a:t>Content Refreshing: Update old blog posts, landing pages, and product descriptions.</a:t>
            </a:r>
          </a:p>
          <a:p>
            <a:pPr algn="ctr">
              <a:lnSpc>
                <a:spcPts val="3821"/>
              </a:lnSpc>
              <a:spcBef>
                <a:spcPct val="0"/>
              </a:spcBef>
            </a:pPr>
            <a:r>
              <a:rPr lang="en-US" sz="2729">
                <a:solidFill>
                  <a:srgbClr val="000000"/>
                </a:solidFill>
                <a:latin typeface="Canva Sans"/>
                <a:ea typeface="Canva Sans"/>
                <a:cs typeface="Canva Sans"/>
                <a:sym typeface="Canva Sans"/>
              </a:rPr>
              <a:t>Performance Monitoring: Use tools like Google Analytics and Google Search Console to track user behavior and optimize accordingly.</a:t>
            </a:r>
          </a:p>
          <a:p>
            <a:pPr algn="ctr">
              <a:lnSpc>
                <a:spcPts val="3821"/>
              </a:lnSpc>
              <a:spcBef>
                <a:spcPct val="0"/>
              </a:spcBef>
            </a:pPr>
            <a:r>
              <a:rPr lang="en-US" sz="2729">
                <a:solidFill>
                  <a:srgbClr val="000000"/>
                </a:solidFill>
                <a:latin typeface="Canva Sans"/>
                <a:ea typeface="Canva Sans"/>
                <a:cs typeface="Canva Sans"/>
                <a:sym typeface="Canva Sans"/>
              </a:rPr>
              <a:t>User Feedback Implementation: Collect user feedback and make necessary improvements for better engagement.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886373"/>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Building a high-performance business website in 2025 requires a strategic approach, from planning and design to development and ongoing maintenance. By focusing on user experience, security, SEO, and scalability, businesses can create a website that not only attracts visitors but also drives long-term growth and success. Whether you choose custom development or a CMS-based solution, prioritizing quality and performance will set your website apart in the competitive digital space.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756" t="0" r="-1756"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30157" y="289405"/>
            <a:ext cx="14892307" cy="4395962"/>
          </a:xfrm>
          <a:custGeom>
            <a:avLst/>
            <a:gdLst/>
            <a:ahLst/>
            <a:cxnLst/>
            <a:rect r="r" b="b" t="t" l="l"/>
            <a:pathLst>
              <a:path h="4395962" w="14892307">
                <a:moveTo>
                  <a:pt x="0" y="0"/>
                </a:moveTo>
                <a:lnTo>
                  <a:pt x="14892306" y="0"/>
                </a:lnTo>
                <a:lnTo>
                  <a:pt x="14892306" y="4395962"/>
                </a:lnTo>
                <a:lnTo>
                  <a:pt x="0" y="4395962"/>
                </a:lnTo>
                <a:lnTo>
                  <a:pt x="0" y="0"/>
                </a:lnTo>
                <a:close/>
              </a:path>
            </a:pathLst>
          </a:custGeom>
          <a:blipFill>
            <a:blip r:embed="rId2"/>
            <a:stretch>
              <a:fillRect l="0" t="-7574" r="0" b="-82984"/>
            </a:stretch>
          </a:blipFill>
        </p:spPr>
      </p:sp>
      <p:sp>
        <p:nvSpPr>
          <p:cNvPr name="TextBox 3" id="3"/>
          <p:cNvSpPr txBox="true"/>
          <p:nvPr/>
        </p:nvSpPr>
        <p:spPr>
          <a:xfrm rot="0">
            <a:off x="0" y="6853094"/>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Custom Website Development vs. Website Builders: Which One is Right for Your Business in 2025?</a:t>
            </a:r>
          </a:p>
          <a:p>
            <a:pPr algn="ctr">
              <a:lnSpc>
                <a:spcPts val="4373"/>
              </a:lnSpc>
              <a:spcBef>
                <a:spcPct val="0"/>
              </a:spcBef>
            </a:pPr>
            <a:r>
              <a:rPr lang="en-US" sz="2733">
                <a:solidFill>
                  <a:srgbClr val="000000"/>
                </a:solidFill>
                <a:latin typeface="Canva Sans"/>
                <a:ea typeface="Canva Sans"/>
                <a:cs typeface="Canva Sans"/>
                <a:sym typeface="Canva Sans"/>
              </a:rPr>
              <a:t>In today’s digital age, having a strong online presence is crucial for any business. Whether you’re a startup, a small business, or an enterprise, your website is often the first interaction potential customers have with your brand.</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41817" y="358894"/>
            <a:ext cx="14667460" cy="4280996"/>
          </a:xfrm>
          <a:custGeom>
            <a:avLst/>
            <a:gdLst/>
            <a:ahLst/>
            <a:cxnLst/>
            <a:rect r="r" b="b" t="t" l="l"/>
            <a:pathLst>
              <a:path h="4280996" w="14667460">
                <a:moveTo>
                  <a:pt x="0" y="0"/>
                </a:moveTo>
                <a:lnTo>
                  <a:pt x="14667461" y="0"/>
                </a:lnTo>
                <a:lnTo>
                  <a:pt x="14667461" y="4280997"/>
                </a:lnTo>
                <a:lnTo>
                  <a:pt x="0" y="4280997"/>
                </a:lnTo>
                <a:lnTo>
                  <a:pt x="0" y="0"/>
                </a:lnTo>
                <a:close/>
              </a:path>
            </a:pathLst>
          </a:custGeom>
          <a:blipFill>
            <a:blip r:embed="rId2"/>
            <a:stretch>
              <a:fillRect l="0" t="-7950" r="0" b="-84771"/>
            </a:stretch>
          </a:blipFill>
        </p:spPr>
      </p:sp>
      <p:sp>
        <p:nvSpPr>
          <p:cNvPr name="TextBox 3" id="3"/>
          <p:cNvSpPr txBox="true"/>
          <p:nvPr/>
        </p:nvSpPr>
        <p:spPr>
          <a:xfrm rot="0">
            <a:off x="0" y="6642618"/>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When it comes to building a website, business owners have two primary options: custom website development or website builders. But which one is right for your business in 2025? In this article, we’ll compare the pros and cons of both options to help you make an informed decision.</a:t>
            </a:r>
          </a:p>
          <a:p>
            <a:pPr algn="ctr">
              <a:lnSpc>
                <a:spcPts val="4373"/>
              </a:lnSpc>
              <a:spcBef>
                <a:spcPct val="0"/>
              </a:spcBef>
            </a:pPr>
            <a:r>
              <a:rPr lang="en-US" sz="2733">
                <a:solidFill>
                  <a:srgbClr val="000000"/>
                </a:solidFill>
                <a:latin typeface="Canva Sans"/>
                <a:ea typeface="Canva Sans"/>
                <a:cs typeface="Canva Sans"/>
                <a:sym typeface="Canva Sans"/>
              </a:rPr>
              <a:t>Understanding Custom Website Development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26183" y="325101"/>
            <a:ext cx="14619801" cy="4506439"/>
          </a:xfrm>
          <a:custGeom>
            <a:avLst/>
            <a:gdLst/>
            <a:ahLst/>
            <a:cxnLst/>
            <a:rect r="r" b="b" t="t" l="l"/>
            <a:pathLst>
              <a:path h="4506439" w="14619801">
                <a:moveTo>
                  <a:pt x="0" y="0"/>
                </a:moveTo>
                <a:lnTo>
                  <a:pt x="14619801" y="0"/>
                </a:lnTo>
                <a:lnTo>
                  <a:pt x="14619801" y="4506439"/>
                </a:lnTo>
                <a:lnTo>
                  <a:pt x="0" y="4506439"/>
                </a:lnTo>
                <a:lnTo>
                  <a:pt x="0" y="0"/>
                </a:lnTo>
                <a:close/>
              </a:path>
            </a:pathLst>
          </a:custGeom>
          <a:blipFill>
            <a:blip r:embed="rId2"/>
            <a:stretch>
              <a:fillRect l="-13789" t="-8918" r="-13789" b="0"/>
            </a:stretch>
          </a:blipFill>
        </p:spPr>
      </p:sp>
      <p:sp>
        <p:nvSpPr>
          <p:cNvPr name="TextBox 3" id="3"/>
          <p:cNvSpPr txBox="true"/>
          <p:nvPr/>
        </p:nvSpPr>
        <p:spPr>
          <a:xfrm rot="0">
            <a:off x="0" y="6826784"/>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Custom website development involves building a website from scratch using coding languages such as HTML, CSS, JavaScript, and frameworks like React, Angular, or Laravel. It typically requires hiring professional web developers or a web development agency to create a unique, tailored experience that aligns with your brand’s vision and functionality needs.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5726" y="233069"/>
            <a:ext cx="14638571" cy="4453718"/>
          </a:xfrm>
          <a:custGeom>
            <a:avLst/>
            <a:gdLst/>
            <a:ahLst/>
            <a:cxnLst/>
            <a:rect r="r" b="b" t="t" l="l"/>
            <a:pathLst>
              <a:path h="4453718" w="14638571">
                <a:moveTo>
                  <a:pt x="0" y="0"/>
                </a:moveTo>
                <a:lnTo>
                  <a:pt x="14638572" y="0"/>
                </a:lnTo>
                <a:lnTo>
                  <a:pt x="14638572" y="4453718"/>
                </a:lnTo>
                <a:lnTo>
                  <a:pt x="0" y="4453718"/>
                </a:lnTo>
                <a:lnTo>
                  <a:pt x="0" y="0"/>
                </a:lnTo>
                <a:close/>
              </a:path>
            </a:pathLst>
          </a:custGeom>
          <a:blipFill>
            <a:blip r:embed="rId2"/>
            <a:stretch>
              <a:fillRect l="0" t="-14716" r="0" b="-20623"/>
            </a:stretch>
          </a:blipFill>
        </p:spPr>
      </p:sp>
      <p:sp>
        <p:nvSpPr>
          <p:cNvPr name="TextBox 3" id="3"/>
          <p:cNvSpPr txBox="true"/>
          <p:nvPr/>
        </p:nvSpPr>
        <p:spPr>
          <a:xfrm rot="0">
            <a:off x="0" y="7274046"/>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Pros of Custom Website Development:</a:t>
            </a:r>
          </a:p>
          <a:p>
            <a:pPr algn="ctr">
              <a:lnSpc>
                <a:spcPts val="4373"/>
              </a:lnSpc>
              <a:spcBef>
                <a:spcPct val="0"/>
              </a:spcBef>
            </a:pPr>
            <a:r>
              <a:rPr lang="en-US" sz="2733">
                <a:solidFill>
                  <a:srgbClr val="000000"/>
                </a:solidFill>
                <a:latin typeface="Canva Sans"/>
                <a:ea typeface="Canva Sans"/>
                <a:cs typeface="Canva Sans"/>
                <a:sym typeface="Canva Sans"/>
              </a:rPr>
              <a:t>Unique Design &amp; Branding – A custom website allows for complete creative freedom, ensuring your website stands out from competitors.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8023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Scalability – Custom websites can be built with future growth in mind, making it easier to add new features and expand functionality.</a:t>
            </a:r>
          </a:p>
          <a:p>
            <a:pPr algn="ctr">
              <a:lnSpc>
                <a:spcPts val="4373"/>
              </a:lnSpc>
              <a:spcBef>
                <a:spcPct val="0"/>
              </a:spcBef>
            </a:pPr>
            <a:r>
              <a:rPr lang="en-US" sz="2733">
                <a:solidFill>
                  <a:srgbClr val="000000"/>
                </a:solidFill>
                <a:latin typeface="Canva Sans"/>
                <a:ea typeface="Canva Sans"/>
                <a:cs typeface="Canva Sans"/>
                <a:sym typeface="Canva Sans"/>
              </a:rPr>
              <a:t>Better Performance &amp; Speed – Custom coding eliminates unnecessary bloat, leading to faster load times and improved user experience.</a:t>
            </a:r>
          </a:p>
          <a:p>
            <a:pPr algn="ctr">
              <a:lnSpc>
                <a:spcPts val="4373"/>
              </a:lnSpc>
              <a:spcBef>
                <a:spcPct val="0"/>
              </a:spcBef>
            </a:pPr>
            <a:r>
              <a:rPr lang="en-US" sz="2733">
                <a:solidFill>
                  <a:srgbClr val="000000"/>
                </a:solidFill>
                <a:latin typeface="Canva Sans"/>
                <a:ea typeface="Canva Sans"/>
                <a:cs typeface="Canva Sans"/>
                <a:sym typeface="Canva Sans"/>
              </a:rPr>
              <a:t>Advanced Security – Developers can implement robust security measures, reducing vulnerabilities often found in template-based websites.</a:t>
            </a:r>
          </a:p>
          <a:p>
            <a:pPr algn="ctr">
              <a:lnSpc>
                <a:spcPts val="4373"/>
              </a:lnSpc>
              <a:spcBef>
                <a:spcPct val="0"/>
              </a:spcBef>
            </a:pPr>
            <a:r>
              <a:rPr lang="en-US" sz="2733">
                <a:solidFill>
                  <a:srgbClr val="000000"/>
                </a:solidFill>
                <a:latin typeface="Canva Sans"/>
                <a:ea typeface="Canva Sans"/>
                <a:cs typeface="Canva Sans"/>
                <a:sym typeface="Canva Sans"/>
              </a:rPr>
              <a:t>SEO Optimization – A custom website can be fully optimized for search engines, providing better rankings and increased organic traffic.</a:t>
            </a:r>
          </a:p>
          <a:p>
            <a:pPr algn="ctr">
              <a:lnSpc>
                <a:spcPts val="4373"/>
              </a:lnSpc>
              <a:spcBef>
                <a:spcPct val="0"/>
              </a:spcBef>
            </a:pPr>
            <a:r>
              <a:rPr lang="en-US" sz="2733">
                <a:solidFill>
                  <a:srgbClr val="000000"/>
                </a:solidFill>
                <a:latin typeface="Canva Sans"/>
                <a:ea typeface="Canva Sans"/>
                <a:cs typeface="Canva Sans"/>
                <a:sym typeface="Canva Sans"/>
              </a:rPr>
              <a:t>Full Control &amp; Ownership – Unlike website builders, custom websites give you complete control over the code, hosting, and updates.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Cons of Custom Website Development:</a:t>
            </a:r>
          </a:p>
          <a:p>
            <a:pPr algn="ctr">
              <a:lnSpc>
                <a:spcPts val="4373"/>
              </a:lnSpc>
              <a:spcBef>
                <a:spcPct val="0"/>
              </a:spcBef>
            </a:pPr>
            <a:r>
              <a:rPr lang="en-US" sz="2733">
                <a:solidFill>
                  <a:srgbClr val="000000"/>
                </a:solidFill>
                <a:latin typeface="Canva Sans"/>
                <a:ea typeface="Canva Sans"/>
                <a:cs typeface="Canva Sans"/>
                <a:sym typeface="Canva Sans"/>
              </a:rPr>
              <a:t>Higher Cost – Custom development typically requires a larger initial investment compared to website builders.</a:t>
            </a:r>
          </a:p>
          <a:p>
            <a:pPr algn="ctr">
              <a:lnSpc>
                <a:spcPts val="4373"/>
              </a:lnSpc>
              <a:spcBef>
                <a:spcPct val="0"/>
              </a:spcBef>
            </a:pPr>
            <a:r>
              <a:rPr lang="en-US" sz="2733">
                <a:solidFill>
                  <a:srgbClr val="000000"/>
                </a:solidFill>
                <a:latin typeface="Canva Sans"/>
                <a:ea typeface="Canva Sans"/>
                <a:cs typeface="Canva Sans"/>
                <a:sym typeface="Canva Sans"/>
              </a:rPr>
              <a:t>Longer Development Time – Building a website from scratch takes time, often weeks or months, depending on complexity.</a:t>
            </a:r>
          </a:p>
          <a:p>
            <a:pPr algn="ctr">
              <a:lnSpc>
                <a:spcPts val="4373"/>
              </a:lnSpc>
              <a:spcBef>
                <a:spcPct val="0"/>
              </a:spcBef>
            </a:pPr>
            <a:r>
              <a:rPr lang="en-US" sz="2733">
                <a:solidFill>
                  <a:srgbClr val="000000"/>
                </a:solidFill>
                <a:latin typeface="Canva Sans"/>
                <a:ea typeface="Canva Sans"/>
                <a:cs typeface="Canva Sans"/>
                <a:sym typeface="Canva Sans"/>
              </a:rPr>
              <a:t>Requires Technical Expertise – Maintenance and updates may require ongoing developer support.</a:t>
            </a:r>
          </a:p>
          <a:p>
            <a:pPr algn="ctr">
              <a:lnSpc>
                <a:spcPts val="4373"/>
              </a:lnSpc>
              <a:spcBef>
                <a:spcPct val="0"/>
              </a:spcBef>
            </a:pPr>
            <a:r>
              <a:rPr lang="en-US" sz="2733">
                <a:solidFill>
                  <a:srgbClr val="000000"/>
                </a:solidFill>
                <a:latin typeface="Canva Sans"/>
                <a:ea typeface="Canva Sans"/>
                <a:cs typeface="Canva Sans"/>
                <a:sym typeface="Canva Sans"/>
              </a:rPr>
              <a:t>Understanding Website Builders</a:t>
            </a:r>
          </a:p>
          <a:p>
            <a:pPr algn="ctr">
              <a:lnSpc>
                <a:spcPts val="4373"/>
              </a:lnSpc>
              <a:spcBef>
                <a:spcPct val="0"/>
              </a:spcBef>
            </a:pPr>
            <a:r>
              <a:rPr lang="en-US" sz="2733">
                <a:solidFill>
                  <a:srgbClr val="000000"/>
                </a:solidFill>
                <a:latin typeface="Canva Sans"/>
                <a:ea typeface="Canva Sans"/>
                <a:cs typeface="Canva Sans"/>
                <a:sym typeface="Canva Sans"/>
              </a:rPr>
              <a:t>Website builders, such as Wix, Squarespace, Shopify, and WordPress (with pre-built themes), provide a user-friendly platform to create websites without coding knowledge. These platforms offer drag-and-drop functionality and customizable templates, making website creation accessible to anyone.</a:t>
            </a:r>
          </a:p>
          <a:p>
            <a:pPr algn="ctr">
              <a:lnSpc>
                <a:spcPts val="4373"/>
              </a:lnSpc>
              <a:spcBef>
                <a:spcPct val="0"/>
              </a:spcBef>
            </a:pPr>
            <a:r>
              <a:rPr lang="en-US" sz="2733">
                <a:solidFill>
                  <a:srgbClr val="000000"/>
                </a:solidFill>
                <a:latin typeface="Canva Sans"/>
                <a:ea typeface="Canva Sans"/>
                <a:cs typeface="Canva Sans"/>
                <a:sym typeface="Canva Sans"/>
              </a:rPr>
              <a:t>Pros of Website Builders: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297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Lower Cost – Website builders are generally more affordable, with monthly subscription plans ranging from free to premium.</a:t>
            </a:r>
          </a:p>
          <a:p>
            <a:pPr algn="ctr">
              <a:lnSpc>
                <a:spcPts val="4373"/>
              </a:lnSpc>
              <a:spcBef>
                <a:spcPct val="0"/>
              </a:spcBef>
            </a:pPr>
            <a:r>
              <a:rPr lang="en-US" sz="2733">
                <a:solidFill>
                  <a:srgbClr val="000000"/>
                </a:solidFill>
                <a:latin typeface="Canva Sans"/>
                <a:ea typeface="Canva Sans"/>
                <a:cs typeface="Canva Sans"/>
                <a:sym typeface="Canva Sans"/>
              </a:rPr>
              <a:t>Ease of Use – No coding skills are needed, making it easy for beginners to create and manage websites.</a:t>
            </a:r>
          </a:p>
          <a:p>
            <a:pPr algn="ctr">
              <a:lnSpc>
                <a:spcPts val="4373"/>
              </a:lnSpc>
              <a:spcBef>
                <a:spcPct val="0"/>
              </a:spcBef>
            </a:pPr>
            <a:r>
              <a:rPr lang="en-US" sz="2733">
                <a:solidFill>
                  <a:srgbClr val="000000"/>
                </a:solidFill>
                <a:latin typeface="Canva Sans"/>
                <a:ea typeface="Canva Sans"/>
                <a:cs typeface="Canva Sans"/>
                <a:sym typeface="Canva Sans"/>
              </a:rPr>
              <a:t>Quick Deployment – Pre-designed templates and drag-and-drop tools allow businesses to launch their websites within hours or days.</a:t>
            </a:r>
          </a:p>
          <a:p>
            <a:pPr algn="ctr">
              <a:lnSpc>
                <a:spcPts val="4373"/>
              </a:lnSpc>
              <a:spcBef>
                <a:spcPct val="0"/>
              </a:spcBef>
            </a:pPr>
            <a:r>
              <a:rPr lang="en-US" sz="2733">
                <a:solidFill>
                  <a:srgbClr val="000000"/>
                </a:solidFill>
                <a:latin typeface="Canva Sans"/>
                <a:ea typeface="Canva Sans"/>
                <a:cs typeface="Canva Sans"/>
                <a:sym typeface="Canva Sans"/>
              </a:rPr>
              <a:t>Built-in Features – Many website builders come with essential tools such as SEO settings, e-commerce functionality, and analytics.</a:t>
            </a:r>
          </a:p>
          <a:p>
            <a:pPr algn="ctr">
              <a:lnSpc>
                <a:spcPts val="4373"/>
              </a:lnSpc>
              <a:spcBef>
                <a:spcPct val="0"/>
              </a:spcBef>
            </a:pPr>
            <a:r>
              <a:rPr lang="en-US" sz="2733">
                <a:solidFill>
                  <a:srgbClr val="000000"/>
                </a:solidFill>
                <a:latin typeface="Canva Sans"/>
                <a:ea typeface="Canva Sans"/>
                <a:cs typeface="Canva Sans"/>
                <a:sym typeface="Canva Sans"/>
              </a:rPr>
              <a:t>Automatic Updates &amp; Maintenance – Platforms handle security updates and software maintenance, reducing technical hassle.</a:t>
            </a:r>
          </a:p>
          <a:p>
            <a:pPr algn="ctr">
              <a:lnSpc>
                <a:spcPts val="4373"/>
              </a:lnSpc>
              <a:spcBef>
                <a:spcPct val="0"/>
              </a:spcBef>
            </a:pPr>
            <a:r>
              <a:rPr lang="en-US" sz="2733">
                <a:solidFill>
                  <a:srgbClr val="000000"/>
                </a:solidFill>
                <a:latin typeface="Canva Sans"/>
                <a:ea typeface="Canva Sans"/>
                <a:cs typeface="Canva Sans"/>
                <a:sym typeface="Canva Sans"/>
              </a:rPr>
              <a:t>Cons of Website Builders: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190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Limited Customization – While templates are customizable, they have restrictions compared to custom-built websites.</a:t>
            </a:r>
          </a:p>
          <a:p>
            <a:pPr algn="ctr">
              <a:lnSpc>
                <a:spcPts val="4373"/>
              </a:lnSpc>
              <a:spcBef>
                <a:spcPct val="0"/>
              </a:spcBef>
            </a:pPr>
            <a:r>
              <a:rPr lang="en-US" sz="2733">
                <a:solidFill>
                  <a:srgbClr val="000000"/>
                </a:solidFill>
                <a:latin typeface="Canva Sans"/>
                <a:ea typeface="Canva Sans"/>
                <a:cs typeface="Canva Sans"/>
                <a:sym typeface="Canva Sans"/>
              </a:rPr>
              <a:t>Scalability Issues – As businesses grow, the limitations of website builders can become a bottleneck for adding advanced features.</a:t>
            </a:r>
          </a:p>
          <a:p>
            <a:pPr algn="ctr">
              <a:lnSpc>
                <a:spcPts val="4373"/>
              </a:lnSpc>
              <a:spcBef>
                <a:spcPct val="0"/>
              </a:spcBef>
            </a:pPr>
            <a:r>
              <a:rPr lang="en-US" sz="2733">
                <a:solidFill>
                  <a:srgbClr val="000000"/>
                </a:solidFill>
                <a:latin typeface="Canva Sans"/>
                <a:ea typeface="Canva Sans"/>
                <a:cs typeface="Canva Sans"/>
                <a:sym typeface="Canva Sans"/>
              </a:rPr>
              <a:t>Slower Performance – Website builders often include unnecessary code and plugins, potentially slowing down website speed.</a:t>
            </a:r>
          </a:p>
          <a:p>
            <a:pPr algn="ctr">
              <a:lnSpc>
                <a:spcPts val="4373"/>
              </a:lnSpc>
              <a:spcBef>
                <a:spcPct val="0"/>
              </a:spcBef>
            </a:pPr>
            <a:r>
              <a:rPr lang="en-US" sz="2733">
                <a:solidFill>
                  <a:srgbClr val="000000"/>
                </a:solidFill>
                <a:latin typeface="Canva Sans"/>
                <a:ea typeface="Canva Sans"/>
                <a:cs typeface="Canva Sans"/>
                <a:sym typeface="Canva Sans"/>
              </a:rPr>
              <a:t>Dependence on Platform – Businesses are tied to the platform’s pricing and policies, with limited control over hosting and customization.</a:t>
            </a:r>
          </a:p>
          <a:p>
            <a:pPr algn="ctr">
              <a:lnSpc>
                <a:spcPts val="4373"/>
              </a:lnSpc>
              <a:spcBef>
                <a:spcPct val="0"/>
              </a:spcBef>
            </a:pPr>
            <a:r>
              <a:rPr lang="en-US" sz="2733">
                <a:solidFill>
                  <a:srgbClr val="000000"/>
                </a:solidFill>
                <a:latin typeface="Canva Sans"/>
                <a:ea typeface="Canva Sans"/>
                <a:cs typeface="Canva Sans"/>
                <a:sym typeface="Canva Sans"/>
              </a:rPr>
              <a:t>SEO Limitations – While most website builders have SEO tools, they may not offer the same level of optimization as a custom website.</a:t>
            </a:r>
          </a:p>
          <a:p>
            <a:pPr algn="ctr">
              <a:lnSpc>
                <a:spcPts val="4373"/>
              </a:lnSpc>
              <a:spcBef>
                <a:spcPct val="0"/>
              </a:spcBef>
            </a:pPr>
            <a:r>
              <a:rPr lang="en-US" sz="2733">
                <a:solidFill>
                  <a:srgbClr val="000000"/>
                </a:solidFill>
                <a:latin typeface="Canva Sans"/>
                <a:ea typeface="Canva Sans"/>
                <a:cs typeface="Canva Sans"/>
                <a:sym typeface="Canva Sans"/>
              </a:rPr>
              <a:t>Which One Is Right for Your Business in 2025?</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DAGgTTjP1d4</dc:identifier>
  <dcterms:modified xsi:type="dcterms:W3CDTF">2011-08-01T06:04:30Z</dcterms:modified>
  <cp:revision>1</cp:revision>
  <dc:title>Custom Website Development vs. Website Builders: Which One is Right for Your Business in 2025?</dc:title>
</cp:coreProperties>
</file>