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2789" t="0" r="-22789"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382352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15</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V</a:t>
            </a:r>
            <a:r>
              <a:rPr lang="en-US" sz="2733">
                <a:solidFill>
                  <a:srgbClr val="000000"/>
                </a:solidFill>
                <a:latin typeface="Canva Sans"/>
                <a:ea typeface="Canva Sans"/>
                <a:cs typeface="Canva Sans"/>
                <a:sym typeface="Canva Sans"/>
              </a:rPr>
              <a:t>oice-Activated Interactions: Enabling users to interact with websites using voice commands for a more natural and intuitive experience.16</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Experiential website design is a powerful tool for creating engaging and memorable online experiences.17 By prioritizing user experience, leveraging innovative technologies, and telling compelling stories, businesses can create websites that stand out from the competition and leave a lasting impression on their audience.</a:t>
            </a:r>
          </a:p>
        </p:txBody>
      </p:sp>
      <p:sp>
        <p:nvSpPr>
          <p:cNvPr name="TextBox 3" id="3"/>
          <p:cNvSpPr txBox="true"/>
          <p:nvPr/>
        </p:nvSpPr>
        <p:spPr>
          <a:xfrm rot="0">
            <a:off x="0" y="825402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Sustainable Web Design &amp; Development: Building Eco-Friendly &amp; Efficient Websites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**Introduction**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Websites have become indispensable in today's digital world. However, the ever-growing number of websites also contributes to a significant environmental impact. This is where sustainable web design and development come into play. By adopting eco-conscious practices, we can minimize the carbon footprint of our online presence and create a greener digital future.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**What is Sustainable Web Design?**</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89199"/>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Sustainable web design is an approach that prioritizes environmental responsibility throughout the entire website lifecycle. It involves making conscious choices about technology, design, and development to reduce energy consumption, minimize resource usage, and promote a more sustainable digital ecosystem.</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**Key Principles of Sustainable Web Design**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**Energy Efficiency:**</a:t>
            </a:r>
          </a:p>
          <a:p>
            <a:pPr algn="ctr">
              <a:lnSpc>
                <a:spcPts val="4373"/>
              </a:lnSpc>
              <a:spcBef>
                <a:spcPct val="0"/>
              </a:spcBef>
            </a:pPr>
            <a:r>
              <a:rPr lang="en-US" sz="2733">
                <a:solidFill>
                  <a:srgbClr val="000000"/>
                </a:solidFill>
                <a:latin typeface="Canva Sans"/>
                <a:ea typeface="Canva Sans"/>
                <a:cs typeface="Canva Sans"/>
                <a:sym typeface="Canva Sans"/>
              </a:rPr>
              <a:t> * **Optimize website performance:** Minimize the size of website files (images, videos, code) to reduce loading times and energy consumption for users.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2414"/>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 **Choose green hosting providers:** Opt for hosting services that use renewable energy sources and implement energy-efficient practices.</a:t>
            </a:r>
          </a:p>
          <a:p>
            <a:pPr algn="ctr">
              <a:lnSpc>
                <a:spcPts val="4373"/>
              </a:lnSpc>
            </a:pPr>
            <a:r>
              <a:rPr lang="en-US" sz="2733">
                <a:solidFill>
                  <a:srgbClr val="000000"/>
                </a:solidFill>
                <a:latin typeface="Canva Sans"/>
                <a:ea typeface="Canva Sans"/>
                <a:cs typeface="Canva Sans"/>
                <a:sym typeface="Canva Sans"/>
              </a:rPr>
              <a:t>* **Resource Conservation:**</a:t>
            </a:r>
          </a:p>
          <a:p>
            <a:pPr algn="ctr">
              <a:lnSpc>
                <a:spcPts val="4373"/>
              </a:lnSpc>
            </a:pPr>
            <a:r>
              <a:rPr lang="en-US" sz="2733">
                <a:solidFill>
                  <a:srgbClr val="000000"/>
                </a:solidFill>
                <a:latin typeface="Canva Sans"/>
                <a:ea typeface="Canva Sans"/>
                <a:cs typeface="Canva Sans"/>
                <a:sym typeface="Canva Sans"/>
              </a:rPr>
              <a:t> * **Reduce reliance on third-party scripts:** Limit the use of third-party scripts and widgets that can slow down website performance and increase energy consumption.</a:t>
            </a:r>
          </a:p>
          <a:p>
            <a:pPr algn="ctr">
              <a:lnSpc>
                <a:spcPts val="4373"/>
              </a:lnSpc>
            </a:pPr>
            <a:r>
              <a:rPr lang="en-US" sz="2733">
                <a:solidFill>
                  <a:srgbClr val="000000"/>
                </a:solidFill>
                <a:latin typeface="Canva Sans"/>
                <a:ea typeface="Canva Sans"/>
                <a:cs typeface="Canva Sans"/>
                <a:sym typeface="Canva Sans"/>
              </a:rPr>
              <a:t> * **Minimize data usage:** Design websites that prioritize essential content and avoid excessive use of data.</a:t>
            </a:r>
          </a:p>
          <a:p>
            <a:pPr algn="ctr">
              <a:lnSpc>
                <a:spcPts val="4373"/>
              </a:lnSpc>
            </a:pPr>
            <a:r>
              <a:rPr lang="en-US" sz="2733">
                <a:solidFill>
                  <a:srgbClr val="000000"/>
                </a:solidFill>
                <a:latin typeface="Canva Sans"/>
                <a:ea typeface="Canva Sans"/>
                <a:cs typeface="Canva Sans"/>
                <a:sym typeface="Canva Sans"/>
              </a:rPr>
              <a:t>* **Environmental Impact:**</a:t>
            </a:r>
          </a:p>
          <a:p>
            <a:pPr algn="ctr">
              <a:lnSpc>
                <a:spcPts val="4373"/>
              </a:lnSpc>
            </a:pPr>
            <a:r>
              <a:rPr lang="en-US" sz="2733">
                <a:solidFill>
                  <a:srgbClr val="000000"/>
                </a:solidFill>
                <a:latin typeface="Canva Sans"/>
                <a:ea typeface="Canva Sans"/>
                <a:cs typeface="Canva Sans"/>
                <a:sym typeface="Canva Sans"/>
              </a:rPr>
              <a:t> * **Reduce e-waste:** Promote the use of open-source software and tools that minimize the need for hardware upgrades and e-waste.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5509"/>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 **Offset carbon emissions:** Consider carbon offsetting programs to compensate for the environmental impact of your website.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**Benefits of Sustainable Web Design**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Sustainable web design helps minimize your carbon footprint and contributes to a healthier planet.</a:t>
            </a:r>
          </a:p>
          <a:p>
            <a:pPr algn="ctr">
              <a:lnSpc>
                <a:spcPts val="4373"/>
              </a:lnSpc>
              <a:spcBef>
                <a:spcPct val="0"/>
              </a:spcBef>
            </a:pPr>
            <a:r>
              <a:rPr lang="en-US" sz="2733">
                <a:solidFill>
                  <a:srgbClr val="000000"/>
                </a:solidFill>
                <a:latin typeface="Canva Sans"/>
                <a:ea typeface="Canva Sans"/>
                <a:cs typeface="Canva Sans"/>
                <a:sym typeface="Canva Sans"/>
              </a:rPr>
              <a:t>* **Improved Website Performance:** Faster loading times and optimized code can lead to better user experience and higher search engine rankings.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**Cost Savings:** Reduced energy consumption and optimized resource usage can translate into lower operational costs.</a:t>
            </a:r>
          </a:p>
          <a:p>
            <a:pPr algn="ctr">
              <a:lnSpc>
                <a:spcPts val="4373"/>
              </a:lnSpc>
            </a:pPr>
            <a:r>
              <a:rPr lang="en-US" sz="2733">
                <a:solidFill>
                  <a:srgbClr val="000000"/>
                </a:solidFill>
                <a:latin typeface="Canva Sans"/>
                <a:ea typeface="Canva Sans"/>
                <a:cs typeface="Canva Sans"/>
                <a:sym typeface="Canva Sans"/>
              </a:rPr>
              <a:t>* **Enhanced Brand Image:** Demonstrate your commitment to environmental responsibility and attract eco-conscious customers.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**Examples of Sustainable Web Design Practices**</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 **Using a Content Delivery Network (CDN):** Distribute website content across multiple servers worldwide, reducing loading times and energy consumption for users.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3366"/>
            <a:ext cx="18288000" cy="43759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**Implementing a Mobile-First Approach:** Design websites that are optimized for mobile devices, as they typically consume less energy than desktop computers.</a:t>
            </a:r>
          </a:p>
          <a:p>
            <a:pPr algn="ctr">
              <a:lnSpc>
                <a:spcPts val="4373"/>
              </a:lnSpc>
            </a:pPr>
            <a:r>
              <a:rPr lang="en-US" sz="2733">
                <a:solidFill>
                  <a:srgbClr val="000000"/>
                </a:solidFill>
                <a:latin typeface="Canva Sans"/>
                <a:ea typeface="Canva Sans"/>
                <a:cs typeface="Canva Sans"/>
                <a:sym typeface="Canva Sans"/>
              </a:rPr>
              <a:t>* **Choosing Eco-Friendly Fonts:** Opt for fonts that are designed for optimal readability and performance, minimizing the need for excessive rendering.</a:t>
            </a:r>
          </a:p>
          <a:p>
            <a:pPr algn="ctr">
              <a:lnSpc>
                <a:spcPts val="4373"/>
              </a:lnSpc>
            </a:pPr>
            <a:r>
              <a:rPr lang="en-US" sz="2733">
                <a:solidFill>
                  <a:srgbClr val="000000"/>
                </a:solidFill>
                <a:latin typeface="Canva Sans"/>
                <a:ea typeface="Canva Sans"/>
                <a:cs typeface="Canva Sans"/>
                <a:sym typeface="Canva Sans"/>
              </a:rPr>
              <a:t>* **Educating Users:** Encourage users to adopt eco-friendly browsing habits, such as using energy-efficient devices and minimizing data usage.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60983"/>
            <a:ext cx="18288000" cy="32710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**Conclusion**</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Sustainable web design is not just a trend; it is a crucial step towards a more sustainable future. By adopting eco-conscious practices, we can minimize the environmental impact of our online presence and create a greener digital ecosystem for generations to come.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22587" r="0" b="-22587"/>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3215" y="289405"/>
            <a:ext cx="14501315" cy="6203876"/>
          </a:xfrm>
          <a:custGeom>
            <a:avLst/>
            <a:gdLst/>
            <a:ahLst/>
            <a:cxnLst/>
            <a:rect r="r" b="b" t="t" l="l"/>
            <a:pathLst>
              <a:path h="6203876" w="14501315">
                <a:moveTo>
                  <a:pt x="0" y="0"/>
                </a:moveTo>
                <a:lnTo>
                  <a:pt x="14501314" y="0"/>
                </a:lnTo>
                <a:lnTo>
                  <a:pt x="14501314" y="6203876"/>
                </a:lnTo>
                <a:lnTo>
                  <a:pt x="0" y="6203876"/>
                </a:lnTo>
                <a:lnTo>
                  <a:pt x="0" y="0"/>
                </a:lnTo>
                <a:close/>
              </a:path>
            </a:pathLst>
          </a:custGeom>
          <a:blipFill>
            <a:blip r:embed="rId2"/>
            <a:stretch>
              <a:fillRect l="0" t="-18682" r="0" b="-37342"/>
            </a:stretch>
          </a:blipFill>
        </p:spPr>
      </p:sp>
      <p:sp>
        <p:nvSpPr>
          <p:cNvPr name="TextBox 3" id="3"/>
          <p:cNvSpPr txBox="true"/>
          <p:nvPr/>
        </p:nvSpPr>
        <p:spPr>
          <a:xfrm rot="0">
            <a:off x="0" y="826170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Experiential Website Design &amp; Development: Crafting Immersive Digital Journeys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24447" y="305941"/>
            <a:ext cx="14302201" cy="6202260"/>
          </a:xfrm>
          <a:custGeom>
            <a:avLst/>
            <a:gdLst/>
            <a:ahLst/>
            <a:cxnLst/>
            <a:rect r="r" b="b" t="t" l="l"/>
            <a:pathLst>
              <a:path h="6202260" w="14302201">
                <a:moveTo>
                  <a:pt x="0" y="0"/>
                </a:moveTo>
                <a:lnTo>
                  <a:pt x="14302201" y="0"/>
                </a:lnTo>
                <a:lnTo>
                  <a:pt x="14302201" y="6202260"/>
                </a:lnTo>
                <a:lnTo>
                  <a:pt x="0" y="6202260"/>
                </a:lnTo>
                <a:lnTo>
                  <a:pt x="0" y="0"/>
                </a:lnTo>
                <a:close/>
              </a:path>
            </a:pathLst>
          </a:custGeom>
          <a:blipFill>
            <a:blip r:embed="rId2"/>
            <a:stretch>
              <a:fillRect l="0" t="-17533" r="0" b="-36197"/>
            </a:stretch>
          </a:blipFill>
        </p:spPr>
      </p:sp>
      <p:sp>
        <p:nvSpPr>
          <p:cNvPr name="TextBox 3" id="3"/>
          <p:cNvSpPr txBox="true"/>
          <p:nvPr/>
        </p:nvSpPr>
        <p:spPr>
          <a:xfrm rot="0">
            <a:off x="0" y="7802430"/>
            <a:ext cx="18288000" cy="16137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today's fast-paced digital world, websites are no longer just static platforms for information.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4687" y="260599"/>
            <a:ext cx="14496483" cy="6950682"/>
          </a:xfrm>
          <a:custGeom>
            <a:avLst/>
            <a:gdLst/>
            <a:ahLst/>
            <a:cxnLst/>
            <a:rect r="r" b="b" t="t" l="l"/>
            <a:pathLst>
              <a:path h="6950682" w="14496483">
                <a:moveTo>
                  <a:pt x="0" y="0"/>
                </a:moveTo>
                <a:lnTo>
                  <a:pt x="14496483" y="0"/>
                </a:lnTo>
                <a:lnTo>
                  <a:pt x="14496483" y="6950682"/>
                </a:lnTo>
                <a:lnTo>
                  <a:pt x="0" y="6950682"/>
                </a:lnTo>
                <a:lnTo>
                  <a:pt x="0" y="0"/>
                </a:lnTo>
                <a:close/>
              </a:path>
            </a:pathLst>
          </a:custGeom>
          <a:blipFill>
            <a:blip r:embed="rId2"/>
            <a:stretch>
              <a:fillRect l="-5612" t="-11088" r="-5612" b="0"/>
            </a:stretch>
          </a:blipFill>
        </p:spPr>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They have evolved into immersive experiences that captivate audiences and leave a lasting impression.</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1937" y="296258"/>
            <a:ext cx="14374603" cy="7221388"/>
          </a:xfrm>
          <a:custGeom>
            <a:avLst/>
            <a:gdLst/>
            <a:ahLst/>
            <a:cxnLst/>
            <a:rect r="r" b="b" t="t" l="l"/>
            <a:pathLst>
              <a:path h="7221388" w="14374603">
                <a:moveTo>
                  <a:pt x="0" y="0"/>
                </a:moveTo>
                <a:lnTo>
                  <a:pt x="14374603" y="0"/>
                </a:lnTo>
                <a:lnTo>
                  <a:pt x="14374603" y="7221388"/>
                </a:lnTo>
                <a:lnTo>
                  <a:pt x="0" y="7221388"/>
                </a:lnTo>
                <a:lnTo>
                  <a:pt x="0" y="0"/>
                </a:lnTo>
                <a:close/>
              </a:path>
            </a:pathLst>
          </a:custGeom>
          <a:blipFill>
            <a:blip r:embed="rId2"/>
            <a:stretch>
              <a:fillRect l="0" t="-11840" r="0" b="-12569"/>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Experiential website design and development focuses on creating interactive, engaging, and emotionally resonant online experiences that go beyond the traditional boundaries of web design.</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8723"/>
            <a:ext cx="18288000" cy="54808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2</a:t>
            </a:r>
          </a:p>
          <a:p>
            <a:pPr algn="ctr">
              <a:lnSpc>
                <a:spcPts val="4373"/>
              </a:lnSpc>
            </a:pPr>
            <a:r>
              <a:rPr lang="en-US" sz="2733">
                <a:solidFill>
                  <a:srgbClr val="000000"/>
                </a:solidFill>
                <a:latin typeface="Canva Sans"/>
                <a:ea typeface="Canva Sans"/>
                <a:cs typeface="Canva Sans"/>
                <a:sym typeface="Canva Sans"/>
              </a:rPr>
              <a:t>What is Experiential Website Design?</a:t>
            </a:r>
          </a:p>
          <a:p>
            <a:pPr algn="ctr">
              <a:lnSpc>
                <a:spcPts val="4373"/>
              </a:lnSpc>
            </a:pPr>
            <a:r>
              <a:rPr lang="en-US" sz="2733">
                <a:solidFill>
                  <a:srgbClr val="000000"/>
                </a:solidFill>
                <a:latin typeface="Canva Sans"/>
                <a:ea typeface="Canva Sans"/>
                <a:cs typeface="Canva Sans"/>
                <a:sym typeface="Canva Sans"/>
              </a:rPr>
              <a:t>Experiential website design is an approach that prioritizes user experience and emotional connection over mere functionality.3 It leverages innovative technologies and design techniques to create websites that feel more like interactive installations or digital art pieces than traditional websites.4</a:t>
            </a:r>
          </a:p>
          <a:p>
            <a:pPr algn="ctr">
              <a:lnSpc>
                <a:spcPts val="4373"/>
              </a:lnSpc>
            </a:pPr>
            <a:r>
              <a:rPr lang="en-US" sz="2733">
                <a:solidFill>
                  <a:srgbClr val="000000"/>
                </a:solidFill>
                <a:latin typeface="Canva Sans"/>
                <a:ea typeface="Canva Sans"/>
                <a:cs typeface="Canva Sans"/>
                <a:sym typeface="Canva Sans"/>
              </a:rPr>
              <a:t>Key Elements of Experiential Website Design</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Interactive Elements: Incorporating interactive elements like animations, parallax scrolling, 360-degree views, and virtual reality (VR) experiences to engage users and encourage exploration.5</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Storytelling: Weaving compelling narratives through the website's design and content to create an emotional connection with the audience.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6</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Immersive Design: Utilizing techniques like sound design, motion graphics, and 3D elements to create a sense of immersion and presence.7</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User-Centric Approach: Prioritizing user experience and understanding user behavior to create intuitive and enjoyable interactions.8</a:t>
            </a:r>
          </a:p>
          <a:p>
            <a:pPr algn="ctr">
              <a:lnSpc>
                <a:spcPts val="4373"/>
              </a:lnSpc>
            </a:pPr>
            <a:r>
              <a:rPr lang="en-US" sz="2733">
                <a:solidFill>
                  <a:srgbClr val="000000"/>
                </a:solidFill>
                <a:latin typeface="Canva Sans"/>
                <a:ea typeface="Canva Sans"/>
                <a:cs typeface="Canva Sans"/>
                <a:sym typeface="Canva Sans"/>
              </a:rPr>
              <a:t>Benefits of Experiential Website Design</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Increased Engagement: Interactive elements and immersive experiences capture user attention and encourage exploration, leading to longer website visits and higher engagement rates.9</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Enhanced Brand Experience: Experiential websites provide a unique and memorable brand experience, strengthening brand identity and customer loyalty.</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26104"/>
            <a:ext cx="18288000" cy="6033327"/>
          </a:xfrm>
          <a:prstGeom prst="rect">
            <a:avLst/>
          </a:prstGeom>
        </p:spPr>
        <p:txBody>
          <a:bodyPr anchor="t" rtlCol="false" tIns="0" lIns="0" bIns="0" rIns="0">
            <a:spAutoFit/>
          </a:bodyPr>
          <a:lstStyle/>
          <a:p>
            <a:pPr algn="ctr" marL="590210" indent="-295105" lvl="1">
              <a:lnSpc>
                <a:spcPts val="4373"/>
              </a:lnSpc>
              <a:buFont typeface="Arial"/>
              <a:buChar char="•"/>
            </a:pP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Improved User Experience: By focusing on user needs and preferences, experiential websites create a more intuitive and enjoyable user experience.10</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Competitive Advantage: In a crowded digital landscape, experiential websites stand out from the competition and attract attention.</a:t>
            </a:r>
          </a:p>
          <a:p>
            <a:pPr algn="ctr">
              <a:lnSpc>
                <a:spcPts val="4373"/>
              </a:lnSpc>
            </a:pPr>
            <a:r>
              <a:rPr lang="en-US" sz="2733">
                <a:solidFill>
                  <a:srgbClr val="000000"/>
                </a:solidFill>
                <a:latin typeface="Canva Sans"/>
                <a:ea typeface="Canva Sans"/>
                <a:cs typeface="Canva Sans"/>
                <a:sym typeface="Canva Sans"/>
              </a:rPr>
              <a:t>Examples of Experiential Websites</a:t>
            </a:r>
          </a:p>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Airbnb: Airbnb's website uses stunning visuals and interactive maps to showcase travel destinations and create a sense of wanderlust.11</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The New </a:t>
            </a:r>
            <a:r>
              <a:rPr lang="en-US" sz="2733">
                <a:solidFill>
                  <a:srgbClr val="000000"/>
                </a:solidFill>
                <a:latin typeface="Canva Sans"/>
                <a:ea typeface="Canva Sans"/>
                <a:cs typeface="Canva Sans"/>
                <a:sym typeface="Canva Sans"/>
              </a:rPr>
              <a:t>York Times: The New York Times' website features interactive graphics, videos, and immersive storytelling to bring news to life.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26104"/>
            <a:ext cx="18288000" cy="5480877"/>
          </a:xfrm>
          <a:prstGeom prst="rect">
            <a:avLst/>
          </a:prstGeom>
        </p:spPr>
        <p:txBody>
          <a:bodyPr anchor="t" rtlCol="false" tIns="0" lIns="0" bIns="0" rIns="0">
            <a:spAutoFit/>
          </a:bodyPr>
          <a:lstStyle/>
          <a:p>
            <a:pPr algn="ctr" marL="590210" indent="-295105" lvl="1">
              <a:lnSpc>
                <a:spcPts val="4373"/>
              </a:lnSpc>
              <a:buFont typeface="Arial"/>
              <a:buChar char="•"/>
            </a:pPr>
            <a:r>
              <a:rPr lang="en-US" sz="2733">
                <a:solidFill>
                  <a:srgbClr val="000000"/>
                </a:solidFill>
                <a:latin typeface="Canva Sans"/>
                <a:ea typeface="Canva Sans"/>
                <a:cs typeface="Canva Sans"/>
                <a:sym typeface="Canva Sans"/>
              </a:rPr>
              <a:t>12</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Go</a:t>
            </a:r>
            <a:r>
              <a:rPr lang="en-US" sz="2733">
                <a:solidFill>
                  <a:srgbClr val="000000"/>
                </a:solidFill>
                <a:latin typeface="Canva Sans"/>
                <a:ea typeface="Canva Sans"/>
                <a:cs typeface="Canva Sans"/>
                <a:sym typeface="Canva Sans"/>
              </a:rPr>
              <a:t>ogle Arts &amp; Culture: Google Arts &amp; Culture uses virtual reality technology to transport users to museums and art galleries around the world.13</a:t>
            </a:r>
          </a:p>
          <a:p>
            <a:pPr algn="ctr">
              <a:lnSpc>
                <a:spcPts val="4373"/>
              </a:lnSpc>
              <a:spcBef>
                <a:spcPct val="0"/>
              </a:spcBef>
            </a:pPr>
            <a:r>
              <a:rPr lang="en-US" sz="2733">
                <a:solidFill>
                  <a:srgbClr val="000000"/>
                </a:solidFill>
                <a:latin typeface="Canva Sans"/>
                <a:ea typeface="Canva Sans"/>
                <a:cs typeface="Canva Sans"/>
                <a:sym typeface="Canva Sans"/>
              </a:rPr>
              <a:t>The Future of Experiential Website Design</a:t>
            </a:r>
          </a:p>
          <a:p>
            <a:pPr algn="ctr">
              <a:lnSpc>
                <a:spcPts val="4373"/>
              </a:lnSpc>
              <a:spcBef>
                <a:spcPct val="0"/>
              </a:spcBef>
            </a:pPr>
            <a:r>
              <a:rPr lang="en-US" sz="2733">
                <a:solidFill>
                  <a:srgbClr val="000000"/>
                </a:solidFill>
                <a:latin typeface="Canva Sans"/>
                <a:ea typeface="Canva Sans"/>
                <a:cs typeface="Canva Sans"/>
                <a:sym typeface="Canva Sans"/>
              </a:rPr>
              <a:t>As technology continues to evolve, we can expect even more innovative and immersive experiences on the web. The future of experiential website design may include:</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Augmented Reality (AR) Experiences: Integrating AR elements into websites to allow users to interact with virtual objects in the real world.14</a:t>
            </a:r>
          </a:p>
          <a:p>
            <a:pPr algn="ctr" marL="590210" indent="-295105" lvl="1">
              <a:lnSpc>
                <a:spcPts val="4373"/>
              </a:lnSpc>
              <a:spcBef>
                <a:spcPct val="0"/>
              </a:spcBef>
              <a:buFont typeface="Arial"/>
              <a:buChar char="•"/>
            </a:pPr>
            <a:r>
              <a:rPr lang="en-US" sz="2733">
                <a:solidFill>
                  <a:srgbClr val="000000"/>
                </a:solidFill>
                <a:latin typeface="Canva Sans"/>
                <a:ea typeface="Canva Sans"/>
                <a:cs typeface="Canva Sans"/>
                <a:sym typeface="Canva Sans"/>
              </a:rPr>
              <a:t>Artificial Intelligence (AI)-Powered Personalization: Using AI to tailor website experiences to individual user preferences and behaviors.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DAGZ1gDtbRA</dc:identifier>
  <dcterms:modified xsi:type="dcterms:W3CDTF">2011-08-01T06:04:30Z</dcterms:modified>
  <cp:revision>1</cp:revision>
  <dc:title>Experiential Website Design &amp; Development: Crafting Immersive Digital Journeys</dc:title>
</cp:coreProperties>
</file>