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Quicksand" panose="020B0604020202020204" charset="0"/>
      <p:regular r:id="rId11"/>
    </p:embeddedFont>
    <p:embeddedFont>
      <p:font typeface="Be Vietnam Ultra-Bold" panose="020B0604020202020204" charset="0"/>
      <p:regular r:id="rId12"/>
    </p:embeddedFont>
    <p:embeddedFont>
      <p:font typeface="Quicksand Medium" panose="020B0604020202020204" charset="0"/>
      <p:regular r:id="rId13"/>
    </p:embeddedFont>
    <p:embeddedFont>
      <p:font typeface="Be Vietnam" panose="020B0604020202020204" charset="0"/>
      <p:regular r:id="rId14"/>
    </p:embeddedFont>
    <p:embeddedFont>
      <p:font typeface="Quicksand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4633" y="9730382"/>
            <a:ext cx="19177267" cy="1113237"/>
            <a:chOff x="0" y="0"/>
            <a:chExt cx="5050803" cy="2931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50803" cy="293198"/>
            </a:xfrm>
            <a:custGeom>
              <a:avLst/>
              <a:gdLst/>
              <a:ahLst/>
              <a:cxnLst/>
              <a:rect l="l" t="t" r="r" b="b"/>
              <a:pathLst>
                <a:path w="5050803" h="293198">
                  <a:moveTo>
                    <a:pt x="0" y="0"/>
                  </a:moveTo>
                  <a:lnTo>
                    <a:pt x="5050803" y="0"/>
                  </a:lnTo>
                  <a:lnTo>
                    <a:pt x="5050803" y="293198"/>
                  </a:lnTo>
                  <a:lnTo>
                    <a:pt x="0" y="293198"/>
                  </a:lnTo>
                  <a:close/>
                </a:path>
              </a:pathLst>
            </a:custGeom>
            <a:solidFill>
              <a:srgbClr val="41831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50803" cy="331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44633" y="-556618"/>
            <a:ext cx="19177267" cy="1113237"/>
            <a:chOff x="0" y="0"/>
            <a:chExt cx="5050803" cy="2931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50803" cy="293198"/>
            </a:xfrm>
            <a:custGeom>
              <a:avLst/>
              <a:gdLst/>
              <a:ahLst/>
              <a:cxnLst/>
              <a:rect l="l" t="t" r="r" b="b"/>
              <a:pathLst>
                <a:path w="5050803" h="293198">
                  <a:moveTo>
                    <a:pt x="0" y="0"/>
                  </a:moveTo>
                  <a:lnTo>
                    <a:pt x="5050803" y="0"/>
                  </a:lnTo>
                  <a:lnTo>
                    <a:pt x="5050803" y="293198"/>
                  </a:lnTo>
                  <a:lnTo>
                    <a:pt x="0" y="293198"/>
                  </a:lnTo>
                  <a:close/>
                </a:path>
              </a:pathLst>
            </a:custGeom>
            <a:solidFill>
              <a:srgbClr val="41831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050803" cy="331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47935" y="841788"/>
            <a:ext cx="4225123" cy="943910"/>
          </a:xfrm>
          <a:custGeom>
            <a:avLst/>
            <a:gdLst/>
            <a:ahLst/>
            <a:cxnLst/>
            <a:rect l="l" t="t" r="r" b="b"/>
            <a:pathLst>
              <a:path w="4225123" h="943910">
                <a:moveTo>
                  <a:pt x="0" y="0"/>
                </a:moveTo>
                <a:lnTo>
                  <a:pt x="4225123" y="0"/>
                </a:lnTo>
                <a:lnTo>
                  <a:pt x="4225123" y="943911"/>
                </a:lnTo>
                <a:lnTo>
                  <a:pt x="0" y="9439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446872" y="2662975"/>
            <a:ext cx="10111693" cy="4961049"/>
          </a:xfrm>
          <a:custGeom>
            <a:avLst/>
            <a:gdLst/>
            <a:ahLst/>
            <a:cxnLst/>
            <a:rect l="l" t="t" r="r" b="b"/>
            <a:pathLst>
              <a:path w="10111693" h="4961049">
                <a:moveTo>
                  <a:pt x="0" y="0"/>
                </a:moveTo>
                <a:lnTo>
                  <a:pt x="10111693" y="0"/>
                </a:lnTo>
                <a:lnTo>
                  <a:pt x="10111693" y="4961050"/>
                </a:lnTo>
                <a:lnTo>
                  <a:pt x="0" y="49610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962025" y="4487675"/>
            <a:ext cx="5599372" cy="1340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015"/>
              </a:lnSpc>
            </a:pPr>
            <a:r>
              <a:rPr lang="en-US" sz="10015" b="1" spc="-420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Ciphertex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19200" y="8748849"/>
            <a:ext cx="4674682" cy="574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79"/>
              </a:lnSpc>
              <a:spcBef>
                <a:spcPct val="0"/>
              </a:spcBef>
            </a:pPr>
            <a:r>
              <a:rPr lang="en-US" sz="3999" spc="-167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www.ciphertex.com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62050" y="1770439"/>
            <a:ext cx="8385935" cy="930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999"/>
              </a:lnSpc>
            </a:pPr>
            <a:r>
              <a:rPr lang="en-US" sz="6999" b="1" spc="-293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Introduction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14425" y="2823697"/>
            <a:ext cx="8385935" cy="7416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79"/>
              </a:lnSpc>
            </a:pPr>
            <a:r>
              <a:rPr lang="en-US" sz="3999" dirty="0" err="1">
                <a:solidFill>
                  <a:srgbClr val="000000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Ciphertex</a:t>
            </a:r>
            <a:r>
              <a:rPr lang="en-US" sz="3999" dirty="0">
                <a:solidFill>
                  <a:srgbClr val="000000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Data Security is a leading provider of secure data storage and transportation solutions. Specializing in rugged, portable NAS devices and advanced data protection technologies, </a:t>
            </a:r>
            <a:r>
              <a:rPr lang="en-US" sz="3999" dirty="0" err="1">
                <a:solidFill>
                  <a:srgbClr val="000000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Ciphertex</a:t>
            </a:r>
            <a:r>
              <a:rPr lang="en-US" sz="3999" dirty="0">
                <a:solidFill>
                  <a:srgbClr val="000000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serves industries like healthcare, finance, forensics, and more.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945531" y="1486616"/>
            <a:ext cx="7313769" cy="7313769"/>
            <a:chOff x="0" y="0"/>
            <a:chExt cx="3282950" cy="32829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2923" r="-52923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624784" y="369833"/>
            <a:ext cx="4225123" cy="943910"/>
          </a:xfrm>
          <a:custGeom>
            <a:avLst/>
            <a:gdLst/>
            <a:ahLst/>
            <a:cxnLst/>
            <a:rect l="l" t="t" r="r" b="b"/>
            <a:pathLst>
              <a:path w="4225123" h="943910">
                <a:moveTo>
                  <a:pt x="0" y="0"/>
                </a:moveTo>
                <a:lnTo>
                  <a:pt x="4225123" y="0"/>
                </a:lnTo>
                <a:lnTo>
                  <a:pt x="4225123" y="943910"/>
                </a:lnTo>
                <a:lnTo>
                  <a:pt x="0" y="9439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597241" y="1121159"/>
            <a:ext cx="6042413" cy="8044682"/>
            <a:chOff x="0" y="0"/>
            <a:chExt cx="3663950" cy="487807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3600450" cy="4814570"/>
            </a:xfrm>
            <a:custGeom>
              <a:avLst/>
              <a:gdLst/>
              <a:ahLst/>
              <a:cxnLst/>
              <a:rect l="l" t="t" r="r" b="b"/>
              <a:pathLst>
                <a:path w="3600450" h="4814570">
                  <a:moveTo>
                    <a:pt x="0" y="0"/>
                  </a:moveTo>
                  <a:lnTo>
                    <a:pt x="3600450" y="0"/>
                  </a:lnTo>
                  <a:lnTo>
                    <a:pt x="3600450" y="4814570"/>
                  </a:lnTo>
                  <a:lnTo>
                    <a:pt x="0" y="4814570"/>
                  </a:lnTo>
                  <a:close/>
                </a:path>
              </a:pathLst>
            </a:custGeom>
            <a:blipFill>
              <a:blip r:embed="rId2"/>
              <a:stretch>
                <a:fillRect l="-48853" r="-48853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663950" cy="4878070"/>
            </a:xfrm>
            <a:custGeom>
              <a:avLst/>
              <a:gdLst/>
              <a:ahLst/>
              <a:cxnLst/>
              <a:rect l="l" t="t" r="r" b="b"/>
              <a:pathLst>
                <a:path w="3663950" h="4878070">
                  <a:moveTo>
                    <a:pt x="3663950" y="4878070"/>
                  </a:moveTo>
                  <a:lnTo>
                    <a:pt x="0" y="4878070"/>
                  </a:lnTo>
                  <a:lnTo>
                    <a:pt x="0" y="0"/>
                  </a:lnTo>
                  <a:lnTo>
                    <a:pt x="3663950" y="0"/>
                  </a:lnTo>
                  <a:lnTo>
                    <a:pt x="3663950" y="4878070"/>
                  </a:lnTo>
                  <a:close/>
                  <a:moveTo>
                    <a:pt x="63500" y="4814570"/>
                  </a:moveTo>
                  <a:lnTo>
                    <a:pt x="3600450" y="4814570"/>
                  </a:lnTo>
                  <a:lnTo>
                    <a:pt x="3600450" y="63500"/>
                  </a:lnTo>
                  <a:lnTo>
                    <a:pt x="63500" y="63500"/>
                  </a:lnTo>
                  <a:lnTo>
                    <a:pt x="63500" y="4814570"/>
                  </a:lnTo>
                  <a:close/>
                </a:path>
              </a:pathLst>
            </a:custGeom>
            <a:solidFill>
              <a:srgbClr val="F1EBE5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209675" y="1584970"/>
            <a:ext cx="9378041" cy="2034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79"/>
              </a:lnSpc>
            </a:pPr>
            <a:r>
              <a:rPr lang="en-US" sz="6999" b="1" spc="-293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Features of  Portable Network Storage</a:t>
            </a:r>
          </a:p>
        </p:txBody>
      </p:sp>
      <p:sp>
        <p:nvSpPr>
          <p:cNvPr id="6" name="Freeform 6"/>
          <p:cNvSpPr/>
          <p:nvPr/>
        </p:nvSpPr>
        <p:spPr>
          <a:xfrm>
            <a:off x="741332" y="471020"/>
            <a:ext cx="4225123" cy="943910"/>
          </a:xfrm>
          <a:custGeom>
            <a:avLst/>
            <a:gdLst/>
            <a:ahLst/>
            <a:cxnLst/>
            <a:rect l="l" t="t" r="r" b="b"/>
            <a:pathLst>
              <a:path w="4225123" h="943910">
                <a:moveTo>
                  <a:pt x="0" y="0"/>
                </a:moveTo>
                <a:lnTo>
                  <a:pt x="4225123" y="0"/>
                </a:lnTo>
                <a:lnTo>
                  <a:pt x="4225123" y="943910"/>
                </a:lnTo>
                <a:lnTo>
                  <a:pt x="0" y="9439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90575" y="3838477"/>
            <a:ext cx="8722608" cy="2405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6479"/>
              </a:lnSpc>
              <a:buFont typeface="Arial"/>
              <a:buChar char="•"/>
            </a:pPr>
            <a:r>
              <a:rPr lang="en-US" sz="39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High-Capacity Storage:</a:t>
            </a:r>
            <a:r>
              <a:rPr lang="en-US" sz="3999" b="1" dirty="0">
                <a:solidFill>
                  <a:srgbClr val="000000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</a:t>
            </a:r>
            <a:r>
              <a:rPr lang="en-US" sz="3999" dirty="0">
                <a:solidFill>
                  <a:srgbClr val="000000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From terabytes to petabytes, we’ve got you covered.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1807" y="6626638"/>
            <a:ext cx="8722608" cy="3224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6479"/>
              </a:lnSpc>
              <a:buFont typeface="Arial"/>
              <a:buChar char="•"/>
            </a:pPr>
            <a:r>
              <a:rPr lang="en-US" sz="3999" b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High-Speed Connectivity: </a:t>
            </a:r>
            <a:r>
              <a:rPr lang="en-US" sz="39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Supports ultra-fast data transfers with options like 100GbE and Wi-Fi integration</a:t>
            </a:r>
            <a:r>
              <a:rPr lang="en-US" sz="3999" b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79432" y="556745"/>
            <a:ext cx="4225123" cy="943910"/>
          </a:xfrm>
          <a:custGeom>
            <a:avLst/>
            <a:gdLst/>
            <a:ahLst/>
            <a:cxnLst/>
            <a:rect l="l" t="t" r="r" b="b"/>
            <a:pathLst>
              <a:path w="4225123" h="943910">
                <a:moveTo>
                  <a:pt x="0" y="0"/>
                </a:moveTo>
                <a:lnTo>
                  <a:pt x="4225123" y="0"/>
                </a:lnTo>
                <a:lnTo>
                  <a:pt x="4225123" y="943910"/>
                </a:lnTo>
                <a:lnTo>
                  <a:pt x="0" y="943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451617" y="2045998"/>
            <a:ext cx="5921983" cy="6181513"/>
          </a:xfrm>
          <a:custGeom>
            <a:avLst/>
            <a:gdLst/>
            <a:ahLst/>
            <a:cxnLst/>
            <a:rect l="l" t="t" r="r" b="b"/>
            <a:pathLst>
              <a:path w="5921983" h="6181513">
                <a:moveTo>
                  <a:pt x="0" y="0"/>
                </a:moveTo>
                <a:lnTo>
                  <a:pt x="5921983" y="0"/>
                </a:lnTo>
                <a:lnTo>
                  <a:pt x="5921983" y="6181513"/>
                </a:lnTo>
                <a:lnTo>
                  <a:pt x="0" y="61815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17812" y="1779298"/>
            <a:ext cx="10395680" cy="1955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30"/>
              </a:lnSpc>
            </a:pPr>
            <a:r>
              <a:rPr lang="en-US" sz="7000" b="1" spc="-294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Applications of Ciphertex Portable Network Storage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0906" y="4043338"/>
            <a:ext cx="10802586" cy="1586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6479"/>
              </a:lnSpc>
              <a:buFont typeface="Arial"/>
              <a:buChar char="•"/>
            </a:pPr>
            <a:r>
              <a:rPr lang="en-US" sz="39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Healthcare:</a:t>
            </a:r>
            <a:r>
              <a:rPr lang="en-US" sz="3999" b="1" dirty="0">
                <a:solidFill>
                  <a:srgbClr val="000000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</a:t>
            </a:r>
            <a:r>
              <a:rPr lang="en-US" sz="3999" dirty="0">
                <a:solidFill>
                  <a:srgbClr val="000000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Secure patient data storage and HIPAA compliance.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01381" y="5744395"/>
            <a:ext cx="10802586" cy="1586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6479"/>
              </a:lnSpc>
              <a:buFont typeface="Arial"/>
              <a:buChar char="•"/>
            </a:pPr>
            <a:r>
              <a:rPr lang="en-US" sz="3999" b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Media &amp; Entertainment: </a:t>
            </a:r>
            <a:r>
              <a:rPr lang="en-US" sz="39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Effortlessly handle large video and audio files.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10906" y="7464502"/>
            <a:ext cx="10802586" cy="1586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6479"/>
              </a:lnSpc>
              <a:buFont typeface="Arial"/>
              <a:buChar char="•"/>
            </a:pPr>
            <a:r>
              <a:rPr lang="en-US" sz="3999" b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Defense &amp; Government: </a:t>
            </a:r>
            <a:r>
              <a:rPr lang="en-US" sz="39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Portable solutions tailored for sensitive missions.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4633" y="9730382"/>
            <a:ext cx="19177267" cy="1113237"/>
            <a:chOff x="0" y="0"/>
            <a:chExt cx="5050803" cy="2931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50803" cy="293198"/>
            </a:xfrm>
            <a:custGeom>
              <a:avLst/>
              <a:gdLst/>
              <a:ahLst/>
              <a:cxnLst/>
              <a:rect l="l" t="t" r="r" b="b"/>
              <a:pathLst>
                <a:path w="5050803" h="293198">
                  <a:moveTo>
                    <a:pt x="0" y="0"/>
                  </a:moveTo>
                  <a:lnTo>
                    <a:pt x="5050803" y="0"/>
                  </a:lnTo>
                  <a:lnTo>
                    <a:pt x="5050803" y="293198"/>
                  </a:lnTo>
                  <a:lnTo>
                    <a:pt x="0" y="293198"/>
                  </a:lnTo>
                  <a:close/>
                </a:path>
              </a:pathLst>
            </a:custGeom>
            <a:solidFill>
              <a:srgbClr val="41831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50803" cy="331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44633" y="-556618"/>
            <a:ext cx="19177267" cy="1113237"/>
            <a:chOff x="0" y="0"/>
            <a:chExt cx="5050803" cy="2931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50803" cy="293198"/>
            </a:xfrm>
            <a:custGeom>
              <a:avLst/>
              <a:gdLst/>
              <a:ahLst/>
              <a:cxnLst/>
              <a:rect l="l" t="t" r="r" b="b"/>
              <a:pathLst>
                <a:path w="5050803" h="293198">
                  <a:moveTo>
                    <a:pt x="0" y="0"/>
                  </a:moveTo>
                  <a:lnTo>
                    <a:pt x="5050803" y="0"/>
                  </a:lnTo>
                  <a:lnTo>
                    <a:pt x="5050803" y="293198"/>
                  </a:lnTo>
                  <a:lnTo>
                    <a:pt x="0" y="293198"/>
                  </a:lnTo>
                  <a:close/>
                </a:path>
              </a:pathLst>
            </a:custGeom>
            <a:solidFill>
              <a:srgbClr val="41831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050803" cy="331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527852" y="981075"/>
            <a:ext cx="4225123" cy="943910"/>
          </a:xfrm>
          <a:custGeom>
            <a:avLst/>
            <a:gdLst/>
            <a:ahLst/>
            <a:cxnLst/>
            <a:rect l="l" t="t" r="r" b="b"/>
            <a:pathLst>
              <a:path w="4225123" h="943910">
                <a:moveTo>
                  <a:pt x="0" y="0"/>
                </a:moveTo>
                <a:lnTo>
                  <a:pt x="4225123" y="0"/>
                </a:lnTo>
                <a:lnTo>
                  <a:pt x="4225123" y="943910"/>
                </a:lnTo>
                <a:lnTo>
                  <a:pt x="0" y="943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441818" y="2437536"/>
            <a:ext cx="8817482" cy="4326077"/>
          </a:xfrm>
          <a:custGeom>
            <a:avLst/>
            <a:gdLst/>
            <a:ahLst/>
            <a:cxnLst/>
            <a:rect l="l" t="t" r="r" b="b"/>
            <a:pathLst>
              <a:path w="8817482" h="4326077">
                <a:moveTo>
                  <a:pt x="0" y="0"/>
                </a:moveTo>
                <a:lnTo>
                  <a:pt x="8817482" y="0"/>
                </a:lnTo>
                <a:lnTo>
                  <a:pt x="8817482" y="4326078"/>
                </a:lnTo>
                <a:lnTo>
                  <a:pt x="0" y="43260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27852" y="2129305"/>
            <a:ext cx="7924800" cy="4470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519"/>
              </a:lnSpc>
            </a:pPr>
            <a:r>
              <a:rPr lang="en-US" sz="12000" b="1" spc="-504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THANK YOU VERY MUCH!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66775" y="7454411"/>
            <a:ext cx="6747730" cy="574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79"/>
              </a:lnSpc>
              <a:spcBef>
                <a:spcPct val="0"/>
              </a:spcBef>
            </a:pPr>
            <a:r>
              <a:rPr lang="en-US" sz="3999" b="1" spc="-167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Visit us: </a:t>
            </a:r>
            <a:r>
              <a:rPr lang="en-US" sz="3999" spc="-167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www.ciphertex.com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28675" y="8485705"/>
            <a:ext cx="6747730" cy="574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79"/>
              </a:lnSpc>
              <a:spcBef>
                <a:spcPct val="0"/>
              </a:spcBef>
            </a:pPr>
            <a:r>
              <a:rPr lang="en-US" sz="3999" b="1" spc="-167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Contact us: </a:t>
            </a:r>
            <a:r>
              <a:rPr lang="en-US" sz="3999" spc="-167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1 (877) 977-8878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133</Words>
  <Application>Microsoft Office PowerPoint</Application>
  <PresentationFormat>Custom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Calibri</vt:lpstr>
      <vt:lpstr>Quicksand</vt:lpstr>
      <vt:lpstr>Be Vietnam Ultra-Bold</vt:lpstr>
      <vt:lpstr>Arial</vt:lpstr>
      <vt:lpstr>Quicksand Medium</vt:lpstr>
      <vt:lpstr>Be Vietnam</vt:lpstr>
      <vt:lpstr>Quicksand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Modern Security and Technology Presentation</dc:title>
  <cp:lastModifiedBy>Microsoft account</cp:lastModifiedBy>
  <cp:revision>4</cp:revision>
  <dcterms:created xsi:type="dcterms:W3CDTF">2006-08-16T00:00:00Z</dcterms:created>
  <dcterms:modified xsi:type="dcterms:W3CDTF">2025-01-21T11:11:16Z</dcterms:modified>
  <dc:identifier>DAGc0uR9Zk0</dc:identifier>
</cp:coreProperties>
</file>