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</p:sldIdLst>
  <p:sldSz cx="18288000" cy="10287000"/>
  <p:notesSz cx="6858000" cy="9144000"/>
  <p:embeddedFontLst>
    <p:embeddedFont>
      <p:font typeface="Agrandir Bold" charset="1" panose="00000800000000000000"/>
      <p:regular r:id="rId12"/>
    </p:embeddedFont>
    <p:embeddedFont>
      <p:font typeface="Poppins" charset="1" panose="00000500000000000000"/>
      <p:regular r:id="rId13"/>
    </p:embeddedFont>
    <p:embeddedFont>
      <p:font typeface="Poppins Bold" charset="1" panose="00000800000000000000"/>
      <p:regular r:id="rId14"/>
    </p:embeddedFont>
    <p:embeddedFont>
      <p:font typeface="Poppins Medium" charset="1" panose="00000600000000000000"/>
      <p:regular r:id="rId1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2" Target="presProps.xml" Type="http://schemas.openxmlformats.org/officeDocument/2006/relationships/presProps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svg" Type="http://schemas.openxmlformats.org/officeDocument/2006/relationships/image"/><Relationship Id="rId11" Target="../media/image10.png" Type="http://schemas.openxmlformats.org/officeDocument/2006/relationships/image"/><Relationship Id="rId12" Target="../media/image11.svg" Type="http://schemas.openxmlformats.org/officeDocument/2006/relationships/image"/><Relationship Id="rId13" Target="../media/image12.png" Type="http://schemas.openxmlformats.org/officeDocument/2006/relationships/image"/><Relationship Id="rId14" Target="../media/image13.svg" Type="http://schemas.openxmlformats.org/officeDocument/2006/relationships/image"/><Relationship Id="rId15" Target="../media/image14.png" Type="http://schemas.openxmlformats.org/officeDocument/2006/relationships/image"/><Relationship Id="rId16" Target="../media/image15.svg" Type="http://schemas.openxmlformats.org/officeDocument/2006/relationships/image"/><Relationship Id="rId17" Target="../media/image16.png" Type="http://schemas.openxmlformats.org/officeDocument/2006/relationships/image"/><Relationship Id="rId18" Target="../media/image17.svg" Type="http://schemas.openxmlformats.org/officeDocument/2006/relationships/image"/><Relationship Id="rId19" Target="../media/image18.png" Type="http://schemas.openxmlformats.org/officeDocument/2006/relationships/image"/><Relationship Id="rId2" Target="../media/image1.png" Type="http://schemas.openxmlformats.org/officeDocument/2006/relationships/image"/><Relationship Id="rId20" Target="../media/image19.svg" Type="http://schemas.openxmlformats.org/officeDocument/2006/relationships/image"/><Relationship Id="rId21" Target="../media/image20.png" Type="http://schemas.openxmlformats.org/officeDocument/2006/relationships/image"/><Relationship Id="rId22" Target="../media/image21.svg" Type="http://schemas.openxmlformats.org/officeDocument/2006/relationships/image"/><Relationship Id="rId23" Target="../media/image22.png" Type="http://schemas.openxmlformats.org/officeDocument/2006/relationships/image"/><Relationship Id="rId24" Target="../media/image23.svg" Type="http://schemas.openxmlformats.org/officeDocument/2006/relationships/image"/><Relationship Id="rId25" Target="../media/image24.png" Type="http://schemas.openxmlformats.org/officeDocument/2006/relationships/image"/><Relationship Id="rId26" Target="../media/image25.svg" Type="http://schemas.openxmlformats.org/officeDocument/2006/relationships/image"/><Relationship Id="rId27" Target="../media/image26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0.png" Type="http://schemas.openxmlformats.org/officeDocument/2006/relationships/image"/><Relationship Id="rId11" Target="../media/image21.svg" Type="http://schemas.openxmlformats.org/officeDocument/2006/relationships/image"/><Relationship Id="rId12" Target="../media/image33.png" Type="http://schemas.openxmlformats.org/officeDocument/2006/relationships/image"/><Relationship Id="rId13" Target="../media/image34.svg" Type="http://schemas.openxmlformats.org/officeDocument/2006/relationships/image"/><Relationship Id="rId14" Target="../media/image35.png" Type="http://schemas.openxmlformats.org/officeDocument/2006/relationships/image"/><Relationship Id="rId15" Target="../media/image36.svg" Type="http://schemas.openxmlformats.org/officeDocument/2006/relationships/image"/><Relationship Id="rId16" Target="../media/image37.png" Type="http://schemas.openxmlformats.org/officeDocument/2006/relationships/image"/><Relationship Id="rId17" Target="../media/image38.svg" Type="http://schemas.openxmlformats.org/officeDocument/2006/relationships/image"/><Relationship Id="rId18" Target="../media/image39.png" Type="http://schemas.openxmlformats.org/officeDocument/2006/relationships/image"/><Relationship Id="rId19" Target="../media/image40.svg" Type="http://schemas.openxmlformats.org/officeDocument/2006/relationships/image"/><Relationship Id="rId2" Target="../media/image16.png" Type="http://schemas.openxmlformats.org/officeDocument/2006/relationships/image"/><Relationship Id="rId20" Target="https://www.airflypolicy.com/deals/american-airlines-vacation-packages" TargetMode="External" Type="http://schemas.openxmlformats.org/officeDocument/2006/relationships/hyperlink"/><Relationship Id="rId21" Target="../media/image26.png" Type="http://schemas.openxmlformats.org/officeDocument/2006/relationships/image"/><Relationship Id="rId3" Target="../media/image17.svg" Type="http://schemas.openxmlformats.org/officeDocument/2006/relationships/image"/><Relationship Id="rId4" Target="../media/image27.png" Type="http://schemas.openxmlformats.org/officeDocument/2006/relationships/image"/><Relationship Id="rId5" Target="../media/image28.png" Type="http://schemas.openxmlformats.org/officeDocument/2006/relationships/image"/><Relationship Id="rId6" Target="../media/image29.png" Type="http://schemas.openxmlformats.org/officeDocument/2006/relationships/image"/><Relationship Id="rId7" Target="../media/image30.svg" Type="http://schemas.openxmlformats.org/officeDocument/2006/relationships/image"/><Relationship Id="rId8" Target="../media/image31.png" Type="http://schemas.openxmlformats.org/officeDocument/2006/relationships/image"/><Relationship Id="rId9" Target="../media/image32.sv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.svg" Type="http://schemas.openxmlformats.org/officeDocument/2006/relationships/image"/><Relationship Id="rId11" Target="../media/image37.png" Type="http://schemas.openxmlformats.org/officeDocument/2006/relationships/image"/><Relationship Id="rId12" Target="../media/image38.svg" Type="http://schemas.openxmlformats.org/officeDocument/2006/relationships/image"/><Relationship Id="rId13" Target="../media/image46.png" Type="http://schemas.openxmlformats.org/officeDocument/2006/relationships/image"/><Relationship Id="rId14" Target="../media/image47.svg" Type="http://schemas.openxmlformats.org/officeDocument/2006/relationships/image"/><Relationship Id="rId15" Target="../media/image20.png" Type="http://schemas.openxmlformats.org/officeDocument/2006/relationships/image"/><Relationship Id="rId16" Target="../media/image21.svg" Type="http://schemas.openxmlformats.org/officeDocument/2006/relationships/image"/><Relationship Id="rId17" Target="../media/image26.png" Type="http://schemas.openxmlformats.org/officeDocument/2006/relationships/image"/><Relationship Id="rId2" Target="../media/image29.png" Type="http://schemas.openxmlformats.org/officeDocument/2006/relationships/image"/><Relationship Id="rId3" Target="../media/image30.svg" Type="http://schemas.openxmlformats.org/officeDocument/2006/relationships/image"/><Relationship Id="rId4" Target="../media/image41.png" Type="http://schemas.openxmlformats.org/officeDocument/2006/relationships/image"/><Relationship Id="rId5" Target="../media/image42.svg" Type="http://schemas.openxmlformats.org/officeDocument/2006/relationships/image"/><Relationship Id="rId6" Target="../media/image43.png" Type="http://schemas.openxmlformats.org/officeDocument/2006/relationships/image"/><Relationship Id="rId7" Target="../media/image44.png" Type="http://schemas.openxmlformats.org/officeDocument/2006/relationships/image"/><Relationship Id="rId8" Target="../media/image45.svg" Type="http://schemas.openxmlformats.org/officeDocument/2006/relationships/image"/><Relationship Id="rId9" Target="../media/image3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2.svg" Type="http://schemas.openxmlformats.org/officeDocument/2006/relationships/image"/><Relationship Id="rId11" Target="../media/image53.png" Type="http://schemas.openxmlformats.org/officeDocument/2006/relationships/image"/><Relationship Id="rId12" Target="../media/image54.svg" Type="http://schemas.openxmlformats.org/officeDocument/2006/relationships/image"/><Relationship Id="rId13" Target="../media/image55.png" Type="http://schemas.openxmlformats.org/officeDocument/2006/relationships/image"/><Relationship Id="rId14" Target="../media/image56.svg" Type="http://schemas.openxmlformats.org/officeDocument/2006/relationships/image"/><Relationship Id="rId15" Target="../media/image57.png" Type="http://schemas.openxmlformats.org/officeDocument/2006/relationships/image"/><Relationship Id="rId16" Target="../media/image58.svg" Type="http://schemas.openxmlformats.org/officeDocument/2006/relationships/image"/><Relationship Id="rId17" Target="../media/image3.png" Type="http://schemas.openxmlformats.org/officeDocument/2006/relationships/image"/><Relationship Id="rId18" Target="../media/image4.svg" Type="http://schemas.openxmlformats.org/officeDocument/2006/relationships/image"/><Relationship Id="rId19" Target="../media/image5.png" Type="http://schemas.openxmlformats.org/officeDocument/2006/relationships/image"/><Relationship Id="rId2" Target="../media/image48.png" Type="http://schemas.openxmlformats.org/officeDocument/2006/relationships/image"/><Relationship Id="rId20" Target="../media/image6.svg" Type="http://schemas.openxmlformats.org/officeDocument/2006/relationships/image"/><Relationship Id="rId21" Target="../media/image59.png" Type="http://schemas.openxmlformats.org/officeDocument/2006/relationships/image"/><Relationship Id="rId22" Target="../media/image60.svg" Type="http://schemas.openxmlformats.org/officeDocument/2006/relationships/image"/><Relationship Id="rId23" Target="../media/image37.png" Type="http://schemas.openxmlformats.org/officeDocument/2006/relationships/image"/><Relationship Id="rId24" Target="../media/image38.svg" Type="http://schemas.openxmlformats.org/officeDocument/2006/relationships/image"/><Relationship Id="rId25" Target="../media/image33.png" Type="http://schemas.openxmlformats.org/officeDocument/2006/relationships/image"/><Relationship Id="rId26" Target="../media/image34.svg" Type="http://schemas.openxmlformats.org/officeDocument/2006/relationships/image"/><Relationship Id="rId27" Target="../media/image26.png" Type="http://schemas.openxmlformats.org/officeDocument/2006/relationships/image"/><Relationship Id="rId3" Target="../media/image49.sv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50.png" Type="http://schemas.openxmlformats.org/officeDocument/2006/relationships/image"/><Relationship Id="rId7" Target="../media/image46.png" Type="http://schemas.openxmlformats.org/officeDocument/2006/relationships/image"/><Relationship Id="rId8" Target="../media/image47.svg" Type="http://schemas.openxmlformats.org/officeDocument/2006/relationships/image"/><Relationship Id="rId9" Target="../media/image5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40.svg" Type="http://schemas.openxmlformats.org/officeDocument/2006/relationships/image"/><Relationship Id="rId11" Target="../media/image62.png" Type="http://schemas.openxmlformats.org/officeDocument/2006/relationships/image"/><Relationship Id="rId12" Target="../media/image63.svg" Type="http://schemas.openxmlformats.org/officeDocument/2006/relationships/image"/><Relationship Id="rId13" Target="../media/image35.png" Type="http://schemas.openxmlformats.org/officeDocument/2006/relationships/image"/><Relationship Id="rId14" Target="../media/image36.svg" Type="http://schemas.openxmlformats.org/officeDocument/2006/relationships/image"/><Relationship Id="rId15" Target="../media/image64.png" Type="http://schemas.openxmlformats.org/officeDocument/2006/relationships/image"/><Relationship Id="rId16" Target="../media/image20.png" Type="http://schemas.openxmlformats.org/officeDocument/2006/relationships/image"/><Relationship Id="rId17" Target="../media/image21.svg" Type="http://schemas.openxmlformats.org/officeDocument/2006/relationships/image"/><Relationship Id="rId18" Target="../media/image26.png" Type="http://schemas.openxmlformats.org/officeDocument/2006/relationships/image"/><Relationship Id="rId2" Target="../media/image3.png" Type="http://schemas.openxmlformats.org/officeDocument/2006/relationships/image"/><Relationship Id="rId3" Target="../media/image4.svg" Type="http://schemas.openxmlformats.org/officeDocument/2006/relationships/image"/><Relationship Id="rId4" Target="../media/image37.png" Type="http://schemas.openxmlformats.org/officeDocument/2006/relationships/image"/><Relationship Id="rId5" Target="../media/image38.svg" Type="http://schemas.openxmlformats.org/officeDocument/2006/relationships/image"/><Relationship Id="rId6" Target="../media/image41.png" Type="http://schemas.openxmlformats.org/officeDocument/2006/relationships/image"/><Relationship Id="rId7" Target="../media/image42.svg" Type="http://schemas.openxmlformats.org/officeDocument/2006/relationships/image"/><Relationship Id="rId8" Target="../media/image61.png" Type="http://schemas.openxmlformats.org/officeDocument/2006/relationships/image"/><Relationship Id="rId9" Target="../media/image39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12.png" Type="http://schemas.openxmlformats.org/officeDocument/2006/relationships/image"/><Relationship Id="rId11" Target="../media/image13.svg" Type="http://schemas.openxmlformats.org/officeDocument/2006/relationships/image"/><Relationship Id="rId12" Target="../media/image65.png" Type="http://schemas.openxmlformats.org/officeDocument/2006/relationships/image"/><Relationship Id="rId13" Target="../media/image18.png" Type="http://schemas.openxmlformats.org/officeDocument/2006/relationships/image"/><Relationship Id="rId14" Target="../media/image19.svg" Type="http://schemas.openxmlformats.org/officeDocument/2006/relationships/image"/><Relationship Id="rId15" Target="../media/image8.png" Type="http://schemas.openxmlformats.org/officeDocument/2006/relationships/image"/><Relationship Id="rId16" Target="../media/image9.svg" Type="http://schemas.openxmlformats.org/officeDocument/2006/relationships/image"/><Relationship Id="rId17" Target="../media/image66.png" Type="http://schemas.openxmlformats.org/officeDocument/2006/relationships/image"/><Relationship Id="rId18" Target="../media/image67.svg" Type="http://schemas.openxmlformats.org/officeDocument/2006/relationships/image"/><Relationship Id="rId19" Target="../media/image68.png" Type="http://schemas.openxmlformats.org/officeDocument/2006/relationships/image"/><Relationship Id="rId2" Target="../media/image3.png" Type="http://schemas.openxmlformats.org/officeDocument/2006/relationships/image"/><Relationship Id="rId20" Target="../media/image69.svg" Type="http://schemas.openxmlformats.org/officeDocument/2006/relationships/image"/><Relationship Id="rId21" Target="../media/image70.png" Type="http://schemas.openxmlformats.org/officeDocument/2006/relationships/image"/><Relationship Id="rId22" Target="../media/image71.svg" Type="http://schemas.openxmlformats.org/officeDocument/2006/relationships/image"/><Relationship Id="rId23" Target="../media/image24.png" Type="http://schemas.openxmlformats.org/officeDocument/2006/relationships/image"/><Relationship Id="rId24" Target="../media/image25.svg" Type="http://schemas.openxmlformats.org/officeDocument/2006/relationships/image"/><Relationship Id="rId25" Target="../media/image14.png" Type="http://schemas.openxmlformats.org/officeDocument/2006/relationships/image"/><Relationship Id="rId26" Target="../media/image15.svg" Type="http://schemas.openxmlformats.org/officeDocument/2006/relationships/image"/><Relationship Id="rId27" Target="../media/image33.png" Type="http://schemas.openxmlformats.org/officeDocument/2006/relationships/image"/><Relationship Id="rId28" Target="../media/image34.svg" Type="http://schemas.openxmlformats.org/officeDocument/2006/relationships/image"/><Relationship Id="rId29" Target="../media/image26.png" Type="http://schemas.openxmlformats.org/officeDocument/2006/relationships/image"/><Relationship Id="rId3" Target="../media/image4.svg" Type="http://schemas.openxmlformats.org/officeDocument/2006/relationships/image"/><Relationship Id="rId30" Target="../media/image72.png" Type="http://schemas.openxmlformats.org/officeDocument/2006/relationships/image"/><Relationship Id="rId31" Target="../media/image73.svg" Type="http://schemas.openxmlformats.org/officeDocument/2006/relationships/image"/><Relationship Id="rId32" Target="https://myairflypolicy.mystrikingly.com/blog/book-american-airlines-vacation-packages-save-big-today" TargetMode="External" Type="http://schemas.openxmlformats.org/officeDocument/2006/relationships/hyperlink"/><Relationship Id="rId33" Target="https://www.airflypolicy.com" TargetMode="External" Type="http://schemas.openxmlformats.org/officeDocument/2006/relationships/hyperlink"/><Relationship Id="rId4" Target="../media/image5.png" Type="http://schemas.openxmlformats.org/officeDocument/2006/relationships/image"/><Relationship Id="rId5" Target="../media/image6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16.png" Type="http://schemas.openxmlformats.org/officeDocument/2006/relationships/image"/><Relationship Id="rId9" Target="../media/image17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B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5226721" y="2599164"/>
            <a:ext cx="8408062" cy="3347937"/>
          </a:xfrm>
          <a:custGeom>
            <a:avLst/>
            <a:gdLst/>
            <a:ahLst/>
            <a:cxnLst/>
            <a:rect r="r" b="b" t="t" l="l"/>
            <a:pathLst>
              <a:path h="3347937" w="8408062">
                <a:moveTo>
                  <a:pt x="0" y="0"/>
                </a:moveTo>
                <a:lnTo>
                  <a:pt x="8408062" y="0"/>
                </a:lnTo>
                <a:lnTo>
                  <a:pt x="8408062" y="3347937"/>
                </a:lnTo>
                <a:lnTo>
                  <a:pt x="0" y="33479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true" flipV="false" rot="0">
            <a:off x="-4470519" y="4302838"/>
            <a:ext cx="16642900" cy="6687420"/>
          </a:xfrm>
          <a:custGeom>
            <a:avLst/>
            <a:gdLst/>
            <a:ahLst/>
            <a:cxnLst/>
            <a:rect r="r" b="b" t="t" l="l"/>
            <a:pathLst>
              <a:path h="6687420" w="16642900">
                <a:moveTo>
                  <a:pt x="16642900" y="0"/>
                </a:moveTo>
                <a:lnTo>
                  <a:pt x="0" y="0"/>
                </a:lnTo>
                <a:lnTo>
                  <a:pt x="0" y="6687420"/>
                </a:lnTo>
                <a:lnTo>
                  <a:pt x="16642900" y="6687420"/>
                </a:lnTo>
                <a:lnTo>
                  <a:pt x="1664290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9053454" y="5947101"/>
            <a:ext cx="10180217" cy="4676866"/>
          </a:xfrm>
          <a:custGeom>
            <a:avLst/>
            <a:gdLst/>
            <a:ahLst/>
            <a:cxnLst/>
            <a:rect r="r" b="b" t="t" l="l"/>
            <a:pathLst>
              <a:path h="4676866" w="10180217">
                <a:moveTo>
                  <a:pt x="0" y="0"/>
                </a:moveTo>
                <a:lnTo>
                  <a:pt x="10180217" y="0"/>
                </a:lnTo>
                <a:lnTo>
                  <a:pt x="10180217" y="4676866"/>
                </a:lnTo>
                <a:lnTo>
                  <a:pt x="0" y="467686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-29576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380171" y="4739316"/>
            <a:ext cx="15346568" cy="3970736"/>
            <a:chOff x="0" y="0"/>
            <a:chExt cx="2440230" cy="631380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440230" cy="631380"/>
            </a:xfrm>
            <a:custGeom>
              <a:avLst/>
              <a:gdLst/>
              <a:ahLst/>
              <a:cxnLst/>
              <a:rect r="r" b="b" t="t" l="l"/>
              <a:pathLst>
                <a:path h="631380" w="2440230">
                  <a:moveTo>
                    <a:pt x="12612" y="0"/>
                  </a:moveTo>
                  <a:lnTo>
                    <a:pt x="2427618" y="0"/>
                  </a:lnTo>
                  <a:cubicBezTo>
                    <a:pt x="2434584" y="0"/>
                    <a:pt x="2440230" y="5646"/>
                    <a:pt x="2440230" y="12612"/>
                  </a:cubicBezTo>
                  <a:lnTo>
                    <a:pt x="2440230" y="618768"/>
                  </a:lnTo>
                  <a:cubicBezTo>
                    <a:pt x="2440230" y="622113"/>
                    <a:pt x="2438901" y="625320"/>
                    <a:pt x="2436536" y="627686"/>
                  </a:cubicBezTo>
                  <a:cubicBezTo>
                    <a:pt x="2434171" y="630051"/>
                    <a:pt x="2430963" y="631380"/>
                    <a:pt x="2427618" y="631380"/>
                  </a:cubicBezTo>
                  <a:lnTo>
                    <a:pt x="12612" y="631380"/>
                  </a:lnTo>
                  <a:cubicBezTo>
                    <a:pt x="9267" y="631380"/>
                    <a:pt x="6059" y="630051"/>
                    <a:pt x="3694" y="627686"/>
                  </a:cubicBezTo>
                  <a:cubicBezTo>
                    <a:pt x="1329" y="625320"/>
                    <a:pt x="0" y="622113"/>
                    <a:pt x="0" y="618768"/>
                  </a:cubicBezTo>
                  <a:lnTo>
                    <a:pt x="0" y="12612"/>
                  </a:lnTo>
                  <a:cubicBezTo>
                    <a:pt x="0" y="9267"/>
                    <a:pt x="1329" y="6059"/>
                    <a:pt x="3694" y="3694"/>
                  </a:cubicBezTo>
                  <a:cubicBezTo>
                    <a:pt x="6059" y="1329"/>
                    <a:pt x="9267" y="0"/>
                    <a:pt x="12612" y="0"/>
                  </a:cubicBezTo>
                  <a:close/>
                </a:path>
              </a:pathLst>
            </a:custGeom>
            <a:blipFill>
              <a:blip r:embed="rId8"/>
              <a:stretch>
                <a:fillRect l="0" t="-60150" r="0" b="-60150"/>
              </a:stretch>
            </a:blipFill>
          </p:spPr>
        </p:sp>
      </p:grpSp>
      <p:grpSp>
        <p:nvGrpSpPr>
          <p:cNvPr name="Group 7" id="7"/>
          <p:cNvGrpSpPr/>
          <p:nvPr/>
        </p:nvGrpSpPr>
        <p:grpSpPr>
          <a:xfrm rot="0">
            <a:off x="1752325" y="7646548"/>
            <a:ext cx="6002238" cy="1403742"/>
            <a:chOff x="0" y="0"/>
            <a:chExt cx="1580836" cy="36971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580836" cy="369710"/>
            </a:xfrm>
            <a:custGeom>
              <a:avLst/>
              <a:gdLst/>
              <a:ahLst/>
              <a:cxnLst/>
              <a:rect r="r" b="b" t="t" l="l"/>
              <a:pathLst>
                <a:path h="369710" w="1580836">
                  <a:moveTo>
                    <a:pt x="32246" y="0"/>
                  </a:moveTo>
                  <a:lnTo>
                    <a:pt x="1548590" y="0"/>
                  </a:lnTo>
                  <a:cubicBezTo>
                    <a:pt x="1566399" y="0"/>
                    <a:pt x="1580836" y="14437"/>
                    <a:pt x="1580836" y="32246"/>
                  </a:cubicBezTo>
                  <a:lnTo>
                    <a:pt x="1580836" y="337464"/>
                  </a:lnTo>
                  <a:cubicBezTo>
                    <a:pt x="1580836" y="346016"/>
                    <a:pt x="1577439" y="354218"/>
                    <a:pt x="1571392" y="360265"/>
                  </a:cubicBezTo>
                  <a:cubicBezTo>
                    <a:pt x="1565344" y="366313"/>
                    <a:pt x="1557142" y="369710"/>
                    <a:pt x="1548590" y="369710"/>
                  </a:cubicBezTo>
                  <a:lnTo>
                    <a:pt x="32246" y="369710"/>
                  </a:lnTo>
                  <a:cubicBezTo>
                    <a:pt x="14437" y="369710"/>
                    <a:pt x="0" y="355273"/>
                    <a:pt x="0" y="337464"/>
                  </a:cubicBezTo>
                  <a:lnTo>
                    <a:pt x="0" y="32246"/>
                  </a:lnTo>
                  <a:cubicBezTo>
                    <a:pt x="0" y="14437"/>
                    <a:pt x="14437" y="0"/>
                    <a:pt x="32246" y="0"/>
                  </a:cubicBezTo>
                  <a:close/>
                </a:path>
              </a:pathLst>
            </a:custGeom>
            <a:solidFill>
              <a:srgbClr val="01649D"/>
            </a:solidFill>
            <a:ln w="38100" cap="rnd">
              <a:solidFill>
                <a:srgbClr val="FEFEFE"/>
              </a:soli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57150"/>
              <a:ext cx="1580836" cy="42686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220"/>
                </a:lnSpc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5546647" y="7700769"/>
            <a:ext cx="1458225" cy="1349521"/>
          </a:xfrm>
          <a:custGeom>
            <a:avLst/>
            <a:gdLst/>
            <a:ahLst/>
            <a:cxnLst/>
            <a:rect r="r" b="b" t="t" l="l"/>
            <a:pathLst>
              <a:path h="1349521" w="1458225">
                <a:moveTo>
                  <a:pt x="0" y="0"/>
                </a:moveTo>
                <a:lnTo>
                  <a:pt x="1458225" y="0"/>
                </a:lnTo>
                <a:lnTo>
                  <a:pt x="1458225" y="1349521"/>
                </a:lnTo>
                <a:lnTo>
                  <a:pt x="0" y="134952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6617659" y="8109972"/>
            <a:ext cx="476894" cy="476894"/>
          </a:xfrm>
          <a:custGeom>
            <a:avLst/>
            <a:gdLst/>
            <a:ahLst/>
            <a:cxnLst/>
            <a:rect r="r" b="b" t="t" l="l"/>
            <a:pathLst>
              <a:path h="476894" w="476894">
                <a:moveTo>
                  <a:pt x="0" y="0"/>
                </a:moveTo>
                <a:lnTo>
                  <a:pt x="476894" y="0"/>
                </a:lnTo>
                <a:lnTo>
                  <a:pt x="476894" y="476894"/>
                </a:lnTo>
                <a:lnTo>
                  <a:pt x="0" y="47689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-1094856" y="-1320978"/>
            <a:ext cx="7712515" cy="4417168"/>
          </a:xfrm>
          <a:custGeom>
            <a:avLst/>
            <a:gdLst/>
            <a:ahLst/>
            <a:cxnLst/>
            <a:rect r="r" b="b" t="t" l="l"/>
            <a:pathLst>
              <a:path h="4417168" w="7712515">
                <a:moveTo>
                  <a:pt x="0" y="0"/>
                </a:moveTo>
                <a:lnTo>
                  <a:pt x="7712515" y="0"/>
                </a:lnTo>
                <a:lnTo>
                  <a:pt x="7712515" y="4417167"/>
                </a:lnTo>
                <a:lnTo>
                  <a:pt x="0" y="4417167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5993005" y="8106464"/>
            <a:ext cx="96711" cy="109446"/>
          </a:xfrm>
          <a:custGeom>
            <a:avLst/>
            <a:gdLst/>
            <a:ahLst/>
            <a:cxnLst/>
            <a:rect r="r" b="b" t="t" l="l"/>
            <a:pathLst>
              <a:path h="109446" w="96711">
                <a:moveTo>
                  <a:pt x="0" y="0"/>
                </a:moveTo>
                <a:lnTo>
                  <a:pt x="96711" y="0"/>
                </a:lnTo>
                <a:lnTo>
                  <a:pt x="96711" y="109446"/>
                </a:lnTo>
                <a:lnTo>
                  <a:pt x="0" y="1094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5546647" y="8432568"/>
            <a:ext cx="65903" cy="74581"/>
          </a:xfrm>
          <a:custGeom>
            <a:avLst/>
            <a:gdLst/>
            <a:ahLst/>
            <a:cxnLst/>
            <a:rect r="r" b="b" t="t" l="l"/>
            <a:pathLst>
              <a:path h="74581" w="65903">
                <a:moveTo>
                  <a:pt x="0" y="0"/>
                </a:moveTo>
                <a:lnTo>
                  <a:pt x="65903" y="0"/>
                </a:lnTo>
                <a:lnTo>
                  <a:pt x="65903" y="74581"/>
                </a:lnTo>
                <a:lnTo>
                  <a:pt x="0" y="745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7209884" y="8710052"/>
            <a:ext cx="65903" cy="74581"/>
          </a:xfrm>
          <a:custGeom>
            <a:avLst/>
            <a:gdLst/>
            <a:ahLst/>
            <a:cxnLst/>
            <a:rect r="r" b="b" t="t" l="l"/>
            <a:pathLst>
              <a:path h="74581" w="65903">
                <a:moveTo>
                  <a:pt x="0" y="0"/>
                </a:moveTo>
                <a:lnTo>
                  <a:pt x="65902" y="0"/>
                </a:lnTo>
                <a:lnTo>
                  <a:pt x="65902" y="74581"/>
                </a:lnTo>
                <a:lnTo>
                  <a:pt x="0" y="7458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6290640">
            <a:off x="7369754" y="8035391"/>
            <a:ext cx="111158" cy="125797"/>
          </a:xfrm>
          <a:custGeom>
            <a:avLst/>
            <a:gdLst/>
            <a:ahLst/>
            <a:cxnLst/>
            <a:rect r="r" b="b" t="t" l="l"/>
            <a:pathLst>
              <a:path h="125797" w="111158">
                <a:moveTo>
                  <a:pt x="0" y="0"/>
                </a:moveTo>
                <a:lnTo>
                  <a:pt x="111158" y="0"/>
                </a:lnTo>
                <a:lnTo>
                  <a:pt x="111158" y="125796"/>
                </a:lnTo>
                <a:lnTo>
                  <a:pt x="0" y="12579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7" id="17"/>
          <p:cNvSpPr txBox="true"/>
          <p:nvPr/>
        </p:nvSpPr>
        <p:spPr>
          <a:xfrm rot="0">
            <a:off x="3642217" y="2040419"/>
            <a:ext cx="11003566" cy="7097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4978"/>
              </a:lnSpc>
            </a:pPr>
            <a:r>
              <a:rPr lang="en-US" b="true" sz="3556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Complete Guide to AA Vacation Packages in 2026</a:t>
            </a:r>
          </a:p>
        </p:txBody>
      </p:sp>
      <p:sp>
        <p:nvSpPr>
          <p:cNvPr name="Freeform 18" id="18"/>
          <p:cNvSpPr/>
          <p:nvPr/>
        </p:nvSpPr>
        <p:spPr>
          <a:xfrm flipH="true" flipV="false" rot="0">
            <a:off x="12172381" y="-748774"/>
            <a:ext cx="8889984" cy="3539830"/>
          </a:xfrm>
          <a:custGeom>
            <a:avLst/>
            <a:gdLst/>
            <a:ahLst/>
            <a:cxnLst/>
            <a:rect r="r" b="b" t="t" l="l"/>
            <a:pathLst>
              <a:path h="3539830" w="8889984">
                <a:moveTo>
                  <a:pt x="8889984" y="0"/>
                </a:moveTo>
                <a:lnTo>
                  <a:pt x="0" y="0"/>
                </a:lnTo>
                <a:lnTo>
                  <a:pt x="0" y="3539831"/>
                </a:lnTo>
                <a:lnTo>
                  <a:pt x="8889984" y="3539831"/>
                </a:lnTo>
                <a:lnTo>
                  <a:pt x="888998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426812" y="1038789"/>
            <a:ext cx="4370871" cy="4114800"/>
          </a:xfrm>
          <a:custGeom>
            <a:avLst/>
            <a:gdLst/>
            <a:ahLst/>
            <a:cxnLst/>
            <a:rect r="r" b="b" t="t" l="l"/>
            <a:pathLst>
              <a:path h="4114800" w="4370871">
                <a:moveTo>
                  <a:pt x="0" y="0"/>
                </a:moveTo>
                <a:lnTo>
                  <a:pt x="4370871" y="0"/>
                </a:lnTo>
                <a:lnTo>
                  <a:pt x="4370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3543314" y="624516"/>
            <a:ext cx="4744686" cy="4114800"/>
          </a:xfrm>
          <a:custGeom>
            <a:avLst/>
            <a:gdLst/>
            <a:ahLst/>
            <a:cxnLst/>
            <a:rect r="r" b="b" t="t" l="l"/>
            <a:pathLst>
              <a:path h="4114800" w="4744686">
                <a:moveTo>
                  <a:pt x="0" y="0"/>
                </a:moveTo>
                <a:lnTo>
                  <a:pt x="4744686" y="0"/>
                </a:lnTo>
                <a:lnTo>
                  <a:pt x="474468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1" id="21"/>
          <p:cNvGrpSpPr/>
          <p:nvPr/>
        </p:nvGrpSpPr>
        <p:grpSpPr>
          <a:xfrm rot="0">
            <a:off x="3119249" y="2228537"/>
            <a:ext cx="251325" cy="251325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23" id="2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1028700" y="4051513"/>
            <a:ext cx="136344" cy="136344"/>
            <a:chOff x="0" y="0"/>
            <a:chExt cx="812800" cy="812800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26" id="2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27" id="27"/>
          <p:cNvGrpSpPr/>
          <p:nvPr/>
        </p:nvGrpSpPr>
        <p:grpSpPr>
          <a:xfrm rot="0">
            <a:off x="12036036" y="1187278"/>
            <a:ext cx="136344" cy="136344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30" id="30"/>
          <p:cNvGrpSpPr/>
          <p:nvPr/>
        </p:nvGrpSpPr>
        <p:grpSpPr>
          <a:xfrm rot="0">
            <a:off x="16601076" y="3713009"/>
            <a:ext cx="251325" cy="251325"/>
            <a:chOff x="0" y="0"/>
            <a:chExt cx="812800" cy="812800"/>
          </a:xfrm>
        </p:grpSpPr>
        <p:sp>
          <p:nvSpPr>
            <p:cNvPr name="Freeform 31" id="3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32" id="32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33" id="33"/>
          <p:cNvSpPr/>
          <p:nvPr/>
        </p:nvSpPr>
        <p:spPr>
          <a:xfrm flipH="false" flipV="false" rot="0">
            <a:off x="3077591" y="3312606"/>
            <a:ext cx="400402" cy="400402"/>
          </a:xfrm>
          <a:custGeom>
            <a:avLst/>
            <a:gdLst/>
            <a:ahLst/>
            <a:cxnLst/>
            <a:rect r="r" b="b" t="t" l="l"/>
            <a:pathLst>
              <a:path h="400402" w="400402">
                <a:moveTo>
                  <a:pt x="0" y="0"/>
                </a:moveTo>
                <a:lnTo>
                  <a:pt x="400402" y="0"/>
                </a:lnTo>
                <a:lnTo>
                  <a:pt x="400402" y="400403"/>
                </a:lnTo>
                <a:lnTo>
                  <a:pt x="0" y="400403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4" id="34"/>
          <p:cNvSpPr/>
          <p:nvPr/>
        </p:nvSpPr>
        <p:spPr>
          <a:xfrm flipH="false" flipV="false" rot="0">
            <a:off x="17259300" y="624516"/>
            <a:ext cx="251914" cy="251914"/>
          </a:xfrm>
          <a:custGeom>
            <a:avLst/>
            <a:gdLst/>
            <a:ahLst/>
            <a:cxnLst/>
            <a:rect r="r" b="b" t="t" l="l"/>
            <a:pathLst>
              <a:path h="251914" w="251914">
                <a:moveTo>
                  <a:pt x="0" y="0"/>
                </a:moveTo>
                <a:lnTo>
                  <a:pt x="251914" y="0"/>
                </a:lnTo>
                <a:lnTo>
                  <a:pt x="251914" y="251914"/>
                </a:lnTo>
                <a:lnTo>
                  <a:pt x="0" y="25191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5" id="35"/>
          <p:cNvSpPr/>
          <p:nvPr/>
        </p:nvSpPr>
        <p:spPr>
          <a:xfrm flipH="false" flipV="false" rot="0">
            <a:off x="13991656" y="6116084"/>
            <a:ext cx="3070511" cy="2593968"/>
          </a:xfrm>
          <a:custGeom>
            <a:avLst/>
            <a:gdLst/>
            <a:ahLst/>
            <a:cxnLst/>
            <a:rect r="r" b="b" t="t" l="l"/>
            <a:pathLst>
              <a:path h="2593968" w="3070511">
                <a:moveTo>
                  <a:pt x="0" y="0"/>
                </a:moveTo>
                <a:lnTo>
                  <a:pt x="3070511" y="0"/>
                </a:lnTo>
                <a:lnTo>
                  <a:pt x="3070511" y="2593968"/>
                </a:lnTo>
                <a:lnTo>
                  <a:pt x="0" y="259396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16171330" y="6294939"/>
            <a:ext cx="859491" cy="859491"/>
          </a:xfrm>
          <a:custGeom>
            <a:avLst/>
            <a:gdLst/>
            <a:ahLst/>
            <a:cxnLst/>
            <a:rect r="r" b="b" t="t" l="l"/>
            <a:pathLst>
              <a:path h="859491" w="859491">
                <a:moveTo>
                  <a:pt x="0" y="0"/>
                </a:moveTo>
                <a:lnTo>
                  <a:pt x="859492" y="0"/>
                </a:lnTo>
                <a:lnTo>
                  <a:pt x="859492" y="859491"/>
                </a:lnTo>
                <a:lnTo>
                  <a:pt x="0" y="85949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7" id="37"/>
          <p:cNvSpPr txBox="true"/>
          <p:nvPr/>
        </p:nvSpPr>
        <p:spPr>
          <a:xfrm rot="0">
            <a:off x="5633697" y="3307244"/>
            <a:ext cx="7020607" cy="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43"/>
              </a:lnSpc>
            </a:pPr>
            <a:r>
              <a:rPr lang="en-US" sz="1745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Discover the Best AA Vacation Packages for Your 2026 Getaway</a:t>
            </a:r>
          </a:p>
        </p:txBody>
      </p:sp>
      <p:sp>
        <p:nvSpPr>
          <p:cNvPr name="TextBox 38" id="38"/>
          <p:cNvSpPr txBox="true"/>
          <p:nvPr/>
        </p:nvSpPr>
        <p:spPr>
          <a:xfrm rot="0">
            <a:off x="6683705" y="1583728"/>
            <a:ext cx="4920591" cy="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443"/>
              </a:lnSpc>
            </a:pPr>
            <a:r>
              <a:rPr lang="en-US" sz="1745">
                <a:solidFill>
                  <a:srgbClr val="FF974C"/>
                </a:solidFill>
                <a:latin typeface="Poppins"/>
                <a:ea typeface="Poppins"/>
                <a:cs typeface="Poppins"/>
                <a:sym typeface="Poppins"/>
              </a:rPr>
              <a:t>Ginyard International Co.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2158303" y="7879769"/>
            <a:ext cx="2639380" cy="3081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43"/>
              </a:lnSpc>
            </a:pPr>
            <a:r>
              <a:rPr lang="en-US" sz="1745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Presented By: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2158303" y="8261404"/>
            <a:ext cx="2639380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Daisy Parker</a:t>
            </a:r>
          </a:p>
        </p:txBody>
      </p:sp>
      <p:sp>
        <p:nvSpPr>
          <p:cNvPr name="Freeform 41" id="41"/>
          <p:cNvSpPr/>
          <p:nvPr/>
        </p:nvSpPr>
        <p:spPr>
          <a:xfrm flipH="false" flipV="false" rot="0">
            <a:off x="0" y="0"/>
            <a:ext cx="2429729" cy="1019731"/>
          </a:xfrm>
          <a:custGeom>
            <a:avLst/>
            <a:gdLst/>
            <a:ahLst/>
            <a:cxnLst/>
            <a:rect r="r" b="b" t="t" l="l"/>
            <a:pathLst>
              <a:path h="1019731" w="2429729">
                <a:moveTo>
                  <a:pt x="0" y="0"/>
                </a:moveTo>
                <a:lnTo>
                  <a:pt x="2429729" y="0"/>
                </a:lnTo>
                <a:lnTo>
                  <a:pt x="2429729" y="1019731"/>
                </a:lnTo>
                <a:lnTo>
                  <a:pt x="0" y="10197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B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341167" y="4980240"/>
            <a:ext cx="5865113" cy="5521501"/>
          </a:xfrm>
          <a:custGeom>
            <a:avLst/>
            <a:gdLst/>
            <a:ahLst/>
            <a:cxnLst/>
            <a:rect r="r" b="b" t="t" l="l"/>
            <a:pathLst>
              <a:path h="5521501" w="5865113">
                <a:moveTo>
                  <a:pt x="0" y="0"/>
                </a:moveTo>
                <a:lnTo>
                  <a:pt x="5865113" y="0"/>
                </a:lnTo>
                <a:lnTo>
                  <a:pt x="5865113" y="5521501"/>
                </a:lnTo>
                <a:lnTo>
                  <a:pt x="0" y="55215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515034" y="1531393"/>
            <a:ext cx="6717990" cy="5014448"/>
            <a:chOff x="0" y="0"/>
            <a:chExt cx="1040792" cy="776869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1040792" cy="776869"/>
            </a:xfrm>
            <a:custGeom>
              <a:avLst/>
              <a:gdLst/>
              <a:ahLst/>
              <a:cxnLst/>
              <a:rect r="r" b="b" t="t" l="l"/>
              <a:pathLst>
                <a:path h="776869" w="1040792">
                  <a:moveTo>
                    <a:pt x="34572" y="0"/>
                  </a:moveTo>
                  <a:lnTo>
                    <a:pt x="1006220" y="0"/>
                  </a:lnTo>
                  <a:cubicBezTo>
                    <a:pt x="1015389" y="0"/>
                    <a:pt x="1024183" y="3642"/>
                    <a:pt x="1030666" y="10126"/>
                  </a:cubicBezTo>
                  <a:cubicBezTo>
                    <a:pt x="1037150" y="16610"/>
                    <a:pt x="1040792" y="25403"/>
                    <a:pt x="1040792" y="34572"/>
                  </a:cubicBezTo>
                  <a:lnTo>
                    <a:pt x="1040792" y="742297"/>
                  </a:lnTo>
                  <a:cubicBezTo>
                    <a:pt x="1040792" y="761391"/>
                    <a:pt x="1025314" y="776869"/>
                    <a:pt x="1006220" y="776869"/>
                  </a:cubicBezTo>
                  <a:lnTo>
                    <a:pt x="34572" y="776869"/>
                  </a:lnTo>
                  <a:cubicBezTo>
                    <a:pt x="15479" y="776869"/>
                    <a:pt x="0" y="761391"/>
                    <a:pt x="0" y="742297"/>
                  </a:cubicBezTo>
                  <a:lnTo>
                    <a:pt x="0" y="34572"/>
                  </a:lnTo>
                  <a:cubicBezTo>
                    <a:pt x="0" y="15479"/>
                    <a:pt x="15479" y="0"/>
                    <a:pt x="34572" y="0"/>
                  </a:cubicBezTo>
                  <a:close/>
                </a:path>
              </a:pathLst>
            </a:custGeom>
            <a:blipFill>
              <a:blip r:embed="rId4"/>
              <a:stretch>
                <a:fillRect l="-11" t="0" r="-11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3333240" y="4275347"/>
            <a:ext cx="5988713" cy="4510912"/>
            <a:chOff x="0" y="0"/>
            <a:chExt cx="1224121" cy="922052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1224121" cy="922052"/>
            </a:xfrm>
            <a:custGeom>
              <a:avLst/>
              <a:gdLst/>
              <a:ahLst/>
              <a:cxnLst/>
              <a:rect r="r" b="b" t="t" l="l"/>
              <a:pathLst>
                <a:path h="922052" w="1224121">
                  <a:moveTo>
                    <a:pt x="71101" y="0"/>
                  </a:moveTo>
                  <a:lnTo>
                    <a:pt x="1153020" y="0"/>
                  </a:lnTo>
                  <a:cubicBezTo>
                    <a:pt x="1171877" y="0"/>
                    <a:pt x="1189962" y="7491"/>
                    <a:pt x="1203296" y="20825"/>
                  </a:cubicBezTo>
                  <a:cubicBezTo>
                    <a:pt x="1216630" y="34159"/>
                    <a:pt x="1224121" y="52244"/>
                    <a:pt x="1224121" y="71101"/>
                  </a:cubicBezTo>
                  <a:lnTo>
                    <a:pt x="1224121" y="850950"/>
                  </a:lnTo>
                  <a:cubicBezTo>
                    <a:pt x="1224121" y="869808"/>
                    <a:pt x="1216630" y="887893"/>
                    <a:pt x="1203296" y="901227"/>
                  </a:cubicBezTo>
                  <a:cubicBezTo>
                    <a:pt x="1189962" y="914561"/>
                    <a:pt x="1171877" y="922052"/>
                    <a:pt x="1153020" y="922052"/>
                  </a:cubicBezTo>
                  <a:lnTo>
                    <a:pt x="71101" y="922052"/>
                  </a:lnTo>
                  <a:cubicBezTo>
                    <a:pt x="31833" y="922052"/>
                    <a:pt x="0" y="890219"/>
                    <a:pt x="0" y="850950"/>
                  </a:cubicBezTo>
                  <a:lnTo>
                    <a:pt x="0" y="71101"/>
                  </a:lnTo>
                  <a:cubicBezTo>
                    <a:pt x="0" y="31833"/>
                    <a:pt x="31833" y="0"/>
                    <a:pt x="71101" y="0"/>
                  </a:cubicBezTo>
                  <a:close/>
                </a:path>
              </a:pathLst>
            </a:custGeom>
            <a:blipFill>
              <a:blip r:embed="rId5"/>
              <a:stretch>
                <a:fillRect l="-468" t="0" r="-468" b="0"/>
              </a:stretch>
            </a:blipFill>
            <a:ln w="142875" cap="rnd">
              <a:solidFill>
                <a:srgbClr val="FEFEFE"/>
              </a:solidFill>
              <a:prstDash val="solid"/>
              <a:round/>
            </a:ln>
          </p:spPr>
        </p:sp>
      </p:grpSp>
      <p:sp>
        <p:nvSpPr>
          <p:cNvPr name="Freeform 7" id="7"/>
          <p:cNvSpPr/>
          <p:nvPr/>
        </p:nvSpPr>
        <p:spPr>
          <a:xfrm flipH="false" flipV="false" rot="0">
            <a:off x="10114318" y="5224562"/>
            <a:ext cx="563046" cy="563046"/>
          </a:xfrm>
          <a:custGeom>
            <a:avLst/>
            <a:gdLst/>
            <a:ahLst/>
            <a:cxnLst/>
            <a:rect r="r" b="b" t="t" l="l"/>
            <a:pathLst>
              <a:path h="563046" w="563046">
                <a:moveTo>
                  <a:pt x="0" y="0"/>
                </a:moveTo>
                <a:lnTo>
                  <a:pt x="563047" y="0"/>
                </a:lnTo>
                <a:lnTo>
                  <a:pt x="563047" y="563046"/>
                </a:lnTo>
                <a:lnTo>
                  <a:pt x="0" y="563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10114318" y="6444320"/>
            <a:ext cx="563046" cy="563046"/>
          </a:xfrm>
          <a:custGeom>
            <a:avLst/>
            <a:gdLst/>
            <a:ahLst/>
            <a:cxnLst/>
            <a:rect r="r" b="b" t="t" l="l"/>
            <a:pathLst>
              <a:path h="563046" w="563046">
                <a:moveTo>
                  <a:pt x="0" y="0"/>
                </a:moveTo>
                <a:lnTo>
                  <a:pt x="563047" y="0"/>
                </a:lnTo>
                <a:lnTo>
                  <a:pt x="563047" y="563047"/>
                </a:lnTo>
                <a:lnTo>
                  <a:pt x="0" y="563047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9" id="9"/>
          <p:cNvSpPr/>
          <p:nvPr/>
        </p:nvSpPr>
        <p:spPr>
          <a:xfrm flipH="false" flipV="false" rot="0">
            <a:off x="10114318" y="7740991"/>
            <a:ext cx="563046" cy="563046"/>
          </a:xfrm>
          <a:custGeom>
            <a:avLst/>
            <a:gdLst/>
            <a:ahLst/>
            <a:cxnLst/>
            <a:rect r="r" b="b" t="t" l="l"/>
            <a:pathLst>
              <a:path h="563046" w="563046">
                <a:moveTo>
                  <a:pt x="0" y="0"/>
                </a:moveTo>
                <a:lnTo>
                  <a:pt x="563047" y="0"/>
                </a:lnTo>
                <a:lnTo>
                  <a:pt x="563047" y="563046"/>
                </a:lnTo>
                <a:lnTo>
                  <a:pt x="0" y="56304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true" flipV="false" rot="-1515631">
            <a:off x="14979919" y="-23321"/>
            <a:ext cx="3218773" cy="4114800"/>
          </a:xfrm>
          <a:custGeom>
            <a:avLst/>
            <a:gdLst/>
            <a:ahLst/>
            <a:cxnLst/>
            <a:rect r="r" b="b" t="t" l="l"/>
            <a:pathLst>
              <a:path h="4114800" w="3218773">
                <a:moveTo>
                  <a:pt x="3218774" y="0"/>
                </a:moveTo>
                <a:lnTo>
                  <a:pt x="0" y="0"/>
                </a:lnTo>
                <a:lnTo>
                  <a:pt x="0" y="4114800"/>
                </a:lnTo>
                <a:lnTo>
                  <a:pt x="3218774" y="4114800"/>
                </a:lnTo>
                <a:lnTo>
                  <a:pt x="3218774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10908220" y="7612304"/>
            <a:ext cx="4551708" cy="488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3"/>
              </a:lnSpc>
            </a:pPr>
            <a:r>
              <a:rPr lang="en-US" sz="138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Expert support and exclusive deals make AA packages uniquely stress-free and rewarding.</a:t>
            </a:r>
          </a:p>
        </p:txBody>
      </p:sp>
      <p:grpSp>
        <p:nvGrpSpPr>
          <p:cNvPr name="Group 12" id="12"/>
          <p:cNvGrpSpPr/>
          <p:nvPr/>
        </p:nvGrpSpPr>
        <p:grpSpPr>
          <a:xfrm rot="0">
            <a:off x="3108567" y="293311"/>
            <a:ext cx="136344" cy="136344"/>
            <a:chOff x="0" y="0"/>
            <a:chExt cx="812800" cy="8128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14" id="14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15" id="15"/>
          <p:cNvGrpSpPr/>
          <p:nvPr/>
        </p:nvGrpSpPr>
        <p:grpSpPr>
          <a:xfrm rot="0">
            <a:off x="821288" y="2411690"/>
            <a:ext cx="136344" cy="136344"/>
            <a:chOff x="0" y="0"/>
            <a:chExt cx="812800" cy="81280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17" id="17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18" id="18"/>
          <p:cNvGrpSpPr/>
          <p:nvPr/>
        </p:nvGrpSpPr>
        <p:grpSpPr>
          <a:xfrm rot="0">
            <a:off x="17560633" y="8062654"/>
            <a:ext cx="251325" cy="251325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20" id="20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21" id="21"/>
          <p:cNvSpPr/>
          <p:nvPr/>
        </p:nvSpPr>
        <p:spPr>
          <a:xfrm flipH="false" flipV="false" rot="0">
            <a:off x="13184074" y="1028700"/>
            <a:ext cx="400402" cy="400402"/>
          </a:xfrm>
          <a:custGeom>
            <a:avLst/>
            <a:gdLst/>
            <a:ahLst/>
            <a:cxnLst/>
            <a:rect r="r" b="b" t="t" l="l"/>
            <a:pathLst>
              <a:path h="400402" w="400402">
                <a:moveTo>
                  <a:pt x="0" y="0"/>
                </a:moveTo>
                <a:lnTo>
                  <a:pt x="400403" y="0"/>
                </a:lnTo>
                <a:lnTo>
                  <a:pt x="400403" y="400402"/>
                </a:lnTo>
                <a:lnTo>
                  <a:pt x="0" y="400402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44856" y="776786"/>
            <a:ext cx="412776" cy="412776"/>
          </a:xfrm>
          <a:custGeom>
            <a:avLst/>
            <a:gdLst/>
            <a:ahLst/>
            <a:cxnLst/>
            <a:rect r="r" b="b" t="t" l="l"/>
            <a:pathLst>
              <a:path h="412776" w="412776">
                <a:moveTo>
                  <a:pt x="0" y="0"/>
                </a:moveTo>
                <a:lnTo>
                  <a:pt x="412777" y="0"/>
                </a:lnTo>
                <a:lnTo>
                  <a:pt x="412777" y="412776"/>
                </a:lnTo>
                <a:lnTo>
                  <a:pt x="0" y="41277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12838301" y="7416694"/>
            <a:ext cx="5620771" cy="2978402"/>
          </a:xfrm>
          <a:custGeom>
            <a:avLst/>
            <a:gdLst/>
            <a:ahLst/>
            <a:cxnLst/>
            <a:rect r="r" b="b" t="t" l="l"/>
            <a:pathLst>
              <a:path h="2978402" w="5620771">
                <a:moveTo>
                  <a:pt x="0" y="0"/>
                </a:moveTo>
                <a:lnTo>
                  <a:pt x="5620771" y="0"/>
                </a:lnTo>
                <a:lnTo>
                  <a:pt x="5620771" y="2978402"/>
                </a:lnTo>
                <a:lnTo>
                  <a:pt x="0" y="297840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-49456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2164138">
            <a:off x="9183527" y="1003343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744371">
            <a:off x="1456637" y="8637122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6" id="26"/>
          <p:cNvGrpSpPr/>
          <p:nvPr/>
        </p:nvGrpSpPr>
        <p:grpSpPr>
          <a:xfrm rot="0">
            <a:off x="13769429" y="4144025"/>
            <a:ext cx="262645" cy="262645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0771876" y="3902273"/>
            <a:ext cx="136344" cy="136344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32" id="32"/>
          <p:cNvSpPr/>
          <p:nvPr/>
        </p:nvSpPr>
        <p:spPr>
          <a:xfrm flipH="false" flipV="false" rot="0">
            <a:off x="10255080" y="5365323"/>
            <a:ext cx="281523" cy="281523"/>
          </a:xfrm>
          <a:custGeom>
            <a:avLst/>
            <a:gdLst/>
            <a:ahLst/>
            <a:cxnLst/>
            <a:rect r="r" b="b" t="t" l="l"/>
            <a:pathLst>
              <a:path h="281523" w="281523">
                <a:moveTo>
                  <a:pt x="0" y="0"/>
                </a:moveTo>
                <a:lnTo>
                  <a:pt x="281523" y="0"/>
                </a:lnTo>
                <a:lnTo>
                  <a:pt x="281523" y="281524"/>
                </a:lnTo>
                <a:lnTo>
                  <a:pt x="0" y="281524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3" id="33"/>
          <p:cNvSpPr txBox="true"/>
          <p:nvPr/>
        </p:nvSpPr>
        <p:spPr>
          <a:xfrm rot="0">
            <a:off x="10114318" y="2268450"/>
            <a:ext cx="6474988" cy="108293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872"/>
              </a:lnSpc>
            </a:pPr>
            <a:r>
              <a:rPr lang="en-US" b="true" sz="3520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Overview of AA Vacation Packages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0908220" y="5095875"/>
            <a:ext cx="4551708" cy="488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3"/>
              </a:lnSpc>
            </a:pPr>
            <a:r>
              <a:rPr lang="en-US" sz="1380" u="sng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  <a:hlinkClick r:id="rId20" tooltip="https://www.airflypolicy.com/deals/american-airlines-vacation-packages"/>
              </a:rPr>
              <a:t>AA vacation packages </a:t>
            </a:r>
            <a:r>
              <a:rPr lang="en-US" sz="138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bundle flights, hotels, and experiences into one seamless, convenient booking.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0908220" y="6315634"/>
            <a:ext cx="4551708" cy="4887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1933"/>
              </a:lnSpc>
            </a:pPr>
            <a:r>
              <a:rPr lang="en-US" sz="1380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Enjoy unmatched variety — from beach resorts to city escapes — all offering outstanding value.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0">
            <a:off x="10255080" y="6585082"/>
            <a:ext cx="281523" cy="281523"/>
          </a:xfrm>
          <a:custGeom>
            <a:avLst/>
            <a:gdLst/>
            <a:ahLst/>
            <a:cxnLst/>
            <a:rect r="r" b="b" t="t" l="l"/>
            <a:pathLst>
              <a:path h="281523" w="281523">
                <a:moveTo>
                  <a:pt x="0" y="0"/>
                </a:moveTo>
                <a:lnTo>
                  <a:pt x="281523" y="0"/>
                </a:lnTo>
                <a:lnTo>
                  <a:pt x="281523" y="281523"/>
                </a:lnTo>
                <a:lnTo>
                  <a:pt x="0" y="281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10255080" y="7881752"/>
            <a:ext cx="281523" cy="281523"/>
          </a:xfrm>
          <a:custGeom>
            <a:avLst/>
            <a:gdLst/>
            <a:ahLst/>
            <a:cxnLst/>
            <a:rect r="r" b="b" t="t" l="l"/>
            <a:pathLst>
              <a:path h="281523" w="281523">
                <a:moveTo>
                  <a:pt x="0" y="0"/>
                </a:moveTo>
                <a:lnTo>
                  <a:pt x="281523" y="0"/>
                </a:lnTo>
                <a:lnTo>
                  <a:pt x="281523" y="281523"/>
                </a:lnTo>
                <a:lnTo>
                  <a:pt x="0" y="281523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false" rot="0">
            <a:off x="0" y="0"/>
            <a:ext cx="2429729" cy="1019731"/>
          </a:xfrm>
          <a:custGeom>
            <a:avLst/>
            <a:gdLst/>
            <a:ahLst/>
            <a:cxnLst/>
            <a:rect r="r" b="b" t="t" l="l"/>
            <a:pathLst>
              <a:path h="1019731" w="2429729">
                <a:moveTo>
                  <a:pt x="0" y="0"/>
                </a:moveTo>
                <a:lnTo>
                  <a:pt x="2429729" y="0"/>
                </a:lnTo>
                <a:lnTo>
                  <a:pt x="2429729" y="1019731"/>
                </a:lnTo>
                <a:lnTo>
                  <a:pt x="0" y="1019731"/>
                </a:lnTo>
                <a:lnTo>
                  <a:pt x="0" y="0"/>
                </a:lnTo>
                <a:close/>
              </a:path>
            </a:pathLst>
          </a:custGeom>
          <a:blipFill>
            <a:blip r:embed="rId21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B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2003478" y="5393221"/>
            <a:ext cx="366780" cy="366780"/>
          </a:xfrm>
          <a:custGeom>
            <a:avLst/>
            <a:gdLst/>
            <a:ahLst/>
            <a:cxnLst/>
            <a:rect r="r" b="b" t="t" l="l"/>
            <a:pathLst>
              <a:path h="366780" w="366780">
                <a:moveTo>
                  <a:pt x="0" y="0"/>
                </a:moveTo>
                <a:lnTo>
                  <a:pt x="366781" y="0"/>
                </a:lnTo>
                <a:lnTo>
                  <a:pt x="366781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2003478" y="1697835"/>
            <a:ext cx="366780" cy="366780"/>
          </a:xfrm>
          <a:custGeom>
            <a:avLst/>
            <a:gdLst/>
            <a:ahLst/>
            <a:cxnLst/>
            <a:rect r="r" b="b" t="t" l="l"/>
            <a:pathLst>
              <a:path h="366780" w="366780">
                <a:moveTo>
                  <a:pt x="0" y="0"/>
                </a:moveTo>
                <a:lnTo>
                  <a:pt x="366781" y="0"/>
                </a:lnTo>
                <a:lnTo>
                  <a:pt x="366781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2003478" y="7231389"/>
            <a:ext cx="366780" cy="366780"/>
          </a:xfrm>
          <a:custGeom>
            <a:avLst/>
            <a:gdLst/>
            <a:ahLst/>
            <a:cxnLst/>
            <a:rect r="r" b="b" t="t" l="l"/>
            <a:pathLst>
              <a:path h="366780" w="366780">
                <a:moveTo>
                  <a:pt x="0" y="0"/>
                </a:moveTo>
                <a:lnTo>
                  <a:pt x="366781" y="0"/>
                </a:lnTo>
                <a:lnTo>
                  <a:pt x="366781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0">
            <a:off x="2003478" y="3536003"/>
            <a:ext cx="366780" cy="366780"/>
          </a:xfrm>
          <a:custGeom>
            <a:avLst/>
            <a:gdLst/>
            <a:ahLst/>
            <a:cxnLst/>
            <a:rect r="r" b="b" t="t" l="l"/>
            <a:pathLst>
              <a:path h="366780" w="366780">
                <a:moveTo>
                  <a:pt x="0" y="0"/>
                </a:moveTo>
                <a:lnTo>
                  <a:pt x="366781" y="0"/>
                </a:lnTo>
                <a:lnTo>
                  <a:pt x="366781" y="366781"/>
                </a:lnTo>
                <a:lnTo>
                  <a:pt x="0" y="36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3593562">
            <a:off x="12732132" y="-1689316"/>
            <a:ext cx="4454658" cy="5899511"/>
          </a:xfrm>
          <a:custGeom>
            <a:avLst/>
            <a:gdLst/>
            <a:ahLst/>
            <a:cxnLst/>
            <a:rect r="r" b="b" t="t" l="l"/>
            <a:pathLst>
              <a:path h="5899511" w="4454658">
                <a:moveTo>
                  <a:pt x="0" y="0"/>
                </a:moveTo>
                <a:lnTo>
                  <a:pt x="4454658" y="0"/>
                </a:lnTo>
                <a:lnTo>
                  <a:pt x="4454658" y="5899510"/>
                </a:lnTo>
                <a:lnTo>
                  <a:pt x="0" y="589951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7674714" y="1345563"/>
            <a:ext cx="9098251" cy="4706302"/>
            <a:chOff x="0" y="0"/>
            <a:chExt cx="1409557" cy="729129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409557" cy="729129"/>
            </a:xfrm>
            <a:custGeom>
              <a:avLst/>
              <a:gdLst/>
              <a:ahLst/>
              <a:cxnLst/>
              <a:rect r="r" b="b" t="t" l="l"/>
              <a:pathLst>
                <a:path h="729129" w="1409557">
                  <a:moveTo>
                    <a:pt x="25528" y="0"/>
                  </a:moveTo>
                  <a:lnTo>
                    <a:pt x="1384029" y="0"/>
                  </a:lnTo>
                  <a:cubicBezTo>
                    <a:pt x="1398128" y="0"/>
                    <a:pt x="1409557" y="11429"/>
                    <a:pt x="1409557" y="25528"/>
                  </a:cubicBezTo>
                  <a:lnTo>
                    <a:pt x="1409557" y="703602"/>
                  </a:lnTo>
                  <a:cubicBezTo>
                    <a:pt x="1409557" y="717700"/>
                    <a:pt x="1398128" y="729129"/>
                    <a:pt x="1384029" y="729129"/>
                  </a:cubicBezTo>
                  <a:lnTo>
                    <a:pt x="25528" y="729129"/>
                  </a:lnTo>
                  <a:cubicBezTo>
                    <a:pt x="11429" y="729129"/>
                    <a:pt x="0" y="717700"/>
                    <a:pt x="0" y="703602"/>
                  </a:cubicBezTo>
                  <a:lnTo>
                    <a:pt x="0" y="25528"/>
                  </a:lnTo>
                  <a:cubicBezTo>
                    <a:pt x="0" y="11429"/>
                    <a:pt x="11429" y="0"/>
                    <a:pt x="25528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5096" r="0" b="-5096"/>
              </a:stretch>
            </a:blipFill>
          </p:spPr>
        </p:sp>
      </p:grpSp>
      <p:sp>
        <p:nvSpPr>
          <p:cNvPr name="Freeform 9" id="9"/>
          <p:cNvSpPr/>
          <p:nvPr/>
        </p:nvSpPr>
        <p:spPr>
          <a:xfrm flipH="false" flipV="false" rot="0">
            <a:off x="2070660" y="1860546"/>
            <a:ext cx="220844" cy="41358"/>
          </a:xfrm>
          <a:custGeom>
            <a:avLst/>
            <a:gdLst/>
            <a:ahLst/>
            <a:cxnLst/>
            <a:rect r="r" b="b" t="t" l="l"/>
            <a:pathLst>
              <a:path h="41358" w="220844">
                <a:moveTo>
                  <a:pt x="0" y="0"/>
                </a:moveTo>
                <a:lnTo>
                  <a:pt x="220844" y="0"/>
                </a:lnTo>
                <a:lnTo>
                  <a:pt x="220844" y="41358"/>
                </a:lnTo>
                <a:lnTo>
                  <a:pt x="0" y="41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2572519" y="7670169"/>
            <a:ext cx="4281960" cy="51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50"/>
              </a:lnSpc>
            </a:pPr>
            <a:r>
              <a:rPr lang="en-US" sz="1464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Multi-destination sea travel with onboard dining, entertainment, and shore excursions.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2572519" y="7148356"/>
            <a:ext cx="3539246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Cruise Vacations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7674714" y="6514541"/>
            <a:ext cx="7669965" cy="7096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538"/>
              </a:lnSpc>
            </a:pPr>
            <a:r>
              <a:rPr lang="en-US" b="true" sz="4125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Package Options &amp; Highlights</a:t>
            </a:r>
          </a:p>
        </p:txBody>
      </p:sp>
      <p:sp>
        <p:nvSpPr>
          <p:cNvPr name="Freeform 13" id="13"/>
          <p:cNvSpPr/>
          <p:nvPr/>
        </p:nvSpPr>
        <p:spPr>
          <a:xfrm flipH="false" flipV="false" rot="0">
            <a:off x="2076446" y="3698714"/>
            <a:ext cx="220844" cy="41358"/>
          </a:xfrm>
          <a:custGeom>
            <a:avLst/>
            <a:gdLst/>
            <a:ahLst/>
            <a:cxnLst/>
            <a:rect r="r" b="b" t="t" l="l"/>
            <a:pathLst>
              <a:path h="41358" w="220844">
                <a:moveTo>
                  <a:pt x="0" y="0"/>
                </a:moveTo>
                <a:lnTo>
                  <a:pt x="220844" y="0"/>
                </a:lnTo>
                <a:lnTo>
                  <a:pt x="220844" y="41358"/>
                </a:lnTo>
                <a:lnTo>
                  <a:pt x="0" y="41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0">
            <a:off x="2070660" y="5555932"/>
            <a:ext cx="220844" cy="41358"/>
          </a:xfrm>
          <a:custGeom>
            <a:avLst/>
            <a:gdLst/>
            <a:ahLst/>
            <a:cxnLst/>
            <a:rect r="r" b="b" t="t" l="l"/>
            <a:pathLst>
              <a:path h="41358" w="220844">
                <a:moveTo>
                  <a:pt x="0" y="0"/>
                </a:moveTo>
                <a:lnTo>
                  <a:pt x="220844" y="0"/>
                </a:lnTo>
                <a:lnTo>
                  <a:pt x="220844" y="41358"/>
                </a:lnTo>
                <a:lnTo>
                  <a:pt x="0" y="4135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2076446" y="7394100"/>
            <a:ext cx="220844" cy="41358"/>
          </a:xfrm>
          <a:custGeom>
            <a:avLst/>
            <a:gdLst/>
            <a:ahLst/>
            <a:cxnLst/>
            <a:rect r="r" b="b" t="t" l="l"/>
            <a:pathLst>
              <a:path h="41358" w="220844">
                <a:moveTo>
                  <a:pt x="0" y="0"/>
                </a:moveTo>
                <a:lnTo>
                  <a:pt x="220844" y="0"/>
                </a:lnTo>
                <a:lnTo>
                  <a:pt x="220844" y="41359"/>
                </a:lnTo>
                <a:lnTo>
                  <a:pt x="0" y="4135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12223840" y="6197126"/>
            <a:ext cx="6960529" cy="4157795"/>
          </a:xfrm>
          <a:custGeom>
            <a:avLst/>
            <a:gdLst/>
            <a:ahLst/>
            <a:cxnLst/>
            <a:rect r="r" b="b" t="t" l="l"/>
            <a:pathLst>
              <a:path h="4157795" w="6960529">
                <a:moveTo>
                  <a:pt x="0" y="0"/>
                </a:moveTo>
                <a:lnTo>
                  <a:pt x="6960529" y="0"/>
                </a:lnTo>
                <a:lnTo>
                  <a:pt x="6960529" y="4157795"/>
                </a:lnTo>
                <a:lnTo>
                  <a:pt x="0" y="4157795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48659" b="0"/>
            </a:stretch>
          </a:blipFill>
        </p:spPr>
      </p:sp>
      <p:sp>
        <p:nvSpPr>
          <p:cNvPr name="Freeform 17" id="17"/>
          <p:cNvSpPr/>
          <p:nvPr/>
        </p:nvSpPr>
        <p:spPr>
          <a:xfrm flipH="true" flipV="false" rot="0">
            <a:off x="-1993092" y="7070856"/>
            <a:ext cx="5384119" cy="3216144"/>
          </a:xfrm>
          <a:custGeom>
            <a:avLst/>
            <a:gdLst/>
            <a:ahLst/>
            <a:cxnLst/>
            <a:rect r="r" b="b" t="t" l="l"/>
            <a:pathLst>
              <a:path h="3216144" w="5384119">
                <a:moveTo>
                  <a:pt x="5384119" y="0"/>
                </a:moveTo>
                <a:lnTo>
                  <a:pt x="0" y="0"/>
                </a:lnTo>
                <a:lnTo>
                  <a:pt x="0" y="3216144"/>
                </a:lnTo>
                <a:lnTo>
                  <a:pt x="5384119" y="3216144"/>
                </a:lnTo>
                <a:lnTo>
                  <a:pt x="5384119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-48659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2164138">
            <a:off x="341224" y="602941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2" y="0"/>
                </a:lnTo>
                <a:lnTo>
                  <a:pt x="1374952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744371">
            <a:off x="10822222" y="8288985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true" flipV="true" rot="0">
            <a:off x="6111765" y="7070856"/>
            <a:ext cx="4996113" cy="4114800"/>
          </a:xfrm>
          <a:custGeom>
            <a:avLst/>
            <a:gdLst/>
            <a:ahLst/>
            <a:cxnLst/>
            <a:rect r="r" b="b" t="t" l="l"/>
            <a:pathLst>
              <a:path h="4114800" w="4996113">
                <a:moveTo>
                  <a:pt x="4996114" y="4114800"/>
                </a:moveTo>
                <a:lnTo>
                  <a:pt x="0" y="4114800"/>
                </a:lnTo>
                <a:lnTo>
                  <a:pt x="0" y="0"/>
                </a:lnTo>
                <a:lnTo>
                  <a:pt x="4996114" y="0"/>
                </a:lnTo>
                <a:lnTo>
                  <a:pt x="4996114" y="411480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1" id="21"/>
          <p:cNvSpPr txBox="true"/>
          <p:nvPr/>
        </p:nvSpPr>
        <p:spPr>
          <a:xfrm rot="0">
            <a:off x="2572519" y="5832001"/>
            <a:ext cx="4281960" cy="51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50"/>
              </a:lnSpc>
            </a:pPr>
            <a:r>
              <a:rPr lang="en-US" sz="1464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Outdoor expeditions and cultural experiences for the curious and adventurous traveler.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2572519" y="2136615"/>
            <a:ext cx="4312708" cy="51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50"/>
              </a:lnSpc>
            </a:pPr>
            <a:r>
              <a:rPr lang="en-US" sz="1464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Luxury stays with meals, drinks, and activities all included for a seamless getaway.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2572519" y="3974783"/>
            <a:ext cx="4486528" cy="51524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050"/>
              </a:lnSpc>
            </a:pPr>
            <a:r>
              <a:rPr lang="en-US" sz="1464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Kid-friendly destinations with themed activities, entertainment, and family-focused amenities.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2572519" y="5310187"/>
            <a:ext cx="3776274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Adventure Tours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2572519" y="1614801"/>
            <a:ext cx="3539246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All-Inclusive Resorts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2572519" y="3452969"/>
            <a:ext cx="3539246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Family Packages</a:t>
            </a:r>
          </a:p>
        </p:txBody>
      </p:sp>
      <p:grpSp>
        <p:nvGrpSpPr>
          <p:cNvPr name="Group 27" id="27"/>
          <p:cNvGrpSpPr/>
          <p:nvPr/>
        </p:nvGrpSpPr>
        <p:grpSpPr>
          <a:xfrm rot="0">
            <a:off x="698968" y="6600266"/>
            <a:ext cx="136344" cy="136344"/>
            <a:chOff x="0" y="0"/>
            <a:chExt cx="812800" cy="8128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29" id="2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30" id="30"/>
          <p:cNvSpPr/>
          <p:nvPr/>
        </p:nvSpPr>
        <p:spPr>
          <a:xfrm flipH="false" flipV="false" rot="0">
            <a:off x="17259300" y="628298"/>
            <a:ext cx="400402" cy="400402"/>
          </a:xfrm>
          <a:custGeom>
            <a:avLst/>
            <a:gdLst/>
            <a:ahLst/>
            <a:cxnLst/>
            <a:rect r="r" b="b" t="t" l="l"/>
            <a:pathLst>
              <a:path h="400402" w="400402">
                <a:moveTo>
                  <a:pt x="0" y="0"/>
                </a:moveTo>
                <a:lnTo>
                  <a:pt x="400402" y="0"/>
                </a:lnTo>
                <a:lnTo>
                  <a:pt x="400402" y="400402"/>
                </a:lnTo>
                <a:lnTo>
                  <a:pt x="0" y="4004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1" id="31"/>
          <p:cNvGrpSpPr/>
          <p:nvPr/>
        </p:nvGrpSpPr>
        <p:grpSpPr>
          <a:xfrm rot="0">
            <a:off x="3872773" y="9258300"/>
            <a:ext cx="262645" cy="262645"/>
            <a:chOff x="0" y="0"/>
            <a:chExt cx="812800" cy="812800"/>
          </a:xfrm>
        </p:grpSpPr>
        <p:sp>
          <p:nvSpPr>
            <p:cNvPr name="Freeform 32" id="3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33" id="3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34" id="34"/>
          <p:cNvGrpSpPr/>
          <p:nvPr/>
        </p:nvGrpSpPr>
        <p:grpSpPr>
          <a:xfrm rot="0">
            <a:off x="10771876" y="3902273"/>
            <a:ext cx="136344" cy="136344"/>
            <a:chOff x="0" y="0"/>
            <a:chExt cx="812800" cy="812800"/>
          </a:xfrm>
        </p:grpSpPr>
        <p:sp>
          <p:nvSpPr>
            <p:cNvPr name="Freeform 35" id="3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36" id="36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37" id="37"/>
          <p:cNvGrpSpPr/>
          <p:nvPr/>
        </p:nvGrpSpPr>
        <p:grpSpPr>
          <a:xfrm rot="0">
            <a:off x="628496" y="3998240"/>
            <a:ext cx="262645" cy="262645"/>
            <a:chOff x="0" y="0"/>
            <a:chExt cx="812800" cy="812800"/>
          </a:xfrm>
        </p:grpSpPr>
        <p:sp>
          <p:nvSpPr>
            <p:cNvPr name="Freeform 38" id="3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39" id="39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40" id="40"/>
          <p:cNvGrpSpPr/>
          <p:nvPr/>
        </p:nvGrpSpPr>
        <p:grpSpPr>
          <a:xfrm rot="0">
            <a:off x="9075828" y="8714744"/>
            <a:ext cx="136344" cy="136344"/>
            <a:chOff x="0" y="0"/>
            <a:chExt cx="812800" cy="812800"/>
          </a:xfrm>
        </p:grpSpPr>
        <p:sp>
          <p:nvSpPr>
            <p:cNvPr name="Freeform 41" id="4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2" id="42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43" id="43"/>
          <p:cNvSpPr/>
          <p:nvPr/>
        </p:nvSpPr>
        <p:spPr>
          <a:xfrm flipH="false" flipV="false" rot="0">
            <a:off x="6637225" y="1028700"/>
            <a:ext cx="248002" cy="248002"/>
          </a:xfrm>
          <a:custGeom>
            <a:avLst/>
            <a:gdLst/>
            <a:ahLst/>
            <a:cxnLst/>
            <a:rect r="r" b="b" t="t" l="l"/>
            <a:pathLst>
              <a:path h="248002" w="248002">
                <a:moveTo>
                  <a:pt x="0" y="0"/>
                </a:moveTo>
                <a:lnTo>
                  <a:pt x="248002" y="0"/>
                </a:lnTo>
                <a:lnTo>
                  <a:pt x="248002" y="248002"/>
                </a:lnTo>
                <a:lnTo>
                  <a:pt x="0" y="24800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4" id="44"/>
          <p:cNvSpPr/>
          <p:nvPr/>
        </p:nvSpPr>
        <p:spPr>
          <a:xfrm flipH="false" flipV="false" rot="0">
            <a:off x="0" y="0"/>
            <a:ext cx="2429729" cy="1019731"/>
          </a:xfrm>
          <a:custGeom>
            <a:avLst/>
            <a:gdLst/>
            <a:ahLst/>
            <a:cxnLst/>
            <a:rect r="r" b="b" t="t" l="l"/>
            <a:pathLst>
              <a:path h="1019731" w="2429729">
                <a:moveTo>
                  <a:pt x="0" y="0"/>
                </a:moveTo>
                <a:lnTo>
                  <a:pt x="2429729" y="0"/>
                </a:lnTo>
                <a:lnTo>
                  <a:pt x="2429729" y="1019731"/>
                </a:lnTo>
                <a:lnTo>
                  <a:pt x="0" y="1019731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B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2858925" y="-1169309"/>
            <a:ext cx="5193998" cy="6341095"/>
          </a:xfrm>
          <a:custGeom>
            <a:avLst/>
            <a:gdLst/>
            <a:ahLst/>
            <a:cxnLst/>
            <a:rect r="r" b="b" t="t" l="l"/>
            <a:pathLst>
              <a:path h="6341095" w="5193998">
                <a:moveTo>
                  <a:pt x="0" y="0"/>
                </a:moveTo>
                <a:lnTo>
                  <a:pt x="5193998" y="0"/>
                </a:lnTo>
                <a:lnTo>
                  <a:pt x="5193998" y="6341095"/>
                </a:lnTo>
                <a:lnTo>
                  <a:pt x="0" y="634109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5255722" y="1166463"/>
            <a:ext cx="400402" cy="400402"/>
          </a:xfrm>
          <a:custGeom>
            <a:avLst/>
            <a:gdLst/>
            <a:ahLst/>
            <a:cxnLst/>
            <a:rect r="r" b="b" t="t" l="l"/>
            <a:pathLst>
              <a:path h="400402" w="400402">
                <a:moveTo>
                  <a:pt x="0" y="0"/>
                </a:moveTo>
                <a:lnTo>
                  <a:pt x="400403" y="0"/>
                </a:lnTo>
                <a:lnTo>
                  <a:pt x="400403" y="400402"/>
                </a:lnTo>
                <a:lnTo>
                  <a:pt x="0" y="400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9023472" y="1366664"/>
            <a:ext cx="7911712" cy="3912018"/>
            <a:chOff x="0" y="0"/>
            <a:chExt cx="1543938" cy="763414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543938" cy="763414"/>
            </a:xfrm>
            <a:custGeom>
              <a:avLst/>
              <a:gdLst/>
              <a:ahLst/>
              <a:cxnLst/>
              <a:rect r="r" b="b" t="t" l="l"/>
              <a:pathLst>
                <a:path h="763414" w="1543938">
                  <a:moveTo>
                    <a:pt x="58712" y="0"/>
                  </a:moveTo>
                  <a:lnTo>
                    <a:pt x="1485226" y="0"/>
                  </a:lnTo>
                  <a:cubicBezTo>
                    <a:pt x="1517651" y="0"/>
                    <a:pt x="1543938" y="26286"/>
                    <a:pt x="1543938" y="58712"/>
                  </a:cubicBezTo>
                  <a:lnTo>
                    <a:pt x="1543938" y="704702"/>
                  </a:lnTo>
                  <a:cubicBezTo>
                    <a:pt x="1543938" y="737128"/>
                    <a:pt x="1517651" y="763414"/>
                    <a:pt x="1485226" y="763414"/>
                  </a:cubicBezTo>
                  <a:lnTo>
                    <a:pt x="58712" y="763414"/>
                  </a:lnTo>
                  <a:cubicBezTo>
                    <a:pt x="26286" y="763414"/>
                    <a:pt x="0" y="737128"/>
                    <a:pt x="0" y="704702"/>
                  </a:cubicBezTo>
                  <a:lnTo>
                    <a:pt x="0" y="58712"/>
                  </a:lnTo>
                  <a:cubicBezTo>
                    <a:pt x="0" y="26286"/>
                    <a:pt x="26286" y="0"/>
                    <a:pt x="58712" y="0"/>
                  </a:cubicBezTo>
                  <a:close/>
                </a:path>
              </a:pathLst>
            </a:custGeom>
            <a:blipFill>
              <a:blip r:embed="rId6"/>
              <a:stretch>
                <a:fillRect l="0" t="-7638" r="0" b="-7638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5499984" y="5971886"/>
            <a:ext cx="995232" cy="995232"/>
            <a:chOff x="0" y="0"/>
            <a:chExt cx="812800" cy="81280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8" id="8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61560" lIns="61560" bIns="61560" rIns="6156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3433897" y="5971886"/>
            <a:ext cx="995232" cy="995232"/>
            <a:chOff x="0" y="0"/>
            <a:chExt cx="812800" cy="81280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11" id="11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61560" lIns="61560" bIns="61560" rIns="6156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2" id="12"/>
          <p:cNvSpPr/>
          <p:nvPr/>
        </p:nvSpPr>
        <p:spPr>
          <a:xfrm flipH="true" flipV="false" rot="7323243">
            <a:off x="-1023772" y="1554860"/>
            <a:ext cx="5065931" cy="4172302"/>
          </a:xfrm>
          <a:custGeom>
            <a:avLst/>
            <a:gdLst/>
            <a:ahLst/>
            <a:cxnLst/>
            <a:rect r="r" b="b" t="t" l="l"/>
            <a:pathLst>
              <a:path h="4172302" w="5065931">
                <a:moveTo>
                  <a:pt x="5065931" y="0"/>
                </a:moveTo>
                <a:lnTo>
                  <a:pt x="0" y="0"/>
                </a:lnTo>
                <a:lnTo>
                  <a:pt x="0" y="4172303"/>
                </a:lnTo>
                <a:lnTo>
                  <a:pt x="5065931" y="4172303"/>
                </a:lnTo>
                <a:lnTo>
                  <a:pt x="5065931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3" id="13"/>
          <p:cNvGrpSpPr/>
          <p:nvPr/>
        </p:nvGrpSpPr>
        <p:grpSpPr>
          <a:xfrm rot="0">
            <a:off x="1515034" y="5971886"/>
            <a:ext cx="995232" cy="995232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61560" lIns="61560" bIns="61560" rIns="6156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9448947" y="5971886"/>
            <a:ext cx="995232" cy="99523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61560" lIns="61560" bIns="61560" rIns="6156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1768563" y="6281777"/>
            <a:ext cx="488174" cy="375450"/>
          </a:xfrm>
          <a:custGeom>
            <a:avLst/>
            <a:gdLst/>
            <a:ahLst/>
            <a:cxnLst/>
            <a:rect r="r" b="b" t="t" l="l"/>
            <a:pathLst>
              <a:path h="375450" w="488174">
                <a:moveTo>
                  <a:pt x="0" y="0"/>
                </a:moveTo>
                <a:lnTo>
                  <a:pt x="488174" y="0"/>
                </a:lnTo>
                <a:lnTo>
                  <a:pt x="488174" y="375450"/>
                </a:lnTo>
                <a:lnTo>
                  <a:pt x="0" y="37545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5684967" y="6156869"/>
            <a:ext cx="625266" cy="625266"/>
          </a:xfrm>
          <a:custGeom>
            <a:avLst/>
            <a:gdLst/>
            <a:ahLst/>
            <a:cxnLst/>
            <a:rect r="r" b="b" t="t" l="l"/>
            <a:pathLst>
              <a:path h="625266" w="625266">
                <a:moveTo>
                  <a:pt x="0" y="0"/>
                </a:moveTo>
                <a:lnTo>
                  <a:pt x="625266" y="0"/>
                </a:lnTo>
                <a:lnTo>
                  <a:pt x="625266" y="625266"/>
                </a:lnTo>
                <a:lnTo>
                  <a:pt x="0" y="62526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9670788" y="6184396"/>
            <a:ext cx="551551" cy="570212"/>
          </a:xfrm>
          <a:custGeom>
            <a:avLst/>
            <a:gdLst/>
            <a:ahLst/>
            <a:cxnLst/>
            <a:rect r="r" b="b" t="t" l="l"/>
            <a:pathLst>
              <a:path h="570212" w="551551">
                <a:moveTo>
                  <a:pt x="0" y="0"/>
                </a:moveTo>
                <a:lnTo>
                  <a:pt x="551550" y="0"/>
                </a:lnTo>
                <a:lnTo>
                  <a:pt x="551550" y="570212"/>
                </a:lnTo>
                <a:lnTo>
                  <a:pt x="0" y="57021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3711379" y="6220379"/>
            <a:ext cx="440268" cy="498246"/>
          </a:xfrm>
          <a:custGeom>
            <a:avLst/>
            <a:gdLst/>
            <a:ahLst/>
            <a:cxnLst/>
            <a:rect r="r" b="b" t="t" l="l"/>
            <a:pathLst>
              <a:path h="498246" w="440268">
                <a:moveTo>
                  <a:pt x="0" y="0"/>
                </a:moveTo>
                <a:lnTo>
                  <a:pt x="440268" y="0"/>
                </a:lnTo>
                <a:lnTo>
                  <a:pt x="440268" y="498246"/>
                </a:lnTo>
                <a:lnTo>
                  <a:pt x="0" y="49824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515034" y="7717866"/>
            <a:ext cx="3409978" cy="89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9"/>
              </a:lnSpc>
            </a:pPr>
            <a:r>
              <a:rPr lang="en-US" sz="1663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Save more by bundling flights, hotels, and activities into one affordable package.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515034" y="7134445"/>
            <a:ext cx="3355844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Bundled Savings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433897" y="7717866"/>
            <a:ext cx="3377463" cy="866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9"/>
              </a:lnSpc>
              <a:spcBef>
                <a:spcPct val="0"/>
              </a:spcBef>
            </a:pPr>
            <a:r>
              <a:rPr lang="en-US" sz="1663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Access member-only discounts and upgrades unavailable to independent bookers.</a:t>
            </a:r>
          </a:p>
        </p:txBody>
      </p:sp>
      <p:sp>
        <p:nvSpPr>
          <p:cNvPr name="Freeform 26" id="26"/>
          <p:cNvSpPr/>
          <p:nvPr/>
        </p:nvSpPr>
        <p:spPr>
          <a:xfrm flipH="true" flipV="false" rot="0">
            <a:off x="-1993092" y="7070856"/>
            <a:ext cx="5384119" cy="3216144"/>
          </a:xfrm>
          <a:custGeom>
            <a:avLst/>
            <a:gdLst/>
            <a:ahLst/>
            <a:cxnLst/>
            <a:rect r="r" b="b" t="t" l="l"/>
            <a:pathLst>
              <a:path h="3216144" w="5384119">
                <a:moveTo>
                  <a:pt x="5384119" y="0"/>
                </a:moveTo>
                <a:lnTo>
                  <a:pt x="0" y="0"/>
                </a:lnTo>
                <a:lnTo>
                  <a:pt x="0" y="3216144"/>
                </a:lnTo>
                <a:lnTo>
                  <a:pt x="5384119" y="3216144"/>
                </a:lnTo>
                <a:lnTo>
                  <a:pt x="5384119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-48659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13711379" y="8267812"/>
            <a:ext cx="5495583" cy="2524711"/>
          </a:xfrm>
          <a:custGeom>
            <a:avLst/>
            <a:gdLst/>
            <a:ahLst/>
            <a:cxnLst/>
            <a:rect r="r" b="b" t="t" l="l"/>
            <a:pathLst>
              <a:path h="2524711" w="5495583">
                <a:moveTo>
                  <a:pt x="0" y="0"/>
                </a:moveTo>
                <a:lnTo>
                  <a:pt x="5495583" y="0"/>
                </a:lnTo>
                <a:lnTo>
                  <a:pt x="5495583" y="2524711"/>
                </a:lnTo>
                <a:lnTo>
                  <a:pt x="0" y="2524711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-29576" b="0"/>
            </a:stretch>
          </a:blipFill>
        </p:spPr>
      </p:sp>
      <p:sp>
        <p:nvSpPr>
          <p:cNvPr name="Freeform 28" id="28"/>
          <p:cNvSpPr/>
          <p:nvPr/>
        </p:nvSpPr>
        <p:spPr>
          <a:xfrm flipH="true" flipV="false" rot="0">
            <a:off x="5316957" y="8771966"/>
            <a:ext cx="7120980" cy="2524711"/>
          </a:xfrm>
          <a:custGeom>
            <a:avLst/>
            <a:gdLst/>
            <a:ahLst/>
            <a:cxnLst/>
            <a:rect r="r" b="b" t="t" l="l"/>
            <a:pathLst>
              <a:path h="2524711" w="7120980">
                <a:moveTo>
                  <a:pt x="7120980" y="0"/>
                </a:moveTo>
                <a:lnTo>
                  <a:pt x="0" y="0"/>
                </a:lnTo>
                <a:lnTo>
                  <a:pt x="0" y="2524711"/>
                </a:lnTo>
                <a:lnTo>
                  <a:pt x="7120980" y="2524711"/>
                </a:lnTo>
                <a:lnTo>
                  <a:pt x="712098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9" id="29"/>
          <p:cNvSpPr txBox="true"/>
          <p:nvPr/>
        </p:nvSpPr>
        <p:spPr>
          <a:xfrm rot="0">
            <a:off x="1515034" y="3037840"/>
            <a:ext cx="6378541" cy="11626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74"/>
              </a:lnSpc>
              <a:spcBef>
                <a:spcPct val="0"/>
              </a:spcBef>
            </a:pPr>
            <a:r>
              <a:rPr lang="en-US" b="true" sz="6795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Our Solution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9448947" y="7717866"/>
            <a:ext cx="3409978" cy="89119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9"/>
              </a:lnSpc>
            </a:pPr>
            <a:r>
              <a:rPr lang="en-US" sz="1663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24/7 travel advisor assistance from selection through confirmation and beyond.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5499984" y="7717866"/>
            <a:ext cx="3377463" cy="8665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329"/>
              </a:lnSpc>
              <a:spcBef>
                <a:spcPct val="0"/>
              </a:spcBef>
            </a:pPr>
            <a:r>
              <a:rPr lang="en-US" sz="1663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Stress-free itineraries planned by experts so you can focus on enjoying your trip.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9448947" y="7134445"/>
            <a:ext cx="3861503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Expert Support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5499984" y="7134445"/>
            <a:ext cx="3644016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Easy Planning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3433897" y="7134445"/>
            <a:ext cx="3309754" cy="42485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357"/>
              </a:lnSpc>
              <a:spcBef>
                <a:spcPct val="0"/>
              </a:spcBef>
            </a:pPr>
            <a:r>
              <a:rPr lang="en-US" b="true" sz="2398">
                <a:solidFill>
                  <a:srgbClr val="FEFEFE"/>
                </a:solidFill>
                <a:latin typeface="Poppins Bold"/>
                <a:ea typeface="Poppins Bold"/>
                <a:cs typeface="Poppins Bold"/>
                <a:sym typeface="Poppins Bold"/>
              </a:rPr>
              <a:t>Exclusive Deals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1515034" y="1457884"/>
            <a:ext cx="4253581" cy="35886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794"/>
              </a:lnSpc>
              <a:spcBef>
                <a:spcPct val="0"/>
              </a:spcBef>
            </a:pPr>
            <a:r>
              <a:rPr lang="en-US" sz="1996">
                <a:solidFill>
                  <a:srgbClr val="FF974C"/>
                </a:solidFill>
                <a:latin typeface="Poppins"/>
                <a:ea typeface="Poppins"/>
                <a:cs typeface="Poppins"/>
                <a:sym typeface="Poppins"/>
              </a:rPr>
              <a:t>AA Vacation Packages 2026</a:t>
            </a:r>
          </a:p>
        </p:txBody>
      </p:sp>
      <p:sp>
        <p:nvSpPr>
          <p:cNvPr name="Freeform 36" id="36"/>
          <p:cNvSpPr/>
          <p:nvPr/>
        </p:nvSpPr>
        <p:spPr>
          <a:xfrm flipH="false" flipV="false" rot="-2164138">
            <a:off x="17386412" y="6469222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1744371">
            <a:off x="7206099" y="4480939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8" id="38"/>
          <p:cNvGrpSpPr/>
          <p:nvPr/>
        </p:nvGrpSpPr>
        <p:grpSpPr>
          <a:xfrm rot="0">
            <a:off x="4155184" y="387042"/>
            <a:ext cx="136344" cy="136344"/>
            <a:chOff x="0" y="0"/>
            <a:chExt cx="812800" cy="812800"/>
          </a:xfrm>
        </p:grpSpPr>
        <p:sp>
          <p:nvSpPr>
            <p:cNvPr name="Freeform 39" id="3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0" id="40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41" id="41"/>
          <p:cNvGrpSpPr/>
          <p:nvPr/>
        </p:nvGrpSpPr>
        <p:grpSpPr>
          <a:xfrm rot="0">
            <a:off x="6892580" y="2264314"/>
            <a:ext cx="136344" cy="136344"/>
            <a:chOff x="0" y="0"/>
            <a:chExt cx="812800" cy="812800"/>
          </a:xfrm>
        </p:grpSpPr>
        <p:sp>
          <p:nvSpPr>
            <p:cNvPr name="Freeform 42" id="4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3" id="4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44" id="44"/>
          <p:cNvSpPr/>
          <p:nvPr/>
        </p:nvSpPr>
        <p:spPr>
          <a:xfrm flipH="false" flipV="false" rot="0">
            <a:off x="6616148" y="629410"/>
            <a:ext cx="412776" cy="412776"/>
          </a:xfrm>
          <a:custGeom>
            <a:avLst/>
            <a:gdLst/>
            <a:ahLst/>
            <a:cxnLst/>
            <a:rect r="r" b="b" t="t" l="l"/>
            <a:pathLst>
              <a:path h="412776" w="412776">
                <a:moveTo>
                  <a:pt x="0" y="0"/>
                </a:moveTo>
                <a:lnTo>
                  <a:pt x="412776" y="0"/>
                </a:lnTo>
                <a:lnTo>
                  <a:pt x="412776" y="412777"/>
                </a:lnTo>
                <a:lnTo>
                  <a:pt x="0" y="412777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5" id="45"/>
          <p:cNvGrpSpPr/>
          <p:nvPr/>
        </p:nvGrpSpPr>
        <p:grpSpPr>
          <a:xfrm rot="0">
            <a:off x="13769429" y="4144025"/>
            <a:ext cx="262645" cy="262645"/>
            <a:chOff x="0" y="0"/>
            <a:chExt cx="812800" cy="812800"/>
          </a:xfrm>
        </p:grpSpPr>
        <p:sp>
          <p:nvSpPr>
            <p:cNvPr name="Freeform 46" id="4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47" id="47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48" id="48"/>
          <p:cNvGrpSpPr/>
          <p:nvPr/>
        </p:nvGrpSpPr>
        <p:grpSpPr>
          <a:xfrm rot="0">
            <a:off x="12911156" y="9258300"/>
            <a:ext cx="136344" cy="136344"/>
            <a:chOff x="0" y="0"/>
            <a:chExt cx="812800" cy="812800"/>
          </a:xfrm>
        </p:grpSpPr>
        <p:sp>
          <p:nvSpPr>
            <p:cNvPr name="Freeform 49" id="4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50" id="50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51" id="51"/>
          <p:cNvGrpSpPr/>
          <p:nvPr/>
        </p:nvGrpSpPr>
        <p:grpSpPr>
          <a:xfrm rot="0">
            <a:off x="4704305" y="8771966"/>
            <a:ext cx="258271" cy="258271"/>
            <a:chOff x="0" y="0"/>
            <a:chExt cx="812800" cy="812800"/>
          </a:xfrm>
        </p:grpSpPr>
        <p:sp>
          <p:nvSpPr>
            <p:cNvPr name="Freeform 52" id="5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53" id="53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54" id="54"/>
          <p:cNvSpPr/>
          <p:nvPr/>
        </p:nvSpPr>
        <p:spPr>
          <a:xfrm flipH="false" flipV="false" rot="0">
            <a:off x="15900648" y="5847885"/>
            <a:ext cx="248002" cy="248002"/>
          </a:xfrm>
          <a:custGeom>
            <a:avLst/>
            <a:gdLst/>
            <a:ahLst/>
            <a:cxnLst/>
            <a:rect r="r" b="b" t="t" l="l"/>
            <a:pathLst>
              <a:path h="248002" w="248002">
                <a:moveTo>
                  <a:pt x="0" y="0"/>
                </a:moveTo>
                <a:lnTo>
                  <a:pt x="248002" y="0"/>
                </a:lnTo>
                <a:lnTo>
                  <a:pt x="248002" y="248002"/>
                </a:lnTo>
                <a:lnTo>
                  <a:pt x="0" y="248002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5" id="55"/>
          <p:cNvSpPr/>
          <p:nvPr/>
        </p:nvSpPr>
        <p:spPr>
          <a:xfrm flipH="false" flipV="false" rot="0">
            <a:off x="0" y="0"/>
            <a:ext cx="2429729" cy="1019731"/>
          </a:xfrm>
          <a:custGeom>
            <a:avLst/>
            <a:gdLst/>
            <a:ahLst/>
            <a:cxnLst/>
            <a:rect r="r" b="b" t="t" l="l"/>
            <a:pathLst>
              <a:path h="1019731" w="2429729">
                <a:moveTo>
                  <a:pt x="0" y="0"/>
                </a:moveTo>
                <a:lnTo>
                  <a:pt x="2429729" y="0"/>
                </a:lnTo>
                <a:lnTo>
                  <a:pt x="2429729" y="1019731"/>
                </a:lnTo>
                <a:lnTo>
                  <a:pt x="0" y="1019731"/>
                </a:lnTo>
                <a:lnTo>
                  <a:pt x="0" y="0"/>
                </a:lnTo>
                <a:close/>
              </a:path>
            </a:pathLst>
          </a:custGeom>
          <a:blipFill>
            <a:blip r:embed="rId27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B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412906" y="7070856"/>
            <a:ext cx="5384119" cy="3216144"/>
          </a:xfrm>
          <a:custGeom>
            <a:avLst/>
            <a:gdLst/>
            <a:ahLst/>
            <a:cxnLst/>
            <a:rect r="r" b="b" t="t" l="l"/>
            <a:pathLst>
              <a:path h="3216144" w="5384119">
                <a:moveTo>
                  <a:pt x="5384119" y="0"/>
                </a:moveTo>
                <a:lnTo>
                  <a:pt x="0" y="0"/>
                </a:lnTo>
                <a:lnTo>
                  <a:pt x="0" y="3216144"/>
                </a:lnTo>
                <a:lnTo>
                  <a:pt x="5384119" y="3216144"/>
                </a:lnTo>
                <a:lnTo>
                  <a:pt x="5384119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-4865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-2164138">
            <a:off x="1147586" y="1046547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-7738807">
            <a:off x="4808761" y="-1720768"/>
            <a:ext cx="4454658" cy="5899511"/>
          </a:xfrm>
          <a:custGeom>
            <a:avLst/>
            <a:gdLst/>
            <a:ahLst/>
            <a:cxnLst/>
            <a:rect r="r" b="b" t="t" l="l"/>
            <a:pathLst>
              <a:path h="5899511" w="4454658">
                <a:moveTo>
                  <a:pt x="0" y="0"/>
                </a:moveTo>
                <a:lnTo>
                  <a:pt x="4454659" y="0"/>
                </a:lnTo>
                <a:lnTo>
                  <a:pt x="4454659" y="5899511"/>
                </a:lnTo>
                <a:lnTo>
                  <a:pt x="0" y="589951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" id="5"/>
          <p:cNvGrpSpPr/>
          <p:nvPr/>
        </p:nvGrpSpPr>
        <p:grpSpPr>
          <a:xfrm rot="0">
            <a:off x="1515034" y="1515034"/>
            <a:ext cx="5400260" cy="7256931"/>
            <a:chOff x="0" y="0"/>
            <a:chExt cx="731380" cy="982836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31380" cy="982836"/>
            </a:xfrm>
            <a:custGeom>
              <a:avLst/>
              <a:gdLst/>
              <a:ahLst/>
              <a:cxnLst/>
              <a:rect r="r" b="b" t="t" l="l"/>
              <a:pathLst>
                <a:path h="982836" w="731380">
                  <a:moveTo>
                    <a:pt x="35840" y="0"/>
                  </a:moveTo>
                  <a:lnTo>
                    <a:pt x="695539" y="0"/>
                  </a:lnTo>
                  <a:cubicBezTo>
                    <a:pt x="705045" y="0"/>
                    <a:pt x="714161" y="3776"/>
                    <a:pt x="720882" y="10497"/>
                  </a:cubicBezTo>
                  <a:cubicBezTo>
                    <a:pt x="727604" y="17219"/>
                    <a:pt x="731380" y="26335"/>
                    <a:pt x="731380" y="35840"/>
                  </a:cubicBezTo>
                  <a:lnTo>
                    <a:pt x="731380" y="946996"/>
                  </a:lnTo>
                  <a:cubicBezTo>
                    <a:pt x="731380" y="956501"/>
                    <a:pt x="727604" y="965618"/>
                    <a:pt x="720882" y="972339"/>
                  </a:cubicBezTo>
                  <a:cubicBezTo>
                    <a:pt x="714161" y="979060"/>
                    <a:pt x="705045" y="982836"/>
                    <a:pt x="695539" y="982836"/>
                  </a:cubicBezTo>
                  <a:lnTo>
                    <a:pt x="35840" y="982836"/>
                  </a:lnTo>
                  <a:cubicBezTo>
                    <a:pt x="26335" y="982836"/>
                    <a:pt x="17219" y="979060"/>
                    <a:pt x="10497" y="972339"/>
                  </a:cubicBezTo>
                  <a:cubicBezTo>
                    <a:pt x="3776" y="965618"/>
                    <a:pt x="0" y="956501"/>
                    <a:pt x="0" y="946996"/>
                  </a:cubicBezTo>
                  <a:lnTo>
                    <a:pt x="0" y="35840"/>
                  </a:lnTo>
                  <a:cubicBezTo>
                    <a:pt x="0" y="26335"/>
                    <a:pt x="3776" y="17219"/>
                    <a:pt x="10497" y="10497"/>
                  </a:cubicBezTo>
                  <a:cubicBezTo>
                    <a:pt x="17219" y="3776"/>
                    <a:pt x="26335" y="0"/>
                    <a:pt x="35840" y="0"/>
                  </a:cubicBezTo>
                  <a:close/>
                </a:path>
              </a:pathLst>
            </a:custGeom>
            <a:blipFill>
              <a:blip r:embed="rId8"/>
              <a:stretch>
                <a:fillRect l="-140" t="0" r="-140" b="0"/>
              </a:stretch>
            </a:blipFill>
            <a:ln cap="rnd">
              <a:noFill/>
              <a:prstDash val="solid"/>
              <a:round/>
            </a:ln>
          </p:spPr>
        </p:sp>
      </p:grpSp>
      <p:grpSp>
        <p:nvGrpSpPr>
          <p:cNvPr name="Group 7" id="7"/>
          <p:cNvGrpSpPr/>
          <p:nvPr/>
        </p:nvGrpSpPr>
        <p:grpSpPr>
          <a:xfrm rot="0">
            <a:off x="7749235" y="5527701"/>
            <a:ext cx="821282" cy="821282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7749235" y="7153301"/>
            <a:ext cx="821282" cy="821282"/>
            <a:chOff x="0" y="0"/>
            <a:chExt cx="812800" cy="81280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2493811" y="5527701"/>
            <a:ext cx="821282" cy="821282"/>
            <a:chOff x="0" y="0"/>
            <a:chExt cx="812800" cy="81280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grpSp>
        <p:nvGrpSpPr>
          <p:cNvPr name="Group 16" id="16"/>
          <p:cNvGrpSpPr/>
          <p:nvPr/>
        </p:nvGrpSpPr>
        <p:grpSpPr>
          <a:xfrm rot="0">
            <a:off x="12493811" y="7153301"/>
            <a:ext cx="821282" cy="821282"/>
            <a:chOff x="0" y="0"/>
            <a:chExt cx="812800" cy="81280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1649D"/>
            </a:solidFill>
          </p:spPr>
        </p:sp>
        <p:sp>
          <p:nvSpPr>
            <p:cNvPr name="TextBox 18" id="18"/>
            <p:cNvSpPr txBox="true"/>
            <p:nvPr/>
          </p:nvSpPr>
          <p:spPr>
            <a:xfrm>
              <a:off x="76200" y="-9525"/>
              <a:ext cx="660400" cy="74612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239"/>
                </a:lnSpc>
              </a:pPr>
            </a:p>
          </p:txBody>
        </p:sp>
      </p:grpSp>
      <p:sp>
        <p:nvSpPr>
          <p:cNvPr name="Freeform 19" id="19"/>
          <p:cNvSpPr/>
          <p:nvPr/>
        </p:nvSpPr>
        <p:spPr>
          <a:xfrm flipH="false" flipV="false" rot="0">
            <a:off x="7964093" y="5742558"/>
            <a:ext cx="391568" cy="391568"/>
          </a:xfrm>
          <a:custGeom>
            <a:avLst/>
            <a:gdLst/>
            <a:ahLst/>
            <a:cxnLst/>
            <a:rect r="r" b="b" t="t" l="l"/>
            <a:pathLst>
              <a:path h="391568" w="391568">
                <a:moveTo>
                  <a:pt x="0" y="0"/>
                </a:moveTo>
                <a:lnTo>
                  <a:pt x="391567" y="0"/>
                </a:lnTo>
                <a:lnTo>
                  <a:pt x="391567" y="391568"/>
                </a:lnTo>
                <a:lnTo>
                  <a:pt x="0" y="391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7964093" y="7368158"/>
            <a:ext cx="391568" cy="391568"/>
          </a:xfrm>
          <a:custGeom>
            <a:avLst/>
            <a:gdLst/>
            <a:ahLst/>
            <a:cxnLst/>
            <a:rect r="r" b="b" t="t" l="l"/>
            <a:pathLst>
              <a:path h="391568" w="391568">
                <a:moveTo>
                  <a:pt x="0" y="0"/>
                </a:moveTo>
                <a:lnTo>
                  <a:pt x="391567" y="0"/>
                </a:lnTo>
                <a:lnTo>
                  <a:pt x="391567" y="391568"/>
                </a:lnTo>
                <a:lnTo>
                  <a:pt x="0" y="391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708668" y="5742558"/>
            <a:ext cx="391568" cy="391568"/>
          </a:xfrm>
          <a:custGeom>
            <a:avLst/>
            <a:gdLst/>
            <a:ahLst/>
            <a:cxnLst/>
            <a:rect r="r" b="b" t="t" l="l"/>
            <a:pathLst>
              <a:path h="391568" w="391568">
                <a:moveTo>
                  <a:pt x="0" y="0"/>
                </a:moveTo>
                <a:lnTo>
                  <a:pt x="391568" y="0"/>
                </a:lnTo>
                <a:lnTo>
                  <a:pt x="391568" y="391568"/>
                </a:lnTo>
                <a:lnTo>
                  <a:pt x="0" y="391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12708668" y="7368158"/>
            <a:ext cx="391568" cy="391568"/>
          </a:xfrm>
          <a:custGeom>
            <a:avLst/>
            <a:gdLst/>
            <a:ahLst/>
            <a:cxnLst/>
            <a:rect r="r" b="b" t="t" l="l"/>
            <a:pathLst>
              <a:path h="391568" w="391568">
                <a:moveTo>
                  <a:pt x="0" y="0"/>
                </a:moveTo>
                <a:lnTo>
                  <a:pt x="391568" y="0"/>
                </a:lnTo>
                <a:lnTo>
                  <a:pt x="391568" y="391568"/>
                </a:lnTo>
                <a:lnTo>
                  <a:pt x="0" y="3915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3" id="23"/>
          <p:cNvSpPr txBox="true"/>
          <p:nvPr/>
        </p:nvSpPr>
        <p:spPr>
          <a:xfrm rot="0">
            <a:off x="13535008" y="7013079"/>
            <a:ext cx="3237958" cy="91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46"/>
              </a:lnSpc>
            </a:pPr>
            <a:r>
              <a:rPr lang="en-US" sz="1747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Visit the AA vacation packages website or contact a travel advisor today!</a:t>
            </a:r>
          </a:p>
        </p:txBody>
      </p:sp>
      <p:sp>
        <p:nvSpPr>
          <p:cNvPr name="Freeform 24" id="24"/>
          <p:cNvSpPr/>
          <p:nvPr/>
        </p:nvSpPr>
        <p:spPr>
          <a:xfrm flipH="false" flipV="true" rot="1346346">
            <a:off x="8832520" y="8257633"/>
            <a:ext cx="4525978" cy="2270588"/>
          </a:xfrm>
          <a:custGeom>
            <a:avLst/>
            <a:gdLst/>
            <a:ahLst/>
            <a:cxnLst/>
            <a:rect r="r" b="b" t="t" l="l"/>
            <a:pathLst>
              <a:path h="2270588" w="4525978">
                <a:moveTo>
                  <a:pt x="0" y="2270588"/>
                </a:moveTo>
                <a:lnTo>
                  <a:pt x="4525978" y="2270588"/>
                </a:lnTo>
                <a:lnTo>
                  <a:pt x="4525978" y="0"/>
                </a:lnTo>
                <a:lnTo>
                  <a:pt x="0" y="0"/>
                </a:lnTo>
                <a:lnTo>
                  <a:pt x="0" y="2270588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0">
            <a:off x="12493811" y="7416694"/>
            <a:ext cx="7049123" cy="2978402"/>
          </a:xfrm>
          <a:custGeom>
            <a:avLst/>
            <a:gdLst/>
            <a:ahLst/>
            <a:cxnLst/>
            <a:rect r="r" b="b" t="t" l="l"/>
            <a:pathLst>
              <a:path h="2978402" w="7049123">
                <a:moveTo>
                  <a:pt x="0" y="0"/>
                </a:moveTo>
                <a:lnTo>
                  <a:pt x="7049123" y="0"/>
                </a:lnTo>
                <a:lnTo>
                  <a:pt x="7049123" y="2978402"/>
                </a:lnTo>
                <a:lnTo>
                  <a:pt x="0" y="2978402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-19172" b="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3007837" y="-4678"/>
            <a:ext cx="2778439" cy="5381965"/>
          </a:xfrm>
          <a:custGeom>
            <a:avLst/>
            <a:gdLst/>
            <a:ahLst/>
            <a:cxnLst/>
            <a:rect r="r" b="b" t="t" l="l"/>
            <a:pathLst>
              <a:path h="5381965" w="2778439">
                <a:moveTo>
                  <a:pt x="0" y="0"/>
                </a:moveTo>
                <a:lnTo>
                  <a:pt x="2778439" y="0"/>
                </a:lnTo>
                <a:lnTo>
                  <a:pt x="2778439" y="5381964"/>
                </a:lnTo>
                <a:lnTo>
                  <a:pt x="0" y="5381964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 l="0" t="0" r="0" b="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1744371">
            <a:off x="16465117" y="1089275"/>
            <a:ext cx="1374951" cy="851518"/>
          </a:xfrm>
          <a:custGeom>
            <a:avLst/>
            <a:gdLst/>
            <a:ahLst/>
            <a:cxnLst/>
            <a:rect r="r" b="b" t="t" l="l"/>
            <a:pathLst>
              <a:path h="851518" w="1374951">
                <a:moveTo>
                  <a:pt x="0" y="0"/>
                </a:moveTo>
                <a:lnTo>
                  <a:pt x="1374951" y="0"/>
                </a:lnTo>
                <a:lnTo>
                  <a:pt x="1374951" y="851518"/>
                </a:lnTo>
                <a:lnTo>
                  <a:pt x="0" y="8515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7749235" y="2600262"/>
            <a:ext cx="4959433" cy="210559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7474"/>
              </a:lnSpc>
            </a:pPr>
            <a:r>
              <a:rPr lang="en-US" b="true" sz="6795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Tips &amp; Next Steps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8790432" y="5387480"/>
            <a:ext cx="3396221" cy="91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46"/>
              </a:lnSpc>
            </a:pPr>
            <a:r>
              <a:rPr lang="en-US" sz="1747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Book early to secure the best prices and availability for 2026 trips.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8790432" y="7013079"/>
            <a:ext cx="3396221" cy="91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46"/>
              </a:lnSpc>
            </a:pPr>
            <a:r>
              <a:rPr lang="en-US" sz="1747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Customize your package with add-ons and upgrades for a personalized trip.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535008" y="5387480"/>
            <a:ext cx="3237958" cy="91764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46"/>
              </a:lnSpc>
            </a:pPr>
            <a:r>
              <a:rPr lang="en-US" sz="1747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Use AA's travel app to manage your itinerary and stay organized.</a:t>
            </a:r>
          </a:p>
        </p:txBody>
      </p:sp>
      <p:grpSp>
        <p:nvGrpSpPr>
          <p:cNvPr name="Group 32" id="32"/>
          <p:cNvGrpSpPr/>
          <p:nvPr/>
        </p:nvGrpSpPr>
        <p:grpSpPr>
          <a:xfrm rot="0">
            <a:off x="821288" y="4038617"/>
            <a:ext cx="136344" cy="136344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2387261" y="4241888"/>
            <a:ext cx="400402" cy="400402"/>
          </a:xfrm>
          <a:custGeom>
            <a:avLst/>
            <a:gdLst/>
            <a:ahLst/>
            <a:cxnLst/>
            <a:rect r="r" b="b" t="t" l="l"/>
            <a:pathLst>
              <a:path h="400402" w="400402">
                <a:moveTo>
                  <a:pt x="0" y="0"/>
                </a:moveTo>
                <a:lnTo>
                  <a:pt x="400403" y="0"/>
                </a:lnTo>
                <a:lnTo>
                  <a:pt x="400403" y="400403"/>
                </a:lnTo>
                <a:lnTo>
                  <a:pt x="0" y="400403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5132502" y="9261604"/>
            <a:ext cx="262645" cy="262645"/>
            <a:chOff x="0" y="0"/>
            <a:chExt cx="812800" cy="8128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38" id="3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39" id="39"/>
          <p:cNvGrpSpPr/>
          <p:nvPr/>
        </p:nvGrpSpPr>
        <p:grpSpPr>
          <a:xfrm rot="0">
            <a:off x="10771876" y="3902273"/>
            <a:ext cx="136344" cy="136344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1" id="41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16772966" y="3269293"/>
            <a:ext cx="262645" cy="262645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44" id="44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0">
            <a:off x="10240540" y="8771966"/>
            <a:ext cx="248002" cy="248002"/>
          </a:xfrm>
          <a:custGeom>
            <a:avLst/>
            <a:gdLst/>
            <a:ahLst/>
            <a:cxnLst/>
            <a:rect r="r" b="b" t="t" l="l"/>
            <a:pathLst>
              <a:path h="248002" w="248002">
                <a:moveTo>
                  <a:pt x="0" y="0"/>
                </a:moveTo>
                <a:lnTo>
                  <a:pt x="248003" y="0"/>
                </a:lnTo>
                <a:lnTo>
                  <a:pt x="248003" y="248002"/>
                </a:lnTo>
                <a:lnTo>
                  <a:pt x="0" y="248002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542274" y="892356"/>
            <a:ext cx="136344" cy="136344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48" id="4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49" id="49"/>
          <p:cNvSpPr/>
          <p:nvPr/>
        </p:nvSpPr>
        <p:spPr>
          <a:xfrm flipH="false" flipV="false" rot="0">
            <a:off x="0" y="0"/>
            <a:ext cx="2429729" cy="1019731"/>
          </a:xfrm>
          <a:custGeom>
            <a:avLst/>
            <a:gdLst/>
            <a:ahLst/>
            <a:cxnLst/>
            <a:rect r="r" b="b" t="t" l="l"/>
            <a:pathLst>
              <a:path h="1019731" w="2429729">
                <a:moveTo>
                  <a:pt x="0" y="0"/>
                </a:moveTo>
                <a:lnTo>
                  <a:pt x="2429729" y="0"/>
                </a:lnTo>
                <a:lnTo>
                  <a:pt x="2429729" y="1019731"/>
                </a:lnTo>
                <a:lnTo>
                  <a:pt x="0" y="1019731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004B84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-4470519" y="4302838"/>
            <a:ext cx="16642900" cy="6687420"/>
          </a:xfrm>
          <a:custGeom>
            <a:avLst/>
            <a:gdLst/>
            <a:ahLst/>
            <a:cxnLst/>
            <a:rect r="r" b="b" t="t" l="l"/>
            <a:pathLst>
              <a:path h="6687420" w="16642900">
                <a:moveTo>
                  <a:pt x="16642900" y="0"/>
                </a:moveTo>
                <a:lnTo>
                  <a:pt x="0" y="0"/>
                </a:lnTo>
                <a:lnTo>
                  <a:pt x="0" y="6687420"/>
                </a:lnTo>
                <a:lnTo>
                  <a:pt x="16642900" y="6687420"/>
                </a:lnTo>
                <a:lnTo>
                  <a:pt x="1664290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0869224" y="6590874"/>
            <a:ext cx="8250871" cy="4033093"/>
          </a:xfrm>
          <a:custGeom>
            <a:avLst/>
            <a:gdLst/>
            <a:ahLst/>
            <a:cxnLst/>
            <a:rect r="r" b="b" t="t" l="l"/>
            <a:pathLst>
              <a:path h="4033093" w="8250871">
                <a:moveTo>
                  <a:pt x="0" y="0"/>
                </a:moveTo>
                <a:lnTo>
                  <a:pt x="8250872" y="0"/>
                </a:lnTo>
                <a:lnTo>
                  <a:pt x="8250872" y="4033093"/>
                </a:lnTo>
                <a:lnTo>
                  <a:pt x="0" y="403309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-37868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5089058" y="3096189"/>
            <a:ext cx="8408062" cy="3347937"/>
          </a:xfrm>
          <a:custGeom>
            <a:avLst/>
            <a:gdLst/>
            <a:ahLst/>
            <a:cxnLst/>
            <a:rect r="r" b="b" t="t" l="l"/>
            <a:pathLst>
              <a:path h="3347937" w="8408062">
                <a:moveTo>
                  <a:pt x="0" y="0"/>
                </a:moveTo>
                <a:lnTo>
                  <a:pt x="8408062" y="0"/>
                </a:lnTo>
                <a:lnTo>
                  <a:pt x="8408062" y="3347938"/>
                </a:lnTo>
                <a:lnTo>
                  <a:pt x="0" y="334793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4687215">
            <a:off x="6895020" y="923990"/>
            <a:ext cx="4370871" cy="4114800"/>
          </a:xfrm>
          <a:custGeom>
            <a:avLst/>
            <a:gdLst/>
            <a:ahLst/>
            <a:cxnLst/>
            <a:rect r="r" b="b" t="t" l="l"/>
            <a:pathLst>
              <a:path h="4114800" w="4370871">
                <a:moveTo>
                  <a:pt x="0" y="0"/>
                </a:moveTo>
                <a:lnTo>
                  <a:pt x="4370871" y="0"/>
                </a:lnTo>
                <a:lnTo>
                  <a:pt x="4370871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-1094856" y="-1320978"/>
            <a:ext cx="7712515" cy="4417168"/>
          </a:xfrm>
          <a:custGeom>
            <a:avLst/>
            <a:gdLst/>
            <a:ahLst/>
            <a:cxnLst/>
            <a:rect r="r" b="b" t="t" l="l"/>
            <a:pathLst>
              <a:path h="4417168" w="7712515">
                <a:moveTo>
                  <a:pt x="0" y="0"/>
                </a:moveTo>
                <a:lnTo>
                  <a:pt x="7712515" y="0"/>
                </a:lnTo>
                <a:lnTo>
                  <a:pt x="7712515" y="4417167"/>
                </a:lnTo>
                <a:lnTo>
                  <a:pt x="0" y="441716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true" flipV="false" rot="0">
            <a:off x="12172381" y="-748774"/>
            <a:ext cx="8889984" cy="3539830"/>
          </a:xfrm>
          <a:custGeom>
            <a:avLst/>
            <a:gdLst/>
            <a:ahLst/>
            <a:cxnLst/>
            <a:rect r="r" b="b" t="t" l="l"/>
            <a:pathLst>
              <a:path h="3539830" w="8889984">
                <a:moveTo>
                  <a:pt x="8889984" y="0"/>
                </a:moveTo>
                <a:lnTo>
                  <a:pt x="0" y="0"/>
                </a:lnTo>
                <a:lnTo>
                  <a:pt x="0" y="3539831"/>
                </a:lnTo>
                <a:lnTo>
                  <a:pt x="8889984" y="3539831"/>
                </a:lnTo>
                <a:lnTo>
                  <a:pt x="8889984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1595068" y="1600448"/>
            <a:ext cx="6987981" cy="5049169"/>
            <a:chOff x="0" y="0"/>
            <a:chExt cx="946411" cy="68383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946411" cy="683830"/>
            </a:xfrm>
            <a:custGeom>
              <a:avLst/>
              <a:gdLst/>
              <a:ahLst/>
              <a:cxnLst/>
              <a:rect r="r" b="b" t="t" l="l"/>
              <a:pathLst>
                <a:path h="683830" w="946411">
                  <a:moveTo>
                    <a:pt x="38776" y="0"/>
                  </a:moveTo>
                  <a:lnTo>
                    <a:pt x="907635" y="0"/>
                  </a:lnTo>
                  <a:cubicBezTo>
                    <a:pt x="917919" y="0"/>
                    <a:pt x="927782" y="4085"/>
                    <a:pt x="935054" y="11357"/>
                  </a:cubicBezTo>
                  <a:cubicBezTo>
                    <a:pt x="942326" y="18629"/>
                    <a:pt x="946411" y="28492"/>
                    <a:pt x="946411" y="38776"/>
                  </a:cubicBezTo>
                  <a:lnTo>
                    <a:pt x="946411" y="645054"/>
                  </a:lnTo>
                  <a:cubicBezTo>
                    <a:pt x="946411" y="655338"/>
                    <a:pt x="942326" y="665201"/>
                    <a:pt x="935054" y="672473"/>
                  </a:cubicBezTo>
                  <a:cubicBezTo>
                    <a:pt x="927782" y="679745"/>
                    <a:pt x="917919" y="683830"/>
                    <a:pt x="907635" y="683830"/>
                  </a:cubicBezTo>
                  <a:lnTo>
                    <a:pt x="38776" y="683830"/>
                  </a:lnTo>
                  <a:cubicBezTo>
                    <a:pt x="28492" y="683830"/>
                    <a:pt x="18629" y="679745"/>
                    <a:pt x="11357" y="672473"/>
                  </a:cubicBezTo>
                  <a:cubicBezTo>
                    <a:pt x="4085" y="665201"/>
                    <a:pt x="0" y="655338"/>
                    <a:pt x="0" y="645054"/>
                  </a:cubicBezTo>
                  <a:lnTo>
                    <a:pt x="0" y="38776"/>
                  </a:lnTo>
                  <a:cubicBezTo>
                    <a:pt x="0" y="28492"/>
                    <a:pt x="4085" y="18629"/>
                    <a:pt x="11357" y="11357"/>
                  </a:cubicBezTo>
                  <a:cubicBezTo>
                    <a:pt x="18629" y="4085"/>
                    <a:pt x="28492" y="0"/>
                    <a:pt x="38776" y="0"/>
                  </a:cubicBezTo>
                  <a:close/>
                </a:path>
              </a:pathLst>
            </a:custGeom>
            <a:blipFill>
              <a:blip r:embed="rId12"/>
              <a:stretch>
                <a:fillRect l="0" t="-1639" r="0" b="-1639"/>
              </a:stretch>
            </a:blipFill>
            <a:ln cap="rnd">
              <a:noFill/>
              <a:prstDash val="solid"/>
              <a:round/>
            </a:ln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15550270" y="2457450"/>
            <a:ext cx="4744686" cy="4114800"/>
          </a:xfrm>
          <a:custGeom>
            <a:avLst/>
            <a:gdLst/>
            <a:ahLst/>
            <a:cxnLst/>
            <a:rect r="r" b="b" t="t" l="l"/>
            <a:pathLst>
              <a:path h="4114800" w="4744686">
                <a:moveTo>
                  <a:pt x="0" y="0"/>
                </a:moveTo>
                <a:lnTo>
                  <a:pt x="4744687" y="0"/>
                </a:lnTo>
                <a:lnTo>
                  <a:pt x="474468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2322816" y="6044376"/>
            <a:ext cx="5532484" cy="2727589"/>
            <a:chOff x="0" y="0"/>
            <a:chExt cx="1457151" cy="71841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457151" cy="718414"/>
            </a:xfrm>
            <a:custGeom>
              <a:avLst/>
              <a:gdLst/>
              <a:ahLst/>
              <a:cxnLst/>
              <a:rect r="r" b="b" t="t" l="l"/>
              <a:pathLst>
                <a:path h="718414" w="1457151">
                  <a:moveTo>
                    <a:pt x="1457151" y="48977"/>
                  </a:moveTo>
                  <a:lnTo>
                    <a:pt x="1457151" y="669437"/>
                  </a:lnTo>
                  <a:cubicBezTo>
                    <a:pt x="1457151" y="696486"/>
                    <a:pt x="1435223" y="718414"/>
                    <a:pt x="1408173" y="718414"/>
                  </a:cubicBezTo>
                  <a:lnTo>
                    <a:pt x="48977" y="718414"/>
                  </a:lnTo>
                  <a:cubicBezTo>
                    <a:pt x="35988" y="718414"/>
                    <a:pt x="23530" y="713254"/>
                    <a:pt x="14345" y="704069"/>
                  </a:cubicBezTo>
                  <a:cubicBezTo>
                    <a:pt x="5160" y="694884"/>
                    <a:pt x="0" y="682426"/>
                    <a:pt x="0" y="669437"/>
                  </a:cubicBezTo>
                  <a:lnTo>
                    <a:pt x="0" y="48977"/>
                  </a:lnTo>
                  <a:cubicBezTo>
                    <a:pt x="0" y="35988"/>
                    <a:pt x="5160" y="23530"/>
                    <a:pt x="14345" y="14345"/>
                  </a:cubicBezTo>
                  <a:cubicBezTo>
                    <a:pt x="23530" y="5160"/>
                    <a:pt x="35988" y="0"/>
                    <a:pt x="48977" y="0"/>
                  </a:cubicBezTo>
                  <a:lnTo>
                    <a:pt x="1408173" y="0"/>
                  </a:lnTo>
                  <a:cubicBezTo>
                    <a:pt x="1421163" y="0"/>
                    <a:pt x="1433621" y="5160"/>
                    <a:pt x="1442806" y="14345"/>
                  </a:cubicBezTo>
                  <a:cubicBezTo>
                    <a:pt x="1451991" y="23530"/>
                    <a:pt x="1457151" y="35988"/>
                    <a:pt x="1457151" y="48977"/>
                  </a:cubicBezTo>
                  <a:close/>
                </a:path>
              </a:pathLst>
            </a:custGeom>
            <a:solidFill>
              <a:srgbClr val="01649D"/>
            </a:solidFill>
            <a:ln w="38100" cap="rnd">
              <a:solidFill>
                <a:srgbClr val="F6F4E8"/>
              </a:soli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57150"/>
              <a:ext cx="1457151" cy="7755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3306"/>
                </a:lnSpc>
              </a:pP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5583829" y="6558651"/>
            <a:ext cx="2391597" cy="2213314"/>
          </a:xfrm>
          <a:custGeom>
            <a:avLst/>
            <a:gdLst/>
            <a:ahLst/>
            <a:cxnLst/>
            <a:rect r="r" b="b" t="t" l="l"/>
            <a:pathLst>
              <a:path h="2213314" w="2391597">
                <a:moveTo>
                  <a:pt x="0" y="0"/>
                </a:moveTo>
                <a:lnTo>
                  <a:pt x="2391597" y="0"/>
                </a:lnTo>
                <a:lnTo>
                  <a:pt x="2391597" y="2213315"/>
                </a:lnTo>
                <a:lnTo>
                  <a:pt x="0" y="2213315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alphaModFix amt="38000"/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0">
            <a:off x="90531" y="7037881"/>
            <a:ext cx="320581" cy="310089"/>
          </a:xfrm>
          <a:custGeom>
            <a:avLst/>
            <a:gdLst/>
            <a:ahLst/>
            <a:cxnLst/>
            <a:rect r="r" b="b" t="t" l="l"/>
            <a:pathLst>
              <a:path h="310089" w="320581">
                <a:moveTo>
                  <a:pt x="0" y="0"/>
                </a:moveTo>
                <a:lnTo>
                  <a:pt x="320581" y="0"/>
                </a:lnTo>
                <a:lnTo>
                  <a:pt x="320581" y="310089"/>
                </a:lnTo>
                <a:lnTo>
                  <a:pt x="0" y="310089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0">
            <a:off x="974627" y="7295807"/>
            <a:ext cx="248071" cy="310089"/>
          </a:xfrm>
          <a:custGeom>
            <a:avLst/>
            <a:gdLst/>
            <a:ahLst/>
            <a:cxnLst/>
            <a:rect r="r" b="b" t="t" l="l"/>
            <a:pathLst>
              <a:path h="310089" w="248071">
                <a:moveTo>
                  <a:pt x="0" y="0"/>
                </a:moveTo>
                <a:lnTo>
                  <a:pt x="248072" y="0"/>
                </a:lnTo>
                <a:lnTo>
                  <a:pt x="248072" y="310089"/>
                </a:lnTo>
                <a:lnTo>
                  <a:pt x="0" y="310089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2726607" y="6490881"/>
            <a:ext cx="406441" cy="373926"/>
          </a:xfrm>
          <a:custGeom>
            <a:avLst/>
            <a:gdLst/>
            <a:ahLst/>
            <a:cxnLst/>
            <a:rect r="r" b="b" t="t" l="l"/>
            <a:pathLst>
              <a:path h="373926" w="406441">
                <a:moveTo>
                  <a:pt x="0" y="0"/>
                </a:moveTo>
                <a:lnTo>
                  <a:pt x="406441" y="0"/>
                </a:lnTo>
                <a:lnTo>
                  <a:pt x="406441" y="373926"/>
                </a:lnTo>
                <a:lnTo>
                  <a:pt x="0" y="373926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6886374" y="5730431"/>
            <a:ext cx="1482445" cy="1482445"/>
          </a:xfrm>
          <a:custGeom>
            <a:avLst/>
            <a:gdLst/>
            <a:ahLst/>
            <a:cxnLst/>
            <a:rect r="r" b="b" t="t" l="l"/>
            <a:pathLst>
              <a:path h="1482445" w="1482445">
                <a:moveTo>
                  <a:pt x="0" y="0"/>
                </a:moveTo>
                <a:lnTo>
                  <a:pt x="1482445" y="0"/>
                </a:lnTo>
                <a:lnTo>
                  <a:pt x="1482445" y="1482445"/>
                </a:lnTo>
                <a:lnTo>
                  <a:pt x="0" y="1482445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-6290640">
            <a:off x="6271644" y="6793460"/>
            <a:ext cx="78513" cy="88852"/>
          </a:xfrm>
          <a:custGeom>
            <a:avLst/>
            <a:gdLst/>
            <a:ahLst/>
            <a:cxnLst/>
            <a:rect r="r" b="b" t="t" l="l"/>
            <a:pathLst>
              <a:path h="88852" w="78513">
                <a:moveTo>
                  <a:pt x="0" y="0"/>
                </a:moveTo>
                <a:lnTo>
                  <a:pt x="78513" y="0"/>
                </a:lnTo>
                <a:lnTo>
                  <a:pt x="78513" y="88851"/>
                </a:lnTo>
                <a:lnTo>
                  <a:pt x="0" y="88851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-6290640">
            <a:off x="6591174" y="7488160"/>
            <a:ext cx="160378" cy="181498"/>
          </a:xfrm>
          <a:custGeom>
            <a:avLst/>
            <a:gdLst/>
            <a:ahLst/>
            <a:cxnLst/>
            <a:rect r="r" b="b" t="t" l="l"/>
            <a:pathLst>
              <a:path h="181498" w="160378">
                <a:moveTo>
                  <a:pt x="0" y="0"/>
                </a:moveTo>
                <a:lnTo>
                  <a:pt x="160379" y="0"/>
                </a:lnTo>
                <a:lnTo>
                  <a:pt x="160379" y="181498"/>
                </a:lnTo>
                <a:lnTo>
                  <a:pt x="0" y="18149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6290640">
            <a:off x="7427927" y="7603498"/>
            <a:ext cx="96306" cy="108988"/>
          </a:xfrm>
          <a:custGeom>
            <a:avLst/>
            <a:gdLst/>
            <a:ahLst/>
            <a:cxnLst/>
            <a:rect r="r" b="b" t="t" l="l"/>
            <a:pathLst>
              <a:path h="108988" w="96306">
                <a:moveTo>
                  <a:pt x="0" y="0"/>
                </a:moveTo>
                <a:lnTo>
                  <a:pt x="96306" y="0"/>
                </a:lnTo>
                <a:lnTo>
                  <a:pt x="96306" y="108988"/>
                </a:lnTo>
                <a:lnTo>
                  <a:pt x="0" y="108988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6290640">
            <a:off x="6577137" y="8504426"/>
            <a:ext cx="80189" cy="90749"/>
          </a:xfrm>
          <a:custGeom>
            <a:avLst/>
            <a:gdLst/>
            <a:ahLst/>
            <a:cxnLst/>
            <a:rect r="r" b="b" t="t" l="l"/>
            <a:pathLst>
              <a:path h="90749" w="80189">
                <a:moveTo>
                  <a:pt x="0" y="0"/>
                </a:moveTo>
                <a:lnTo>
                  <a:pt x="80189" y="0"/>
                </a:lnTo>
                <a:lnTo>
                  <a:pt x="80189" y="90750"/>
                </a:lnTo>
                <a:lnTo>
                  <a:pt x="0" y="9075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0">
            <a:off x="5731997" y="-125662"/>
            <a:ext cx="251325" cy="251325"/>
            <a:chOff x="0" y="0"/>
            <a:chExt cx="812800" cy="8128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0">
            <a:off x="1028700" y="4051513"/>
            <a:ext cx="136344" cy="136344"/>
            <a:chOff x="0" y="0"/>
            <a:chExt cx="812800" cy="812800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29" id="29"/>
          <p:cNvGrpSpPr/>
          <p:nvPr/>
        </p:nvGrpSpPr>
        <p:grpSpPr>
          <a:xfrm rot="0">
            <a:off x="13754682" y="967878"/>
            <a:ext cx="136344" cy="136344"/>
            <a:chOff x="0" y="0"/>
            <a:chExt cx="812800" cy="812800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EFEFE"/>
            </a:solidFill>
          </p:spPr>
        </p:sp>
        <p:sp>
          <p:nvSpPr>
            <p:cNvPr name="TextBox 31" id="31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16241508" y="5417888"/>
            <a:ext cx="251325" cy="251325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974C"/>
            </a:solidFill>
          </p:spPr>
        </p:sp>
        <p:sp>
          <p:nvSpPr>
            <p:cNvPr name="TextBox 34" id="34"/>
            <p:cNvSpPr txBox="true"/>
            <p:nvPr/>
          </p:nvSpPr>
          <p:spPr>
            <a:xfrm>
              <a:off x="76200" y="9525"/>
              <a:ext cx="660400" cy="72707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00"/>
                </a:lnSpc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0">
            <a:off x="1028700" y="1129493"/>
            <a:ext cx="251914" cy="251914"/>
          </a:xfrm>
          <a:custGeom>
            <a:avLst/>
            <a:gdLst/>
            <a:ahLst/>
            <a:cxnLst/>
            <a:rect r="r" b="b" t="t" l="l"/>
            <a:pathLst>
              <a:path h="251914" w="251914">
                <a:moveTo>
                  <a:pt x="0" y="0"/>
                </a:moveTo>
                <a:lnTo>
                  <a:pt x="251914" y="0"/>
                </a:lnTo>
                <a:lnTo>
                  <a:pt x="251914" y="251914"/>
                </a:lnTo>
                <a:lnTo>
                  <a:pt x="0" y="251914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6" id="36"/>
          <p:cNvSpPr/>
          <p:nvPr/>
        </p:nvSpPr>
        <p:spPr>
          <a:xfrm flipH="false" flipV="false" rot="0">
            <a:off x="0" y="0"/>
            <a:ext cx="2429729" cy="1019731"/>
          </a:xfrm>
          <a:custGeom>
            <a:avLst/>
            <a:gdLst/>
            <a:ahLst/>
            <a:cxnLst/>
            <a:rect r="r" b="b" t="t" l="l"/>
            <a:pathLst>
              <a:path h="1019731" w="2429729">
                <a:moveTo>
                  <a:pt x="0" y="0"/>
                </a:moveTo>
                <a:lnTo>
                  <a:pt x="2429729" y="0"/>
                </a:lnTo>
                <a:lnTo>
                  <a:pt x="2429729" y="1019731"/>
                </a:lnTo>
                <a:lnTo>
                  <a:pt x="0" y="1019731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false" rot="0">
            <a:off x="2720706" y="7141799"/>
            <a:ext cx="412342" cy="412342"/>
          </a:xfrm>
          <a:custGeom>
            <a:avLst/>
            <a:gdLst/>
            <a:ahLst/>
            <a:cxnLst/>
            <a:rect r="r" b="b" t="t" l="l"/>
            <a:pathLst>
              <a:path h="412342" w="412342">
                <a:moveTo>
                  <a:pt x="0" y="0"/>
                </a:moveTo>
                <a:lnTo>
                  <a:pt x="412342" y="0"/>
                </a:lnTo>
                <a:lnTo>
                  <a:pt x="412342" y="412342"/>
                </a:lnTo>
                <a:lnTo>
                  <a:pt x="0" y="412342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:asvg="http://schemas.microsoft.com/office/drawing/2016/SVG/main" r:embed="rId3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8" id="38"/>
          <p:cNvSpPr txBox="true"/>
          <p:nvPr/>
        </p:nvSpPr>
        <p:spPr>
          <a:xfrm rot="0">
            <a:off x="9654411" y="3286125"/>
            <a:ext cx="5799699" cy="22574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8111"/>
              </a:lnSpc>
            </a:pPr>
            <a:r>
              <a:rPr lang="en-US" b="true" sz="6759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Thank You</a:t>
            </a:r>
          </a:p>
          <a:p>
            <a:pPr algn="just" marL="0" indent="0" lvl="0">
              <a:lnSpc>
                <a:spcPts val="8111"/>
              </a:lnSpc>
            </a:pPr>
            <a:r>
              <a:rPr lang="en-US" b="true" sz="6759">
                <a:solidFill>
                  <a:srgbClr val="FEFEFE"/>
                </a:solidFill>
                <a:latin typeface="Agrandir Bold"/>
                <a:ea typeface="Agrandir Bold"/>
                <a:cs typeface="Agrandir Bold"/>
                <a:sym typeface="Agrandir Bold"/>
              </a:rPr>
              <a:t>For Exploring!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9654411" y="2104347"/>
            <a:ext cx="4168443" cy="3086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13"/>
              </a:lnSpc>
              <a:spcBef>
                <a:spcPct val="0"/>
              </a:spcBef>
            </a:pPr>
            <a:r>
              <a:rPr lang="en-US" sz="1723" spc="-34">
                <a:solidFill>
                  <a:srgbClr val="FF974C"/>
                </a:solidFill>
                <a:latin typeface="Poppins"/>
                <a:ea typeface="Poppins"/>
                <a:cs typeface="Poppins"/>
                <a:sym typeface="Poppins"/>
              </a:rPr>
              <a:t>AA Vacation Packages 2026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9654411" y="6471920"/>
            <a:ext cx="6838422" cy="9182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13"/>
              </a:lnSpc>
            </a:pPr>
            <a:r>
              <a:rPr lang="en-US" sz="1723" spc="-34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Thank you for exploring </a:t>
            </a:r>
            <a:r>
              <a:rPr lang="en-US" sz="1723" spc="-34" u="sng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  <a:hlinkClick r:id="rId32" tooltip="https://myairflypolicy.mystrikingly.com/blog/book-american-airlines-vacation-packages-save-big-today"/>
              </a:rPr>
              <a:t>AA Vacation Packages </a:t>
            </a:r>
            <a:r>
              <a:rPr lang="en-US" sz="1723" spc="-34">
                <a:solidFill>
                  <a:srgbClr val="FEFEFE"/>
                </a:solidFill>
                <a:latin typeface="Poppins"/>
                <a:ea typeface="Poppins"/>
                <a:cs typeface="Poppins"/>
                <a:sym typeface="Poppins"/>
              </a:rPr>
              <a:t>in 2026! We hope you found the perfect getaway. Visit our website or contact a travel advisor to book your dream vacation today.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248119" y="6443256"/>
            <a:ext cx="3055358" cy="3086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2415"/>
              </a:lnSpc>
            </a:pPr>
            <a:r>
              <a:rPr lang="en-US" b="true" sz="1725" u="sng">
                <a:solidFill>
                  <a:srgbClr val="FEFEFE"/>
                </a:solidFill>
                <a:latin typeface="Poppins Medium"/>
                <a:ea typeface="Poppins Medium"/>
                <a:cs typeface="Poppins Medium"/>
                <a:sym typeface="Poppins Medium"/>
                <a:hlinkClick r:id="rId33" tooltip="https://www.airflypolicy.com"/>
              </a:rPr>
              <a:t>www.airflypolicy.com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3248119" y="7143895"/>
            <a:ext cx="2609541" cy="39177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008"/>
              </a:lnSpc>
              <a:spcBef>
                <a:spcPct val="0"/>
              </a:spcBef>
            </a:pPr>
            <a:r>
              <a:rPr lang="en-US" b="true" sz="2148">
                <a:solidFill>
                  <a:srgbClr val="FEFEFE"/>
                </a:solidFill>
                <a:latin typeface="Poppins Medium"/>
                <a:ea typeface="Poppins Medium"/>
                <a:cs typeface="Poppins Medium"/>
                <a:sym typeface="Poppins Medium"/>
              </a:rPr>
              <a:t> +1-888-212-0809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DAHM_xBG0LM</dc:identifier>
  <dcterms:modified xsi:type="dcterms:W3CDTF">2011-08-01T06:04:30Z</dcterms:modified>
  <cp:revision>1</cp:revision>
  <dc:title>Complete Guide to AA Vacation Packages in 2026</dc:title>
</cp:coreProperties>
</file>