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Canva Sans Bold" charset="1" panose="020B0803030501040103"/>
      <p:regular r:id="rId23"/>
    </p:embeddedFont>
    <p:embeddedFont>
      <p:font typeface="Canva Sans" charset="1" panose="020B0503030501040103"/>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21091" t="0" r="-21091"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77896"/>
            <a:ext cx="18288000" cy="427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Custom designs require more time but result in a unique product.</a:t>
            </a:r>
          </a:p>
          <a:p>
            <a:pPr algn="ctr">
              <a:lnSpc>
                <a:spcPts val="3821"/>
              </a:lnSpc>
              <a:spcBef>
                <a:spcPct val="0"/>
              </a:spcBef>
            </a:pPr>
            <a:r>
              <a:rPr lang="en-US" sz="2729">
                <a:solidFill>
                  <a:srgbClr val="000000"/>
                </a:solidFill>
                <a:latin typeface="Canva Sans"/>
                <a:ea typeface="Canva Sans"/>
                <a:cs typeface="Canva Sans"/>
                <a:sym typeface="Canva Sans"/>
              </a:rPr>
              <a:t>Long-Term Vision: Companies planning for significant growth should consider custom design for its scalability and flexibility.</a:t>
            </a:r>
          </a:p>
          <a:p>
            <a:pPr algn="ctr">
              <a:lnSpc>
                <a:spcPts val="3821"/>
              </a:lnSpc>
              <a:spcBef>
                <a:spcPct val="0"/>
              </a:spcBef>
            </a:pPr>
            <a:r>
              <a:rPr lang="en-US" sz="2729">
                <a:solidFill>
                  <a:srgbClr val="000000"/>
                </a:solidFill>
                <a:latin typeface="Canva Sans"/>
                <a:ea typeface="Canva Sans"/>
                <a:cs typeface="Canva Sans"/>
                <a:sym typeface="Canva Sans"/>
              </a:rPr>
              <a:t>Conclusion</a:t>
            </a:r>
          </a:p>
          <a:p>
            <a:pPr algn="ctr">
              <a:lnSpc>
                <a:spcPts val="3821"/>
              </a:lnSpc>
              <a:spcBef>
                <a:spcPct val="0"/>
              </a:spcBef>
            </a:pPr>
            <a:r>
              <a:rPr lang="en-US" sz="2729">
                <a:solidFill>
                  <a:srgbClr val="000000"/>
                </a:solidFill>
                <a:latin typeface="Canva Sans"/>
                <a:ea typeface="Canva Sans"/>
                <a:cs typeface="Canva Sans"/>
                <a:sym typeface="Canva Sans"/>
              </a:rPr>
              <a:t>Both custom and template website designs have their merits and challenges. The right choice depends on your brand’s unique needs, goals, and resources. Website development companies can guide you through this decision, ensuring your website not only looks great but also performs effectively to drive business success. Whether you opt for a fully customized site or a well-chosen template, the key is to create a user-friendly, visually appealing, and functional website that represents your brand authentically.</a:t>
            </a:r>
          </a:p>
        </p:txBody>
      </p:sp>
      <p:sp>
        <p:nvSpPr>
          <p:cNvPr name="TextBox 3" id="3"/>
          <p:cNvSpPr txBox="true"/>
          <p:nvPr/>
        </p:nvSpPr>
        <p:spPr>
          <a:xfrm rot="0">
            <a:off x="351681" y="8794242"/>
            <a:ext cx="17584638" cy="464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Why Your Business Needs a Professional Website Design and Development Company to Stay Competitive</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28931"/>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 today’s digital age, a business’s online presence is often the first point of contact with potential customers. A professionally designed and developed website isn’t just a luxury—it’s a necessity for businesses aiming to remain competitive in a rapidly evolving marketplace. Here’s why partnering with a professional website design and development company is crucial for your business’s success.</a:t>
            </a:r>
          </a:p>
          <a:p>
            <a:pPr algn="ctr">
              <a:lnSpc>
                <a:spcPts val="3821"/>
              </a:lnSpc>
              <a:spcBef>
                <a:spcPct val="0"/>
              </a:spcBef>
            </a:pPr>
            <a:r>
              <a:rPr lang="en-US" sz="2729">
                <a:solidFill>
                  <a:srgbClr val="000000"/>
                </a:solidFill>
                <a:latin typeface="Canva Sans"/>
                <a:ea typeface="Canva Sans"/>
                <a:cs typeface="Canva Sans"/>
                <a:sym typeface="Canva Sans"/>
              </a:rPr>
              <a:t>1. First Impressions Matter</a:t>
            </a:r>
          </a:p>
          <a:p>
            <a:pPr algn="ctr">
              <a:lnSpc>
                <a:spcPts val="3821"/>
              </a:lnSpc>
              <a:spcBef>
                <a:spcPct val="0"/>
              </a:spcBef>
            </a:pPr>
            <a:r>
              <a:rPr lang="en-US" sz="2729">
                <a:solidFill>
                  <a:srgbClr val="000000"/>
                </a:solidFill>
                <a:latin typeface="Canva Sans"/>
                <a:ea typeface="Canva Sans"/>
                <a:cs typeface="Canva Sans"/>
                <a:sym typeface="Canva Sans"/>
              </a:rPr>
              <a:t>Your website acts as the digital storefront of your brand, often shaping the first impression potential customers have of your business. A professionally designed site immediately conveys credibility and trustworthiness, which can make or break a visitor's decision to engage with your business. Poorly designed websites, on the other hand, can drive potential customers away within seconds.</a:t>
            </a:r>
          </a:p>
          <a:p>
            <a:pPr algn="ctr">
              <a:lnSpc>
                <a:spcPts val="3821"/>
              </a:lnSpc>
              <a:spcBef>
                <a:spcPct val="0"/>
              </a:spcBef>
            </a:pPr>
            <a:r>
              <a:rPr lang="en-US" sz="2729">
                <a:solidFill>
                  <a:srgbClr val="000000"/>
                </a:solidFill>
                <a:latin typeface="Canva Sans"/>
                <a:ea typeface="Canva Sans"/>
                <a:cs typeface="Canva Sans"/>
                <a:sym typeface="Canva Sans"/>
              </a:rPr>
              <a:t>2. Customized Design Reflecting Your Brand Identity</a:t>
            </a:r>
          </a:p>
          <a:p>
            <a:pPr algn="ctr">
              <a:lnSpc>
                <a:spcPts val="3821"/>
              </a:lnSpc>
              <a:spcBef>
                <a:spcPct val="0"/>
              </a:spcBef>
            </a:pPr>
            <a:r>
              <a:rPr lang="en-US" sz="2729">
                <a:solidFill>
                  <a:srgbClr val="000000"/>
                </a:solidFill>
                <a:latin typeface="Canva Sans"/>
                <a:ea typeface="Canva Sans"/>
                <a:cs typeface="Canva Sans"/>
                <a:sym typeface="Canva Sans"/>
              </a:rPr>
              <a:t>Professional designers ensure that your website reflects your unique brand identity.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13217"/>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Unlike generic templates, custom designs are tailored to align with your company’s values, mission, and goals. This personalized touch helps differentiate your business from competitors and creates a memorable user experience.</a:t>
            </a:r>
          </a:p>
          <a:p>
            <a:pPr algn="ctr">
              <a:lnSpc>
                <a:spcPts val="3821"/>
              </a:lnSpc>
              <a:spcBef>
                <a:spcPct val="0"/>
              </a:spcBef>
            </a:pPr>
            <a:r>
              <a:rPr lang="en-US" sz="2729">
                <a:solidFill>
                  <a:srgbClr val="000000"/>
                </a:solidFill>
                <a:latin typeface="Canva Sans"/>
                <a:ea typeface="Canva Sans"/>
                <a:cs typeface="Canva Sans"/>
                <a:sym typeface="Canva Sans"/>
              </a:rPr>
              <a:t>3. Enhanced User Experience (UX)</a:t>
            </a:r>
          </a:p>
          <a:p>
            <a:pPr algn="ctr">
              <a:lnSpc>
                <a:spcPts val="3821"/>
              </a:lnSpc>
              <a:spcBef>
                <a:spcPct val="0"/>
              </a:spcBef>
            </a:pPr>
            <a:r>
              <a:rPr lang="en-US" sz="2729">
                <a:solidFill>
                  <a:srgbClr val="000000"/>
                </a:solidFill>
                <a:latin typeface="Canva Sans"/>
                <a:ea typeface="Canva Sans"/>
                <a:cs typeface="Canva Sans"/>
                <a:sym typeface="Canva Sans"/>
              </a:rPr>
              <a:t>A website must be more than visually appealing—it needs to be user-friendly. Professional developers focus on creating intuitive navigation, fast load times, and mobile responsiveness. These factors contribute to a seamless user experience, keeping visitors engaged and encouraging them to return.</a:t>
            </a:r>
          </a:p>
          <a:p>
            <a:pPr algn="ctr">
              <a:lnSpc>
                <a:spcPts val="3821"/>
              </a:lnSpc>
              <a:spcBef>
                <a:spcPct val="0"/>
              </a:spcBef>
            </a:pPr>
            <a:r>
              <a:rPr lang="en-US" sz="2729">
                <a:solidFill>
                  <a:srgbClr val="000000"/>
                </a:solidFill>
                <a:latin typeface="Canva Sans"/>
                <a:ea typeface="Canva Sans"/>
                <a:cs typeface="Canva Sans"/>
                <a:sym typeface="Canva Sans"/>
              </a:rPr>
              <a:t>4. Search Engine Optimization (SEO) Benefits</a:t>
            </a:r>
          </a:p>
          <a:p>
            <a:pPr algn="ctr">
              <a:lnSpc>
                <a:spcPts val="3821"/>
              </a:lnSpc>
              <a:spcBef>
                <a:spcPct val="0"/>
              </a:spcBef>
            </a:pPr>
            <a:r>
              <a:rPr lang="en-US" sz="2729">
                <a:solidFill>
                  <a:srgbClr val="000000"/>
                </a:solidFill>
                <a:latin typeface="Canva Sans"/>
                <a:ea typeface="Canva Sans"/>
                <a:cs typeface="Canva Sans"/>
                <a:sym typeface="Canva Sans"/>
              </a:rPr>
              <a:t>A well-developed website is optimized for search engines, improving your visibility in search results. Professional web developers incorporate SEO best practices, such as clean coding, fast loading speeds, and strategic keyword placement, to enhance your site’s ranking and attract organic traffic.</a:t>
            </a:r>
          </a:p>
          <a:p>
            <a:pPr algn="ctr">
              <a:lnSpc>
                <a:spcPts val="3821"/>
              </a:lnSpc>
              <a:spcBef>
                <a:spcPct val="0"/>
              </a:spcBef>
            </a:pPr>
            <a:r>
              <a:rPr lang="en-US" sz="2729">
                <a:solidFill>
                  <a:srgbClr val="000000"/>
                </a:solidFill>
                <a:latin typeface="Canva Sans"/>
                <a:ea typeface="Canva Sans"/>
                <a:cs typeface="Canva Sans"/>
                <a:sym typeface="Canva Sans"/>
              </a:rPr>
              <a:t>5. Mobile Responsiveness is Non-Negotiable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82646"/>
            <a:ext cx="18288000" cy="570280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As mobile devices have become the primary means of accessing the internet, ensuring your website features a responsive design is no longer optional—it’s a critical requirement. Professional web development companies ensure that your site functions flawlessly across all devices and screen sizes, providing a consistent user experience.</a:t>
            </a:r>
          </a:p>
          <a:p>
            <a:pPr algn="ctr">
              <a:lnSpc>
                <a:spcPts val="3821"/>
              </a:lnSpc>
              <a:spcBef>
                <a:spcPct val="0"/>
              </a:spcBef>
            </a:pPr>
            <a:r>
              <a:rPr lang="en-US" sz="2729">
                <a:solidFill>
                  <a:srgbClr val="000000"/>
                </a:solidFill>
                <a:latin typeface="Canva Sans"/>
                <a:ea typeface="Canva Sans"/>
                <a:cs typeface="Canva Sans"/>
                <a:sym typeface="Canva Sans"/>
              </a:rPr>
              <a:t>6. Advanced Security Measures</a:t>
            </a:r>
          </a:p>
          <a:p>
            <a:pPr algn="ctr">
              <a:lnSpc>
                <a:spcPts val="3821"/>
              </a:lnSpc>
              <a:spcBef>
                <a:spcPct val="0"/>
              </a:spcBef>
            </a:pPr>
            <a:r>
              <a:rPr lang="en-US" sz="2729">
                <a:solidFill>
                  <a:srgbClr val="000000"/>
                </a:solidFill>
                <a:latin typeface="Canva Sans"/>
                <a:ea typeface="Canva Sans"/>
                <a:cs typeface="Canva Sans"/>
                <a:sym typeface="Canva Sans"/>
              </a:rPr>
              <a:t>With the increasing prevalence of cyber threats, cybersecurity has become a critical priority for businesses of every size. Professional web development companies implement robust security protocols to protect your website from potential threats. Regular updates, secure coding practices, and SSL certificates are just a few measures taken to safeguard your data and that of your customers.</a:t>
            </a:r>
          </a:p>
          <a:p>
            <a:pPr algn="ctr">
              <a:lnSpc>
                <a:spcPts val="3821"/>
              </a:lnSpc>
              <a:spcBef>
                <a:spcPct val="0"/>
              </a:spcBef>
            </a:pPr>
            <a:r>
              <a:rPr lang="en-US" sz="2729">
                <a:solidFill>
                  <a:srgbClr val="000000"/>
                </a:solidFill>
                <a:latin typeface="Canva Sans"/>
                <a:ea typeface="Canva Sans"/>
                <a:cs typeface="Canva Sans"/>
                <a:sym typeface="Canva Sans"/>
              </a:rPr>
              <a:t>7. Time and Cost Efficiency</a:t>
            </a:r>
          </a:p>
          <a:p>
            <a:pPr algn="ctr">
              <a:lnSpc>
                <a:spcPts val="3821"/>
              </a:lnSpc>
              <a:spcBef>
                <a:spcPct val="0"/>
              </a:spcBef>
            </a:pPr>
            <a:r>
              <a:rPr lang="en-US" sz="2729">
                <a:solidFill>
                  <a:srgbClr val="000000"/>
                </a:solidFill>
                <a:latin typeface="Canva Sans"/>
                <a:ea typeface="Canva Sans"/>
                <a:cs typeface="Canva Sans"/>
                <a:sym typeface="Canva Sans"/>
              </a:rPr>
              <a:t>While it might seem cost-effective to build a website in-house or use DIY platforms, the time and effort required often outweigh the benefits.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39527"/>
            <a:ext cx="18288000" cy="52265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Professional web developers have the expertise and tools to deliver high-quality websites efficiently, allowing you to focus on other critical aspects of your business.</a:t>
            </a:r>
          </a:p>
          <a:p>
            <a:pPr algn="ctr">
              <a:lnSpc>
                <a:spcPts val="3821"/>
              </a:lnSpc>
              <a:spcBef>
                <a:spcPct val="0"/>
              </a:spcBef>
            </a:pPr>
            <a:r>
              <a:rPr lang="en-US" sz="2729">
                <a:solidFill>
                  <a:srgbClr val="000000"/>
                </a:solidFill>
                <a:latin typeface="Canva Sans"/>
                <a:ea typeface="Canva Sans"/>
                <a:cs typeface="Canva Sans"/>
                <a:sym typeface="Canva Sans"/>
              </a:rPr>
              <a:t>8. Ongoing Support and Maintenance</a:t>
            </a:r>
          </a:p>
          <a:p>
            <a:pPr algn="ctr">
              <a:lnSpc>
                <a:spcPts val="3821"/>
              </a:lnSpc>
              <a:spcBef>
                <a:spcPct val="0"/>
              </a:spcBef>
            </a:pPr>
            <a:r>
              <a:rPr lang="en-US" sz="2729">
                <a:solidFill>
                  <a:srgbClr val="000000"/>
                </a:solidFill>
                <a:latin typeface="Canva Sans"/>
                <a:ea typeface="Canva Sans"/>
                <a:cs typeface="Canva Sans"/>
                <a:sym typeface="Canva Sans"/>
              </a:rPr>
              <a:t>The digital landscape is constantly evolving, and your website needs regular updates to stay relevant. Professional web design and development companies offer ongoing support and maintenance services, ensuring your site remains functional, secure, and up-to-date with the latest trends and technologies.</a:t>
            </a:r>
          </a:p>
          <a:p>
            <a:pPr algn="ctr">
              <a:lnSpc>
                <a:spcPts val="3821"/>
              </a:lnSpc>
              <a:spcBef>
                <a:spcPct val="0"/>
              </a:spcBef>
            </a:pPr>
            <a:r>
              <a:rPr lang="en-US" sz="2729">
                <a:solidFill>
                  <a:srgbClr val="000000"/>
                </a:solidFill>
                <a:latin typeface="Canva Sans"/>
                <a:ea typeface="Canva Sans"/>
                <a:cs typeface="Canva Sans"/>
                <a:sym typeface="Canva Sans"/>
              </a:rPr>
              <a:t>9. Competitive Advantage</a:t>
            </a:r>
          </a:p>
          <a:p>
            <a:pPr algn="ctr">
              <a:lnSpc>
                <a:spcPts val="3821"/>
              </a:lnSpc>
              <a:spcBef>
                <a:spcPct val="0"/>
              </a:spcBef>
            </a:pPr>
            <a:r>
              <a:rPr lang="en-US" sz="2729">
                <a:solidFill>
                  <a:srgbClr val="000000"/>
                </a:solidFill>
                <a:latin typeface="Canva Sans"/>
                <a:ea typeface="Canva Sans"/>
                <a:cs typeface="Canva Sans"/>
                <a:sym typeface="Canva Sans"/>
              </a:rPr>
              <a:t>In a crowded market, a professionally designed website can give you a significant competitive edge. It not only attracts more visitors but also converts them into loyal customers. A polished, functional, and engaging website positions your business as a leader in your industry.</a:t>
            </a:r>
          </a:p>
          <a:p>
            <a:pPr algn="ctr">
              <a:lnSpc>
                <a:spcPts val="3821"/>
              </a:lnSpc>
              <a:spcBef>
                <a:spcPct val="0"/>
              </a:spcBef>
            </a:pPr>
            <a:r>
              <a:rPr lang="en-US" sz="2729">
                <a:solidFill>
                  <a:srgbClr val="000000"/>
                </a:solidFill>
                <a:latin typeface="Canva Sans"/>
                <a:ea typeface="Canva Sans"/>
                <a:cs typeface="Canva Sans"/>
                <a:sym typeface="Canva Sans"/>
              </a:rPr>
              <a:t>Conclusion</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412992"/>
            <a:ext cx="18288000" cy="2369058"/>
          </a:xfrm>
          <a:prstGeom prst="rect">
            <a:avLst/>
          </a:prstGeom>
        </p:spPr>
        <p:txBody>
          <a:bodyPr anchor="t" rtlCol="false" tIns="0" lIns="0" bIns="0" rIns="0">
            <a:spAutoFit/>
          </a:bodyPr>
          <a:lstStyle/>
          <a:p>
            <a:pPr algn="ctr">
              <a:lnSpc>
                <a:spcPts val="3821"/>
              </a:lnSpc>
              <a:spcBef>
                <a:spcPct val="0"/>
              </a:spcBef>
            </a:pPr>
            <a:r>
              <a:rPr lang="en-US" sz="2729">
                <a:solidFill>
                  <a:srgbClr val="000000"/>
                </a:solidFill>
                <a:latin typeface="Canva Sans"/>
                <a:ea typeface="Canva Sans"/>
                <a:cs typeface="Canva Sans"/>
                <a:sym typeface="Canva Sans"/>
              </a:rPr>
              <a:t>Investing in a professional website design and development company is more than just an aesthetic choice—it’s a strategic move that can significantly impact your business’s growth and success. From creating a strong first impression to ensuring top-notch security and performance, professional web services are essential for staying competitive in today’s digital marketplace. Don’t let an outdated or poorly designed website hold your business back—partner with professionals to unlock your brand’s full potential online.</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424873"/>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02057" y="6972533"/>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27563" t="0" r="-27563"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61704" y="342024"/>
            <a:ext cx="14635466" cy="5924556"/>
          </a:xfrm>
          <a:custGeom>
            <a:avLst/>
            <a:gdLst/>
            <a:ahLst/>
            <a:cxnLst/>
            <a:rect r="r" b="b" t="t" l="l"/>
            <a:pathLst>
              <a:path h="5924556" w="14635466">
                <a:moveTo>
                  <a:pt x="0" y="0"/>
                </a:moveTo>
                <a:lnTo>
                  <a:pt x="14635466" y="0"/>
                </a:lnTo>
                <a:lnTo>
                  <a:pt x="14635466" y="5924556"/>
                </a:lnTo>
                <a:lnTo>
                  <a:pt x="0" y="5924556"/>
                </a:lnTo>
                <a:lnTo>
                  <a:pt x="0" y="0"/>
                </a:lnTo>
                <a:close/>
              </a:path>
            </a:pathLst>
          </a:custGeom>
          <a:blipFill>
            <a:blip r:embed="rId2"/>
            <a:stretch>
              <a:fillRect l="0" t="-29457" r="0" b="-35230"/>
            </a:stretch>
          </a:blipFill>
        </p:spPr>
      </p:sp>
      <p:sp>
        <p:nvSpPr>
          <p:cNvPr name="TextBox 3" id="3"/>
          <p:cNvSpPr txBox="true"/>
          <p:nvPr/>
        </p:nvSpPr>
        <p:spPr>
          <a:xfrm rot="0">
            <a:off x="0" y="8197023"/>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Custom vs. Template Design: What Website Development Companies Recommend for Your Brand</a:t>
            </a:r>
          </a:p>
          <a:p>
            <a:pPr algn="ctr">
              <a:lnSpc>
                <a:spcPts val="4373"/>
              </a:lnSpc>
              <a:spcBef>
                <a:spcPct val="0"/>
              </a:spcBef>
            </a:pPr>
            <a:r>
              <a:rPr lang="en-US" sz="2733">
                <a:solidFill>
                  <a:srgbClr val="000000"/>
                </a:solidFill>
                <a:latin typeface="Canva Sans"/>
                <a:ea typeface="Canva Sans"/>
                <a:cs typeface="Canva Sans"/>
                <a:sym typeface="Canva Sans"/>
              </a:rPr>
              <a:t>In the rapidly evolving digital landscape, your website serves as the face of your brand.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853751" y="272473"/>
            <a:ext cx="14738355" cy="5506219"/>
          </a:xfrm>
          <a:custGeom>
            <a:avLst/>
            <a:gdLst/>
            <a:ahLst/>
            <a:cxnLst/>
            <a:rect r="r" b="b" t="t" l="l"/>
            <a:pathLst>
              <a:path h="5506219" w="14738355">
                <a:moveTo>
                  <a:pt x="0" y="0"/>
                </a:moveTo>
                <a:lnTo>
                  <a:pt x="14738355" y="0"/>
                </a:lnTo>
                <a:lnTo>
                  <a:pt x="14738355" y="5506220"/>
                </a:lnTo>
                <a:lnTo>
                  <a:pt x="0" y="5506220"/>
                </a:lnTo>
                <a:lnTo>
                  <a:pt x="0" y="0"/>
                </a:lnTo>
                <a:close/>
              </a:path>
            </a:pathLst>
          </a:custGeom>
          <a:blipFill>
            <a:blip r:embed="rId2"/>
            <a:stretch>
              <a:fillRect l="0" t="-137610" r="0" b="-163890"/>
            </a:stretch>
          </a:blipFill>
        </p:spPr>
      </p:sp>
      <p:sp>
        <p:nvSpPr>
          <p:cNvPr name="TextBox 3" id="3"/>
          <p:cNvSpPr txBox="true"/>
          <p:nvPr/>
        </p:nvSpPr>
        <p:spPr>
          <a:xfrm rot="0">
            <a:off x="0" y="8010713"/>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Whether you're launching a new business, rebranding, or looking to improve your online presence, the decision between custom website design and template-based design is crucial.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759866" y="358114"/>
            <a:ext cx="14978744" cy="4598272"/>
          </a:xfrm>
          <a:custGeom>
            <a:avLst/>
            <a:gdLst/>
            <a:ahLst/>
            <a:cxnLst/>
            <a:rect r="r" b="b" t="t" l="l"/>
            <a:pathLst>
              <a:path h="4598272" w="14978744">
                <a:moveTo>
                  <a:pt x="0" y="0"/>
                </a:moveTo>
                <a:lnTo>
                  <a:pt x="14978744" y="0"/>
                </a:lnTo>
                <a:lnTo>
                  <a:pt x="14978744" y="4598271"/>
                </a:lnTo>
                <a:lnTo>
                  <a:pt x="0" y="4598271"/>
                </a:lnTo>
                <a:lnTo>
                  <a:pt x="0" y="0"/>
                </a:lnTo>
                <a:close/>
              </a:path>
            </a:pathLst>
          </a:custGeom>
          <a:blipFill>
            <a:blip r:embed="rId2"/>
            <a:stretch>
              <a:fillRect l="0" t="-5149" r="0" b="-3432"/>
            </a:stretch>
          </a:blipFill>
        </p:spPr>
      </p:sp>
      <p:sp>
        <p:nvSpPr>
          <p:cNvPr name="TextBox 3" id="3"/>
          <p:cNvSpPr txBox="true"/>
          <p:nvPr/>
        </p:nvSpPr>
        <p:spPr>
          <a:xfrm rot="0">
            <a:off x="0" y="6958332"/>
            <a:ext cx="18288000" cy="21661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Both approaches offer distinct advantages and potential drawbacks. Understanding these differences can help you make an informed choice that aligns with your brand's goals, budget, and audience.</a:t>
            </a:r>
          </a:p>
          <a:p>
            <a:pPr algn="ctr">
              <a:lnSpc>
                <a:spcPts val="4373"/>
              </a:lnSpc>
              <a:spcBef>
                <a:spcPct val="0"/>
              </a:spcBef>
            </a:pPr>
            <a:r>
              <a:rPr lang="en-US" sz="2733">
                <a:solidFill>
                  <a:srgbClr val="000000"/>
                </a:solidFill>
                <a:latin typeface="Canva Sans"/>
                <a:ea typeface="Canva Sans"/>
                <a:cs typeface="Canva Sans"/>
                <a:sym typeface="Canva Sans"/>
              </a:rPr>
              <a:t>Custom Website Design: Tailored to Perfection</a:t>
            </a:r>
          </a:p>
          <a:p>
            <a:pPr algn="ctr">
              <a:lnSpc>
                <a:spcPts val="4373"/>
              </a:lnSpc>
              <a:spcBef>
                <a:spcPct val="0"/>
              </a:spcBef>
            </a:pPr>
            <a:r>
              <a:rPr lang="en-US" sz="2733">
                <a:solidFill>
                  <a:srgbClr val="000000"/>
                </a:solidFill>
                <a:latin typeface="Canva Sans"/>
                <a:ea typeface="Canva Sans"/>
                <a:cs typeface="Canva Sans"/>
                <a:sym typeface="Canva Sans"/>
              </a:rPr>
              <a:t>A custom website design is crafted from scratch to meet the unique needs and vision of your brand. </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22880" y="347804"/>
            <a:ext cx="14731645" cy="5408176"/>
          </a:xfrm>
          <a:custGeom>
            <a:avLst/>
            <a:gdLst/>
            <a:ahLst/>
            <a:cxnLst/>
            <a:rect r="r" b="b" t="t" l="l"/>
            <a:pathLst>
              <a:path h="5408176" w="14731645">
                <a:moveTo>
                  <a:pt x="0" y="0"/>
                </a:moveTo>
                <a:lnTo>
                  <a:pt x="14731645" y="0"/>
                </a:lnTo>
                <a:lnTo>
                  <a:pt x="14731645" y="5408177"/>
                </a:lnTo>
                <a:lnTo>
                  <a:pt x="0" y="5408177"/>
                </a:lnTo>
                <a:lnTo>
                  <a:pt x="0" y="0"/>
                </a:lnTo>
                <a:close/>
              </a:path>
            </a:pathLst>
          </a:custGeom>
          <a:blipFill>
            <a:blip r:embed="rId2"/>
            <a:stretch>
              <a:fillRect l="0" t="-51094" r="0" b="-55472"/>
            </a:stretch>
          </a:blipFill>
        </p:spPr>
      </p:sp>
      <p:sp>
        <p:nvSpPr>
          <p:cNvPr name="TextBox 3" id="3"/>
          <p:cNvSpPr txBox="true"/>
          <p:nvPr/>
        </p:nvSpPr>
        <p:spPr>
          <a:xfrm rot="0">
            <a:off x="0" y="7644573"/>
            <a:ext cx="18288000" cy="16137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Website development companies often recommend this approach for businesses seeking a distinctive online presence that sets them apart from competitors.</a:t>
            </a:r>
          </a:p>
          <a:p>
            <a:pPr algn="ctr">
              <a:lnSpc>
                <a:spcPts val="4373"/>
              </a:lnSpc>
              <a:spcBef>
                <a:spcPct val="0"/>
              </a:spcBef>
            </a:pPr>
            <a:r>
              <a:rPr lang="en-US" sz="2733">
                <a:solidFill>
                  <a:srgbClr val="000000"/>
                </a:solidFill>
                <a:latin typeface="Canva Sans"/>
                <a:ea typeface="Canva Sans"/>
                <a:cs typeface="Canva Sans"/>
                <a:sym typeface="Canva Sans"/>
              </a:rPr>
              <a:t>Advantages of Custom Design:</a:t>
            </a:r>
          </a:p>
        </p:txBody>
      </p:sp>
      <p:sp>
        <p:nvSpPr>
          <p:cNvPr name="TextBox 4" id="4"/>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48807"/>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Unique Branding: A custom design allows for complete creative freedom, ensuring your website reflects your brand’s personality, values, and goals.</a:t>
            </a:r>
          </a:p>
          <a:p>
            <a:pPr algn="ctr">
              <a:lnSpc>
                <a:spcPts val="4373"/>
              </a:lnSpc>
              <a:spcBef>
                <a:spcPct val="0"/>
              </a:spcBef>
            </a:pPr>
            <a:r>
              <a:rPr lang="en-US" sz="2733">
                <a:solidFill>
                  <a:srgbClr val="000000"/>
                </a:solidFill>
                <a:latin typeface="Canva Sans"/>
                <a:ea typeface="Canva Sans"/>
                <a:cs typeface="Canva Sans"/>
                <a:sym typeface="Canva Sans"/>
              </a:rPr>
              <a:t>Scalability and Flexibility: Custom sites are built to grow with your business. As your needs evolve, your website can be easily modified or expanded.</a:t>
            </a:r>
          </a:p>
          <a:p>
            <a:pPr algn="ctr">
              <a:lnSpc>
                <a:spcPts val="4373"/>
              </a:lnSpc>
              <a:spcBef>
                <a:spcPct val="0"/>
              </a:spcBef>
            </a:pPr>
            <a:r>
              <a:rPr lang="en-US" sz="2733">
                <a:solidFill>
                  <a:srgbClr val="000000"/>
                </a:solidFill>
                <a:latin typeface="Canva Sans"/>
                <a:ea typeface="Canva Sans"/>
                <a:cs typeface="Canva Sans"/>
                <a:sym typeface="Canva Sans"/>
              </a:rPr>
              <a:t>Optimized Performance: Custom websites are typically optimized for speed, user experience (UX), and search engine optimization (SEO), leading to better performance and higher rankings.</a:t>
            </a:r>
          </a:p>
          <a:p>
            <a:pPr algn="ctr">
              <a:lnSpc>
                <a:spcPts val="4373"/>
              </a:lnSpc>
              <a:spcBef>
                <a:spcPct val="0"/>
              </a:spcBef>
            </a:pPr>
            <a:r>
              <a:rPr lang="en-US" sz="2733">
                <a:solidFill>
                  <a:srgbClr val="000000"/>
                </a:solidFill>
                <a:latin typeface="Canva Sans"/>
                <a:ea typeface="Canva Sans"/>
                <a:cs typeface="Canva Sans"/>
                <a:sym typeface="Canva Sans"/>
              </a:rPr>
              <a:t>Tailored Functionality: You can integrate specific features and functionalities that are essential to your business operations.</a:t>
            </a:r>
          </a:p>
          <a:p>
            <a:pPr algn="ctr">
              <a:lnSpc>
                <a:spcPts val="4373"/>
              </a:lnSpc>
              <a:spcBef>
                <a:spcPct val="0"/>
              </a:spcBef>
            </a:pPr>
            <a:r>
              <a:rPr lang="en-US" sz="2733">
                <a:solidFill>
                  <a:srgbClr val="000000"/>
                </a:solidFill>
                <a:latin typeface="Canva Sans"/>
                <a:ea typeface="Canva Sans"/>
                <a:cs typeface="Canva Sans"/>
                <a:sym typeface="Canva Sans"/>
              </a:rPr>
              <a:t>Drawbacks of Custom Design:</a:t>
            </a:r>
          </a:p>
          <a:p>
            <a:pPr algn="ctr">
              <a:lnSpc>
                <a:spcPts val="4373"/>
              </a:lnSpc>
              <a:spcBef>
                <a:spcPct val="0"/>
              </a:spcBef>
            </a:pPr>
            <a:r>
              <a:rPr lang="en-US" sz="2733">
                <a:solidFill>
                  <a:srgbClr val="000000"/>
                </a:solidFill>
                <a:latin typeface="Canva Sans"/>
                <a:ea typeface="Canva Sans"/>
                <a:cs typeface="Canva Sans"/>
                <a:sym typeface="Canva Sans"/>
              </a:rPr>
              <a:t>Higher Costs: Custom websites require more time and expertise, which translates into higher development costs.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48807"/>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Longer Development Time: Building a website from scratch is a time-intensive process, which may delay your launch.</a:t>
            </a:r>
          </a:p>
          <a:p>
            <a:pPr algn="ctr">
              <a:lnSpc>
                <a:spcPts val="4373"/>
              </a:lnSpc>
              <a:spcBef>
                <a:spcPct val="0"/>
              </a:spcBef>
            </a:pPr>
            <a:r>
              <a:rPr lang="en-US" sz="2733">
                <a:solidFill>
                  <a:srgbClr val="000000"/>
                </a:solidFill>
                <a:latin typeface="Canva Sans"/>
                <a:ea typeface="Canva Sans"/>
                <a:cs typeface="Canva Sans"/>
                <a:sym typeface="Canva Sans"/>
              </a:rPr>
              <a:t>Ongoing Maintenance: Custom sites often require continuous support and updates, adding to long-term costs.</a:t>
            </a:r>
          </a:p>
          <a:p>
            <a:pPr algn="ctr">
              <a:lnSpc>
                <a:spcPts val="4373"/>
              </a:lnSpc>
              <a:spcBef>
                <a:spcPct val="0"/>
              </a:spcBef>
            </a:pPr>
            <a:r>
              <a:rPr lang="en-US" sz="2733">
                <a:solidFill>
                  <a:srgbClr val="000000"/>
                </a:solidFill>
                <a:latin typeface="Canva Sans"/>
                <a:ea typeface="Canva Sans"/>
                <a:cs typeface="Canva Sans"/>
                <a:sym typeface="Canva Sans"/>
              </a:rPr>
              <a:t>Template-Based Design: Quick and Cost-Effective</a:t>
            </a:r>
          </a:p>
          <a:p>
            <a:pPr algn="ctr">
              <a:lnSpc>
                <a:spcPts val="4373"/>
              </a:lnSpc>
              <a:spcBef>
                <a:spcPct val="0"/>
              </a:spcBef>
            </a:pPr>
            <a:r>
              <a:rPr lang="en-US" sz="2733">
                <a:solidFill>
                  <a:srgbClr val="000000"/>
                </a:solidFill>
                <a:latin typeface="Canva Sans"/>
                <a:ea typeface="Canva Sans"/>
                <a:cs typeface="Canva Sans"/>
                <a:sym typeface="Canva Sans"/>
              </a:rPr>
              <a:t>Template-based design involves using pre-designed website layouts, which can be customized to some extent. This approach is popular among startups, small businesses, and individuals looking for a cost-effective and quick solution.</a:t>
            </a:r>
          </a:p>
          <a:p>
            <a:pPr algn="ctr">
              <a:lnSpc>
                <a:spcPts val="4373"/>
              </a:lnSpc>
              <a:spcBef>
                <a:spcPct val="0"/>
              </a:spcBef>
            </a:pPr>
            <a:r>
              <a:rPr lang="en-US" sz="2733">
                <a:solidFill>
                  <a:srgbClr val="000000"/>
                </a:solidFill>
                <a:latin typeface="Canva Sans"/>
                <a:ea typeface="Canva Sans"/>
                <a:cs typeface="Canva Sans"/>
                <a:sym typeface="Canva Sans"/>
              </a:rPr>
              <a:t>Advantages of Template Design:</a:t>
            </a:r>
          </a:p>
          <a:p>
            <a:pPr algn="ctr">
              <a:lnSpc>
                <a:spcPts val="4373"/>
              </a:lnSpc>
              <a:spcBef>
                <a:spcPct val="0"/>
              </a:spcBef>
            </a:pPr>
            <a:r>
              <a:rPr lang="en-US" sz="2733">
                <a:solidFill>
                  <a:srgbClr val="000000"/>
                </a:solidFill>
                <a:latin typeface="Canva Sans"/>
                <a:ea typeface="Canva Sans"/>
                <a:cs typeface="Canva Sans"/>
                <a:sym typeface="Canva Sans"/>
              </a:rPr>
              <a:t>Cost-Effective: Templates are significantly cheaper than custom designs, making them ideal for businesses with limited budgets.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80355"/>
            <a:ext cx="18288000" cy="60333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Faster Deployment: Since the design framework is already in place, websites can be launched quickly.</a:t>
            </a:r>
          </a:p>
          <a:p>
            <a:pPr algn="ctr">
              <a:lnSpc>
                <a:spcPts val="4373"/>
              </a:lnSpc>
              <a:spcBef>
                <a:spcPct val="0"/>
              </a:spcBef>
            </a:pPr>
            <a:r>
              <a:rPr lang="en-US" sz="2733">
                <a:solidFill>
                  <a:srgbClr val="000000"/>
                </a:solidFill>
                <a:latin typeface="Canva Sans"/>
                <a:ea typeface="Canva Sans"/>
                <a:cs typeface="Canva Sans"/>
                <a:sym typeface="Canva Sans"/>
              </a:rPr>
              <a:t>Ease of Use: Many templates come with user-friendly content management systems (CMS) like WordPress, allowing non-technical users to manage content easily.</a:t>
            </a:r>
          </a:p>
          <a:p>
            <a:pPr algn="ctr">
              <a:lnSpc>
                <a:spcPts val="4373"/>
              </a:lnSpc>
              <a:spcBef>
                <a:spcPct val="0"/>
              </a:spcBef>
            </a:pPr>
            <a:r>
              <a:rPr lang="en-US" sz="2733">
                <a:solidFill>
                  <a:srgbClr val="000000"/>
                </a:solidFill>
                <a:latin typeface="Canva Sans"/>
                <a:ea typeface="Canva Sans"/>
                <a:cs typeface="Canva Sans"/>
                <a:sym typeface="Canva Sans"/>
              </a:rPr>
              <a:t>Variety of Choices: There are thousands of templates available, catering to different industries and styles.</a:t>
            </a:r>
          </a:p>
          <a:p>
            <a:pPr algn="ctr">
              <a:lnSpc>
                <a:spcPts val="4373"/>
              </a:lnSpc>
              <a:spcBef>
                <a:spcPct val="0"/>
              </a:spcBef>
            </a:pPr>
            <a:r>
              <a:rPr lang="en-US" sz="2733">
                <a:solidFill>
                  <a:srgbClr val="000000"/>
                </a:solidFill>
                <a:latin typeface="Canva Sans"/>
                <a:ea typeface="Canva Sans"/>
                <a:cs typeface="Canva Sans"/>
                <a:sym typeface="Canva Sans"/>
              </a:rPr>
              <a:t>Drawbacks of Template Design:</a:t>
            </a:r>
          </a:p>
          <a:p>
            <a:pPr algn="ctr">
              <a:lnSpc>
                <a:spcPts val="4373"/>
              </a:lnSpc>
              <a:spcBef>
                <a:spcPct val="0"/>
              </a:spcBef>
            </a:pPr>
            <a:r>
              <a:rPr lang="en-US" sz="2733">
                <a:solidFill>
                  <a:srgbClr val="000000"/>
                </a:solidFill>
                <a:latin typeface="Canva Sans"/>
                <a:ea typeface="Canva Sans"/>
                <a:cs typeface="Canva Sans"/>
                <a:sym typeface="Canva Sans"/>
              </a:rPr>
              <a:t>Limited Customization: Templates have restrictions on design and functionality, which may not fully align with your brand’s unique identity.</a:t>
            </a:r>
          </a:p>
          <a:p>
            <a:pPr algn="ctr">
              <a:lnSpc>
                <a:spcPts val="4373"/>
              </a:lnSpc>
              <a:spcBef>
                <a:spcPct val="0"/>
              </a:spcBef>
            </a:pPr>
            <a:r>
              <a:rPr lang="en-US" sz="2733">
                <a:solidFill>
                  <a:srgbClr val="000000"/>
                </a:solidFill>
                <a:latin typeface="Canva Sans"/>
                <a:ea typeface="Canva Sans"/>
                <a:cs typeface="Canva Sans"/>
                <a:sym typeface="Canva Sans"/>
              </a:rPr>
              <a:t>Lack of Uniqueness: Since templates are available to the public, there's a risk of having a website that looks similar to others.</a:t>
            </a:r>
          </a:p>
          <a:p>
            <a:pPr algn="ctr">
              <a:lnSpc>
                <a:spcPts val="4373"/>
              </a:lnSpc>
              <a:spcBef>
                <a:spcPct val="0"/>
              </a:spcBef>
            </a:pPr>
            <a:r>
              <a:rPr lang="en-US" sz="2733">
                <a:solidFill>
                  <a:srgbClr val="000000"/>
                </a:solidFill>
                <a:latin typeface="Canva Sans"/>
                <a:ea typeface="Canva Sans"/>
                <a:cs typeface="Canva Sans"/>
                <a:sym typeface="Canva Sans"/>
              </a:rPr>
              <a:t>Performance Issues: Some templates are not optimized for speed or SEO, potentially affecting user experience and search rankings.</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59284"/>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Scalability Challenges: As your business grows, you may encounter limitations in expanding or modifying the template.</a:t>
            </a:r>
          </a:p>
          <a:p>
            <a:pPr algn="ctr">
              <a:lnSpc>
                <a:spcPts val="4373"/>
              </a:lnSpc>
              <a:spcBef>
                <a:spcPct val="0"/>
              </a:spcBef>
            </a:pPr>
            <a:r>
              <a:rPr lang="en-US" sz="2733">
                <a:solidFill>
                  <a:srgbClr val="000000"/>
                </a:solidFill>
                <a:latin typeface="Canva Sans"/>
                <a:ea typeface="Canva Sans"/>
                <a:cs typeface="Canva Sans"/>
                <a:sym typeface="Canva Sans"/>
              </a:rPr>
              <a:t>What Website Development Companies Recommend</a:t>
            </a:r>
          </a:p>
          <a:p>
            <a:pPr algn="ctr">
              <a:lnSpc>
                <a:spcPts val="4373"/>
              </a:lnSpc>
              <a:spcBef>
                <a:spcPct val="0"/>
              </a:spcBef>
            </a:pPr>
            <a:r>
              <a:rPr lang="en-US" sz="2733">
                <a:solidFill>
                  <a:srgbClr val="000000"/>
                </a:solidFill>
                <a:latin typeface="Canva Sans"/>
                <a:ea typeface="Canva Sans"/>
                <a:cs typeface="Canva Sans"/>
                <a:sym typeface="Canva Sans"/>
              </a:rPr>
              <a:t>When advising clients, website development companies consider several factors to recommend the best approach:</a:t>
            </a:r>
          </a:p>
          <a:p>
            <a:pPr algn="ctr">
              <a:lnSpc>
                <a:spcPts val="4373"/>
              </a:lnSpc>
              <a:spcBef>
                <a:spcPct val="0"/>
              </a:spcBef>
            </a:pPr>
            <a:r>
              <a:rPr lang="en-US" sz="2733">
                <a:solidFill>
                  <a:srgbClr val="000000"/>
                </a:solidFill>
                <a:latin typeface="Canva Sans"/>
                <a:ea typeface="Canva Sans"/>
                <a:cs typeface="Canva Sans"/>
                <a:sym typeface="Canva Sans"/>
              </a:rPr>
              <a:t>Budget: If you have a limited budget, a high-quality template might be the best starting point. For businesses with more resources, investing in a custom design can provide long-term benefits.</a:t>
            </a:r>
          </a:p>
          <a:p>
            <a:pPr algn="ctr">
              <a:lnSpc>
                <a:spcPts val="4373"/>
              </a:lnSpc>
              <a:spcBef>
                <a:spcPct val="0"/>
              </a:spcBef>
            </a:pPr>
            <a:r>
              <a:rPr lang="en-US" sz="2733">
                <a:solidFill>
                  <a:srgbClr val="000000"/>
                </a:solidFill>
                <a:latin typeface="Canva Sans"/>
                <a:ea typeface="Canva Sans"/>
                <a:cs typeface="Canva Sans"/>
                <a:sym typeface="Canva Sans"/>
              </a:rPr>
              <a:t>Business Goals: If your website needs specific functionalities or you aim to stand out in a competitive market, custom design is preferable. For simpler, informational sites, templates can suffice.</a:t>
            </a:r>
          </a:p>
          <a:p>
            <a:pPr algn="ctr">
              <a:lnSpc>
                <a:spcPts val="4373"/>
              </a:lnSpc>
              <a:spcBef>
                <a:spcPct val="0"/>
              </a:spcBef>
            </a:pPr>
            <a:r>
              <a:rPr lang="en-US" sz="2733">
                <a:solidFill>
                  <a:srgbClr val="000000"/>
                </a:solidFill>
                <a:latin typeface="Canva Sans"/>
                <a:ea typeface="Canva Sans"/>
                <a:cs typeface="Canva Sans"/>
                <a:sym typeface="Canva Sans"/>
              </a:rPr>
              <a:t>Timeline: If you need to launch quickly, templates offer a faster solution. </a:t>
            </a:r>
          </a:p>
        </p:txBody>
      </p:sp>
      <p:sp>
        <p:nvSpPr>
          <p:cNvPr name="TextBox 3" id="3"/>
          <p:cNvSpPr txBox="true"/>
          <p:nvPr/>
        </p:nvSpPr>
        <p:spPr>
          <a:xfrm rot="0">
            <a:off x="10202899" y="9163050"/>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DAGeaaxymTg</dc:identifier>
  <dcterms:modified xsi:type="dcterms:W3CDTF">2011-08-01T06:04:30Z</dcterms:modified>
  <cp:revision>1</cp:revision>
  <dc:title>Custom vs. Template Design: What Website Development Companies Recommend for Your Brand</dc:title>
</cp:coreProperties>
</file>