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0"/>
  </p:notesMasterIdLst>
  <p:sldIdLst>
    <p:sldId id="256" r:id="rId6"/>
    <p:sldId id="257" r:id="rId7"/>
    <p:sldId id="258" r:id="rId8"/>
    <p:sldId id="259" r:id="rId9"/>
  </p:sldIdLst>
  <p:sldSz cx="18288000" cy="10287000"/>
  <p:notesSz cx="6858000" cy="9144000"/>
  <p:embeddedFontLst>
    <p:embeddedFont>
      <p:font typeface="Cambria Bold" charset="1" panose="02040803050406030204"/>
      <p:regular r:id="rId13"/>
    </p:embeddedFont>
    <p:embeddedFont>
      <p:font typeface="Calibri (MS) Bold" charset="1" panose="020F0702030404030204"/>
      <p:regular r:id="rId14"/>
    </p:embeddedFont>
    <p:embeddedFont>
      <p:font typeface="Calibri (MS)" charset="1" panose="020F0502020204030204"/>
      <p:regular r:id="rId15"/>
    </p:embeddedFont>
    <p:embeddedFont>
      <p:font typeface="Arial Bold" charset="1" panose="020B0704020202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notesMasters/notesMaster1.xml" Type="http://schemas.openxmlformats.org/officeDocument/2006/relationships/notesMaster"/><Relationship Id="rId11" Target="theme/theme2.xml" Type="http://schemas.openxmlformats.org/officeDocument/2006/relationships/theme"/><Relationship Id="rId12" Target="notesSlides/notesSlide1.xml" Type="http://schemas.openxmlformats.org/officeDocument/2006/relationships/note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notesSlides/notesSlide2.xml" Type="http://schemas.openxmlformats.org/officeDocument/2006/relationships/notesSlide"/><Relationship Id="rId17" Target="fonts/font17.fntdata" Type="http://schemas.openxmlformats.org/officeDocument/2006/relationships/font"/><Relationship Id="rId18" Target="notesSlides/notesSlide3.xml" Type="http://schemas.openxmlformats.org/officeDocument/2006/relationships/notesSlide"/><Relationship Id="rId19" Target="notesSlides/notesSlide4.xml" Type="http://schemas.openxmlformats.org/officeDocument/2006/relationships/note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https://www.edufirst.com.sg"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C2647"/>
        </a:solidFill>
      </p:bgPr>
    </p:bg>
    <p:spTree>
      <p:nvGrpSpPr>
        <p:cNvPr id="1" name=""/>
        <p:cNvGrpSpPr/>
        <p:nvPr/>
      </p:nvGrpSpPr>
      <p:grpSpPr>
        <a:xfrm>
          <a:off x="0" y="0"/>
          <a:ext cx="0" cy="0"/>
          <a:chOff x="0" y="0"/>
          <a:chExt cx="0" cy="0"/>
        </a:xfrm>
      </p:grpSpPr>
      <p:grpSp>
        <p:nvGrpSpPr>
          <p:cNvPr name="Group 2" id="2"/>
          <p:cNvGrpSpPr/>
          <p:nvPr/>
        </p:nvGrpSpPr>
        <p:grpSpPr>
          <a:xfrm rot="0">
            <a:off x="14538960" y="-1920240"/>
            <a:ext cx="6172200" cy="6172200"/>
            <a:chOff x="0" y="0"/>
            <a:chExt cx="8229600" cy="8229600"/>
          </a:xfrm>
        </p:grpSpPr>
        <p:sp>
          <p:nvSpPr>
            <p:cNvPr name="Freeform 3" id="3"/>
            <p:cNvSpPr/>
            <p:nvPr/>
          </p:nvSpPr>
          <p:spPr>
            <a:xfrm flipH="false" flipV="false" rot="0">
              <a:off x="0" y="0"/>
              <a:ext cx="8229600" cy="8229600"/>
            </a:xfrm>
            <a:custGeom>
              <a:avLst/>
              <a:gdLst/>
              <a:ahLst/>
              <a:cxnLst/>
              <a:rect r="r" b="b" t="t" l="l"/>
              <a:pathLst>
                <a:path h="8229600" w="8229600">
                  <a:moveTo>
                    <a:pt x="0" y="4114800"/>
                  </a:moveTo>
                  <a:cubicBezTo>
                    <a:pt x="0" y="1842262"/>
                    <a:pt x="1842262" y="0"/>
                    <a:pt x="4114800" y="0"/>
                  </a:cubicBezTo>
                  <a:cubicBezTo>
                    <a:pt x="6387338" y="0"/>
                    <a:pt x="8229600" y="1842262"/>
                    <a:pt x="8229600" y="4114800"/>
                  </a:cubicBezTo>
                  <a:cubicBezTo>
                    <a:pt x="8229600" y="6387338"/>
                    <a:pt x="6387338" y="8229600"/>
                    <a:pt x="4114800" y="8229600"/>
                  </a:cubicBezTo>
                  <a:cubicBezTo>
                    <a:pt x="1842262" y="8229600"/>
                    <a:pt x="0" y="6387338"/>
                    <a:pt x="0" y="4114800"/>
                  </a:cubicBezTo>
                  <a:close/>
                </a:path>
              </a:pathLst>
            </a:custGeom>
            <a:solidFill>
              <a:srgbClr val="2B3A67">
                <a:alpha val="48627"/>
              </a:srgbClr>
            </a:solidFill>
          </p:spPr>
        </p:sp>
      </p:grpSp>
      <p:grpSp>
        <p:nvGrpSpPr>
          <p:cNvPr name="Group 4" id="4"/>
          <p:cNvGrpSpPr/>
          <p:nvPr/>
        </p:nvGrpSpPr>
        <p:grpSpPr>
          <a:xfrm rot="0">
            <a:off x="-2194560" y="7269480"/>
            <a:ext cx="5486400" cy="5486400"/>
            <a:chOff x="0" y="0"/>
            <a:chExt cx="7315200" cy="7315200"/>
          </a:xfrm>
        </p:grpSpPr>
        <p:sp>
          <p:nvSpPr>
            <p:cNvPr name="Freeform 5" id="5"/>
            <p:cNvSpPr/>
            <p:nvPr/>
          </p:nvSpPr>
          <p:spPr>
            <a:xfrm flipH="false" flipV="false" rot="0">
              <a:off x="0" y="0"/>
              <a:ext cx="7315200" cy="7315200"/>
            </a:xfrm>
            <a:custGeom>
              <a:avLst/>
              <a:gdLst/>
              <a:ahLst/>
              <a:cxnLst/>
              <a:rect r="r" b="b" t="t" l="l"/>
              <a:pathLst>
                <a:path h="7315200" w="7315200">
                  <a:moveTo>
                    <a:pt x="0" y="3657600"/>
                  </a:moveTo>
                  <a:cubicBezTo>
                    <a:pt x="0" y="1637538"/>
                    <a:pt x="1637538" y="0"/>
                    <a:pt x="3657600" y="0"/>
                  </a:cubicBezTo>
                  <a:cubicBezTo>
                    <a:pt x="5677662" y="0"/>
                    <a:pt x="7315200" y="1637538"/>
                    <a:pt x="7315200" y="3657600"/>
                  </a:cubicBezTo>
                  <a:cubicBezTo>
                    <a:pt x="7315200" y="5677662"/>
                    <a:pt x="5677662" y="7315200"/>
                    <a:pt x="3657600" y="7315200"/>
                  </a:cubicBezTo>
                  <a:cubicBezTo>
                    <a:pt x="1637538" y="7315200"/>
                    <a:pt x="0" y="5677662"/>
                    <a:pt x="0" y="3657600"/>
                  </a:cubicBezTo>
                  <a:close/>
                </a:path>
              </a:pathLst>
            </a:custGeom>
            <a:solidFill>
              <a:srgbClr val="E06B3A">
                <a:alpha val="1961"/>
              </a:srgbClr>
            </a:solidFill>
          </p:spPr>
        </p:sp>
      </p:grpSp>
      <p:grpSp>
        <p:nvGrpSpPr>
          <p:cNvPr name="Group 6" id="6"/>
          <p:cNvGrpSpPr/>
          <p:nvPr/>
        </p:nvGrpSpPr>
        <p:grpSpPr>
          <a:xfrm rot="0">
            <a:off x="960120" y="960120"/>
            <a:ext cx="16322040" cy="1234440"/>
            <a:chOff x="0" y="0"/>
            <a:chExt cx="21762720" cy="1645920"/>
          </a:xfrm>
        </p:grpSpPr>
        <p:sp>
          <p:nvSpPr>
            <p:cNvPr name="Freeform 7" id="7"/>
            <p:cNvSpPr/>
            <p:nvPr/>
          </p:nvSpPr>
          <p:spPr>
            <a:xfrm flipH="false" flipV="false" rot="0">
              <a:off x="0" y="0"/>
              <a:ext cx="21762720" cy="1645920"/>
            </a:xfrm>
            <a:custGeom>
              <a:avLst/>
              <a:gdLst/>
              <a:ahLst/>
              <a:cxnLst/>
              <a:rect r="r" b="b" t="t" l="l"/>
              <a:pathLst>
                <a:path h="1645920" w="21762720">
                  <a:moveTo>
                    <a:pt x="0" y="0"/>
                  </a:moveTo>
                  <a:lnTo>
                    <a:pt x="21762720" y="0"/>
                  </a:lnTo>
                  <a:lnTo>
                    <a:pt x="21762720" y="1645920"/>
                  </a:lnTo>
                  <a:lnTo>
                    <a:pt x="0" y="1645920"/>
                  </a:lnTo>
                  <a:close/>
                </a:path>
              </a:pathLst>
            </a:custGeom>
            <a:blipFill>
              <a:blip r:embed="rId3">
                <a:alphaModFix amt="0"/>
              </a:blip>
              <a:stretch>
                <a:fillRect l="0" t="-207635" r="0" b="-207635"/>
              </a:stretch>
            </a:blipFill>
          </p:spPr>
        </p:sp>
        <p:sp>
          <p:nvSpPr>
            <p:cNvPr name="TextBox 8" id="8"/>
            <p:cNvSpPr txBox="true"/>
            <p:nvPr/>
          </p:nvSpPr>
          <p:spPr>
            <a:xfrm>
              <a:off x="0" y="-9525"/>
              <a:ext cx="21762720" cy="1655445"/>
            </a:xfrm>
            <a:prstGeom prst="rect">
              <a:avLst/>
            </a:prstGeom>
          </p:spPr>
          <p:txBody>
            <a:bodyPr anchor="ctr" rtlCol="false" tIns="0" lIns="0" bIns="0" rIns="0"/>
            <a:lstStyle/>
            <a:p>
              <a:pPr algn="l">
                <a:lnSpc>
                  <a:spcPts val="6839"/>
                </a:lnSpc>
              </a:pPr>
              <a:r>
                <a:rPr lang="en-US" sz="5700" b="true">
                  <a:solidFill>
                    <a:srgbClr val="FFFFFF"/>
                  </a:solidFill>
                  <a:latin typeface="Cambria Bold"/>
                  <a:ea typeface="Cambria Bold"/>
                  <a:cs typeface="Cambria Bold"/>
                  <a:sym typeface="Cambria Bold"/>
                </a:rPr>
                <a:t>EDUFIRST LEARNING CENTRE</a:t>
              </a:r>
            </a:p>
          </p:txBody>
        </p:sp>
      </p:grpSp>
      <p:grpSp>
        <p:nvGrpSpPr>
          <p:cNvPr name="Group 9" id="9"/>
          <p:cNvGrpSpPr/>
          <p:nvPr/>
        </p:nvGrpSpPr>
        <p:grpSpPr>
          <a:xfrm rot="0">
            <a:off x="960120" y="2125980"/>
            <a:ext cx="15087600" cy="685800"/>
            <a:chOff x="0" y="0"/>
            <a:chExt cx="20116800" cy="914400"/>
          </a:xfrm>
        </p:grpSpPr>
        <p:sp>
          <p:nvSpPr>
            <p:cNvPr name="Freeform 10" id="10"/>
            <p:cNvSpPr/>
            <p:nvPr/>
          </p:nvSpPr>
          <p:spPr>
            <a:xfrm flipH="false" flipV="false" rot="0">
              <a:off x="0" y="0"/>
              <a:ext cx="20116800" cy="914400"/>
            </a:xfrm>
            <a:custGeom>
              <a:avLst/>
              <a:gdLst/>
              <a:ahLst/>
              <a:cxnLst/>
              <a:rect r="r" b="b" t="t" l="l"/>
              <a:pathLst>
                <a:path h="914400" w="20116800">
                  <a:moveTo>
                    <a:pt x="0" y="0"/>
                  </a:moveTo>
                  <a:lnTo>
                    <a:pt x="20116800" y="0"/>
                  </a:lnTo>
                  <a:lnTo>
                    <a:pt x="20116800" y="914400"/>
                  </a:lnTo>
                  <a:lnTo>
                    <a:pt x="0" y="914400"/>
                  </a:lnTo>
                  <a:close/>
                </a:path>
              </a:pathLst>
            </a:custGeom>
            <a:blipFill>
              <a:blip r:embed="rId3">
                <a:alphaModFix amt="0"/>
              </a:blip>
              <a:stretch>
                <a:fillRect l="0" t="-378670" r="0" b="-378670"/>
              </a:stretch>
            </a:blipFill>
          </p:spPr>
        </p:sp>
        <p:sp>
          <p:nvSpPr>
            <p:cNvPr name="TextBox 11" id="11"/>
            <p:cNvSpPr txBox="true"/>
            <p:nvPr/>
          </p:nvSpPr>
          <p:spPr>
            <a:xfrm>
              <a:off x="0" y="-57150"/>
              <a:ext cx="20116800" cy="971550"/>
            </a:xfrm>
            <a:prstGeom prst="rect">
              <a:avLst/>
            </a:prstGeom>
          </p:spPr>
          <p:txBody>
            <a:bodyPr anchor="ctr" rtlCol="false" tIns="0" lIns="0" bIns="0" rIns="0"/>
            <a:lstStyle/>
            <a:p>
              <a:pPr algn="l">
                <a:lnSpc>
                  <a:spcPts val="3240"/>
                </a:lnSpc>
              </a:pPr>
              <a:r>
                <a:rPr lang="en-US" sz="2700" b="true">
                  <a:solidFill>
                    <a:srgbClr val="E06B3A"/>
                  </a:solidFill>
                  <a:latin typeface="Calibri (MS) Bold"/>
                  <a:ea typeface="Calibri (MS) Bold"/>
                  <a:cs typeface="Calibri (MS) Bold"/>
                  <a:sym typeface="Calibri (MS) Bold"/>
                </a:rPr>
                <a:t>Trusted Tuition &amp; Student Care Centre in Yew Tee Since 2010</a:t>
              </a:r>
            </a:p>
          </p:txBody>
        </p:sp>
      </p:grpSp>
      <p:grpSp>
        <p:nvGrpSpPr>
          <p:cNvPr name="Group 12" id="12"/>
          <p:cNvGrpSpPr/>
          <p:nvPr/>
        </p:nvGrpSpPr>
        <p:grpSpPr>
          <a:xfrm rot="0">
            <a:off x="960120" y="3223260"/>
            <a:ext cx="8503920" cy="617220"/>
            <a:chOff x="0" y="0"/>
            <a:chExt cx="11338560" cy="822960"/>
          </a:xfrm>
        </p:grpSpPr>
        <p:sp>
          <p:nvSpPr>
            <p:cNvPr name="Freeform 13" id="13"/>
            <p:cNvSpPr/>
            <p:nvPr/>
          </p:nvSpPr>
          <p:spPr>
            <a:xfrm flipH="false" flipV="false" rot="0">
              <a:off x="0" y="0"/>
              <a:ext cx="11338560" cy="822960"/>
            </a:xfrm>
            <a:custGeom>
              <a:avLst/>
              <a:gdLst/>
              <a:ahLst/>
              <a:cxnLst/>
              <a:rect r="r" b="b" t="t" l="l"/>
              <a:pathLst>
                <a:path h="822960" w="11338560">
                  <a:moveTo>
                    <a:pt x="0" y="0"/>
                  </a:moveTo>
                  <a:lnTo>
                    <a:pt x="11338560" y="0"/>
                  </a:lnTo>
                  <a:lnTo>
                    <a:pt x="11338560" y="822960"/>
                  </a:lnTo>
                  <a:lnTo>
                    <a:pt x="0" y="822960"/>
                  </a:lnTo>
                  <a:close/>
                </a:path>
              </a:pathLst>
            </a:custGeom>
            <a:blipFill>
              <a:blip r:embed="rId3">
                <a:alphaModFix amt="0"/>
              </a:blip>
              <a:stretch>
                <a:fillRect l="0" t="-218460" r="0" b="-218460"/>
              </a:stretch>
            </a:blipFill>
          </p:spPr>
        </p:sp>
        <p:sp>
          <p:nvSpPr>
            <p:cNvPr name="TextBox 14" id="14"/>
            <p:cNvSpPr txBox="true"/>
            <p:nvPr/>
          </p:nvSpPr>
          <p:spPr>
            <a:xfrm>
              <a:off x="0" y="-19050"/>
              <a:ext cx="11338560" cy="842010"/>
            </a:xfrm>
            <a:prstGeom prst="rect">
              <a:avLst/>
            </a:prstGeom>
          </p:spPr>
          <p:txBody>
            <a:bodyPr anchor="ctr" rtlCol="false" tIns="0" lIns="0" bIns="0" rIns="0"/>
            <a:lstStyle/>
            <a:p>
              <a:pPr algn="l">
                <a:lnSpc>
                  <a:spcPts val="3600"/>
                </a:lnSpc>
              </a:pPr>
              <a:r>
                <a:rPr lang="en-US" sz="3000" b="true">
                  <a:solidFill>
                    <a:srgbClr val="E06B3A"/>
                  </a:solidFill>
                  <a:latin typeface="Cambria Bold"/>
                  <a:ea typeface="Cambria Bold"/>
                  <a:cs typeface="Cambria Bold"/>
                  <a:sym typeface="Cambria Bold"/>
                </a:rPr>
                <a:t>Business Overview</a:t>
              </a:r>
            </a:p>
          </p:txBody>
        </p:sp>
      </p:grpSp>
      <p:sp>
        <p:nvSpPr>
          <p:cNvPr name="TextBox 15" id="15"/>
          <p:cNvSpPr txBox="true"/>
          <p:nvPr/>
        </p:nvSpPr>
        <p:spPr>
          <a:xfrm rot="0">
            <a:off x="1051560" y="3859530"/>
            <a:ext cx="8321040" cy="1922800"/>
          </a:xfrm>
          <a:prstGeom prst="rect">
            <a:avLst/>
          </a:prstGeom>
        </p:spPr>
        <p:txBody>
          <a:bodyPr anchor="t" rtlCol="false" tIns="0" lIns="0" bIns="0" rIns="0">
            <a:spAutoFit/>
          </a:bodyPr>
          <a:lstStyle/>
          <a:p>
            <a:pPr algn="l">
              <a:lnSpc>
                <a:spcPts val="3037"/>
              </a:lnSpc>
            </a:pPr>
            <a:r>
              <a:rPr lang="en-US" sz="2025">
                <a:solidFill>
                  <a:srgbClr val="FFFFFF"/>
                </a:solidFill>
                <a:latin typeface="Calibri (MS)"/>
                <a:ea typeface="Calibri (MS)"/>
                <a:cs typeface="Calibri (MS)"/>
                <a:sym typeface="Calibri (MS)"/>
              </a:rPr>
              <a:t>EduFirst Learning Centre is a Singapore-based education provider offering tuition and student care services for pre-primary, primary and secondary students. Established in 2010, EduFirst has built a strong reputation as a trusted </a:t>
            </a:r>
            <a:r>
              <a:rPr lang="en-US" b="true" sz="2025">
                <a:solidFill>
                  <a:srgbClr val="FFFFFF"/>
                </a:solidFill>
                <a:latin typeface="Calibri (MS) Bold"/>
                <a:ea typeface="Calibri (MS) Bold"/>
                <a:cs typeface="Calibri (MS) Bold"/>
                <a:sym typeface="Calibri (MS) Bold"/>
                <a:hlinkClick r:id="rId4" tooltip="https://www.edufirst.com.sg"/>
              </a:rPr>
              <a:t>student care centre in Yew Tee</a:t>
            </a:r>
            <a:r>
              <a:rPr lang="en-US" sz="2025">
                <a:solidFill>
                  <a:srgbClr val="FFFFFF"/>
                </a:solidFill>
                <a:latin typeface="Calibri (MS)"/>
                <a:ea typeface="Calibri (MS)"/>
                <a:cs typeface="Calibri (MS)"/>
                <a:sym typeface="Calibri (MS)"/>
              </a:rPr>
              <a:t>, with its Choa Chu Kang 1 (Yew Tee) branch just a one-minute walk from Yew Tee MRT Station.</a:t>
            </a:r>
          </a:p>
        </p:txBody>
      </p:sp>
      <p:sp>
        <p:nvSpPr>
          <p:cNvPr name="TextBox 16" id="16"/>
          <p:cNvSpPr txBox="true"/>
          <p:nvPr/>
        </p:nvSpPr>
        <p:spPr>
          <a:xfrm rot="0">
            <a:off x="1051560" y="6465570"/>
            <a:ext cx="8321040" cy="2609850"/>
          </a:xfrm>
          <a:prstGeom prst="rect">
            <a:avLst/>
          </a:prstGeom>
        </p:spPr>
        <p:txBody>
          <a:bodyPr anchor="t" rtlCol="false" tIns="0" lIns="0" bIns="0" rIns="0">
            <a:spAutoFit/>
          </a:bodyPr>
          <a:lstStyle/>
          <a:p>
            <a:pPr algn="l">
              <a:lnSpc>
                <a:spcPts val="3037"/>
              </a:lnSpc>
            </a:pPr>
            <a:r>
              <a:rPr lang="en-US" sz="2025">
                <a:solidFill>
                  <a:srgbClr val="FFFFFF"/>
                </a:solidFill>
                <a:latin typeface="Calibri (MS)"/>
                <a:ea typeface="Calibri (MS)"/>
                <a:cs typeface="Calibri (MS)"/>
                <a:sym typeface="Calibri (MS)"/>
              </a:rPr>
              <a:t>EduFirst emphasises a personalised, holistic approach to learning, with small class sizes of 4 to 8 students so each child's strengths and weaknesses are identified and addressed. The centre has been recognised as a 'Best Enrichment and Learning School' since 2016, with features in The Straits Times and AsiaOne.</a:t>
            </a:r>
          </a:p>
        </p:txBody>
      </p:sp>
      <p:grpSp>
        <p:nvGrpSpPr>
          <p:cNvPr name="Group 17" id="17"/>
          <p:cNvGrpSpPr/>
          <p:nvPr/>
        </p:nvGrpSpPr>
        <p:grpSpPr>
          <a:xfrm rot="0">
            <a:off x="10081260" y="3223260"/>
            <a:ext cx="7269480" cy="6240780"/>
            <a:chOff x="0" y="0"/>
            <a:chExt cx="9692640" cy="8321040"/>
          </a:xfrm>
        </p:grpSpPr>
        <p:sp>
          <p:nvSpPr>
            <p:cNvPr name="Freeform 18" id="18"/>
            <p:cNvSpPr/>
            <p:nvPr/>
          </p:nvSpPr>
          <p:spPr>
            <a:xfrm flipH="false" flipV="false" rot="0">
              <a:off x="0" y="0"/>
              <a:ext cx="9692640" cy="8321040"/>
            </a:xfrm>
            <a:custGeom>
              <a:avLst/>
              <a:gdLst/>
              <a:ahLst/>
              <a:cxnLst/>
              <a:rect r="r" b="b" t="t" l="l"/>
              <a:pathLst>
                <a:path h="8321040" w="9692640">
                  <a:moveTo>
                    <a:pt x="0" y="219456"/>
                  </a:moveTo>
                  <a:cubicBezTo>
                    <a:pt x="0" y="98298"/>
                    <a:pt x="98298" y="0"/>
                    <a:pt x="219456" y="0"/>
                  </a:cubicBezTo>
                  <a:lnTo>
                    <a:pt x="9473184" y="0"/>
                  </a:lnTo>
                  <a:cubicBezTo>
                    <a:pt x="9594342" y="0"/>
                    <a:pt x="9692640" y="98298"/>
                    <a:pt x="9692640" y="219456"/>
                  </a:cubicBezTo>
                  <a:lnTo>
                    <a:pt x="9692640" y="8101584"/>
                  </a:lnTo>
                  <a:cubicBezTo>
                    <a:pt x="9692640" y="8222742"/>
                    <a:pt x="9594342" y="8321040"/>
                    <a:pt x="9473184" y="8321040"/>
                  </a:cubicBezTo>
                  <a:lnTo>
                    <a:pt x="219456" y="8321040"/>
                  </a:lnTo>
                  <a:cubicBezTo>
                    <a:pt x="98298" y="8321040"/>
                    <a:pt x="0" y="8222742"/>
                    <a:pt x="0" y="8101584"/>
                  </a:cubicBezTo>
                  <a:close/>
                </a:path>
              </a:pathLst>
            </a:custGeom>
            <a:solidFill>
              <a:srgbClr val="FFFFFF"/>
            </a:solidFill>
          </p:spPr>
        </p:sp>
      </p:grpSp>
      <p:grpSp>
        <p:nvGrpSpPr>
          <p:cNvPr name="Group 19" id="19"/>
          <p:cNvGrpSpPr/>
          <p:nvPr/>
        </p:nvGrpSpPr>
        <p:grpSpPr>
          <a:xfrm rot="0">
            <a:off x="10561320" y="3566160"/>
            <a:ext cx="6309360" cy="548640"/>
            <a:chOff x="0" y="0"/>
            <a:chExt cx="8412480" cy="731520"/>
          </a:xfrm>
        </p:grpSpPr>
        <p:sp>
          <p:nvSpPr>
            <p:cNvPr name="Freeform 20" id="20"/>
            <p:cNvSpPr/>
            <p:nvPr/>
          </p:nvSpPr>
          <p:spPr>
            <a:xfrm flipH="false" flipV="false" rot="0">
              <a:off x="0" y="0"/>
              <a:ext cx="8412480" cy="731520"/>
            </a:xfrm>
            <a:custGeom>
              <a:avLst/>
              <a:gdLst/>
              <a:ahLst/>
              <a:cxnLst/>
              <a:rect r="r" b="b" t="t" l="l"/>
              <a:pathLst>
                <a:path h="731520" w="8412480">
                  <a:moveTo>
                    <a:pt x="0" y="0"/>
                  </a:moveTo>
                  <a:lnTo>
                    <a:pt x="8412480" y="0"/>
                  </a:lnTo>
                  <a:lnTo>
                    <a:pt x="8412480" y="731520"/>
                  </a:lnTo>
                  <a:lnTo>
                    <a:pt x="0" y="731520"/>
                  </a:lnTo>
                  <a:close/>
                </a:path>
              </a:pathLst>
            </a:custGeom>
            <a:blipFill>
              <a:blip r:embed="rId3">
                <a:alphaModFix amt="0"/>
              </a:blip>
              <a:stretch>
                <a:fillRect l="0" t="-174077" r="0" b="-174077"/>
              </a:stretch>
            </a:blipFill>
          </p:spPr>
        </p:sp>
        <p:sp>
          <p:nvSpPr>
            <p:cNvPr name="TextBox 21" id="21"/>
            <p:cNvSpPr txBox="true"/>
            <p:nvPr/>
          </p:nvSpPr>
          <p:spPr>
            <a:xfrm>
              <a:off x="0" y="-47625"/>
              <a:ext cx="8412480" cy="779145"/>
            </a:xfrm>
            <a:prstGeom prst="rect">
              <a:avLst/>
            </a:prstGeom>
          </p:spPr>
          <p:txBody>
            <a:bodyPr anchor="ctr" rtlCol="false" tIns="0" lIns="0" bIns="0" rIns="0"/>
            <a:lstStyle/>
            <a:p>
              <a:pPr algn="l">
                <a:lnSpc>
                  <a:spcPts val="2520"/>
                </a:lnSpc>
              </a:pPr>
              <a:r>
                <a:rPr lang="en-US" b="true" sz="2100" spc="150">
                  <a:solidFill>
                    <a:srgbClr val="2B3A67"/>
                  </a:solidFill>
                  <a:latin typeface="Calibri (MS) Bold"/>
                  <a:ea typeface="Calibri (MS) Bold"/>
                  <a:cs typeface="Calibri (MS) Bold"/>
                  <a:sym typeface="Calibri (MS) Bold"/>
                </a:rPr>
                <a:t>AT A GLANCE</a:t>
              </a:r>
            </a:p>
          </p:txBody>
        </p:sp>
      </p:grpSp>
      <p:grpSp>
        <p:nvGrpSpPr>
          <p:cNvPr name="Group 22" id="22"/>
          <p:cNvGrpSpPr/>
          <p:nvPr/>
        </p:nvGrpSpPr>
        <p:grpSpPr>
          <a:xfrm rot="0">
            <a:off x="10561320" y="4375404"/>
            <a:ext cx="6309360" cy="301752"/>
            <a:chOff x="0" y="0"/>
            <a:chExt cx="8412480" cy="402336"/>
          </a:xfrm>
        </p:grpSpPr>
        <p:sp>
          <p:nvSpPr>
            <p:cNvPr name="Freeform 23" id="23"/>
            <p:cNvSpPr/>
            <p:nvPr/>
          </p:nvSpPr>
          <p:spPr>
            <a:xfrm flipH="false" flipV="false" rot="0">
              <a:off x="0" y="0"/>
              <a:ext cx="8412480" cy="402336"/>
            </a:xfrm>
            <a:custGeom>
              <a:avLst/>
              <a:gdLst/>
              <a:ahLst/>
              <a:cxnLst/>
              <a:rect r="r" b="b" t="t" l="l"/>
              <a:pathLst>
                <a:path h="402336" w="8412480">
                  <a:moveTo>
                    <a:pt x="0" y="0"/>
                  </a:moveTo>
                  <a:lnTo>
                    <a:pt x="8412480" y="0"/>
                  </a:lnTo>
                  <a:lnTo>
                    <a:pt x="8412480" y="402336"/>
                  </a:lnTo>
                  <a:lnTo>
                    <a:pt x="0" y="402336"/>
                  </a:lnTo>
                  <a:close/>
                </a:path>
              </a:pathLst>
            </a:custGeom>
            <a:blipFill>
              <a:blip r:embed="rId3">
                <a:alphaModFix amt="0"/>
              </a:blip>
              <a:stretch>
                <a:fillRect l="0" t="-357414" r="0" b="-357414"/>
              </a:stretch>
            </a:blipFill>
          </p:spPr>
        </p:sp>
        <p:sp>
          <p:nvSpPr>
            <p:cNvPr name="TextBox 24" id="24"/>
            <p:cNvSpPr txBox="true"/>
            <p:nvPr/>
          </p:nvSpPr>
          <p:spPr>
            <a:xfrm>
              <a:off x="0" y="-28575"/>
              <a:ext cx="8412480" cy="430911"/>
            </a:xfrm>
            <a:prstGeom prst="rect">
              <a:avLst/>
            </a:prstGeom>
          </p:spPr>
          <p:txBody>
            <a:bodyPr anchor="ctr" rtlCol="false" tIns="0" lIns="0" bIns="0" rIns="0"/>
            <a:lstStyle/>
            <a:p>
              <a:pPr algn="l">
                <a:lnSpc>
                  <a:spcPts val="1620"/>
                </a:lnSpc>
              </a:pPr>
              <a:r>
                <a:rPr lang="en-US" b="true" sz="1350" spc="75">
                  <a:solidFill>
                    <a:srgbClr val="E06B3A"/>
                  </a:solidFill>
                  <a:latin typeface="Calibri (MS) Bold"/>
                  <a:ea typeface="Calibri (MS) Bold"/>
                  <a:cs typeface="Calibri (MS) Bold"/>
                  <a:sym typeface="Calibri (MS) Bold"/>
                </a:rPr>
                <a:t>INDUSTRY</a:t>
              </a:r>
            </a:p>
          </p:txBody>
        </p:sp>
      </p:grpSp>
      <p:grpSp>
        <p:nvGrpSpPr>
          <p:cNvPr name="Group 25" id="25"/>
          <p:cNvGrpSpPr/>
          <p:nvPr/>
        </p:nvGrpSpPr>
        <p:grpSpPr>
          <a:xfrm rot="0">
            <a:off x="10561320" y="4622292"/>
            <a:ext cx="6309360" cy="411480"/>
            <a:chOff x="0" y="0"/>
            <a:chExt cx="8412480" cy="548640"/>
          </a:xfrm>
        </p:grpSpPr>
        <p:sp>
          <p:nvSpPr>
            <p:cNvPr name="Freeform 26" id="26"/>
            <p:cNvSpPr/>
            <p:nvPr/>
          </p:nvSpPr>
          <p:spPr>
            <a:xfrm flipH="false" flipV="false" rot="0">
              <a:off x="0" y="0"/>
              <a:ext cx="8412480" cy="548640"/>
            </a:xfrm>
            <a:custGeom>
              <a:avLst/>
              <a:gdLst/>
              <a:ahLst/>
              <a:cxnLst/>
              <a:rect r="r" b="b" t="t" l="l"/>
              <a:pathLst>
                <a:path h="548640" w="8412480">
                  <a:moveTo>
                    <a:pt x="0" y="0"/>
                  </a:moveTo>
                  <a:lnTo>
                    <a:pt x="8412480" y="0"/>
                  </a:lnTo>
                  <a:lnTo>
                    <a:pt x="8412480" y="548640"/>
                  </a:lnTo>
                  <a:lnTo>
                    <a:pt x="0" y="548640"/>
                  </a:lnTo>
                  <a:close/>
                </a:path>
              </a:pathLst>
            </a:custGeom>
            <a:blipFill>
              <a:blip r:embed="rId3">
                <a:alphaModFix amt="0"/>
              </a:blip>
              <a:stretch>
                <a:fillRect l="0" t="-248770" r="0" b="-248770"/>
              </a:stretch>
            </a:blipFill>
          </p:spPr>
        </p:sp>
        <p:sp>
          <p:nvSpPr>
            <p:cNvPr name="TextBox 27" id="27"/>
            <p:cNvSpPr txBox="true"/>
            <p:nvPr/>
          </p:nvSpPr>
          <p:spPr>
            <a:xfrm>
              <a:off x="0" y="-38100"/>
              <a:ext cx="8412480" cy="586740"/>
            </a:xfrm>
            <a:prstGeom prst="rect">
              <a:avLst/>
            </a:prstGeom>
          </p:spPr>
          <p:txBody>
            <a:bodyPr anchor="ctr" rtlCol="false" tIns="0" lIns="0" bIns="0" rIns="0"/>
            <a:lstStyle/>
            <a:p>
              <a:pPr algn="l">
                <a:lnSpc>
                  <a:spcPts val="2160"/>
                </a:lnSpc>
              </a:pPr>
              <a:r>
                <a:rPr lang="en-US" sz="1800">
                  <a:solidFill>
                    <a:srgbClr val="222222"/>
                  </a:solidFill>
                  <a:latin typeface="Calibri (MS)"/>
                  <a:ea typeface="Calibri (MS)"/>
                  <a:cs typeface="Calibri (MS)"/>
                  <a:sym typeface="Calibri (MS)"/>
                </a:rPr>
                <a:t>Tuition &amp; Student Care Services</a:t>
              </a:r>
            </a:p>
          </p:txBody>
        </p:sp>
      </p:grpSp>
      <p:grpSp>
        <p:nvGrpSpPr>
          <p:cNvPr name="Group 28" id="28"/>
          <p:cNvGrpSpPr/>
          <p:nvPr/>
        </p:nvGrpSpPr>
        <p:grpSpPr>
          <a:xfrm rot="0">
            <a:off x="10554176" y="4999196"/>
            <a:ext cx="6323647" cy="14288"/>
            <a:chOff x="0" y="0"/>
            <a:chExt cx="8431530" cy="19050"/>
          </a:xfrm>
        </p:grpSpPr>
        <p:sp>
          <p:nvSpPr>
            <p:cNvPr name="Freeform 29" id="29"/>
            <p:cNvSpPr/>
            <p:nvPr/>
          </p:nvSpPr>
          <p:spPr>
            <a:xfrm flipH="false" flipV="false" rot="0">
              <a:off x="0" y="0"/>
              <a:ext cx="8431530" cy="19050"/>
            </a:xfrm>
            <a:custGeom>
              <a:avLst/>
              <a:gdLst/>
              <a:ahLst/>
              <a:cxnLst/>
              <a:rect r="r" b="b" t="t" l="l"/>
              <a:pathLst>
                <a:path h="19050" w="8431530">
                  <a:moveTo>
                    <a:pt x="0" y="0"/>
                  </a:moveTo>
                  <a:lnTo>
                    <a:pt x="8431530" y="19050"/>
                  </a:lnTo>
                </a:path>
              </a:pathLst>
            </a:custGeom>
            <a:blipFill>
              <a:blip r:embed="rId3">
                <a:alphaModFix amt="0"/>
              </a:blip>
              <a:stretch>
                <a:fillRect l="0" t="-8574077" r="0" b="-8574077"/>
              </a:stretch>
            </a:blipFill>
            <a:ln w="14288" cap="sq">
              <a:solidFill>
                <a:srgbClr val="E3E0DA"/>
              </a:solidFill>
              <a:prstDash val="solid"/>
              <a:miter/>
            </a:ln>
          </p:spPr>
        </p:sp>
      </p:grpSp>
      <p:grpSp>
        <p:nvGrpSpPr>
          <p:cNvPr name="Group 30" id="30"/>
          <p:cNvGrpSpPr/>
          <p:nvPr/>
        </p:nvGrpSpPr>
        <p:grpSpPr>
          <a:xfrm rot="0">
            <a:off x="10561320" y="5088636"/>
            <a:ext cx="6309360" cy="301752"/>
            <a:chOff x="0" y="0"/>
            <a:chExt cx="8412480" cy="402336"/>
          </a:xfrm>
        </p:grpSpPr>
        <p:sp>
          <p:nvSpPr>
            <p:cNvPr name="Freeform 31" id="31"/>
            <p:cNvSpPr/>
            <p:nvPr/>
          </p:nvSpPr>
          <p:spPr>
            <a:xfrm flipH="false" flipV="false" rot="0">
              <a:off x="0" y="0"/>
              <a:ext cx="8412480" cy="402336"/>
            </a:xfrm>
            <a:custGeom>
              <a:avLst/>
              <a:gdLst/>
              <a:ahLst/>
              <a:cxnLst/>
              <a:rect r="r" b="b" t="t" l="l"/>
              <a:pathLst>
                <a:path h="402336" w="8412480">
                  <a:moveTo>
                    <a:pt x="0" y="0"/>
                  </a:moveTo>
                  <a:lnTo>
                    <a:pt x="8412480" y="0"/>
                  </a:lnTo>
                  <a:lnTo>
                    <a:pt x="8412480" y="402336"/>
                  </a:lnTo>
                  <a:lnTo>
                    <a:pt x="0" y="402336"/>
                  </a:lnTo>
                  <a:close/>
                </a:path>
              </a:pathLst>
            </a:custGeom>
            <a:blipFill>
              <a:blip r:embed="rId3">
                <a:alphaModFix amt="0"/>
              </a:blip>
              <a:stretch>
                <a:fillRect l="0" t="-357414" r="0" b="-357414"/>
              </a:stretch>
            </a:blipFill>
          </p:spPr>
        </p:sp>
        <p:sp>
          <p:nvSpPr>
            <p:cNvPr name="TextBox 32" id="32"/>
            <p:cNvSpPr txBox="true"/>
            <p:nvPr/>
          </p:nvSpPr>
          <p:spPr>
            <a:xfrm>
              <a:off x="0" y="-28575"/>
              <a:ext cx="8412480" cy="430911"/>
            </a:xfrm>
            <a:prstGeom prst="rect">
              <a:avLst/>
            </a:prstGeom>
          </p:spPr>
          <p:txBody>
            <a:bodyPr anchor="ctr" rtlCol="false" tIns="0" lIns="0" bIns="0" rIns="0"/>
            <a:lstStyle/>
            <a:p>
              <a:pPr algn="l">
                <a:lnSpc>
                  <a:spcPts val="1620"/>
                </a:lnSpc>
              </a:pPr>
              <a:r>
                <a:rPr lang="en-US" b="true" sz="1350" spc="75">
                  <a:solidFill>
                    <a:srgbClr val="E06B3A"/>
                  </a:solidFill>
                  <a:latin typeface="Calibri (MS) Bold"/>
                  <a:ea typeface="Calibri (MS) Bold"/>
                  <a:cs typeface="Calibri (MS) Bold"/>
                  <a:sym typeface="Calibri (MS) Bold"/>
                </a:rPr>
                <a:t>WEBSITE</a:t>
              </a:r>
            </a:p>
          </p:txBody>
        </p:sp>
      </p:grpSp>
      <p:grpSp>
        <p:nvGrpSpPr>
          <p:cNvPr name="Group 33" id="33"/>
          <p:cNvGrpSpPr/>
          <p:nvPr/>
        </p:nvGrpSpPr>
        <p:grpSpPr>
          <a:xfrm rot="0">
            <a:off x="10561320" y="5335524"/>
            <a:ext cx="6309360" cy="411480"/>
            <a:chOff x="0" y="0"/>
            <a:chExt cx="8412480" cy="548640"/>
          </a:xfrm>
        </p:grpSpPr>
        <p:sp>
          <p:nvSpPr>
            <p:cNvPr name="Freeform 34" id="34"/>
            <p:cNvSpPr/>
            <p:nvPr/>
          </p:nvSpPr>
          <p:spPr>
            <a:xfrm flipH="false" flipV="false" rot="0">
              <a:off x="0" y="0"/>
              <a:ext cx="8412480" cy="548640"/>
            </a:xfrm>
            <a:custGeom>
              <a:avLst/>
              <a:gdLst/>
              <a:ahLst/>
              <a:cxnLst/>
              <a:rect r="r" b="b" t="t" l="l"/>
              <a:pathLst>
                <a:path h="548640" w="8412480">
                  <a:moveTo>
                    <a:pt x="0" y="0"/>
                  </a:moveTo>
                  <a:lnTo>
                    <a:pt x="8412480" y="0"/>
                  </a:lnTo>
                  <a:lnTo>
                    <a:pt x="8412480" y="548640"/>
                  </a:lnTo>
                  <a:lnTo>
                    <a:pt x="0" y="548640"/>
                  </a:lnTo>
                  <a:close/>
                </a:path>
              </a:pathLst>
            </a:custGeom>
            <a:blipFill>
              <a:blip r:embed="rId3">
                <a:alphaModFix amt="0"/>
              </a:blip>
              <a:stretch>
                <a:fillRect l="0" t="-248770" r="0" b="-248770"/>
              </a:stretch>
            </a:blipFill>
          </p:spPr>
        </p:sp>
        <p:sp>
          <p:nvSpPr>
            <p:cNvPr name="TextBox 35" id="35"/>
            <p:cNvSpPr txBox="true"/>
            <p:nvPr/>
          </p:nvSpPr>
          <p:spPr>
            <a:xfrm>
              <a:off x="0" y="-38100"/>
              <a:ext cx="8412480" cy="586740"/>
            </a:xfrm>
            <a:prstGeom prst="rect">
              <a:avLst/>
            </a:prstGeom>
          </p:spPr>
          <p:txBody>
            <a:bodyPr anchor="ctr" rtlCol="false" tIns="0" lIns="0" bIns="0" rIns="0"/>
            <a:lstStyle/>
            <a:p>
              <a:pPr algn="l">
                <a:lnSpc>
                  <a:spcPts val="2160"/>
                </a:lnSpc>
              </a:pPr>
              <a:r>
                <a:rPr lang="en-US" sz="1800">
                  <a:solidFill>
                    <a:srgbClr val="222222"/>
                  </a:solidFill>
                  <a:latin typeface="Calibri (MS)"/>
                  <a:ea typeface="Calibri (MS)"/>
                  <a:cs typeface="Calibri (MS)"/>
                  <a:sym typeface="Calibri (MS)"/>
                </a:rPr>
                <a:t>www.edufirst.com.sg</a:t>
              </a:r>
            </a:p>
          </p:txBody>
        </p:sp>
      </p:grpSp>
      <p:grpSp>
        <p:nvGrpSpPr>
          <p:cNvPr name="Group 36" id="36"/>
          <p:cNvGrpSpPr/>
          <p:nvPr/>
        </p:nvGrpSpPr>
        <p:grpSpPr>
          <a:xfrm rot="0">
            <a:off x="10554176" y="5712428"/>
            <a:ext cx="6323647" cy="14288"/>
            <a:chOff x="0" y="0"/>
            <a:chExt cx="8431530" cy="19050"/>
          </a:xfrm>
        </p:grpSpPr>
        <p:sp>
          <p:nvSpPr>
            <p:cNvPr name="Freeform 37" id="37"/>
            <p:cNvSpPr/>
            <p:nvPr/>
          </p:nvSpPr>
          <p:spPr>
            <a:xfrm flipH="false" flipV="false" rot="0">
              <a:off x="0" y="0"/>
              <a:ext cx="8431530" cy="19050"/>
            </a:xfrm>
            <a:custGeom>
              <a:avLst/>
              <a:gdLst/>
              <a:ahLst/>
              <a:cxnLst/>
              <a:rect r="r" b="b" t="t" l="l"/>
              <a:pathLst>
                <a:path h="19050" w="8431530">
                  <a:moveTo>
                    <a:pt x="0" y="0"/>
                  </a:moveTo>
                  <a:lnTo>
                    <a:pt x="8431530" y="19050"/>
                  </a:lnTo>
                </a:path>
              </a:pathLst>
            </a:custGeom>
            <a:blipFill>
              <a:blip r:embed="rId3">
                <a:alphaModFix amt="0"/>
              </a:blip>
              <a:stretch>
                <a:fillRect l="0" t="-8574077" r="0" b="-8574077"/>
              </a:stretch>
            </a:blipFill>
            <a:ln w="14288" cap="sq">
              <a:solidFill>
                <a:srgbClr val="E3E0DA"/>
              </a:solidFill>
              <a:prstDash val="solid"/>
              <a:miter/>
            </a:ln>
          </p:spPr>
        </p:sp>
      </p:grpSp>
      <p:grpSp>
        <p:nvGrpSpPr>
          <p:cNvPr name="Group 38" id="38"/>
          <p:cNvGrpSpPr/>
          <p:nvPr/>
        </p:nvGrpSpPr>
        <p:grpSpPr>
          <a:xfrm rot="0">
            <a:off x="10561320" y="5801868"/>
            <a:ext cx="6309360" cy="301752"/>
            <a:chOff x="0" y="0"/>
            <a:chExt cx="8412480" cy="402336"/>
          </a:xfrm>
        </p:grpSpPr>
        <p:sp>
          <p:nvSpPr>
            <p:cNvPr name="Freeform 39" id="39"/>
            <p:cNvSpPr/>
            <p:nvPr/>
          </p:nvSpPr>
          <p:spPr>
            <a:xfrm flipH="false" flipV="false" rot="0">
              <a:off x="0" y="0"/>
              <a:ext cx="8412480" cy="402336"/>
            </a:xfrm>
            <a:custGeom>
              <a:avLst/>
              <a:gdLst/>
              <a:ahLst/>
              <a:cxnLst/>
              <a:rect r="r" b="b" t="t" l="l"/>
              <a:pathLst>
                <a:path h="402336" w="8412480">
                  <a:moveTo>
                    <a:pt x="0" y="0"/>
                  </a:moveTo>
                  <a:lnTo>
                    <a:pt x="8412480" y="0"/>
                  </a:lnTo>
                  <a:lnTo>
                    <a:pt x="8412480" y="402336"/>
                  </a:lnTo>
                  <a:lnTo>
                    <a:pt x="0" y="402336"/>
                  </a:lnTo>
                  <a:close/>
                </a:path>
              </a:pathLst>
            </a:custGeom>
            <a:blipFill>
              <a:blip r:embed="rId3">
                <a:alphaModFix amt="0"/>
              </a:blip>
              <a:stretch>
                <a:fillRect l="0" t="-357414" r="0" b="-357414"/>
              </a:stretch>
            </a:blipFill>
          </p:spPr>
        </p:sp>
        <p:sp>
          <p:nvSpPr>
            <p:cNvPr name="TextBox 40" id="40"/>
            <p:cNvSpPr txBox="true"/>
            <p:nvPr/>
          </p:nvSpPr>
          <p:spPr>
            <a:xfrm>
              <a:off x="0" y="-28575"/>
              <a:ext cx="8412480" cy="430911"/>
            </a:xfrm>
            <a:prstGeom prst="rect">
              <a:avLst/>
            </a:prstGeom>
          </p:spPr>
          <p:txBody>
            <a:bodyPr anchor="ctr" rtlCol="false" tIns="0" lIns="0" bIns="0" rIns="0"/>
            <a:lstStyle/>
            <a:p>
              <a:pPr algn="l">
                <a:lnSpc>
                  <a:spcPts val="1620"/>
                </a:lnSpc>
              </a:pPr>
              <a:r>
                <a:rPr lang="en-US" b="true" sz="1350" spc="75">
                  <a:solidFill>
                    <a:srgbClr val="E06B3A"/>
                  </a:solidFill>
                  <a:latin typeface="Calibri (MS) Bold"/>
                  <a:ea typeface="Calibri (MS) Bold"/>
                  <a:cs typeface="Calibri (MS) Bold"/>
                  <a:sym typeface="Calibri (MS) Bold"/>
                </a:rPr>
                <a:t>PHONE</a:t>
              </a:r>
            </a:p>
          </p:txBody>
        </p:sp>
      </p:grpSp>
      <p:grpSp>
        <p:nvGrpSpPr>
          <p:cNvPr name="Group 41" id="41"/>
          <p:cNvGrpSpPr/>
          <p:nvPr/>
        </p:nvGrpSpPr>
        <p:grpSpPr>
          <a:xfrm rot="0">
            <a:off x="10561320" y="6048756"/>
            <a:ext cx="6309360" cy="411480"/>
            <a:chOff x="0" y="0"/>
            <a:chExt cx="8412480" cy="548640"/>
          </a:xfrm>
        </p:grpSpPr>
        <p:sp>
          <p:nvSpPr>
            <p:cNvPr name="Freeform 42" id="42"/>
            <p:cNvSpPr/>
            <p:nvPr/>
          </p:nvSpPr>
          <p:spPr>
            <a:xfrm flipH="false" flipV="false" rot="0">
              <a:off x="0" y="0"/>
              <a:ext cx="8412480" cy="548640"/>
            </a:xfrm>
            <a:custGeom>
              <a:avLst/>
              <a:gdLst/>
              <a:ahLst/>
              <a:cxnLst/>
              <a:rect r="r" b="b" t="t" l="l"/>
              <a:pathLst>
                <a:path h="548640" w="8412480">
                  <a:moveTo>
                    <a:pt x="0" y="0"/>
                  </a:moveTo>
                  <a:lnTo>
                    <a:pt x="8412480" y="0"/>
                  </a:lnTo>
                  <a:lnTo>
                    <a:pt x="8412480" y="548640"/>
                  </a:lnTo>
                  <a:lnTo>
                    <a:pt x="0" y="548640"/>
                  </a:lnTo>
                  <a:close/>
                </a:path>
              </a:pathLst>
            </a:custGeom>
            <a:blipFill>
              <a:blip r:embed="rId3">
                <a:alphaModFix amt="0"/>
              </a:blip>
              <a:stretch>
                <a:fillRect l="0" t="-248770" r="0" b="-248770"/>
              </a:stretch>
            </a:blipFill>
          </p:spPr>
        </p:sp>
        <p:sp>
          <p:nvSpPr>
            <p:cNvPr name="TextBox 43" id="43"/>
            <p:cNvSpPr txBox="true"/>
            <p:nvPr/>
          </p:nvSpPr>
          <p:spPr>
            <a:xfrm>
              <a:off x="0" y="-38100"/>
              <a:ext cx="8412480" cy="586740"/>
            </a:xfrm>
            <a:prstGeom prst="rect">
              <a:avLst/>
            </a:prstGeom>
          </p:spPr>
          <p:txBody>
            <a:bodyPr anchor="ctr" rtlCol="false" tIns="0" lIns="0" bIns="0" rIns="0"/>
            <a:lstStyle/>
            <a:p>
              <a:pPr algn="l">
                <a:lnSpc>
                  <a:spcPts val="2160"/>
                </a:lnSpc>
              </a:pPr>
              <a:r>
                <a:rPr lang="en-US" sz="1800">
                  <a:solidFill>
                    <a:srgbClr val="222222"/>
                  </a:solidFill>
                  <a:latin typeface="Calibri (MS)"/>
                  <a:ea typeface="Calibri (MS)"/>
                  <a:cs typeface="Calibri (MS)"/>
                  <a:sym typeface="Calibri (MS)"/>
                </a:rPr>
                <a:t>+65 9886 7714 (Yew Tee Branch)</a:t>
              </a:r>
            </a:p>
          </p:txBody>
        </p:sp>
      </p:grpSp>
      <p:grpSp>
        <p:nvGrpSpPr>
          <p:cNvPr name="Group 44" id="44"/>
          <p:cNvGrpSpPr/>
          <p:nvPr/>
        </p:nvGrpSpPr>
        <p:grpSpPr>
          <a:xfrm rot="0">
            <a:off x="10554176" y="6425660"/>
            <a:ext cx="6323647" cy="14288"/>
            <a:chOff x="0" y="0"/>
            <a:chExt cx="8431530" cy="19050"/>
          </a:xfrm>
        </p:grpSpPr>
        <p:sp>
          <p:nvSpPr>
            <p:cNvPr name="Freeform 45" id="45"/>
            <p:cNvSpPr/>
            <p:nvPr/>
          </p:nvSpPr>
          <p:spPr>
            <a:xfrm flipH="false" flipV="false" rot="0">
              <a:off x="0" y="0"/>
              <a:ext cx="8431530" cy="19050"/>
            </a:xfrm>
            <a:custGeom>
              <a:avLst/>
              <a:gdLst/>
              <a:ahLst/>
              <a:cxnLst/>
              <a:rect r="r" b="b" t="t" l="l"/>
              <a:pathLst>
                <a:path h="19050" w="8431530">
                  <a:moveTo>
                    <a:pt x="0" y="0"/>
                  </a:moveTo>
                  <a:lnTo>
                    <a:pt x="8431530" y="19050"/>
                  </a:lnTo>
                </a:path>
              </a:pathLst>
            </a:custGeom>
            <a:blipFill>
              <a:blip r:embed="rId3">
                <a:alphaModFix amt="0"/>
              </a:blip>
              <a:stretch>
                <a:fillRect l="0" t="-8574077" r="0" b="-8574077"/>
              </a:stretch>
            </a:blipFill>
            <a:ln w="14288" cap="sq">
              <a:solidFill>
                <a:srgbClr val="E3E0DA"/>
              </a:solidFill>
              <a:prstDash val="solid"/>
              <a:miter/>
            </a:ln>
          </p:spPr>
        </p:sp>
      </p:grpSp>
      <p:grpSp>
        <p:nvGrpSpPr>
          <p:cNvPr name="Group 46" id="46"/>
          <p:cNvGrpSpPr/>
          <p:nvPr/>
        </p:nvGrpSpPr>
        <p:grpSpPr>
          <a:xfrm rot="0">
            <a:off x="10561320" y="6515100"/>
            <a:ext cx="6309360" cy="301752"/>
            <a:chOff x="0" y="0"/>
            <a:chExt cx="8412480" cy="402336"/>
          </a:xfrm>
        </p:grpSpPr>
        <p:sp>
          <p:nvSpPr>
            <p:cNvPr name="Freeform 47" id="47"/>
            <p:cNvSpPr/>
            <p:nvPr/>
          </p:nvSpPr>
          <p:spPr>
            <a:xfrm flipH="false" flipV="false" rot="0">
              <a:off x="0" y="0"/>
              <a:ext cx="8412480" cy="402336"/>
            </a:xfrm>
            <a:custGeom>
              <a:avLst/>
              <a:gdLst/>
              <a:ahLst/>
              <a:cxnLst/>
              <a:rect r="r" b="b" t="t" l="l"/>
              <a:pathLst>
                <a:path h="402336" w="8412480">
                  <a:moveTo>
                    <a:pt x="0" y="0"/>
                  </a:moveTo>
                  <a:lnTo>
                    <a:pt x="8412480" y="0"/>
                  </a:lnTo>
                  <a:lnTo>
                    <a:pt x="8412480" y="402336"/>
                  </a:lnTo>
                  <a:lnTo>
                    <a:pt x="0" y="402336"/>
                  </a:lnTo>
                  <a:close/>
                </a:path>
              </a:pathLst>
            </a:custGeom>
            <a:blipFill>
              <a:blip r:embed="rId3">
                <a:alphaModFix amt="0"/>
              </a:blip>
              <a:stretch>
                <a:fillRect l="0" t="-357414" r="0" b="-357414"/>
              </a:stretch>
            </a:blipFill>
          </p:spPr>
        </p:sp>
        <p:sp>
          <p:nvSpPr>
            <p:cNvPr name="TextBox 48" id="48"/>
            <p:cNvSpPr txBox="true"/>
            <p:nvPr/>
          </p:nvSpPr>
          <p:spPr>
            <a:xfrm>
              <a:off x="0" y="-28575"/>
              <a:ext cx="8412480" cy="430911"/>
            </a:xfrm>
            <a:prstGeom prst="rect">
              <a:avLst/>
            </a:prstGeom>
          </p:spPr>
          <p:txBody>
            <a:bodyPr anchor="ctr" rtlCol="false" tIns="0" lIns="0" bIns="0" rIns="0"/>
            <a:lstStyle/>
            <a:p>
              <a:pPr algn="l">
                <a:lnSpc>
                  <a:spcPts val="1620"/>
                </a:lnSpc>
              </a:pPr>
              <a:r>
                <a:rPr lang="en-US" b="true" sz="1350" spc="75">
                  <a:solidFill>
                    <a:srgbClr val="E06B3A"/>
                  </a:solidFill>
                  <a:latin typeface="Calibri (MS) Bold"/>
                  <a:ea typeface="Calibri (MS) Bold"/>
                  <a:cs typeface="Calibri (MS) Bold"/>
                  <a:sym typeface="Calibri (MS) Bold"/>
                </a:rPr>
                <a:t>EMAIL</a:t>
              </a:r>
            </a:p>
          </p:txBody>
        </p:sp>
      </p:grpSp>
      <p:grpSp>
        <p:nvGrpSpPr>
          <p:cNvPr name="Group 49" id="49"/>
          <p:cNvGrpSpPr/>
          <p:nvPr/>
        </p:nvGrpSpPr>
        <p:grpSpPr>
          <a:xfrm rot="0">
            <a:off x="10561320" y="6761988"/>
            <a:ext cx="6309360" cy="411480"/>
            <a:chOff x="0" y="0"/>
            <a:chExt cx="8412480" cy="548640"/>
          </a:xfrm>
        </p:grpSpPr>
        <p:sp>
          <p:nvSpPr>
            <p:cNvPr name="Freeform 50" id="50"/>
            <p:cNvSpPr/>
            <p:nvPr/>
          </p:nvSpPr>
          <p:spPr>
            <a:xfrm flipH="false" flipV="false" rot="0">
              <a:off x="0" y="0"/>
              <a:ext cx="8412480" cy="548640"/>
            </a:xfrm>
            <a:custGeom>
              <a:avLst/>
              <a:gdLst/>
              <a:ahLst/>
              <a:cxnLst/>
              <a:rect r="r" b="b" t="t" l="l"/>
              <a:pathLst>
                <a:path h="548640" w="8412480">
                  <a:moveTo>
                    <a:pt x="0" y="0"/>
                  </a:moveTo>
                  <a:lnTo>
                    <a:pt x="8412480" y="0"/>
                  </a:lnTo>
                  <a:lnTo>
                    <a:pt x="8412480" y="548640"/>
                  </a:lnTo>
                  <a:lnTo>
                    <a:pt x="0" y="548640"/>
                  </a:lnTo>
                  <a:close/>
                </a:path>
              </a:pathLst>
            </a:custGeom>
            <a:blipFill>
              <a:blip r:embed="rId3">
                <a:alphaModFix amt="0"/>
              </a:blip>
              <a:stretch>
                <a:fillRect l="0" t="-248770" r="0" b="-248770"/>
              </a:stretch>
            </a:blipFill>
          </p:spPr>
        </p:sp>
        <p:sp>
          <p:nvSpPr>
            <p:cNvPr name="TextBox 51" id="51"/>
            <p:cNvSpPr txBox="true"/>
            <p:nvPr/>
          </p:nvSpPr>
          <p:spPr>
            <a:xfrm>
              <a:off x="0" y="-38100"/>
              <a:ext cx="8412480" cy="586740"/>
            </a:xfrm>
            <a:prstGeom prst="rect">
              <a:avLst/>
            </a:prstGeom>
          </p:spPr>
          <p:txBody>
            <a:bodyPr anchor="ctr" rtlCol="false" tIns="0" lIns="0" bIns="0" rIns="0"/>
            <a:lstStyle/>
            <a:p>
              <a:pPr algn="l">
                <a:lnSpc>
                  <a:spcPts val="2160"/>
                </a:lnSpc>
              </a:pPr>
              <a:r>
                <a:rPr lang="en-US" sz="1800">
                  <a:solidFill>
                    <a:srgbClr val="222222"/>
                  </a:solidFill>
                  <a:latin typeface="Calibri (MS)"/>
                  <a:ea typeface="Calibri (MS)"/>
                  <a:cs typeface="Calibri (MS)"/>
                  <a:sym typeface="Calibri (MS)"/>
                </a:rPr>
                <a:t>enquiry@edufirst.com.sg</a:t>
              </a:r>
            </a:p>
          </p:txBody>
        </p:sp>
      </p:grpSp>
      <p:grpSp>
        <p:nvGrpSpPr>
          <p:cNvPr name="Group 52" id="52"/>
          <p:cNvGrpSpPr/>
          <p:nvPr/>
        </p:nvGrpSpPr>
        <p:grpSpPr>
          <a:xfrm rot="0">
            <a:off x="10554176" y="7138892"/>
            <a:ext cx="6323647" cy="14288"/>
            <a:chOff x="0" y="0"/>
            <a:chExt cx="8431530" cy="19050"/>
          </a:xfrm>
        </p:grpSpPr>
        <p:sp>
          <p:nvSpPr>
            <p:cNvPr name="Freeform 53" id="53"/>
            <p:cNvSpPr/>
            <p:nvPr/>
          </p:nvSpPr>
          <p:spPr>
            <a:xfrm flipH="false" flipV="false" rot="0">
              <a:off x="0" y="0"/>
              <a:ext cx="8431530" cy="19050"/>
            </a:xfrm>
            <a:custGeom>
              <a:avLst/>
              <a:gdLst/>
              <a:ahLst/>
              <a:cxnLst/>
              <a:rect r="r" b="b" t="t" l="l"/>
              <a:pathLst>
                <a:path h="19050" w="8431530">
                  <a:moveTo>
                    <a:pt x="0" y="0"/>
                  </a:moveTo>
                  <a:lnTo>
                    <a:pt x="8431530" y="19050"/>
                  </a:lnTo>
                </a:path>
              </a:pathLst>
            </a:custGeom>
            <a:blipFill>
              <a:blip r:embed="rId3">
                <a:alphaModFix amt="0"/>
              </a:blip>
              <a:stretch>
                <a:fillRect l="0" t="-8574077" r="0" b="-8574077"/>
              </a:stretch>
            </a:blipFill>
            <a:ln w="14288" cap="sq">
              <a:solidFill>
                <a:srgbClr val="E3E0DA"/>
              </a:solidFill>
              <a:prstDash val="solid"/>
              <a:miter/>
            </a:ln>
          </p:spPr>
        </p:sp>
      </p:grpSp>
      <p:grpSp>
        <p:nvGrpSpPr>
          <p:cNvPr name="Group 54" id="54"/>
          <p:cNvGrpSpPr/>
          <p:nvPr/>
        </p:nvGrpSpPr>
        <p:grpSpPr>
          <a:xfrm rot="0">
            <a:off x="10561320" y="7228332"/>
            <a:ext cx="6309360" cy="301752"/>
            <a:chOff x="0" y="0"/>
            <a:chExt cx="8412480" cy="402336"/>
          </a:xfrm>
        </p:grpSpPr>
        <p:sp>
          <p:nvSpPr>
            <p:cNvPr name="Freeform 55" id="55"/>
            <p:cNvSpPr/>
            <p:nvPr/>
          </p:nvSpPr>
          <p:spPr>
            <a:xfrm flipH="false" flipV="false" rot="0">
              <a:off x="0" y="0"/>
              <a:ext cx="8412480" cy="402336"/>
            </a:xfrm>
            <a:custGeom>
              <a:avLst/>
              <a:gdLst/>
              <a:ahLst/>
              <a:cxnLst/>
              <a:rect r="r" b="b" t="t" l="l"/>
              <a:pathLst>
                <a:path h="402336" w="8412480">
                  <a:moveTo>
                    <a:pt x="0" y="0"/>
                  </a:moveTo>
                  <a:lnTo>
                    <a:pt x="8412480" y="0"/>
                  </a:lnTo>
                  <a:lnTo>
                    <a:pt x="8412480" y="402336"/>
                  </a:lnTo>
                  <a:lnTo>
                    <a:pt x="0" y="402336"/>
                  </a:lnTo>
                  <a:close/>
                </a:path>
              </a:pathLst>
            </a:custGeom>
            <a:blipFill>
              <a:blip r:embed="rId3">
                <a:alphaModFix amt="0"/>
              </a:blip>
              <a:stretch>
                <a:fillRect l="0" t="-357414" r="0" b="-357414"/>
              </a:stretch>
            </a:blipFill>
          </p:spPr>
        </p:sp>
        <p:sp>
          <p:nvSpPr>
            <p:cNvPr name="TextBox 56" id="56"/>
            <p:cNvSpPr txBox="true"/>
            <p:nvPr/>
          </p:nvSpPr>
          <p:spPr>
            <a:xfrm>
              <a:off x="0" y="-28575"/>
              <a:ext cx="8412480" cy="430911"/>
            </a:xfrm>
            <a:prstGeom prst="rect">
              <a:avLst/>
            </a:prstGeom>
          </p:spPr>
          <p:txBody>
            <a:bodyPr anchor="ctr" rtlCol="false" tIns="0" lIns="0" bIns="0" rIns="0"/>
            <a:lstStyle/>
            <a:p>
              <a:pPr algn="l">
                <a:lnSpc>
                  <a:spcPts val="1620"/>
                </a:lnSpc>
              </a:pPr>
              <a:r>
                <a:rPr lang="en-US" b="true" sz="1350" spc="75">
                  <a:solidFill>
                    <a:srgbClr val="E06B3A"/>
                  </a:solidFill>
                  <a:latin typeface="Calibri (MS) Bold"/>
                  <a:ea typeface="Calibri (MS) Bold"/>
                  <a:cs typeface="Calibri (MS) Bold"/>
                  <a:sym typeface="Calibri (MS) Bold"/>
                </a:rPr>
                <a:t>YEW TEE ADDRESS</a:t>
              </a:r>
            </a:p>
          </p:txBody>
        </p:sp>
      </p:grpSp>
      <p:grpSp>
        <p:nvGrpSpPr>
          <p:cNvPr name="Group 57" id="57"/>
          <p:cNvGrpSpPr/>
          <p:nvPr/>
        </p:nvGrpSpPr>
        <p:grpSpPr>
          <a:xfrm rot="0">
            <a:off x="10561320" y="7475220"/>
            <a:ext cx="6309360" cy="411480"/>
            <a:chOff x="0" y="0"/>
            <a:chExt cx="8412480" cy="548640"/>
          </a:xfrm>
        </p:grpSpPr>
        <p:sp>
          <p:nvSpPr>
            <p:cNvPr name="Freeform 58" id="58"/>
            <p:cNvSpPr/>
            <p:nvPr/>
          </p:nvSpPr>
          <p:spPr>
            <a:xfrm flipH="false" flipV="false" rot="0">
              <a:off x="0" y="0"/>
              <a:ext cx="8412480" cy="548640"/>
            </a:xfrm>
            <a:custGeom>
              <a:avLst/>
              <a:gdLst/>
              <a:ahLst/>
              <a:cxnLst/>
              <a:rect r="r" b="b" t="t" l="l"/>
              <a:pathLst>
                <a:path h="548640" w="8412480">
                  <a:moveTo>
                    <a:pt x="0" y="0"/>
                  </a:moveTo>
                  <a:lnTo>
                    <a:pt x="8412480" y="0"/>
                  </a:lnTo>
                  <a:lnTo>
                    <a:pt x="8412480" y="548640"/>
                  </a:lnTo>
                  <a:lnTo>
                    <a:pt x="0" y="548640"/>
                  </a:lnTo>
                  <a:close/>
                </a:path>
              </a:pathLst>
            </a:custGeom>
            <a:blipFill>
              <a:blip r:embed="rId3">
                <a:alphaModFix amt="0"/>
              </a:blip>
              <a:stretch>
                <a:fillRect l="0" t="-248770" r="0" b="-248770"/>
              </a:stretch>
            </a:blipFill>
          </p:spPr>
        </p:sp>
        <p:sp>
          <p:nvSpPr>
            <p:cNvPr name="TextBox 59" id="59"/>
            <p:cNvSpPr txBox="true"/>
            <p:nvPr/>
          </p:nvSpPr>
          <p:spPr>
            <a:xfrm>
              <a:off x="0" y="-38100"/>
              <a:ext cx="8412480" cy="586740"/>
            </a:xfrm>
            <a:prstGeom prst="rect">
              <a:avLst/>
            </a:prstGeom>
          </p:spPr>
          <p:txBody>
            <a:bodyPr anchor="ctr" rtlCol="false" tIns="0" lIns="0" bIns="0" rIns="0"/>
            <a:lstStyle/>
            <a:p>
              <a:pPr algn="l">
                <a:lnSpc>
                  <a:spcPts val="2160"/>
                </a:lnSpc>
              </a:pPr>
              <a:r>
                <a:rPr lang="en-US" sz="1800">
                  <a:solidFill>
                    <a:srgbClr val="222222"/>
                  </a:solidFill>
                  <a:latin typeface="Calibri (MS)"/>
                  <a:ea typeface="Calibri (MS)"/>
                  <a:cs typeface="Calibri (MS)"/>
                  <a:sym typeface="Calibri (MS)"/>
                </a:rPr>
                <a:t>626 Choa Chu Kang St 62, #01-180, S680626</a:t>
              </a:r>
            </a:p>
          </p:txBody>
        </p:sp>
      </p:grpSp>
      <p:grpSp>
        <p:nvGrpSpPr>
          <p:cNvPr name="Group 60" id="60"/>
          <p:cNvGrpSpPr/>
          <p:nvPr/>
        </p:nvGrpSpPr>
        <p:grpSpPr>
          <a:xfrm rot="0">
            <a:off x="10554176" y="7852124"/>
            <a:ext cx="6323647" cy="14288"/>
            <a:chOff x="0" y="0"/>
            <a:chExt cx="8431530" cy="19050"/>
          </a:xfrm>
        </p:grpSpPr>
        <p:sp>
          <p:nvSpPr>
            <p:cNvPr name="Freeform 61" id="61"/>
            <p:cNvSpPr/>
            <p:nvPr/>
          </p:nvSpPr>
          <p:spPr>
            <a:xfrm flipH="false" flipV="false" rot="0">
              <a:off x="0" y="0"/>
              <a:ext cx="8431530" cy="19050"/>
            </a:xfrm>
            <a:custGeom>
              <a:avLst/>
              <a:gdLst/>
              <a:ahLst/>
              <a:cxnLst/>
              <a:rect r="r" b="b" t="t" l="l"/>
              <a:pathLst>
                <a:path h="19050" w="8431530">
                  <a:moveTo>
                    <a:pt x="0" y="0"/>
                  </a:moveTo>
                  <a:lnTo>
                    <a:pt x="8431530" y="19050"/>
                  </a:lnTo>
                </a:path>
              </a:pathLst>
            </a:custGeom>
            <a:blipFill>
              <a:blip r:embed="rId3">
                <a:alphaModFix amt="0"/>
              </a:blip>
              <a:stretch>
                <a:fillRect l="0" t="-8574077" r="0" b="-8574077"/>
              </a:stretch>
            </a:blipFill>
            <a:ln w="14288" cap="sq">
              <a:solidFill>
                <a:srgbClr val="E3E0DA"/>
              </a:solidFill>
              <a:prstDash val="solid"/>
              <a:miter/>
            </a:ln>
          </p:spPr>
        </p:sp>
      </p:grpSp>
      <p:grpSp>
        <p:nvGrpSpPr>
          <p:cNvPr name="Group 62" id="62"/>
          <p:cNvGrpSpPr/>
          <p:nvPr/>
        </p:nvGrpSpPr>
        <p:grpSpPr>
          <a:xfrm rot="0">
            <a:off x="10561320" y="7941564"/>
            <a:ext cx="6309360" cy="301752"/>
            <a:chOff x="0" y="0"/>
            <a:chExt cx="8412480" cy="402336"/>
          </a:xfrm>
        </p:grpSpPr>
        <p:sp>
          <p:nvSpPr>
            <p:cNvPr name="Freeform 63" id="63"/>
            <p:cNvSpPr/>
            <p:nvPr/>
          </p:nvSpPr>
          <p:spPr>
            <a:xfrm flipH="false" flipV="false" rot="0">
              <a:off x="0" y="0"/>
              <a:ext cx="8412480" cy="402336"/>
            </a:xfrm>
            <a:custGeom>
              <a:avLst/>
              <a:gdLst/>
              <a:ahLst/>
              <a:cxnLst/>
              <a:rect r="r" b="b" t="t" l="l"/>
              <a:pathLst>
                <a:path h="402336" w="8412480">
                  <a:moveTo>
                    <a:pt x="0" y="0"/>
                  </a:moveTo>
                  <a:lnTo>
                    <a:pt x="8412480" y="0"/>
                  </a:lnTo>
                  <a:lnTo>
                    <a:pt x="8412480" y="402336"/>
                  </a:lnTo>
                  <a:lnTo>
                    <a:pt x="0" y="402336"/>
                  </a:lnTo>
                  <a:close/>
                </a:path>
              </a:pathLst>
            </a:custGeom>
            <a:blipFill>
              <a:blip r:embed="rId3">
                <a:alphaModFix amt="0"/>
              </a:blip>
              <a:stretch>
                <a:fillRect l="0" t="-357414" r="0" b="-357414"/>
              </a:stretch>
            </a:blipFill>
          </p:spPr>
        </p:sp>
        <p:sp>
          <p:nvSpPr>
            <p:cNvPr name="TextBox 64" id="64"/>
            <p:cNvSpPr txBox="true"/>
            <p:nvPr/>
          </p:nvSpPr>
          <p:spPr>
            <a:xfrm>
              <a:off x="0" y="-28575"/>
              <a:ext cx="8412480" cy="430911"/>
            </a:xfrm>
            <a:prstGeom prst="rect">
              <a:avLst/>
            </a:prstGeom>
          </p:spPr>
          <p:txBody>
            <a:bodyPr anchor="ctr" rtlCol="false" tIns="0" lIns="0" bIns="0" rIns="0"/>
            <a:lstStyle/>
            <a:p>
              <a:pPr algn="l">
                <a:lnSpc>
                  <a:spcPts val="1620"/>
                </a:lnSpc>
              </a:pPr>
              <a:r>
                <a:rPr lang="en-US" b="true" sz="1350" spc="75">
                  <a:solidFill>
                    <a:srgbClr val="E06B3A"/>
                  </a:solidFill>
                  <a:latin typeface="Calibri (MS) Bold"/>
                  <a:ea typeface="Calibri (MS) Bold"/>
                  <a:cs typeface="Calibri (MS) Bold"/>
                  <a:sym typeface="Calibri (MS) Bold"/>
                </a:rPr>
                <a:t>FOCUS KEYWORD</a:t>
              </a:r>
            </a:p>
          </p:txBody>
        </p:sp>
      </p:grpSp>
      <p:grpSp>
        <p:nvGrpSpPr>
          <p:cNvPr name="Group 65" id="65"/>
          <p:cNvGrpSpPr/>
          <p:nvPr/>
        </p:nvGrpSpPr>
        <p:grpSpPr>
          <a:xfrm rot="0">
            <a:off x="10561320" y="8188452"/>
            <a:ext cx="6309360" cy="411480"/>
            <a:chOff x="0" y="0"/>
            <a:chExt cx="8412480" cy="548640"/>
          </a:xfrm>
        </p:grpSpPr>
        <p:sp>
          <p:nvSpPr>
            <p:cNvPr name="Freeform 66" id="66"/>
            <p:cNvSpPr/>
            <p:nvPr/>
          </p:nvSpPr>
          <p:spPr>
            <a:xfrm flipH="false" flipV="false" rot="0">
              <a:off x="0" y="0"/>
              <a:ext cx="8412480" cy="548640"/>
            </a:xfrm>
            <a:custGeom>
              <a:avLst/>
              <a:gdLst/>
              <a:ahLst/>
              <a:cxnLst/>
              <a:rect r="r" b="b" t="t" l="l"/>
              <a:pathLst>
                <a:path h="548640" w="8412480">
                  <a:moveTo>
                    <a:pt x="0" y="0"/>
                  </a:moveTo>
                  <a:lnTo>
                    <a:pt x="8412480" y="0"/>
                  </a:lnTo>
                  <a:lnTo>
                    <a:pt x="8412480" y="548640"/>
                  </a:lnTo>
                  <a:lnTo>
                    <a:pt x="0" y="548640"/>
                  </a:lnTo>
                  <a:close/>
                </a:path>
              </a:pathLst>
            </a:custGeom>
            <a:blipFill>
              <a:blip r:embed="rId3">
                <a:alphaModFix amt="0"/>
              </a:blip>
              <a:stretch>
                <a:fillRect l="0" t="-248770" r="0" b="-248770"/>
              </a:stretch>
            </a:blipFill>
          </p:spPr>
        </p:sp>
        <p:sp>
          <p:nvSpPr>
            <p:cNvPr name="TextBox 67" id="67"/>
            <p:cNvSpPr txBox="true"/>
            <p:nvPr/>
          </p:nvSpPr>
          <p:spPr>
            <a:xfrm>
              <a:off x="0" y="-38100"/>
              <a:ext cx="8412480" cy="586740"/>
            </a:xfrm>
            <a:prstGeom prst="rect">
              <a:avLst/>
            </a:prstGeom>
          </p:spPr>
          <p:txBody>
            <a:bodyPr anchor="ctr" rtlCol="false" tIns="0" lIns="0" bIns="0" rIns="0"/>
            <a:lstStyle/>
            <a:p>
              <a:pPr algn="l">
                <a:lnSpc>
                  <a:spcPts val="2160"/>
                </a:lnSpc>
              </a:pPr>
              <a:r>
                <a:rPr lang="en-US" sz="1800">
                  <a:solidFill>
                    <a:srgbClr val="222222"/>
                  </a:solidFill>
                  <a:latin typeface="Calibri (MS)"/>
                  <a:ea typeface="Calibri (MS)"/>
                  <a:cs typeface="Calibri (MS)"/>
                  <a:sym typeface="Calibri (MS)"/>
                </a:rPr>
                <a:t>Student care centre in Yew Tee</a:t>
              </a:r>
            </a:p>
          </p:txBody>
        </p:sp>
      </p:grpSp>
      <p:grpSp>
        <p:nvGrpSpPr>
          <p:cNvPr name="Group 68" id="68"/>
          <p:cNvGrpSpPr/>
          <p:nvPr/>
        </p:nvGrpSpPr>
        <p:grpSpPr>
          <a:xfrm rot="0">
            <a:off x="10554176" y="8565356"/>
            <a:ext cx="6323647" cy="14288"/>
            <a:chOff x="0" y="0"/>
            <a:chExt cx="8431530" cy="19050"/>
          </a:xfrm>
        </p:grpSpPr>
        <p:sp>
          <p:nvSpPr>
            <p:cNvPr name="Freeform 69" id="69"/>
            <p:cNvSpPr/>
            <p:nvPr/>
          </p:nvSpPr>
          <p:spPr>
            <a:xfrm flipH="false" flipV="false" rot="0">
              <a:off x="0" y="0"/>
              <a:ext cx="8431530" cy="19050"/>
            </a:xfrm>
            <a:custGeom>
              <a:avLst/>
              <a:gdLst/>
              <a:ahLst/>
              <a:cxnLst/>
              <a:rect r="r" b="b" t="t" l="l"/>
              <a:pathLst>
                <a:path h="19050" w="8431530">
                  <a:moveTo>
                    <a:pt x="0" y="0"/>
                  </a:moveTo>
                  <a:lnTo>
                    <a:pt x="8431530" y="19050"/>
                  </a:lnTo>
                </a:path>
              </a:pathLst>
            </a:custGeom>
            <a:blipFill>
              <a:blip r:embed="rId3">
                <a:alphaModFix amt="0"/>
              </a:blip>
              <a:stretch>
                <a:fillRect l="0" t="-8574077" r="0" b="-8574077"/>
              </a:stretch>
            </a:blipFill>
            <a:ln w="14288" cap="sq">
              <a:solidFill>
                <a:srgbClr val="E3E0DA"/>
              </a:solidFill>
              <a:prstDash val="solid"/>
              <a:miter/>
            </a:ln>
          </p:spPr>
        </p:sp>
      </p:grpSp>
      <p:grpSp>
        <p:nvGrpSpPr>
          <p:cNvPr name="Group 70" id="70"/>
          <p:cNvGrpSpPr/>
          <p:nvPr/>
        </p:nvGrpSpPr>
        <p:grpSpPr>
          <a:xfrm rot="0">
            <a:off x="10561320" y="8654796"/>
            <a:ext cx="6309360" cy="301752"/>
            <a:chOff x="0" y="0"/>
            <a:chExt cx="8412480" cy="402336"/>
          </a:xfrm>
        </p:grpSpPr>
        <p:sp>
          <p:nvSpPr>
            <p:cNvPr name="Freeform 71" id="71"/>
            <p:cNvSpPr/>
            <p:nvPr/>
          </p:nvSpPr>
          <p:spPr>
            <a:xfrm flipH="false" flipV="false" rot="0">
              <a:off x="0" y="0"/>
              <a:ext cx="8412480" cy="402336"/>
            </a:xfrm>
            <a:custGeom>
              <a:avLst/>
              <a:gdLst/>
              <a:ahLst/>
              <a:cxnLst/>
              <a:rect r="r" b="b" t="t" l="l"/>
              <a:pathLst>
                <a:path h="402336" w="8412480">
                  <a:moveTo>
                    <a:pt x="0" y="0"/>
                  </a:moveTo>
                  <a:lnTo>
                    <a:pt x="8412480" y="0"/>
                  </a:lnTo>
                  <a:lnTo>
                    <a:pt x="8412480" y="402336"/>
                  </a:lnTo>
                  <a:lnTo>
                    <a:pt x="0" y="402336"/>
                  </a:lnTo>
                  <a:close/>
                </a:path>
              </a:pathLst>
            </a:custGeom>
            <a:blipFill>
              <a:blip r:embed="rId3">
                <a:alphaModFix amt="0"/>
              </a:blip>
              <a:stretch>
                <a:fillRect l="0" t="-357414" r="0" b="-357414"/>
              </a:stretch>
            </a:blipFill>
          </p:spPr>
        </p:sp>
        <p:sp>
          <p:nvSpPr>
            <p:cNvPr name="TextBox 72" id="72"/>
            <p:cNvSpPr txBox="true"/>
            <p:nvPr/>
          </p:nvSpPr>
          <p:spPr>
            <a:xfrm>
              <a:off x="0" y="-28575"/>
              <a:ext cx="8412480" cy="430911"/>
            </a:xfrm>
            <a:prstGeom prst="rect">
              <a:avLst/>
            </a:prstGeom>
          </p:spPr>
          <p:txBody>
            <a:bodyPr anchor="ctr" rtlCol="false" tIns="0" lIns="0" bIns="0" rIns="0"/>
            <a:lstStyle/>
            <a:p>
              <a:pPr algn="l">
                <a:lnSpc>
                  <a:spcPts val="1620"/>
                </a:lnSpc>
              </a:pPr>
              <a:r>
                <a:rPr lang="en-US" b="true" sz="1350" spc="75">
                  <a:solidFill>
                    <a:srgbClr val="E06B3A"/>
                  </a:solidFill>
                  <a:latin typeface="Calibri (MS) Bold"/>
                  <a:ea typeface="Calibri (MS) Bold"/>
                  <a:cs typeface="Calibri (MS) Bold"/>
                  <a:sym typeface="Calibri (MS) Bold"/>
                </a:rPr>
                <a:t>ESTABLISHED</a:t>
              </a:r>
            </a:p>
          </p:txBody>
        </p:sp>
      </p:grpSp>
      <p:grpSp>
        <p:nvGrpSpPr>
          <p:cNvPr name="Group 73" id="73"/>
          <p:cNvGrpSpPr/>
          <p:nvPr/>
        </p:nvGrpSpPr>
        <p:grpSpPr>
          <a:xfrm rot="0">
            <a:off x="10561320" y="8901684"/>
            <a:ext cx="6309360" cy="411480"/>
            <a:chOff x="0" y="0"/>
            <a:chExt cx="8412480" cy="548640"/>
          </a:xfrm>
        </p:grpSpPr>
        <p:sp>
          <p:nvSpPr>
            <p:cNvPr name="Freeform 74" id="74"/>
            <p:cNvSpPr/>
            <p:nvPr/>
          </p:nvSpPr>
          <p:spPr>
            <a:xfrm flipH="false" flipV="false" rot="0">
              <a:off x="0" y="0"/>
              <a:ext cx="8412480" cy="548640"/>
            </a:xfrm>
            <a:custGeom>
              <a:avLst/>
              <a:gdLst/>
              <a:ahLst/>
              <a:cxnLst/>
              <a:rect r="r" b="b" t="t" l="l"/>
              <a:pathLst>
                <a:path h="548640" w="8412480">
                  <a:moveTo>
                    <a:pt x="0" y="0"/>
                  </a:moveTo>
                  <a:lnTo>
                    <a:pt x="8412480" y="0"/>
                  </a:lnTo>
                  <a:lnTo>
                    <a:pt x="8412480" y="548640"/>
                  </a:lnTo>
                  <a:lnTo>
                    <a:pt x="0" y="548640"/>
                  </a:lnTo>
                  <a:close/>
                </a:path>
              </a:pathLst>
            </a:custGeom>
            <a:blipFill>
              <a:blip r:embed="rId3">
                <a:alphaModFix amt="0"/>
              </a:blip>
              <a:stretch>
                <a:fillRect l="0" t="-248770" r="0" b="-248770"/>
              </a:stretch>
            </a:blipFill>
          </p:spPr>
        </p:sp>
        <p:sp>
          <p:nvSpPr>
            <p:cNvPr name="TextBox 75" id="75"/>
            <p:cNvSpPr txBox="true"/>
            <p:nvPr/>
          </p:nvSpPr>
          <p:spPr>
            <a:xfrm>
              <a:off x="0" y="-38100"/>
              <a:ext cx="8412480" cy="586740"/>
            </a:xfrm>
            <a:prstGeom prst="rect">
              <a:avLst/>
            </a:prstGeom>
          </p:spPr>
          <p:txBody>
            <a:bodyPr anchor="ctr" rtlCol="false" tIns="0" lIns="0" bIns="0" rIns="0"/>
            <a:lstStyle/>
            <a:p>
              <a:pPr algn="l">
                <a:lnSpc>
                  <a:spcPts val="2160"/>
                </a:lnSpc>
              </a:pPr>
              <a:r>
                <a:rPr lang="en-US" sz="1800">
                  <a:solidFill>
                    <a:srgbClr val="222222"/>
                  </a:solidFill>
                  <a:latin typeface="Calibri (MS)"/>
                  <a:ea typeface="Calibri (MS)"/>
                  <a:cs typeface="Calibri (MS)"/>
                  <a:sym typeface="Calibri (MS)"/>
                </a:rPr>
                <a:t>2010</a:t>
              </a:r>
            </a:p>
          </p:txBody>
        </p:sp>
      </p:grpSp>
      <p:grpSp>
        <p:nvGrpSpPr>
          <p:cNvPr name="Group 76" id="76"/>
          <p:cNvGrpSpPr/>
          <p:nvPr/>
        </p:nvGrpSpPr>
        <p:grpSpPr>
          <a:xfrm rot="0">
            <a:off x="960120" y="9669780"/>
            <a:ext cx="10972800" cy="411480"/>
            <a:chOff x="0" y="0"/>
            <a:chExt cx="14630400" cy="548640"/>
          </a:xfrm>
        </p:grpSpPr>
        <p:sp>
          <p:nvSpPr>
            <p:cNvPr name="Freeform 77" id="77"/>
            <p:cNvSpPr/>
            <p:nvPr/>
          </p:nvSpPr>
          <p:spPr>
            <a:xfrm flipH="false" flipV="false" rot="0">
              <a:off x="0" y="0"/>
              <a:ext cx="14630400" cy="548640"/>
            </a:xfrm>
            <a:custGeom>
              <a:avLst/>
              <a:gdLst/>
              <a:ahLst/>
              <a:cxnLst/>
              <a:rect r="r" b="b" t="t" l="l"/>
              <a:pathLst>
                <a:path h="548640" w="14630400">
                  <a:moveTo>
                    <a:pt x="0" y="0"/>
                  </a:moveTo>
                  <a:lnTo>
                    <a:pt x="14630400" y="0"/>
                  </a:lnTo>
                  <a:lnTo>
                    <a:pt x="14630400" y="548640"/>
                  </a:lnTo>
                  <a:lnTo>
                    <a:pt x="0" y="548640"/>
                  </a:lnTo>
                  <a:close/>
                </a:path>
              </a:pathLst>
            </a:custGeom>
            <a:blipFill>
              <a:blip r:embed="rId3">
                <a:alphaModFix amt="0"/>
              </a:blip>
              <a:stretch>
                <a:fillRect l="0" t="-469601" r="0" b="-469601"/>
              </a:stretch>
            </a:blipFill>
          </p:spPr>
        </p:sp>
        <p:sp>
          <p:nvSpPr>
            <p:cNvPr name="TextBox 78" id="78"/>
            <p:cNvSpPr txBox="true"/>
            <p:nvPr/>
          </p:nvSpPr>
          <p:spPr>
            <a:xfrm>
              <a:off x="0" y="-28575"/>
              <a:ext cx="14630400" cy="577215"/>
            </a:xfrm>
            <a:prstGeom prst="rect">
              <a:avLst/>
            </a:prstGeom>
          </p:spPr>
          <p:txBody>
            <a:bodyPr anchor="ctr" rtlCol="false" tIns="0" lIns="0" bIns="0" rIns="0"/>
            <a:lstStyle/>
            <a:p>
              <a:pPr algn="l">
                <a:lnSpc>
                  <a:spcPts val="1620"/>
                </a:lnSpc>
              </a:pPr>
              <a:r>
                <a:rPr lang="en-US" sz="1350">
                  <a:solidFill>
                    <a:srgbClr val="8C96B5"/>
                  </a:solidFill>
                  <a:latin typeface="Calibri (MS)"/>
                  <a:ea typeface="Calibri (MS)"/>
                  <a:cs typeface="Calibri (MS)"/>
                  <a:sym typeface="Calibri (MS)"/>
                </a:rPr>
                <a:t>Business Profile  |  Off-Page Backlink Submission</a:t>
              </a:r>
            </a:p>
          </p:txBody>
        </p:sp>
      </p:grpSp>
      <p:grpSp>
        <p:nvGrpSpPr>
          <p:cNvPr name="Group 79" id="79"/>
          <p:cNvGrpSpPr/>
          <p:nvPr/>
        </p:nvGrpSpPr>
        <p:grpSpPr>
          <a:xfrm rot="0">
            <a:off x="16047720" y="9669780"/>
            <a:ext cx="1371600" cy="411480"/>
            <a:chOff x="0" y="0"/>
            <a:chExt cx="1828800" cy="548640"/>
          </a:xfrm>
        </p:grpSpPr>
        <p:sp>
          <p:nvSpPr>
            <p:cNvPr name="Freeform 80" id="80"/>
            <p:cNvSpPr/>
            <p:nvPr/>
          </p:nvSpPr>
          <p:spPr>
            <a:xfrm flipH="false" flipV="false" rot="0">
              <a:off x="0" y="0"/>
              <a:ext cx="1828800" cy="548640"/>
            </a:xfrm>
            <a:custGeom>
              <a:avLst/>
              <a:gdLst/>
              <a:ahLst/>
              <a:cxnLst/>
              <a:rect r="r" b="b" t="t" l="l"/>
              <a:pathLst>
                <a:path h="548640" w="1828800">
                  <a:moveTo>
                    <a:pt x="0" y="0"/>
                  </a:moveTo>
                  <a:lnTo>
                    <a:pt x="1828800" y="0"/>
                  </a:lnTo>
                  <a:lnTo>
                    <a:pt x="1828800" y="548640"/>
                  </a:lnTo>
                  <a:lnTo>
                    <a:pt x="0" y="548640"/>
                  </a:lnTo>
                  <a:close/>
                </a:path>
              </a:pathLst>
            </a:custGeom>
            <a:blipFill>
              <a:blip r:embed="rId3">
                <a:alphaModFix amt="0"/>
              </a:blip>
              <a:stretch>
                <a:fillRect l="0" t="-14950" r="0" b="-14950"/>
              </a:stretch>
            </a:blipFill>
          </p:spPr>
        </p:sp>
        <p:sp>
          <p:nvSpPr>
            <p:cNvPr name="TextBox 81" id="81"/>
            <p:cNvSpPr txBox="true"/>
            <p:nvPr/>
          </p:nvSpPr>
          <p:spPr>
            <a:xfrm>
              <a:off x="0" y="-28575"/>
              <a:ext cx="1828800" cy="577215"/>
            </a:xfrm>
            <a:prstGeom prst="rect">
              <a:avLst/>
            </a:prstGeom>
          </p:spPr>
          <p:txBody>
            <a:bodyPr anchor="ctr" rtlCol="false" tIns="0" lIns="0" bIns="0" rIns="0"/>
            <a:lstStyle/>
            <a:p>
              <a:pPr algn="r">
                <a:lnSpc>
                  <a:spcPts val="1620"/>
                </a:lnSpc>
              </a:pPr>
              <a:r>
                <a:rPr lang="en-US" sz="1350">
                  <a:solidFill>
                    <a:srgbClr val="8C96B5"/>
                  </a:solidFill>
                  <a:latin typeface="Calibri (MS)"/>
                  <a:ea typeface="Calibri (MS)"/>
                  <a:cs typeface="Calibri (MS)"/>
                  <a:sym typeface="Calibri (MS)"/>
                </a:rPr>
                <a:t>Page 1 / 4</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5F1"/>
        </a:solidFill>
      </p:bgPr>
    </p:bg>
    <p:spTree>
      <p:nvGrpSpPr>
        <p:cNvPr id="1" name=""/>
        <p:cNvGrpSpPr/>
        <p:nvPr/>
      </p:nvGrpSpPr>
      <p:grpSpPr>
        <a:xfrm>
          <a:off x="0" y="0"/>
          <a:ext cx="0" cy="0"/>
          <a:chOff x="0" y="0"/>
          <a:chExt cx="0" cy="0"/>
        </a:xfrm>
      </p:grpSpPr>
      <p:grpSp>
        <p:nvGrpSpPr>
          <p:cNvPr name="Group 2" id="2"/>
          <p:cNvGrpSpPr/>
          <p:nvPr/>
        </p:nvGrpSpPr>
        <p:grpSpPr>
          <a:xfrm rot="0">
            <a:off x="960120" y="685800"/>
            <a:ext cx="13716000" cy="754380"/>
            <a:chOff x="0" y="0"/>
            <a:chExt cx="18288000" cy="1005840"/>
          </a:xfrm>
        </p:grpSpPr>
        <p:sp>
          <p:nvSpPr>
            <p:cNvPr name="Freeform 3" id="3"/>
            <p:cNvSpPr/>
            <p:nvPr/>
          </p:nvSpPr>
          <p:spPr>
            <a:xfrm flipH="false" flipV="false" rot="0">
              <a:off x="0" y="0"/>
              <a:ext cx="18288000" cy="1005840"/>
            </a:xfrm>
            <a:custGeom>
              <a:avLst/>
              <a:gdLst/>
              <a:ahLst/>
              <a:cxnLst/>
              <a:rect r="r" b="b" t="t" l="l"/>
              <a:pathLst>
                <a:path h="1005840" w="18288000">
                  <a:moveTo>
                    <a:pt x="0" y="0"/>
                  </a:moveTo>
                  <a:lnTo>
                    <a:pt x="18288000" y="0"/>
                  </a:lnTo>
                  <a:lnTo>
                    <a:pt x="18288000" y="1005840"/>
                  </a:lnTo>
                  <a:lnTo>
                    <a:pt x="0" y="1005840"/>
                  </a:lnTo>
                  <a:close/>
                </a:path>
              </a:pathLst>
            </a:custGeom>
            <a:blipFill>
              <a:blip r:embed="rId3">
                <a:alphaModFix amt="0"/>
              </a:blip>
              <a:stretch>
                <a:fillRect l="0" t="-304273" r="0" b="-304273"/>
              </a:stretch>
            </a:blipFill>
          </p:spPr>
        </p:sp>
        <p:sp>
          <p:nvSpPr>
            <p:cNvPr name="TextBox 4" id="4"/>
            <p:cNvSpPr txBox="true"/>
            <p:nvPr/>
          </p:nvSpPr>
          <p:spPr>
            <a:xfrm>
              <a:off x="0" y="-9525"/>
              <a:ext cx="18288000" cy="1015365"/>
            </a:xfrm>
            <a:prstGeom prst="rect">
              <a:avLst/>
            </a:prstGeom>
          </p:spPr>
          <p:txBody>
            <a:bodyPr anchor="ctr" rtlCol="false" tIns="0" lIns="0" bIns="0" rIns="0"/>
            <a:lstStyle/>
            <a:p>
              <a:pPr algn="l">
                <a:lnSpc>
                  <a:spcPts val="5040"/>
                </a:lnSpc>
              </a:pPr>
              <a:r>
                <a:rPr lang="en-US" sz="4200" b="true">
                  <a:solidFill>
                    <a:srgbClr val="2B3A67"/>
                  </a:solidFill>
                  <a:latin typeface="Cambria Bold"/>
                  <a:ea typeface="Cambria Bold"/>
                  <a:cs typeface="Cambria Bold"/>
                  <a:sym typeface="Cambria Bold"/>
                </a:rPr>
                <a:t>Services Offered</a:t>
              </a:r>
            </a:p>
          </p:txBody>
        </p:sp>
      </p:grpSp>
      <p:grpSp>
        <p:nvGrpSpPr>
          <p:cNvPr name="Group 5" id="5"/>
          <p:cNvGrpSpPr/>
          <p:nvPr/>
        </p:nvGrpSpPr>
        <p:grpSpPr>
          <a:xfrm rot="0">
            <a:off x="960120" y="1481328"/>
            <a:ext cx="15636240" cy="685800"/>
            <a:chOff x="0" y="0"/>
            <a:chExt cx="20848320" cy="914400"/>
          </a:xfrm>
        </p:grpSpPr>
        <p:sp>
          <p:nvSpPr>
            <p:cNvPr name="Freeform 6" id="6"/>
            <p:cNvSpPr/>
            <p:nvPr/>
          </p:nvSpPr>
          <p:spPr>
            <a:xfrm flipH="false" flipV="false" rot="0">
              <a:off x="0" y="0"/>
              <a:ext cx="20848320" cy="914400"/>
            </a:xfrm>
            <a:custGeom>
              <a:avLst/>
              <a:gdLst/>
              <a:ahLst/>
              <a:cxnLst/>
              <a:rect r="r" b="b" t="t" l="l"/>
              <a:pathLst>
                <a:path h="914400" w="20848320">
                  <a:moveTo>
                    <a:pt x="0" y="0"/>
                  </a:moveTo>
                  <a:lnTo>
                    <a:pt x="20848320" y="0"/>
                  </a:lnTo>
                  <a:lnTo>
                    <a:pt x="20848320" y="914400"/>
                  </a:lnTo>
                  <a:lnTo>
                    <a:pt x="0" y="914400"/>
                  </a:lnTo>
                  <a:close/>
                </a:path>
              </a:pathLst>
            </a:custGeom>
            <a:blipFill>
              <a:blip r:embed="rId3">
                <a:alphaModFix amt="0"/>
              </a:blip>
              <a:stretch>
                <a:fillRect l="0" t="-394258" r="0" b="-394258"/>
              </a:stretch>
            </a:blipFill>
          </p:spPr>
        </p:sp>
        <p:sp>
          <p:nvSpPr>
            <p:cNvPr name="TextBox 7" id="7"/>
            <p:cNvSpPr txBox="true"/>
            <p:nvPr/>
          </p:nvSpPr>
          <p:spPr>
            <a:xfrm>
              <a:off x="0" y="-38100"/>
              <a:ext cx="20848320" cy="952500"/>
            </a:xfrm>
            <a:prstGeom prst="rect">
              <a:avLst/>
            </a:prstGeom>
          </p:spPr>
          <p:txBody>
            <a:bodyPr anchor="ctr" rtlCol="false" tIns="0" lIns="0" bIns="0" rIns="0"/>
            <a:lstStyle/>
            <a:p>
              <a:pPr algn="l">
                <a:lnSpc>
                  <a:spcPts val="2250"/>
                </a:lnSpc>
              </a:pPr>
              <a:r>
                <a:rPr lang="en-US" sz="1875">
                  <a:solidFill>
                    <a:srgbClr val="666666"/>
                  </a:solidFill>
                  <a:latin typeface="Calibri (MS)"/>
                  <a:ea typeface="Calibri (MS)"/>
                  <a:cs typeface="Calibri (MS)"/>
                  <a:sym typeface="Calibri (MS)"/>
                </a:rPr>
                <a:t>As a well-established student care centre in Yew Tee, EduFirst combines academic tuition with after-school student care for a genuine one-stop solution.</a:t>
              </a:r>
            </a:p>
          </p:txBody>
        </p:sp>
      </p:grpSp>
      <p:grpSp>
        <p:nvGrpSpPr>
          <p:cNvPr name="Group 8" id="8"/>
          <p:cNvGrpSpPr/>
          <p:nvPr/>
        </p:nvGrpSpPr>
        <p:grpSpPr>
          <a:xfrm rot="0">
            <a:off x="960120" y="2468880"/>
            <a:ext cx="6309360" cy="6858000"/>
            <a:chOff x="0" y="0"/>
            <a:chExt cx="8412480" cy="9144000"/>
          </a:xfrm>
        </p:grpSpPr>
        <p:sp>
          <p:nvSpPr>
            <p:cNvPr name="Freeform 9" id="9"/>
            <p:cNvSpPr/>
            <p:nvPr/>
          </p:nvSpPr>
          <p:spPr>
            <a:xfrm flipH="false" flipV="false" rot="0">
              <a:off x="0" y="0"/>
              <a:ext cx="8412480" cy="9144000"/>
            </a:xfrm>
            <a:custGeom>
              <a:avLst/>
              <a:gdLst/>
              <a:ahLst/>
              <a:cxnLst/>
              <a:rect r="r" b="b" t="t" l="l"/>
              <a:pathLst>
                <a:path h="9144000" w="8412480">
                  <a:moveTo>
                    <a:pt x="0" y="219456"/>
                  </a:moveTo>
                  <a:cubicBezTo>
                    <a:pt x="0" y="98298"/>
                    <a:pt x="98298" y="0"/>
                    <a:pt x="219456" y="0"/>
                  </a:cubicBezTo>
                  <a:lnTo>
                    <a:pt x="8193024" y="0"/>
                  </a:lnTo>
                  <a:cubicBezTo>
                    <a:pt x="8314182" y="0"/>
                    <a:pt x="8412480" y="98298"/>
                    <a:pt x="8412480" y="219456"/>
                  </a:cubicBezTo>
                  <a:lnTo>
                    <a:pt x="8412480" y="8924544"/>
                  </a:lnTo>
                  <a:cubicBezTo>
                    <a:pt x="8412480" y="9045701"/>
                    <a:pt x="8314182" y="9144000"/>
                    <a:pt x="8193024" y="9144000"/>
                  </a:cubicBezTo>
                  <a:lnTo>
                    <a:pt x="219456" y="9144000"/>
                  </a:lnTo>
                  <a:cubicBezTo>
                    <a:pt x="98298" y="9144000"/>
                    <a:pt x="0" y="9045702"/>
                    <a:pt x="0" y="8924544"/>
                  </a:cubicBezTo>
                  <a:close/>
                </a:path>
              </a:pathLst>
            </a:custGeom>
            <a:solidFill>
              <a:srgbClr val="2B3A67"/>
            </a:solidFill>
          </p:spPr>
        </p:sp>
      </p:grpSp>
      <p:grpSp>
        <p:nvGrpSpPr>
          <p:cNvPr name="Group 10" id="10"/>
          <p:cNvGrpSpPr/>
          <p:nvPr/>
        </p:nvGrpSpPr>
        <p:grpSpPr>
          <a:xfrm rot="0">
            <a:off x="1440180" y="2948940"/>
            <a:ext cx="754380" cy="754380"/>
            <a:chOff x="0" y="0"/>
            <a:chExt cx="1005840" cy="1005840"/>
          </a:xfrm>
        </p:grpSpPr>
        <p:sp>
          <p:nvSpPr>
            <p:cNvPr name="Freeform 11" id="11"/>
            <p:cNvSpPr/>
            <p:nvPr/>
          </p:nvSpPr>
          <p:spPr>
            <a:xfrm flipH="false" flipV="false" rot="0">
              <a:off x="0" y="0"/>
              <a:ext cx="1005840" cy="1005840"/>
            </a:xfrm>
            <a:custGeom>
              <a:avLst/>
              <a:gdLst/>
              <a:ahLst/>
              <a:cxnLst/>
              <a:rect r="r" b="b" t="t" l="l"/>
              <a:pathLst>
                <a:path h="1005840" w="1005840">
                  <a:moveTo>
                    <a:pt x="0" y="502920"/>
                  </a:moveTo>
                  <a:cubicBezTo>
                    <a:pt x="0" y="225171"/>
                    <a:pt x="225171" y="0"/>
                    <a:pt x="502920" y="0"/>
                  </a:cubicBezTo>
                  <a:cubicBezTo>
                    <a:pt x="780669" y="0"/>
                    <a:pt x="1005840" y="225171"/>
                    <a:pt x="1005840" y="502920"/>
                  </a:cubicBezTo>
                  <a:cubicBezTo>
                    <a:pt x="1005840" y="780669"/>
                    <a:pt x="780669" y="1005840"/>
                    <a:pt x="502920" y="1005840"/>
                  </a:cubicBezTo>
                  <a:cubicBezTo>
                    <a:pt x="225171" y="1005840"/>
                    <a:pt x="0" y="780669"/>
                    <a:pt x="0" y="502920"/>
                  </a:cubicBezTo>
                  <a:close/>
                </a:path>
              </a:pathLst>
            </a:custGeom>
            <a:solidFill>
              <a:srgbClr val="E06B3A"/>
            </a:solidFill>
          </p:spPr>
        </p:sp>
      </p:grpSp>
      <p:grpSp>
        <p:nvGrpSpPr>
          <p:cNvPr name="Group 12" id="12"/>
          <p:cNvGrpSpPr/>
          <p:nvPr/>
        </p:nvGrpSpPr>
        <p:grpSpPr>
          <a:xfrm rot="0">
            <a:off x="1440180" y="2948940"/>
            <a:ext cx="754380" cy="754380"/>
            <a:chOff x="0" y="0"/>
            <a:chExt cx="1005840" cy="1005840"/>
          </a:xfrm>
        </p:grpSpPr>
        <p:sp>
          <p:nvSpPr>
            <p:cNvPr name="Freeform 13" id="13"/>
            <p:cNvSpPr/>
            <p:nvPr/>
          </p:nvSpPr>
          <p:spPr>
            <a:xfrm flipH="false" flipV="false" rot="0">
              <a:off x="0" y="0"/>
              <a:ext cx="1005840" cy="1005840"/>
            </a:xfrm>
            <a:custGeom>
              <a:avLst/>
              <a:gdLst/>
              <a:ahLst/>
              <a:cxnLst/>
              <a:rect r="r" b="b" t="t" l="l"/>
              <a:pathLst>
                <a:path h="1005840" w="1005840">
                  <a:moveTo>
                    <a:pt x="0" y="0"/>
                  </a:moveTo>
                  <a:lnTo>
                    <a:pt x="1005840" y="0"/>
                  </a:lnTo>
                  <a:lnTo>
                    <a:pt x="1005840" y="1005840"/>
                  </a:lnTo>
                  <a:lnTo>
                    <a:pt x="0" y="1005840"/>
                  </a:lnTo>
                  <a:close/>
                </a:path>
              </a:pathLst>
            </a:custGeom>
            <a:blipFill>
              <a:blip r:embed="rId3">
                <a:alphaModFix amt="0"/>
              </a:blip>
              <a:stretch>
                <a:fillRect l="-78303" t="0" r="-78303" b="0"/>
              </a:stretch>
            </a:blipFill>
          </p:spPr>
        </p:sp>
        <p:sp>
          <p:nvSpPr>
            <p:cNvPr name="TextBox 14" id="14"/>
            <p:cNvSpPr txBox="true"/>
            <p:nvPr/>
          </p:nvSpPr>
          <p:spPr>
            <a:xfrm>
              <a:off x="0" y="-19050"/>
              <a:ext cx="1005840" cy="1024890"/>
            </a:xfrm>
            <a:prstGeom prst="rect">
              <a:avLst/>
            </a:prstGeom>
          </p:spPr>
          <p:txBody>
            <a:bodyPr anchor="ctr" rtlCol="false" tIns="0" lIns="0" bIns="0" rIns="0"/>
            <a:lstStyle/>
            <a:p>
              <a:pPr algn="ctr">
                <a:lnSpc>
                  <a:spcPts val="3240"/>
                </a:lnSpc>
              </a:pPr>
              <a:r>
                <a:rPr lang="en-US" sz="2700" b="true">
                  <a:solidFill>
                    <a:srgbClr val="FFFFFF"/>
                  </a:solidFill>
                  <a:latin typeface="Arial Bold"/>
                  <a:ea typeface="Arial Bold"/>
                  <a:cs typeface="Arial Bold"/>
                  <a:sym typeface="Arial Bold"/>
                </a:rPr>
                <a:t>SC</a:t>
              </a:r>
            </a:p>
          </p:txBody>
        </p:sp>
      </p:grpSp>
      <p:grpSp>
        <p:nvGrpSpPr>
          <p:cNvPr name="Group 15" id="15"/>
          <p:cNvGrpSpPr/>
          <p:nvPr/>
        </p:nvGrpSpPr>
        <p:grpSpPr>
          <a:xfrm rot="0">
            <a:off x="2468880" y="2948940"/>
            <a:ext cx="4389120" cy="754380"/>
            <a:chOff x="0" y="0"/>
            <a:chExt cx="5852160" cy="1005840"/>
          </a:xfrm>
        </p:grpSpPr>
        <p:sp>
          <p:nvSpPr>
            <p:cNvPr name="Freeform 16" id="16"/>
            <p:cNvSpPr/>
            <p:nvPr/>
          </p:nvSpPr>
          <p:spPr>
            <a:xfrm flipH="false" flipV="false" rot="0">
              <a:off x="0" y="0"/>
              <a:ext cx="5852160" cy="1005840"/>
            </a:xfrm>
            <a:custGeom>
              <a:avLst/>
              <a:gdLst/>
              <a:ahLst/>
              <a:cxnLst/>
              <a:rect r="r" b="b" t="t" l="l"/>
              <a:pathLst>
                <a:path h="1005840" w="5852160">
                  <a:moveTo>
                    <a:pt x="0" y="0"/>
                  </a:moveTo>
                  <a:lnTo>
                    <a:pt x="5852160" y="0"/>
                  </a:lnTo>
                  <a:lnTo>
                    <a:pt x="5852160" y="1005840"/>
                  </a:lnTo>
                  <a:lnTo>
                    <a:pt x="0" y="1005840"/>
                  </a:lnTo>
                  <a:close/>
                </a:path>
              </a:pathLst>
            </a:custGeom>
            <a:blipFill>
              <a:blip r:embed="rId3">
                <a:alphaModFix amt="0"/>
              </a:blip>
              <a:stretch>
                <a:fillRect l="0" t="-63367" r="0" b="-63367"/>
              </a:stretch>
            </a:blipFill>
          </p:spPr>
        </p:sp>
        <p:sp>
          <p:nvSpPr>
            <p:cNvPr name="TextBox 17" id="17"/>
            <p:cNvSpPr txBox="true"/>
            <p:nvPr/>
          </p:nvSpPr>
          <p:spPr>
            <a:xfrm>
              <a:off x="0" y="-9525"/>
              <a:ext cx="5852160" cy="1015365"/>
            </a:xfrm>
            <a:prstGeom prst="rect">
              <a:avLst/>
            </a:prstGeom>
          </p:spPr>
          <p:txBody>
            <a:bodyPr anchor="ctr" rtlCol="false" tIns="0" lIns="0" bIns="0" rIns="0"/>
            <a:lstStyle/>
            <a:p>
              <a:pPr algn="l">
                <a:lnSpc>
                  <a:spcPts val="2879"/>
                </a:lnSpc>
              </a:pPr>
              <a:r>
                <a:rPr lang="en-US" sz="2400" b="true">
                  <a:solidFill>
                    <a:srgbClr val="FFFFFF"/>
                  </a:solidFill>
                  <a:latin typeface="Cambria Bold"/>
                  <a:ea typeface="Cambria Bold"/>
                  <a:cs typeface="Cambria Bold"/>
                  <a:sym typeface="Cambria Bold"/>
                </a:rPr>
                <a:t>Student Care Service</a:t>
              </a:r>
            </a:p>
          </p:txBody>
        </p:sp>
      </p:grpSp>
      <p:grpSp>
        <p:nvGrpSpPr>
          <p:cNvPr name="Group 18" id="18"/>
          <p:cNvGrpSpPr/>
          <p:nvPr/>
        </p:nvGrpSpPr>
        <p:grpSpPr>
          <a:xfrm rot="0">
            <a:off x="1440180" y="3977640"/>
            <a:ext cx="5349240" cy="2057400"/>
            <a:chOff x="0" y="0"/>
            <a:chExt cx="7132320" cy="2743200"/>
          </a:xfrm>
        </p:grpSpPr>
        <p:sp>
          <p:nvSpPr>
            <p:cNvPr name="Freeform 19" id="19"/>
            <p:cNvSpPr/>
            <p:nvPr/>
          </p:nvSpPr>
          <p:spPr>
            <a:xfrm flipH="false" flipV="false" rot="0">
              <a:off x="0" y="0"/>
              <a:ext cx="7132320" cy="2743200"/>
            </a:xfrm>
            <a:custGeom>
              <a:avLst/>
              <a:gdLst/>
              <a:ahLst/>
              <a:cxnLst/>
              <a:rect r="r" b="b" t="t" l="l"/>
              <a:pathLst>
                <a:path h="2743200" w="7132320">
                  <a:moveTo>
                    <a:pt x="0" y="0"/>
                  </a:moveTo>
                  <a:lnTo>
                    <a:pt x="7132320" y="0"/>
                  </a:lnTo>
                  <a:lnTo>
                    <a:pt x="7132320" y="2743200"/>
                  </a:lnTo>
                  <a:lnTo>
                    <a:pt x="0" y="2743200"/>
                  </a:lnTo>
                  <a:close/>
                </a:path>
              </a:pathLst>
            </a:custGeom>
            <a:blipFill>
              <a:blip r:embed="rId3">
                <a:alphaModFix amt="0"/>
              </a:blip>
              <a:stretch>
                <a:fillRect l="0" t="-661" r="0" b="-661"/>
              </a:stretch>
            </a:blipFill>
          </p:spPr>
        </p:sp>
        <p:sp>
          <p:nvSpPr>
            <p:cNvPr name="TextBox 20" id="20"/>
            <p:cNvSpPr txBox="true"/>
            <p:nvPr/>
          </p:nvSpPr>
          <p:spPr>
            <a:xfrm>
              <a:off x="0" y="-95250"/>
              <a:ext cx="7132320" cy="2838450"/>
            </a:xfrm>
            <a:prstGeom prst="rect">
              <a:avLst/>
            </a:prstGeom>
          </p:spPr>
          <p:txBody>
            <a:bodyPr anchor="ctr" rtlCol="false" tIns="0" lIns="0" bIns="0" rIns="0"/>
            <a:lstStyle/>
            <a:p>
              <a:pPr algn="l">
                <a:lnSpc>
                  <a:spcPts val="2700"/>
                </a:lnSpc>
              </a:pPr>
              <a:r>
                <a:rPr lang="en-US" sz="1800">
                  <a:solidFill>
                    <a:srgbClr val="FFFFFF"/>
                  </a:solidFill>
                  <a:latin typeface="Calibri (MS)"/>
                  <a:ea typeface="Calibri (MS)"/>
                  <a:cs typeface="Calibri (MS)"/>
                  <a:sym typeface="Calibri (MS)"/>
                </a:rPr>
                <a:t>EduFirst's student care centre in Yew Tee provides a safe, supervised environment after school hours, combined with homework guidance and academic support, giving working parents peace of mind.</a:t>
              </a:r>
            </a:p>
          </p:txBody>
        </p:sp>
      </p:grpSp>
      <p:grpSp>
        <p:nvGrpSpPr>
          <p:cNvPr name="Group 21" id="21"/>
          <p:cNvGrpSpPr/>
          <p:nvPr/>
        </p:nvGrpSpPr>
        <p:grpSpPr>
          <a:xfrm rot="0">
            <a:off x="1440180" y="6240780"/>
            <a:ext cx="5349240" cy="2811780"/>
            <a:chOff x="0" y="0"/>
            <a:chExt cx="7132320" cy="3749040"/>
          </a:xfrm>
        </p:grpSpPr>
        <p:sp>
          <p:nvSpPr>
            <p:cNvPr name="Freeform 22" id="22"/>
            <p:cNvSpPr/>
            <p:nvPr/>
          </p:nvSpPr>
          <p:spPr>
            <a:xfrm flipH="false" flipV="false" rot="0">
              <a:off x="0" y="0"/>
              <a:ext cx="7132320" cy="3749040"/>
            </a:xfrm>
            <a:custGeom>
              <a:avLst/>
              <a:gdLst/>
              <a:ahLst/>
              <a:cxnLst/>
              <a:rect r="r" b="b" t="t" l="l"/>
              <a:pathLst>
                <a:path h="3749040" w="7132320">
                  <a:moveTo>
                    <a:pt x="0" y="0"/>
                  </a:moveTo>
                  <a:lnTo>
                    <a:pt x="7132320" y="0"/>
                  </a:lnTo>
                  <a:lnTo>
                    <a:pt x="7132320" y="3749040"/>
                  </a:lnTo>
                  <a:lnTo>
                    <a:pt x="0" y="3749040"/>
                  </a:lnTo>
                  <a:close/>
                </a:path>
              </a:pathLst>
            </a:custGeom>
            <a:blipFill>
              <a:blip r:embed="rId3">
                <a:alphaModFix amt="0"/>
              </a:blip>
              <a:stretch>
                <a:fillRect l="-17441" t="0" r="-17441" b="0"/>
              </a:stretch>
            </a:blipFill>
          </p:spPr>
        </p:sp>
        <p:sp>
          <p:nvSpPr>
            <p:cNvPr name="TextBox 23" id="23"/>
            <p:cNvSpPr txBox="true"/>
            <p:nvPr/>
          </p:nvSpPr>
          <p:spPr>
            <a:xfrm>
              <a:off x="0" y="-85725"/>
              <a:ext cx="7132320" cy="3834765"/>
            </a:xfrm>
            <a:prstGeom prst="rect">
              <a:avLst/>
            </a:prstGeom>
          </p:spPr>
          <p:txBody>
            <a:bodyPr anchor="ctr" rtlCol="false" tIns="0" lIns="0" bIns="0" rIns="0"/>
            <a:lstStyle/>
            <a:p>
              <a:pPr algn="l">
                <a:lnSpc>
                  <a:spcPts val="2587"/>
                </a:lnSpc>
              </a:pPr>
              <a:r>
                <a:rPr lang="en-US" sz="1725">
                  <a:solidFill>
                    <a:srgbClr val="D8DEEF"/>
                  </a:solidFill>
                  <a:latin typeface="Calibri (MS)"/>
                  <a:ea typeface="Calibri (MS)"/>
                  <a:cs typeface="Calibri (MS)"/>
                  <a:sym typeface="Calibri (MS)"/>
                </a:rPr>
                <a:t>The Yew Tee student care service sits alongside EduFirst's wider network of branches across Singapore, including Ang Mo Kio, Bukit Batok, Bukit Panjang, Choa Chu Kang, Clementi, Hougang, Jurong, Punggol, Sembawang, Tampines, Toa Payoh, Woodlands and Yishun.</a:t>
              </a:r>
            </a:p>
          </p:txBody>
        </p:sp>
      </p:grpSp>
      <p:grpSp>
        <p:nvGrpSpPr>
          <p:cNvPr name="Group 24" id="24"/>
          <p:cNvGrpSpPr/>
          <p:nvPr/>
        </p:nvGrpSpPr>
        <p:grpSpPr>
          <a:xfrm rot="0">
            <a:off x="7740015" y="2459355"/>
            <a:ext cx="9592818" cy="2186178"/>
            <a:chOff x="0" y="0"/>
            <a:chExt cx="12790424" cy="2914904"/>
          </a:xfrm>
        </p:grpSpPr>
        <p:sp>
          <p:nvSpPr>
            <p:cNvPr name="Freeform 25" id="25"/>
            <p:cNvSpPr/>
            <p:nvPr/>
          </p:nvSpPr>
          <p:spPr>
            <a:xfrm flipH="false" flipV="false" rot="0">
              <a:off x="0" y="0"/>
              <a:ext cx="12790425" cy="2914904"/>
            </a:xfrm>
            <a:custGeom>
              <a:avLst/>
              <a:gdLst/>
              <a:ahLst/>
              <a:cxnLst/>
              <a:rect r="r" b="b" t="t" l="l"/>
              <a:pathLst>
                <a:path h="2914904" w="12790425">
                  <a:moveTo>
                    <a:pt x="0" y="184531"/>
                  </a:moveTo>
                  <a:cubicBezTo>
                    <a:pt x="0" y="82550"/>
                    <a:pt x="82550" y="0"/>
                    <a:pt x="184531" y="0"/>
                  </a:cubicBezTo>
                  <a:lnTo>
                    <a:pt x="12605893" y="0"/>
                  </a:lnTo>
                  <a:cubicBezTo>
                    <a:pt x="12707748" y="0"/>
                    <a:pt x="12790425" y="82550"/>
                    <a:pt x="12790425" y="184531"/>
                  </a:cubicBezTo>
                  <a:lnTo>
                    <a:pt x="12790425" y="2730373"/>
                  </a:lnTo>
                  <a:cubicBezTo>
                    <a:pt x="12790425" y="2832227"/>
                    <a:pt x="12707875" y="2914904"/>
                    <a:pt x="12605893" y="2914904"/>
                  </a:cubicBezTo>
                  <a:lnTo>
                    <a:pt x="184531" y="2914904"/>
                  </a:lnTo>
                  <a:cubicBezTo>
                    <a:pt x="82550" y="2914904"/>
                    <a:pt x="0" y="2832354"/>
                    <a:pt x="0" y="2730373"/>
                  </a:cubicBezTo>
                  <a:close/>
                </a:path>
              </a:pathLst>
            </a:custGeom>
            <a:solidFill>
              <a:srgbClr val="FFFFFF"/>
            </a:solidFill>
            <a:ln w="19050" cap="sq">
              <a:solidFill>
                <a:srgbClr val="E3E0DA"/>
              </a:solidFill>
              <a:prstDash val="solid"/>
              <a:miter/>
            </a:ln>
          </p:spPr>
        </p:sp>
      </p:grpSp>
      <p:grpSp>
        <p:nvGrpSpPr>
          <p:cNvPr name="Group 26" id="26"/>
          <p:cNvGrpSpPr/>
          <p:nvPr/>
        </p:nvGrpSpPr>
        <p:grpSpPr>
          <a:xfrm rot="0">
            <a:off x="8133588" y="2852928"/>
            <a:ext cx="685800" cy="685800"/>
            <a:chOff x="0" y="0"/>
            <a:chExt cx="914400" cy="914400"/>
          </a:xfrm>
        </p:grpSpPr>
        <p:sp>
          <p:nvSpPr>
            <p:cNvPr name="Freeform 27" id="27"/>
            <p:cNvSpPr/>
            <p:nvPr/>
          </p:nvSpPr>
          <p:spPr>
            <a:xfrm flipH="false" flipV="false" rot="0">
              <a:off x="0" y="0"/>
              <a:ext cx="914400" cy="914400"/>
            </a:xfrm>
            <a:custGeom>
              <a:avLst/>
              <a:gdLst/>
              <a:ahLst/>
              <a:cxnLst/>
              <a:rect r="r" b="b" t="t" l="l"/>
              <a:pathLst>
                <a:path h="914400" w="914400">
                  <a:moveTo>
                    <a:pt x="0" y="457200"/>
                  </a:moveTo>
                  <a:cubicBezTo>
                    <a:pt x="0" y="204724"/>
                    <a:pt x="204724" y="0"/>
                    <a:pt x="457200" y="0"/>
                  </a:cubicBezTo>
                  <a:cubicBezTo>
                    <a:pt x="709676" y="0"/>
                    <a:pt x="914400" y="204724"/>
                    <a:pt x="914400" y="457200"/>
                  </a:cubicBezTo>
                  <a:cubicBezTo>
                    <a:pt x="914400" y="709676"/>
                    <a:pt x="709676" y="914400"/>
                    <a:pt x="457200" y="914400"/>
                  </a:cubicBezTo>
                  <a:cubicBezTo>
                    <a:pt x="204724" y="914400"/>
                    <a:pt x="0" y="709676"/>
                    <a:pt x="0" y="457200"/>
                  </a:cubicBezTo>
                  <a:close/>
                </a:path>
              </a:pathLst>
            </a:custGeom>
            <a:solidFill>
              <a:srgbClr val="E06B3A"/>
            </a:solidFill>
          </p:spPr>
        </p:sp>
      </p:grpSp>
      <p:grpSp>
        <p:nvGrpSpPr>
          <p:cNvPr name="Group 28" id="28"/>
          <p:cNvGrpSpPr/>
          <p:nvPr/>
        </p:nvGrpSpPr>
        <p:grpSpPr>
          <a:xfrm rot="0">
            <a:off x="8133588" y="2852928"/>
            <a:ext cx="685800" cy="685800"/>
            <a:chOff x="0" y="0"/>
            <a:chExt cx="914400" cy="914400"/>
          </a:xfrm>
        </p:grpSpPr>
        <p:sp>
          <p:nvSpPr>
            <p:cNvPr name="Freeform 29" id="29"/>
            <p:cNvSpPr/>
            <p:nvPr/>
          </p:nvSpPr>
          <p:spPr>
            <a:xfrm flipH="false" flipV="false" rot="0">
              <a:off x="0" y="0"/>
              <a:ext cx="914400" cy="914400"/>
            </a:xfrm>
            <a:custGeom>
              <a:avLst/>
              <a:gdLst/>
              <a:ahLst/>
              <a:cxnLst/>
              <a:rect r="r" b="b" t="t" l="l"/>
              <a:pathLst>
                <a:path h="914400" w="914400">
                  <a:moveTo>
                    <a:pt x="0" y="0"/>
                  </a:moveTo>
                  <a:lnTo>
                    <a:pt x="914400" y="0"/>
                  </a:lnTo>
                  <a:lnTo>
                    <a:pt x="914400" y="914400"/>
                  </a:lnTo>
                  <a:lnTo>
                    <a:pt x="0" y="914400"/>
                  </a:lnTo>
                  <a:close/>
                </a:path>
              </a:pathLst>
            </a:custGeom>
            <a:blipFill>
              <a:blip r:embed="rId3">
                <a:alphaModFix amt="0"/>
              </a:blip>
              <a:stretch>
                <a:fillRect l="-78303" t="0" r="-78303" b="0"/>
              </a:stretch>
            </a:blipFill>
          </p:spPr>
        </p:sp>
        <p:sp>
          <p:nvSpPr>
            <p:cNvPr name="TextBox 30" id="30"/>
            <p:cNvSpPr txBox="true"/>
            <p:nvPr/>
          </p:nvSpPr>
          <p:spPr>
            <a:xfrm>
              <a:off x="0" y="-9525"/>
              <a:ext cx="914400" cy="92392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1</a:t>
              </a:r>
            </a:p>
          </p:txBody>
        </p:sp>
      </p:grpSp>
      <p:grpSp>
        <p:nvGrpSpPr>
          <p:cNvPr name="Group 31" id="31"/>
          <p:cNvGrpSpPr/>
          <p:nvPr/>
        </p:nvGrpSpPr>
        <p:grpSpPr>
          <a:xfrm rot="0">
            <a:off x="9121140" y="2743200"/>
            <a:ext cx="7790688" cy="548640"/>
            <a:chOff x="0" y="0"/>
            <a:chExt cx="10387584" cy="731520"/>
          </a:xfrm>
        </p:grpSpPr>
        <p:sp>
          <p:nvSpPr>
            <p:cNvPr name="Freeform 32" id="32"/>
            <p:cNvSpPr/>
            <p:nvPr/>
          </p:nvSpPr>
          <p:spPr>
            <a:xfrm flipH="false" flipV="false" rot="0">
              <a:off x="0" y="0"/>
              <a:ext cx="10387584" cy="731520"/>
            </a:xfrm>
            <a:custGeom>
              <a:avLst/>
              <a:gdLst/>
              <a:ahLst/>
              <a:cxnLst/>
              <a:rect r="r" b="b" t="t" l="l"/>
              <a:pathLst>
                <a:path h="731520" w="10387584">
                  <a:moveTo>
                    <a:pt x="0" y="0"/>
                  </a:moveTo>
                  <a:lnTo>
                    <a:pt x="10387584" y="0"/>
                  </a:lnTo>
                  <a:lnTo>
                    <a:pt x="10387584" y="731520"/>
                  </a:lnTo>
                  <a:lnTo>
                    <a:pt x="0" y="731520"/>
                  </a:lnTo>
                  <a:close/>
                </a:path>
              </a:pathLst>
            </a:custGeom>
            <a:blipFill>
              <a:blip r:embed="rId3">
                <a:alphaModFix amt="0"/>
              </a:blip>
              <a:stretch>
                <a:fillRect l="0" t="-226687" r="0" b="-226687"/>
              </a:stretch>
            </a:blipFill>
          </p:spPr>
        </p:sp>
        <p:sp>
          <p:nvSpPr>
            <p:cNvPr name="TextBox 33" id="33"/>
            <p:cNvSpPr txBox="true"/>
            <p:nvPr/>
          </p:nvSpPr>
          <p:spPr>
            <a:xfrm>
              <a:off x="0" y="-19050"/>
              <a:ext cx="10387584" cy="750570"/>
            </a:xfrm>
            <a:prstGeom prst="rect">
              <a:avLst/>
            </a:prstGeom>
          </p:spPr>
          <p:txBody>
            <a:bodyPr anchor="ctr" rtlCol="false" tIns="0" lIns="0" bIns="0" rIns="0"/>
            <a:lstStyle/>
            <a:p>
              <a:pPr algn="l">
                <a:lnSpc>
                  <a:spcPts val="2700"/>
                </a:lnSpc>
              </a:pPr>
              <a:r>
                <a:rPr lang="en-US" sz="2250" b="true">
                  <a:solidFill>
                    <a:srgbClr val="2B3A67"/>
                  </a:solidFill>
                  <a:latin typeface="Cambria Bold"/>
                  <a:ea typeface="Cambria Bold"/>
                  <a:cs typeface="Cambria Bold"/>
                  <a:sym typeface="Cambria Bold"/>
                </a:rPr>
                <a:t>Primary Tuition</a:t>
              </a:r>
            </a:p>
          </p:txBody>
        </p:sp>
      </p:grpSp>
      <p:grpSp>
        <p:nvGrpSpPr>
          <p:cNvPr name="Group 34" id="34"/>
          <p:cNvGrpSpPr/>
          <p:nvPr/>
        </p:nvGrpSpPr>
        <p:grpSpPr>
          <a:xfrm rot="0">
            <a:off x="9121140" y="3319272"/>
            <a:ext cx="7790688" cy="1165860"/>
            <a:chOff x="0" y="0"/>
            <a:chExt cx="10387584" cy="1554480"/>
          </a:xfrm>
        </p:grpSpPr>
        <p:sp>
          <p:nvSpPr>
            <p:cNvPr name="Freeform 35" id="35"/>
            <p:cNvSpPr/>
            <p:nvPr/>
          </p:nvSpPr>
          <p:spPr>
            <a:xfrm flipH="false" flipV="false" rot="0">
              <a:off x="0" y="0"/>
              <a:ext cx="10387584" cy="1554480"/>
            </a:xfrm>
            <a:custGeom>
              <a:avLst/>
              <a:gdLst/>
              <a:ahLst/>
              <a:cxnLst/>
              <a:rect r="r" b="b" t="t" l="l"/>
              <a:pathLst>
                <a:path h="1554480" w="10387584">
                  <a:moveTo>
                    <a:pt x="0" y="0"/>
                  </a:moveTo>
                  <a:lnTo>
                    <a:pt x="10387584" y="0"/>
                  </a:lnTo>
                  <a:lnTo>
                    <a:pt x="10387584" y="1554480"/>
                  </a:lnTo>
                  <a:lnTo>
                    <a:pt x="0" y="1554480"/>
                  </a:lnTo>
                  <a:close/>
                </a:path>
              </a:pathLst>
            </a:custGeom>
            <a:blipFill>
              <a:blip r:embed="rId3">
                <a:alphaModFix amt="0"/>
              </a:blip>
              <a:stretch>
                <a:fillRect l="0" t="-80205" r="0" b="-80205"/>
              </a:stretch>
            </a:blipFill>
          </p:spPr>
        </p:sp>
        <p:sp>
          <p:nvSpPr>
            <p:cNvPr name="TextBox 36" id="36"/>
            <p:cNvSpPr txBox="true"/>
            <p:nvPr/>
          </p:nvSpPr>
          <p:spPr>
            <a:xfrm>
              <a:off x="0" y="-66675"/>
              <a:ext cx="10387584" cy="1621155"/>
            </a:xfrm>
            <a:prstGeom prst="rect">
              <a:avLst/>
            </a:prstGeom>
          </p:spPr>
          <p:txBody>
            <a:bodyPr anchor="ctr" rtlCol="false" tIns="0" lIns="0" bIns="0" rIns="0"/>
            <a:lstStyle/>
            <a:p>
              <a:pPr algn="l">
                <a:lnSpc>
                  <a:spcPts val="2376"/>
                </a:lnSpc>
              </a:pPr>
              <a:r>
                <a:rPr lang="en-US" sz="1650">
                  <a:solidFill>
                    <a:srgbClr val="222222"/>
                  </a:solidFill>
                  <a:latin typeface="Calibri (MS)"/>
                  <a:ea typeface="Calibri (MS)"/>
                  <a:cs typeface="Calibri (MS)"/>
                  <a:sym typeface="Calibri (MS)"/>
                </a:rPr>
                <a:t>English • Mathematics • Science • Chinese (小学华文) • AEIS Preparatory</a:t>
              </a:r>
            </a:p>
          </p:txBody>
        </p:sp>
      </p:grpSp>
      <p:grpSp>
        <p:nvGrpSpPr>
          <p:cNvPr name="Group 37" id="37"/>
          <p:cNvGrpSpPr/>
          <p:nvPr/>
        </p:nvGrpSpPr>
        <p:grpSpPr>
          <a:xfrm rot="0">
            <a:off x="7740015" y="4928235"/>
            <a:ext cx="9592818" cy="2186178"/>
            <a:chOff x="0" y="0"/>
            <a:chExt cx="12790424" cy="2914904"/>
          </a:xfrm>
        </p:grpSpPr>
        <p:sp>
          <p:nvSpPr>
            <p:cNvPr name="Freeform 38" id="38"/>
            <p:cNvSpPr/>
            <p:nvPr/>
          </p:nvSpPr>
          <p:spPr>
            <a:xfrm flipH="false" flipV="false" rot="0">
              <a:off x="0" y="0"/>
              <a:ext cx="12790425" cy="2914904"/>
            </a:xfrm>
            <a:custGeom>
              <a:avLst/>
              <a:gdLst/>
              <a:ahLst/>
              <a:cxnLst/>
              <a:rect r="r" b="b" t="t" l="l"/>
              <a:pathLst>
                <a:path h="2914904" w="12790425">
                  <a:moveTo>
                    <a:pt x="0" y="184531"/>
                  </a:moveTo>
                  <a:cubicBezTo>
                    <a:pt x="0" y="82550"/>
                    <a:pt x="82550" y="0"/>
                    <a:pt x="184531" y="0"/>
                  </a:cubicBezTo>
                  <a:lnTo>
                    <a:pt x="12605893" y="0"/>
                  </a:lnTo>
                  <a:cubicBezTo>
                    <a:pt x="12707748" y="0"/>
                    <a:pt x="12790425" y="82550"/>
                    <a:pt x="12790425" y="184531"/>
                  </a:cubicBezTo>
                  <a:lnTo>
                    <a:pt x="12790425" y="2730373"/>
                  </a:lnTo>
                  <a:cubicBezTo>
                    <a:pt x="12790425" y="2832227"/>
                    <a:pt x="12707875" y="2914904"/>
                    <a:pt x="12605893" y="2914904"/>
                  </a:cubicBezTo>
                  <a:lnTo>
                    <a:pt x="184531" y="2914904"/>
                  </a:lnTo>
                  <a:cubicBezTo>
                    <a:pt x="82550" y="2914904"/>
                    <a:pt x="0" y="2832354"/>
                    <a:pt x="0" y="2730373"/>
                  </a:cubicBezTo>
                  <a:close/>
                </a:path>
              </a:pathLst>
            </a:custGeom>
            <a:solidFill>
              <a:srgbClr val="FFFFFF"/>
            </a:solidFill>
            <a:ln w="19050" cap="sq">
              <a:solidFill>
                <a:srgbClr val="E3E0DA"/>
              </a:solidFill>
              <a:prstDash val="solid"/>
              <a:miter/>
            </a:ln>
          </p:spPr>
        </p:sp>
      </p:grpSp>
      <p:grpSp>
        <p:nvGrpSpPr>
          <p:cNvPr name="Group 39" id="39"/>
          <p:cNvGrpSpPr/>
          <p:nvPr/>
        </p:nvGrpSpPr>
        <p:grpSpPr>
          <a:xfrm rot="0">
            <a:off x="8133588" y="5321808"/>
            <a:ext cx="685800" cy="685800"/>
            <a:chOff x="0" y="0"/>
            <a:chExt cx="914400" cy="914400"/>
          </a:xfrm>
        </p:grpSpPr>
        <p:sp>
          <p:nvSpPr>
            <p:cNvPr name="Freeform 40" id="40"/>
            <p:cNvSpPr/>
            <p:nvPr/>
          </p:nvSpPr>
          <p:spPr>
            <a:xfrm flipH="false" flipV="false" rot="0">
              <a:off x="0" y="0"/>
              <a:ext cx="914400" cy="914400"/>
            </a:xfrm>
            <a:custGeom>
              <a:avLst/>
              <a:gdLst/>
              <a:ahLst/>
              <a:cxnLst/>
              <a:rect r="r" b="b" t="t" l="l"/>
              <a:pathLst>
                <a:path h="914400" w="914400">
                  <a:moveTo>
                    <a:pt x="0" y="457200"/>
                  </a:moveTo>
                  <a:cubicBezTo>
                    <a:pt x="0" y="204724"/>
                    <a:pt x="204724" y="0"/>
                    <a:pt x="457200" y="0"/>
                  </a:cubicBezTo>
                  <a:cubicBezTo>
                    <a:pt x="709676" y="0"/>
                    <a:pt x="914400" y="204724"/>
                    <a:pt x="914400" y="457200"/>
                  </a:cubicBezTo>
                  <a:cubicBezTo>
                    <a:pt x="914400" y="709676"/>
                    <a:pt x="709676" y="914400"/>
                    <a:pt x="457200" y="914400"/>
                  </a:cubicBezTo>
                  <a:cubicBezTo>
                    <a:pt x="204724" y="914400"/>
                    <a:pt x="0" y="709676"/>
                    <a:pt x="0" y="457200"/>
                  </a:cubicBezTo>
                  <a:close/>
                </a:path>
              </a:pathLst>
            </a:custGeom>
            <a:solidFill>
              <a:srgbClr val="E06B3A"/>
            </a:solidFill>
          </p:spPr>
        </p:sp>
      </p:grpSp>
      <p:grpSp>
        <p:nvGrpSpPr>
          <p:cNvPr name="Group 41" id="41"/>
          <p:cNvGrpSpPr/>
          <p:nvPr/>
        </p:nvGrpSpPr>
        <p:grpSpPr>
          <a:xfrm rot="0">
            <a:off x="8133588" y="5321808"/>
            <a:ext cx="685800" cy="685800"/>
            <a:chOff x="0" y="0"/>
            <a:chExt cx="914400" cy="914400"/>
          </a:xfrm>
        </p:grpSpPr>
        <p:sp>
          <p:nvSpPr>
            <p:cNvPr name="Freeform 42" id="42"/>
            <p:cNvSpPr/>
            <p:nvPr/>
          </p:nvSpPr>
          <p:spPr>
            <a:xfrm flipH="false" flipV="false" rot="0">
              <a:off x="0" y="0"/>
              <a:ext cx="914400" cy="914400"/>
            </a:xfrm>
            <a:custGeom>
              <a:avLst/>
              <a:gdLst/>
              <a:ahLst/>
              <a:cxnLst/>
              <a:rect r="r" b="b" t="t" l="l"/>
              <a:pathLst>
                <a:path h="914400" w="914400">
                  <a:moveTo>
                    <a:pt x="0" y="0"/>
                  </a:moveTo>
                  <a:lnTo>
                    <a:pt x="914400" y="0"/>
                  </a:lnTo>
                  <a:lnTo>
                    <a:pt x="914400" y="914400"/>
                  </a:lnTo>
                  <a:lnTo>
                    <a:pt x="0" y="914400"/>
                  </a:lnTo>
                  <a:close/>
                </a:path>
              </a:pathLst>
            </a:custGeom>
            <a:blipFill>
              <a:blip r:embed="rId3">
                <a:alphaModFix amt="0"/>
              </a:blip>
              <a:stretch>
                <a:fillRect l="-78303" t="0" r="-78303" b="0"/>
              </a:stretch>
            </a:blipFill>
          </p:spPr>
        </p:sp>
        <p:sp>
          <p:nvSpPr>
            <p:cNvPr name="TextBox 43" id="43"/>
            <p:cNvSpPr txBox="true"/>
            <p:nvPr/>
          </p:nvSpPr>
          <p:spPr>
            <a:xfrm>
              <a:off x="0" y="-9525"/>
              <a:ext cx="914400" cy="92392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2</a:t>
              </a:r>
            </a:p>
          </p:txBody>
        </p:sp>
      </p:grpSp>
      <p:grpSp>
        <p:nvGrpSpPr>
          <p:cNvPr name="Group 44" id="44"/>
          <p:cNvGrpSpPr/>
          <p:nvPr/>
        </p:nvGrpSpPr>
        <p:grpSpPr>
          <a:xfrm rot="0">
            <a:off x="9121140" y="5212080"/>
            <a:ext cx="7790688" cy="548640"/>
            <a:chOff x="0" y="0"/>
            <a:chExt cx="10387584" cy="731520"/>
          </a:xfrm>
        </p:grpSpPr>
        <p:sp>
          <p:nvSpPr>
            <p:cNvPr name="Freeform 45" id="45"/>
            <p:cNvSpPr/>
            <p:nvPr/>
          </p:nvSpPr>
          <p:spPr>
            <a:xfrm flipH="false" flipV="false" rot="0">
              <a:off x="0" y="0"/>
              <a:ext cx="10387584" cy="731520"/>
            </a:xfrm>
            <a:custGeom>
              <a:avLst/>
              <a:gdLst/>
              <a:ahLst/>
              <a:cxnLst/>
              <a:rect r="r" b="b" t="t" l="l"/>
              <a:pathLst>
                <a:path h="731520" w="10387584">
                  <a:moveTo>
                    <a:pt x="0" y="0"/>
                  </a:moveTo>
                  <a:lnTo>
                    <a:pt x="10387584" y="0"/>
                  </a:lnTo>
                  <a:lnTo>
                    <a:pt x="10387584" y="731520"/>
                  </a:lnTo>
                  <a:lnTo>
                    <a:pt x="0" y="731520"/>
                  </a:lnTo>
                  <a:close/>
                </a:path>
              </a:pathLst>
            </a:custGeom>
            <a:blipFill>
              <a:blip r:embed="rId3">
                <a:alphaModFix amt="0"/>
              </a:blip>
              <a:stretch>
                <a:fillRect l="0" t="-226687" r="0" b="-226687"/>
              </a:stretch>
            </a:blipFill>
          </p:spPr>
        </p:sp>
        <p:sp>
          <p:nvSpPr>
            <p:cNvPr name="TextBox 46" id="46"/>
            <p:cNvSpPr txBox="true"/>
            <p:nvPr/>
          </p:nvSpPr>
          <p:spPr>
            <a:xfrm>
              <a:off x="0" y="-19050"/>
              <a:ext cx="10387584" cy="750570"/>
            </a:xfrm>
            <a:prstGeom prst="rect">
              <a:avLst/>
            </a:prstGeom>
          </p:spPr>
          <p:txBody>
            <a:bodyPr anchor="ctr" rtlCol="false" tIns="0" lIns="0" bIns="0" rIns="0"/>
            <a:lstStyle/>
            <a:p>
              <a:pPr algn="l">
                <a:lnSpc>
                  <a:spcPts val="2700"/>
                </a:lnSpc>
              </a:pPr>
              <a:r>
                <a:rPr lang="en-US" sz="2250" b="true">
                  <a:solidFill>
                    <a:srgbClr val="2B3A67"/>
                  </a:solidFill>
                  <a:latin typeface="Cambria Bold"/>
                  <a:ea typeface="Cambria Bold"/>
                  <a:cs typeface="Cambria Bold"/>
                  <a:sym typeface="Cambria Bold"/>
                </a:rPr>
                <a:t>Secondary Tuition</a:t>
              </a:r>
            </a:p>
          </p:txBody>
        </p:sp>
      </p:grpSp>
      <p:grpSp>
        <p:nvGrpSpPr>
          <p:cNvPr name="Group 47" id="47"/>
          <p:cNvGrpSpPr/>
          <p:nvPr/>
        </p:nvGrpSpPr>
        <p:grpSpPr>
          <a:xfrm rot="0">
            <a:off x="9121140" y="5788152"/>
            <a:ext cx="7790688" cy="1165860"/>
            <a:chOff x="0" y="0"/>
            <a:chExt cx="10387584" cy="1554480"/>
          </a:xfrm>
        </p:grpSpPr>
        <p:sp>
          <p:nvSpPr>
            <p:cNvPr name="Freeform 48" id="48"/>
            <p:cNvSpPr/>
            <p:nvPr/>
          </p:nvSpPr>
          <p:spPr>
            <a:xfrm flipH="false" flipV="false" rot="0">
              <a:off x="0" y="0"/>
              <a:ext cx="10387584" cy="1554480"/>
            </a:xfrm>
            <a:custGeom>
              <a:avLst/>
              <a:gdLst/>
              <a:ahLst/>
              <a:cxnLst/>
              <a:rect r="r" b="b" t="t" l="l"/>
              <a:pathLst>
                <a:path h="1554480" w="10387584">
                  <a:moveTo>
                    <a:pt x="0" y="0"/>
                  </a:moveTo>
                  <a:lnTo>
                    <a:pt x="10387584" y="0"/>
                  </a:lnTo>
                  <a:lnTo>
                    <a:pt x="10387584" y="1554480"/>
                  </a:lnTo>
                  <a:lnTo>
                    <a:pt x="0" y="1554480"/>
                  </a:lnTo>
                  <a:close/>
                </a:path>
              </a:pathLst>
            </a:custGeom>
            <a:blipFill>
              <a:blip r:embed="rId3">
                <a:alphaModFix amt="0"/>
              </a:blip>
              <a:stretch>
                <a:fillRect l="0" t="-80205" r="0" b="-80205"/>
              </a:stretch>
            </a:blipFill>
          </p:spPr>
        </p:sp>
        <p:sp>
          <p:nvSpPr>
            <p:cNvPr name="TextBox 49" id="49"/>
            <p:cNvSpPr txBox="true"/>
            <p:nvPr/>
          </p:nvSpPr>
          <p:spPr>
            <a:xfrm>
              <a:off x="0" y="-66675"/>
              <a:ext cx="10387584" cy="1621155"/>
            </a:xfrm>
            <a:prstGeom prst="rect">
              <a:avLst/>
            </a:prstGeom>
          </p:spPr>
          <p:txBody>
            <a:bodyPr anchor="ctr" rtlCol="false" tIns="0" lIns="0" bIns="0" rIns="0"/>
            <a:lstStyle/>
            <a:p>
              <a:pPr algn="l">
                <a:lnSpc>
                  <a:spcPts val="2376"/>
                </a:lnSpc>
              </a:pPr>
              <a:r>
                <a:rPr lang="en-US" sz="1650">
                  <a:solidFill>
                    <a:srgbClr val="222222"/>
                  </a:solidFill>
                  <a:latin typeface="Calibri (MS)"/>
                  <a:ea typeface="Calibri (MS)"/>
                  <a:cs typeface="Calibri (MS)"/>
                  <a:sym typeface="Calibri (MS)"/>
                </a:rPr>
                <a:t>English • E-Math &amp; A-Math • Chinese • Physics, Chemistry, Biology • POA • Social Studies • History &amp; Geography</a:t>
              </a:r>
            </a:p>
          </p:txBody>
        </p:sp>
      </p:grpSp>
      <p:grpSp>
        <p:nvGrpSpPr>
          <p:cNvPr name="Group 50" id="50"/>
          <p:cNvGrpSpPr/>
          <p:nvPr/>
        </p:nvGrpSpPr>
        <p:grpSpPr>
          <a:xfrm rot="0">
            <a:off x="7740015" y="7397115"/>
            <a:ext cx="9592818" cy="2186178"/>
            <a:chOff x="0" y="0"/>
            <a:chExt cx="12790424" cy="2914904"/>
          </a:xfrm>
        </p:grpSpPr>
        <p:sp>
          <p:nvSpPr>
            <p:cNvPr name="Freeform 51" id="51"/>
            <p:cNvSpPr/>
            <p:nvPr/>
          </p:nvSpPr>
          <p:spPr>
            <a:xfrm flipH="false" flipV="false" rot="0">
              <a:off x="0" y="0"/>
              <a:ext cx="12790425" cy="2914904"/>
            </a:xfrm>
            <a:custGeom>
              <a:avLst/>
              <a:gdLst/>
              <a:ahLst/>
              <a:cxnLst/>
              <a:rect r="r" b="b" t="t" l="l"/>
              <a:pathLst>
                <a:path h="2914904" w="12790425">
                  <a:moveTo>
                    <a:pt x="0" y="184531"/>
                  </a:moveTo>
                  <a:cubicBezTo>
                    <a:pt x="0" y="82550"/>
                    <a:pt x="82550" y="0"/>
                    <a:pt x="184531" y="0"/>
                  </a:cubicBezTo>
                  <a:lnTo>
                    <a:pt x="12605893" y="0"/>
                  </a:lnTo>
                  <a:cubicBezTo>
                    <a:pt x="12707748" y="0"/>
                    <a:pt x="12790425" y="82550"/>
                    <a:pt x="12790425" y="184531"/>
                  </a:cubicBezTo>
                  <a:lnTo>
                    <a:pt x="12790425" y="2730373"/>
                  </a:lnTo>
                  <a:cubicBezTo>
                    <a:pt x="12790425" y="2832227"/>
                    <a:pt x="12707875" y="2914904"/>
                    <a:pt x="12605893" y="2914904"/>
                  </a:cubicBezTo>
                  <a:lnTo>
                    <a:pt x="184531" y="2914904"/>
                  </a:lnTo>
                  <a:cubicBezTo>
                    <a:pt x="82550" y="2914904"/>
                    <a:pt x="0" y="2832354"/>
                    <a:pt x="0" y="2730373"/>
                  </a:cubicBezTo>
                  <a:close/>
                </a:path>
              </a:pathLst>
            </a:custGeom>
            <a:solidFill>
              <a:srgbClr val="FFFFFF"/>
            </a:solidFill>
            <a:ln w="19050" cap="sq">
              <a:solidFill>
                <a:srgbClr val="E3E0DA"/>
              </a:solidFill>
              <a:prstDash val="solid"/>
              <a:miter/>
            </a:ln>
          </p:spPr>
        </p:sp>
      </p:grpSp>
      <p:grpSp>
        <p:nvGrpSpPr>
          <p:cNvPr name="Group 52" id="52"/>
          <p:cNvGrpSpPr/>
          <p:nvPr/>
        </p:nvGrpSpPr>
        <p:grpSpPr>
          <a:xfrm rot="0">
            <a:off x="8133588" y="7790688"/>
            <a:ext cx="685800" cy="685800"/>
            <a:chOff x="0" y="0"/>
            <a:chExt cx="914400" cy="914400"/>
          </a:xfrm>
        </p:grpSpPr>
        <p:sp>
          <p:nvSpPr>
            <p:cNvPr name="Freeform 53" id="53"/>
            <p:cNvSpPr/>
            <p:nvPr/>
          </p:nvSpPr>
          <p:spPr>
            <a:xfrm flipH="false" flipV="false" rot="0">
              <a:off x="0" y="0"/>
              <a:ext cx="914400" cy="914400"/>
            </a:xfrm>
            <a:custGeom>
              <a:avLst/>
              <a:gdLst/>
              <a:ahLst/>
              <a:cxnLst/>
              <a:rect r="r" b="b" t="t" l="l"/>
              <a:pathLst>
                <a:path h="914400" w="914400">
                  <a:moveTo>
                    <a:pt x="0" y="457200"/>
                  </a:moveTo>
                  <a:cubicBezTo>
                    <a:pt x="0" y="204724"/>
                    <a:pt x="204724" y="0"/>
                    <a:pt x="457200" y="0"/>
                  </a:cubicBezTo>
                  <a:cubicBezTo>
                    <a:pt x="709676" y="0"/>
                    <a:pt x="914400" y="204724"/>
                    <a:pt x="914400" y="457200"/>
                  </a:cubicBezTo>
                  <a:cubicBezTo>
                    <a:pt x="914400" y="709676"/>
                    <a:pt x="709676" y="914400"/>
                    <a:pt x="457200" y="914400"/>
                  </a:cubicBezTo>
                  <a:cubicBezTo>
                    <a:pt x="204724" y="914400"/>
                    <a:pt x="0" y="709676"/>
                    <a:pt x="0" y="457200"/>
                  </a:cubicBezTo>
                  <a:close/>
                </a:path>
              </a:pathLst>
            </a:custGeom>
            <a:solidFill>
              <a:srgbClr val="E06B3A"/>
            </a:solidFill>
          </p:spPr>
        </p:sp>
      </p:grpSp>
      <p:grpSp>
        <p:nvGrpSpPr>
          <p:cNvPr name="Group 54" id="54"/>
          <p:cNvGrpSpPr/>
          <p:nvPr/>
        </p:nvGrpSpPr>
        <p:grpSpPr>
          <a:xfrm rot="0">
            <a:off x="8133588" y="7790688"/>
            <a:ext cx="685800" cy="685800"/>
            <a:chOff x="0" y="0"/>
            <a:chExt cx="914400" cy="914400"/>
          </a:xfrm>
        </p:grpSpPr>
        <p:sp>
          <p:nvSpPr>
            <p:cNvPr name="Freeform 55" id="55"/>
            <p:cNvSpPr/>
            <p:nvPr/>
          </p:nvSpPr>
          <p:spPr>
            <a:xfrm flipH="false" flipV="false" rot="0">
              <a:off x="0" y="0"/>
              <a:ext cx="914400" cy="914400"/>
            </a:xfrm>
            <a:custGeom>
              <a:avLst/>
              <a:gdLst/>
              <a:ahLst/>
              <a:cxnLst/>
              <a:rect r="r" b="b" t="t" l="l"/>
              <a:pathLst>
                <a:path h="914400" w="914400">
                  <a:moveTo>
                    <a:pt x="0" y="0"/>
                  </a:moveTo>
                  <a:lnTo>
                    <a:pt x="914400" y="0"/>
                  </a:lnTo>
                  <a:lnTo>
                    <a:pt x="914400" y="914400"/>
                  </a:lnTo>
                  <a:lnTo>
                    <a:pt x="0" y="914400"/>
                  </a:lnTo>
                  <a:close/>
                </a:path>
              </a:pathLst>
            </a:custGeom>
            <a:blipFill>
              <a:blip r:embed="rId3">
                <a:alphaModFix amt="0"/>
              </a:blip>
              <a:stretch>
                <a:fillRect l="-78303" t="0" r="-78303" b="0"/>
              </a:stretch>
            </a:blipFill>
          </p:spPr>
        </p:sp>
        <p:sp>
          <p:nvSpPr>
            <p:cNvPr name="TextBox 56" id="56"/>
            <p:cNvSpPr txBox="true"/>
            <p:nvPr/>
          </p:nvSpPr>
          <p:spPr>
            <a:xfrm>
              <a:off x="0" y="-9525"/>
              <a:ext cx="914400" cy="92392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3</a:t>
              </a:r>
            </a:p>
          </p:txBody>
        </p:sp>
      </p:grpSp>
      <p:grpSp>
        <p:nvGrpSpPr>
          <p:cNvPr name="Group 57" id="57"/>
          <p:cNvGrpSpPr/>
          <p:nvPr/>
        </p:nvGrpSpPr>
        <p:grpSpPr>
          <a:xfrm rot="0">
            <a:off x="9121140" y="7680960"/>
            <a:ext cx="7790688" cy="548640"/>
            <a:chOff x="0" y="0"/>
            <a:chExt cx="10387584" cy="731520"/>
          </a:xfrm>
        </p:grpSpPr>
        <p:sp>
          <p:nvSpPr>
            <p:cNvPr name="Freeform 58" id="58"/>
            <p:cNvSpPr/>
            <p:nvPr/>
          </p:nvSpPr>
          <p:spPr>
            <a:xfrm flipH="false" flipV="false" rot="0">
              <a:off x="0" y="0"/>
              <a:ext cx="10387584" cy="731520"/>
            </a:xfrm>
            <a:custGeom>
              <a:avLst/>
              <a:gdLst/>
              <a:ahLst/>
              <a:cxnLst/>
              <a:rect r="r" b="b" t="t" l="l"/>
              <a:pathLst>
                <a:path h="731520" w="10387584">
                  <a:moveTo>
                    <a:pt x="0" y="0"/>
                  </a:moveTo>
                  <a:lnTo>
                    <a:pt x="10387584" y="0"/>
                  </a:lnTo>
                  <a:lnTo>
                    <a:pt x="10387584" y="731520"/>
                  </a:lnTo>
                  <a:lnTo>
                    <a:pt x="0" y="731520"/>
                  </a:lnTo>
                  <a:close/>
                </a:path>
              </a:pathLst>
            </a:custGeom>
            <a:blipFill>
              <a:blip r:embed="rId3">
                <a:alphaModFix amt="0"/>
              </a:blip>
              <a:stretch>
                <a:fillRect l="0" t="-226687" r="0" b="-226687"/>
              </a:stretch>
            </a:blipFill>
          </p:spPr>
        </p:sp>
        <p:sp>
          <p:nvSpPr>
            <p:cNvPr name="TextBox 59" id="59"/>
            <p:cNvSpPr txBox="true"/>
            <p:nvPr/>
          </p:nvSpPr>
          <p:spPr>
            <a:xfrm>
              <a:off x="0" y="-19050"/>
              <a:ext cx="10387584" cy="750570"/>
            </a:xfrm>
            <a:prstGeom prst="rect">
              <a:avLst/>
            </a:prstGeom>
          </p:spPr>
          <p:txBody>
            <a:bodyPr anchor="ctr" rtlCol="false" tIns="0" lIns="0" bIns="0" rIns="0"/>
            <a:lstStyle/>
            <a:p>
              <a:pPr algn="l">
                <a:lnSpc>
                  <a:spcPts val="2700"/>
                </a:lnSpc>
              </a:pPr>
              <a:r>
                <a:rPr lang="en-US" sz="2250" b="true">
                  <a:solidFill>
                    <a:srgbClr val="2B3A67"/>
                  </a:solidFill>
                  <a:latin typeface="Cambria Bold"/>
                  <a:ea typeface="Cambria Bold"/>
                  <a:cs typeface="Cambria Bold"/>
                  <a:sym typeface="Cambria Bold"/>
                </a:rPr>
                <a:t>Pre-Primary &amp; Enrichment</a:t>
              </a:r>
            </a:p>
          </p:txBody>
        </p:sp>
      </p:grpSp>
      <p:grpSp>
        <p:nvGrpSpPr>
          <p:cNvPr name="Group 60" id="60"/>
          <p:cNvGrpSpPr/>
          <p:nvPr/>
        </p:nvGrpSpPr>
        <p:grpSpPr>
          <a:xfrm rot="0">
            <a:off x="9121140" y="8257032"/>
            <a:ext cx="7790688" cy="1165860"/>
            <a:chOff x="0" y="0"/>
            <a:chExt cx="10387584" cy="1554480"/>
          </a:xfrm>
        </p:grpSpPr>
        <p:sp>
          <p:nvSpPr>
            <p:cNvPr name="Freeform 61" id="61"/>
            <p:cNvSpPr/>
            <p:nvPr/>
          </p:nvSpPr>
          <p:spPr>
            <a:xfrm flipH="false" flipV="false" rot="0">
              <a:off x="0" y="0"/>
              <a:ext cx="10387584" cy="1554480"/>
            </a:xfrm>
            <a:custGeom>
              <a:avLst/>
              <a:gdLst/>
              <a:ahLst/>
              <a:cxnLst/>
              <a:rect r="r" b="b" t="t" l="l"/>
              <a:pathLst>
                <a:path h="1554480" w="10387584">
                  <a:moveTo>
                    <a:pt x="0" y="0"/>
                  </a:moveTo>
                  <a:lnTo>
                    <a:pt x="10387584" y="0"/>
                  </a:lnTo>
                  <a:lnTo>
                    <a:pt x="10387584" y="1554480"/>
                  </a:lnTo>
                  <a:lnTo>
                    <a:pt x="0" y="1554480"/>
                  </a:lnTo>
                  <a:close/>
                </a:path>
              </a:pathLst>
            </a:custGeom>
            <a:blipFill>
              <a:blip r:embed="rId3">
                <a:alphaModFix amt="0"/>
              </a:blip>
              <a:stretch>
                <a:fillRect l="0" t="-80205" r="0" b="-80205"/>
              </a:stretch>
            </a:blipFill>
          </p:spPr>
        </p:sp>
        <p:sp>
          <p:nvSpPr>
            <p:cNvPr name="TextBox 62" id="62"/>
            <p:cNvSpPr txBox="true"/>
            <p:nvPr/>
          </p:nvSpPr>
          <p:spPr>
            <a:xfrm>
              <a:off x="0" y="-66675"/>
              <a:ext cx="10387584" cy="1621155"/>
            </a:xfrm>
            <a:prstGeom prst="rect">
              <a:avLst/>
            </a:prstGeom>
          </p:spPr>
          <p:txBody>
            <a:bodyPr anchor="ctr" rtlCol="false" tIns="0" lIns="0" bIns="0" rIns="0"/>
            <a:lstStyle/>
            <a:p>
              <a:pPr algn="l">
                <a:lnSpc>
                  <a:spcPts val="2376"/>
                </a:lnSpc>
              </a:pPr>
              <a:r>
                <a:rPr lang="en-US" sz="1650">
                  <a:solidFill>
                    <a:srgbClr val="222222"/>
                  </a:solidFill>
                  <a:latin typeface="Calibri (MS)"/>
                  <a:ea typeface="Calibri (MS)"/>
                  <a:cs typeface="Calibri (MS)"/>
                  <a:sym typeface="Calibri (MS)"/>
                </a:rPr>
                <a:t>K1 &amp; K2 Tuition • Small classes of 4–8 students • E-Lessons &amp; holiday programmes</a:t>
              </a:r>
            </a:p>
          </p:txBody>
        </p:sp>
      </p:grpSp>
      <p:grpSp>
        <p:nvGrpSpPr>
          <p:cNvPr name="Group 63" id="63"/>
          <p:cNvGrpSpPr/>
          <p:nvPr/>
        </p:nvGrpSpPr>
        <p:grpSpPr>
          <a:xfrm rot="0">
            <a:off x="16047720" y="9669780"/>
            <a:ext cx="1371600" cy="411480"/>
            <a:chOff x="0" y="0"/>
            <a:chExt cx="1828800" cy="548640"/>
          </a:xfrm>
        </p:grpSpPr>
        <p:sp>
          <p:nvSpPr>
            <p:cNvPr name="Freeform 64" id="64"/>
            <p:cNvSpPr/>
            <p:nvPr/>
          </p:nvSpPr>
          <p:spPr>
            <a:xfrm flipH="false" flipV="false" rot="0">
              <a:off x="0" y="0"/>
              <a:ext cx="1828800" cy="548640"/>
            </a:xfrm>
            <a:custGeom>
              <a:avLst/>
              <a:gdLst/>
              <a:ahLst/>
              <a:cxnLst/>
              <a:rect r="r" b="b" t="t" l="l"/>
              <a:pathLst>
                <a:path h="548640" w="1828800">
                  <a:moveTo>
                    <a:pt x="0" y="0"/>
                  </a:moveTo>
                  <a:lnTo>
                    <a:pt x="1828800" y="0"/>
                  </a:lnTo>
                  <a:lnTo>
                    <a:pt x="1828800" y="548640"/>
                  </a:lnTo>
                  <a:lnTo>
                    <a:pt x="0" y="548640"/>
                  </a:lnTo>
                  <a:close/>
                </a:path>
              </a:pathLst>
            </a:custGeom>
            <a:blipFill>
              <a:blip r:embed="rId3">
                <a:alphaModFix amt="0"/>
              </a:blip>
              <a:stretch>
                <a:fillRect l="0" t="-14950" r="0" b="-14950"/>
              </a:stretch>
            </a:blipFill>
          </p:spPr>
        </p:sp>
        <p:sp>
          <p:nvSpPr>
            <p:cNvPr name="TextBox 65" id="65"/>
            <p:cNvSpPr txBox="true"/>
            <p:nvPr/>
          </p:nvSpPr>
          <p:spPr>
            <a:xfrm>
              <a:off x="0" y="-28575"/>
              <a:ext cx="1828800" cy="577215"/>
            </a:xfrm>
            <a:prstGeom prst="rect">
              <a:avLst/>
            </a:prstGeom>
          </p:spPr>
          <p:txBody>
            <a:bodyPr anchor="ctr" rtlCol="false" tIns="0" lIns="0" bIns="0" rIns="0"/>
            <a:lstStyle/>
            <a:p>
              <a:pPr algn="r">
                <a:lnSpc>
                  <a:spcPts val="1620"/>
                </a:lnSpc>
              </a:pPr>
              <a:r>
                <a:rPr lang="en-US" sz="1350">
                  <a:solidFill>
                    <a:srgbClr val="666666"/>
                  </a:solidFill>
                  <a:latin typeface="Calibri (MS)"/>
                  <a:ea typeface="Calibri (MS)"/>
                  <a:cs typeface="Calibri (MS)"/>
                  <a:sym typeface="Calibri (MS)"/>
                </a:rPr>
                <a:t>Page 2 / 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0120" y="685800"/>
            <a:ext cx="15773400" cy="754380"/>
            <a:chOff x="0" y="0"/>
            <a:chExt cx="21031200" cy="1005840"/>
          </a:xfrm>
        </p:grpSpPr>
        <p:sp>
          <p:nvSpPr>
            <p:cNvPr name="Freeform 3" id="3"/>
            <p:cNvSpPr/>
            <p:nvPr/>
          </p:nvSpPr>
          <p:spPr>
            <a:xfrm flipH="false" flipV="false" rot="0">
              <a:off x="0" y="0"/>
              <a:ext cx="21031200" cy="1005840"/>
            </a:xfrm>
            <a:custGeom>
              <a:avLst/>
              <a:gdLst/>
              <a:ahLst/>
              <a:cxnLst/>
              <a:rect r="r" b="b" t="t" l="l"/>
              <a:pathLst>
                <a:path h="1005840" w="21031200">
                  <a:moveTo>
                    <a:pt x="0" y="0"/>
                  </a:moveTo>
                  <a:lnTo>
                    <a:pt x="21031200" y="0"/>
                  </a:lnTo>
                  <a:lnTo>
                    <a:pt x="21031200" y="1005840"/>
                  </a:lnTo>
                  <a:lnTo>
                    <a:pt x="0" y="1005840"/>
                  </a:lnTo>
                  <a:close/>
                </a:path>
              </a:pathLst>
            </a:custGeom>
            <a:blipFill>
              <a:blip r:embed="rId3">
                <a:alphaModFix amt="0"/>
              </a:blip>
              <a:stretch>
                <a:fillRect l="0" t="-357414" r="0" b="-357414"/>
              </a:stretch>
            </a:blipFill>
          </p:spPr>
        </p:sp>
        <p:sp>
          <p:nvSpPr>
            <p:cNvPr name="TextBox 4" id="4"/>
            <p:cNvSpPr txBox="true"/>
            <p:nvPr/>
          </p:nvSpPr>
          <p:spPr>
            <a:xfrm>
              <a:off x="0" y="0"/>
              <a:ext cx="21031200" cy="1005840"/>
            </a:xfrm>
            <a:prstGeom prst="rect">
              <a:avLst/>
            </a:prstGeom>
          </p:spPr>
          <p:txBody>
            <a:bodyPr anchor="ctr" rtlCol="false" tIns="0" lIns="0" bIns="0" rIns="0"/>
            <a:lstStyle/>
            <a:p>
              <a:pPr algn="l">
                <a:lnSpc>
                  <a:spcPts val="4680"/>
                </a:lnSpc>
              </a:pPr>
              <a:r>
                <a:rPr lang="en-US" sz="3900" b="true">
                  <a:solidFill>
                    <a:srgbClr val="2B3A67"/>
                  </a:solidFill>
                  <a:latin typeface="Cambria Bold"/>
                  <a:ea typeface="Cambria Bold"/>
                  <a:cs typeface="Cambria Bold"/>
                  <a:sym typeface="Cambria Bold"/>
                </a:rPr>
                <a:t>Why Choose EduFirst Learning Centre</a:t>
              </a:r>
            </a:p>
          </p:txBody>
        </p:sp>
      </p:grpSp>
      <p:grpSp>
        <p:nvGrpSpPr>
          <p:cNvPr name="Group 5" id="5"/>
          <p:cNvGrpSpPr/>
          <p:nvPr/>
        </p:nvGrpSpPr>
        <p:grpSpPr>
          <a:xfrm rot="0">
            <a:off x="960120" y="1481328"/>
            <a:ext cx="15910560" cy="685800"/>
            <a:chOff x="0" y="0"/>
            <a:chExt cx="21214080" cy="914400"/>
          </a:xfrm>
        </p:grpSpPr>
        <p:sp>
          <p:nvSpPr>
            <p:cNvPr name="Freeform 6" id="6"/>
            <p:cNvSpPr/>
            <p:nvPr/>
          </p:nvSpPr>
          <p:spPr>
            <a:xfrm flipH="false" flipV="false" rot="0">
              <a:off x="0" y="0"/>
              <a:ext cx="21214080" cy="914400"/>
            </a:xfrm>
            <a:custGeom>
              <a:avLst/>
              <a:gdLst/>
              <a:ahLst/>
              <a:cxnLst/>
              <a:rect r="r" b="b" t="t" l="l"/>
              <a:pathLst>
                <a:path h="914400" w="21214080">
                  <a:moveTo>
                    <a:pt x="0" y="0"/>
                  </a:moveTo>
                  <a:lnTo>
                    <a:pt x="21214080" y="0"/>
                  </a:lnTo>
                  <a:lnTo>
                    <a:pt x="21214080" y="914400"/>
                  </a:lnTo>
                  <a:lnTo>
                    <a:pt x="0" y="914400"/>
                  </a:lnTo>
                  <a:close/>
                </a:path>
              </a:pathLst>
            </a:custGeom>
            <a:blipFill>
              <a:blip r:embed="rId3">
                <a:alphaModFix amt="0"/>
              </a:blip>
              <a:stretch>
                <a:fillRect l="0" t="-402052" r="0" b="-402052"/>
              </a:stretch>
            </a:blipFill>
          </p:spPr>
        </p:sp>
        <p:sp>
          <p:nvSpPr>
            <p:cNvPr name="TextBox 7" id="7"/>
            <p:cNvSpPr txBox="true"/>
            <p:nvPr/>
          </p:nvSpPr>
          <p:spPr>
            <a:xfrm>
              <a:off x="0" y="-38100"/>
              <a:ext cx="21214080" cy="952500"/>
            </a:xfrm>
            <a:prstGeom prst="rect">
              <a:avLst/>
            </a:prstGeom>
          </p:spPr>
          <p:txBody>
            <a:bodyPr anchor="ctr" rtlCol="false" tIns="0" lIns="0" bIns="0" rIns="0"/>
            <a:lstStyle/>
            <a:p>
              <a:pPr algn="l">
                <a:lnSpc>
                  <a:spcPts val="2250"/>
                </a:lnSpc>
              </a:pPr>
              <a:r>
                <a:rPr lang="en-US" sz="1875">
                  <a:solidFill>
                    <a:srgbClr val="666666"/>
                  </a:solidFill>
                  <a:latin typeface="Calibri (MS)"/>
                  <a:ea typeface="Calibri (MS)"/>
                  <a:cs typeface="Calibri (MS)"/>
                  <a:sym typeface="Calibri (MS)"/>
                </a:rPr>
                <a:t>For parents comparing options for a student care centre in Yew Tee, EduFirst stands out through its track record, small class sizes and convenient MRT-adjacent location.</a:t>
              </a:r>
            </a:p>
          </p:txBody>
        </p:sp>
      </p:grpSp>
      <p:grpSp>
        <p:nvGrpSpPr>
          <p:cNvPr name="Group 8" id="8"/>
          <p:cNvGrpSpPr/>
          <p:nvPr/>
        </p:nvGrpSpPr>
        <p:grpSpPr>
          <a:xfrm rot="0">
            <a:off x="960120" y="2537460"/>
            <a:ext cx="5225796" cy="2674620"/>
            <a:chOff x="0" y="0"/>
            <a:chExt cx="6967728" cy="3566160"/>
          </a:xfrm>
        </p:grpSpPr>
        <p:sp>
          <p:nvSpPr>
            <p:cNvPr name="Freeform 9" id="9"/>
            <p:cNvSpPr/>
            <p:nvPr/>
          </p:nvSpPr>
          <p:spPr>
            <a:xfrm flipH="false" flipV="false" rot="0">
              <a:off x="0" y="0"/>
              <a:ext cx="6967728" cy="3566160"/>
            </a:xfrm>
            <a:custGeom>
              <a:avLst/>
              <a:gdLst/>
              <a:ahLst/>
              <a:cxnLst/>
              <a:rect r="r" b="b" t="t" l="l"/>
              <a:pathLst>
                <a:path h="3566160" w="6967728">
                  <a:moveTo>
                    <a:pt x="0" y="182880"/>
                  </a:moveTo>
                  <a:cubicBezTo>
                    <a:pt x="0" y="81915"/>
                    <a:pt x="81915" y="0"/>
                    <a:pt x="182880" y="0"/>
                  </a:cubicBezTo>
                  <a:lnTo>
                    <a:pt x="6784848" y="0"/>
                  </a:lnTo>
                  <a:cubicBezTo>
                    <a:pt x="6885813" y="0"/>
                    <a:pt x="6967728" y="81915"/>
                    <a:pt x="6967728" y="182880"/>
                  </a:cubicBezTo>
                  <a:lnTo>
                    <a:pt x="6967728" y="3383280"/>
                  </a:lnTo>
                  <a:cubicBezTo>
                    <a:pt x="6967728" y="3484245"/>
                    <a:pt x="6885813" y="3566160"/>
                    <a:pt x="6784848" y="3566160"/>
                  </a:cubicBezTo>
                  <a:lnTo>
                    <a:pt x="182880" y="3566160"/>
                  </a:lnTo>
                  <a:cubicBezTo>
                    <a:pt x="81915" y="3566160"/>
                    <a:pt x="0" y="3484245"/>
                    <a:pt x="0" y="3383280"/>
                  </a:cubicBezTo>
                  <a:close/>
                </a:path>
              </a:pathLst>
            </a:custGeom>
            <a:solidFill>
              <a:srgbClr val="F7F5F1"/>
            </a:solidFill>
          </p:spPr>
        </p:sp>
      </p:grpSp>
      <p:grpSp>
        <p:nvGrpSpPr>
          <p:cNvPr name="Group 10" id="10"/>
          <p:cNvGrpSpPr/>
          <p:nvPr/>
        </p:nvGrpSpPr>
        <p:grpSpPr>
          <a:xfrm rot="0">
            <a:off x="1303020" y="2880360"/>
            <a:ext cx="617220" cy="617220"/>
            <a:chOff x="0" y="0"/>
            <a:chExt cx="822960" cy="822960"/>
          </a:xfrm>
        </p:grpSpPr>
        <p:sp>
          <p:nvSpPr>
            <p:cNvPr name="Freeform 11" id="11"/>
            <p:cNvSpPr/>
            <p:nvPr/>
          </p:nvSpPr>
          <p:spPr>
            <a:xfrm flipH="false" flipV="false" rot="0">
              <a:off x="0" y="0"/>
              <a:ext cx="822960" cy="822960"/>
            </a:xfrm>
            <a:custGeom>
              <a:avLst/>
              <a:gdLst/>
              <a:ahLst/>
              <a:cxnLst/>
              <a:rect r="r" b="b" t="t" l="l"/>
              <a:pathLst>
                <a:path h="822960" w="822960">
                  <a:moveTo>
                    <a:pt x="0" y="411480"/>
                  </a:moveTo>
                  <a:cubicBezTo>
                    <a:pt x="0" y="184277"/>
                    <a:pt x="184277" y="0"/>
                    <a:pt x="411480" y="0"/>
                  </a:cubicBezTo>
                  <a:cubicBezTo>
                    <a:pt x="638683" y="0"/>
                    <a:pt x="822960" y="184277"/>
                    <a:pt x="822960" y="411480"/>
                  </a:cubicBezTo>
                  <a:cubicBezTo>
                    <a:pt x="822960" y="638683"/>
                    <a:pt x="638683" y="822960"/>
                    <a:pt x="411480" y="822960"/>
                  </a:cubicBezTo>
                  <a:cubicBezTo>
                    <a:pt x="184277" y="822960"/>
                    <a:pt x="0" y="638683"/>
                    <a:pt x="0" y="411480"/>
                  </a:cubicBezTo>
                  <a:close/>
                </a:path>
              </a:pathLst>
            </a:custGeom>
            <a:solidFill>
              <a:srgbClr val="2B3A67"/>
            </a:solidFill>
          </p:spPr>
        </p:sp>
      </p:grpSp>
      <p:grpSp>
        <p:nvGrpSpPr>
          <p:cNvPr name="Group 12" id="12"/>
          <p:cNvGrpSpPr/>
          <p:nvPr/>
        </p:nvGrpSpPr>
        <p:grpSpPr>
          <a:xfrm rot="0">
            <a:off x="1303020" y="2880360"/>
            <a:ext cx="617220" cy="617220"/>
            <a:chOff x="0" y="0"/>
            <a:chExt cx="822960" cy="822960"/>
          </a:xfrm>
        </p:grpSpPr>
        <p:sp>
          <p:nvSpPr>
            <p:cNvPr name="Freeform 13" id="13"/>
            <p:cNvSpPr/>
            <p:nvPr/>
          </p:nvSpPr>
          <p:spPr>
            <a:xfrm flipH="false" flipV="false" rot="0">
              <a:off x="0" y="0"/>
              <a:ext cx="822960" cy="822960"/>
            </a:xfrm>
            <a:custGeom>
              <a:avLst/>
              <a:gdLst/>
              <a:ahLst/>
              <a:cxnLst/>
              <a:rect r="r" b="b" t="t" l="l"/>
              <a:pathLst>
                <a:path h="822960" w="822960">
                  <a:moveTo>
                    <a:pt x="0" y="0"/>
                  </a:moveTo>
                  <a:lnTo>
                    <a:pt x="822960" y="0"/>
                  </a:lnTo>
                  <a:lnTo>
                    <a:pt x="822960" y="822960"/>
                  </a:lnTo>
                  <a:lnTo>
                    <a:pt x="0" y="822960"/>
                  </a:lnTo>
                  <a:close/>
                </a:path>
              </a:pathLst>
            </a:custGeom>
            <a:blipFill>
              <a:blip r:embed="rId3">
                <a:alphaModFix amt="0"/>
              </a:blip>
              <a:stretch>
                <a:fillRect l="-78303" t="0" r="-78303" b="0"/>
              </a:stretch>
            </a:blipFill>
          </p:spPr>
        </p:sp>
        <p:sp>
          <p:nvSpPr>
            <p:cNvPr name="TextBox 14" id="14"/>
            <p:cNvSpPr txBox="true"/>
            <p:nvPr/>
          </p:nvSpPr>
          <p:spPr>
            <a:xfrm>
              <a:off x="0" y="-9525"/>
              <a:ext cx="822960" cy="83248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1</a:t>
              </a:r>
            </a:p>
          </p:txBody>
        </p:sp>
      </p:grpSp>
      <p:grpSp>
        <p:nvGrpSpPr>
          <p:cNvPr name="Group 15" id="15"/>
          <p:cNvGrpSpPr/>
          <p:nvPr/>
        </p:nvGrpSpPr>
        <p:grpSpPr>
          <a:xfrm rot="0">
            <a:off x="1303020" y="3703320"/>
            <a:ext cx="4539996" cy="548640"/>
            <a:chOff x="0" y="0"/>
            <a:chExt cx="6053328" cy="731520"/>
          </a:xfrm>
        </p:grpSpPr>
        <p:sp>
          <p:nvSpPr>
            <p:cNvPr name="Freeform 16" id="16"/>
            <p:cNvSpPr/>
            <p:nvPr/>
          </p:nvSpPr>
          <p:spPr>
            <a:xfrm flipH="false" flipV="false" rot="0">
              <a:off x="0" y="0"/>
              <a:ext cx="6053328" cy="731520"/>
            </a:xfrm>
            <a:custGeom>
              <a:avLst/>
              <a:gdLst/>
              <a:ahLst/>
              <a:cxnLst/>
              <a:rect r="r" b="b" t="t" l="l"/>
              <a:pathLst>
                <a:path h="731520" w="6053328">
                  <a:moveTo>
                    <a:pt x="0" y="0"/>
                  </a:moveTo>
                  <a:lnTo>
                    <a:pt x="6053328" y="0"/>
                  </a:lnTo>
                  <a:lnTo>
                    <a:pt x="6053328" y="731520"/>
                  </a:lnTo>
                  <a:lnTo>
                    <a:pt x="0" y="731520"/>
                  </a:lnTo>
                  <a:close/>
                </a:path>
              </a:pathLst>
            </a:custGeom>
            <a:blipFill>
              <a:blip r:embed="rId3">
                <a:alphaModFix amt="0"/>
              </a:blip>
              <a:stretch>
                <a:fillRect l="0" t="-111238" r="0" b="-111238"/>
              </a:stretch>
            </a:blipFill>
          </p:spPr>
        </p:sp>
        <p:sp>
          <p:nvSpPr>
            <p:cNvPr name="TextBox 17" id="17"/>
            <p:cNvSpPr txBox="true"/>
            <p:nvPr/>
          </p:nvSpPr>
          <p:spPr>
            <a:xfrm>
              <a:off x="0" y="-9525"/>
              <a:ext cx="6053328" cy="741045"/>
            </a:xfrm>
            <a:prstGeom prst="rect">
              <a:avLst/>
            </a:prstGeom>
          </p:spPr>
          <p:txBody>
            <a:bodyPr anchor="ctr" rtlCol="false" tIns="0" lIns="0" bIns="0" rIns="0"/>
            <a:lstStyle/>
            <a:p>
              <a:pPr algn="l">
                <a:lnSpc>
                  <a:spcPts val="2340"/>
                </a:lnSpc>
              </a:pPr>
              <a:r>
                <a:rPr lang="en-US" sz="1950" b="true">
                  <a:solidFill>
                    <a:srgbClr val="2B3A67"/>
                  </a:solidFill>
                  <a:latin typeface="Cambria Bold"/>
                  <a:ea typeface="Cambria Bold"/>
                  <a:cs typeface="Cambria Bold"/>
                  <a:sym typeface="Cambria Bold"/>
                </a:rPr>
                <a:t>Established Since 2010</a:t>
              </a:r>
            </a:p>
          </p:txBody>
        </p:sp>
      </p:grpSp>
      <p:grpSp>
        <p:nvGrpSpPr>
          <p:cNvPr name="Group 18" id="18"/>
          <p:cNvGrpSpPr/>
          <p:nvPr/>
        </p:nvGrpSpPr>
        <p:grpSpPr>
          <a:xfrm rot="0">
            <a:off x="1303020" y="4251960"/>
            <a:ext cx="4539996" cy="822960"/>
            <a:chOff x="0" y="0"/>
            <a:chExt cx="6053328" cy="1097280"/>
          </a:xfrm>
        </p:grpSpPr>
        <p:sp>
          <p:nvSpPr>
            <p:cNvPr name="Freeform 19" id="19"/>
            <p:cNvSpPr/>
            <p:nvPr/>
          </p:nvSpPr>
          <p:spPr>
            <a:xfrm flipH="false" flipV="false" rot="0">
              <a:off x="0" y="0"/>
              <a:ext cx="6053328" cy="1097280"/>
            </a:xfrm>
            <a:custGeom>
              <a:avLst/>
              <a:gdLst/>
              <a:ahLst/>
              <a:cxnLst/>
              <a:rect r="r" b="b" t="t" l="l"/>
              <a:pathLst>
                <a:path h="1097280" w="6053328">
                  <a:moveTo>
                    <a:pt x="0" y="0"/>
                  </a:moveTo>
                  <a:lnTo>
                    <a:pt x="6053328" y="0"/>
                  </a:lnTo>
                  <a:lnTo>
                    <a:pt x="6053328" y="1097280"/>
                  </a:lnTo>
                  <a:lnTo>
                    <a:pt x="0" y="1097280"/>
                  </a:lnTo>
                  <a:close/>
                </a:path>
              </a:pathLst>
            </a:custGeom>
            <a:blipFill>
              <a:blip r:embed="rId3">
                <a:alphaModFix amt="0"/>
              </a:blip>
              <a:stretch>
                <a:fillRect l="0" t="-57492" r="0" b="-57492"/>
              </a:stretch>
            </a:blipFill>
          </p:spPr>
        </p:sp>
        <p:sp>
          <p:nvSpPr>
            <p:cNvPr name="TextBox 20" id="20"/>
            <p:cNvSpPr txBox="true"/>
            <p:nvPr/>
          </p:nvSpPr>
          <p:spPr>
            <a:xfrm>
              <a:off x="0" y="-57150"/>
              <a:ext cx="6053328" cy="1154430"/>
            </a:xfrm>
            <a:prstGeom prst="rect">
              <a:avLst/>
            </a:prstGeom>
          </p:spPr>
          <p:txBody>
            <a:bodyPr anchor="ctr" rtlCol="false" tIns="0" lIns="0" bIns="0" rIns="0"/>
            <a:lstStyle/>
            <a:p>
              <a:pPr algn="l">
                <a:lnSpc>
                  <a:spcPts val="2070"/>
                </a:lnSpc>
              </a:pPr>
              <a:r>
                <a:rPr lang="en-US" sz="1500">
                  <a:solidFill>
                    <a:srgbClr val="222222"/>
                  </a:solidFill>
                  <a:latin typeface="Calibri (MS)"/>
                  <a:ea typeface="Calibri (MS)"/>
                  <a:cs typeface="Calibri (MS)"/>
                  <a:sym typeface="Calibri (MS)"/>
                </a:rPr>
                <a:t>Over a decade producing strong student results in Yew Tee and across Singapore.</a:t>
              </a:r>
            </a:p>
          </p:txBody>
        </p:sp>
      </p:grpSp>
      <p:grpSp>
        <p:nvGrpSpPr>
          <p:cNvPr name="Group 21" id="21"/>
          <p:cNvGrpSpPr/>
          <p:nvPr/>
        </p:nvGrpSpPr>
        <p:grpSpPr>
          <a:xfrm rot="0">
            <a:off x="6528816" y="2537460"/>
            <a:ext cx="5225796" cy="2674620"/>
            <a:chOff x="0" y="0"/>
            <a:chExt cx="6967728" cy="3566160"/>
          </a:xfrm>
        </p:grpSpPr>
        <p:sp>
          <p:nvSpPr>
            <p:cNvPr name="Freeform 22" id="22"/>
            <p:cNvSpPr/>
            <p:nvPr/>
          </p:nvSpPr>
          <p:spPr>
            <a:xfrm flipH="false" flipV="false" rot="0">
              <a:off x="0" y="0"/>
              <a:ext cx="6967728" cy="3566160"/>
            </a:xfrm>
            <a:custGeom>
              <a:avLst/>
              <a:gdLst/>
              <a:ahLst/>
              <a:cxnLst/>
              <a:rect r="r" b="b" t="t" l="l"/>
              <a:pathLst>
                <a:path h="3566160" w="6967728">
                  <a:moveTo>
                    <a:pt x="0" y="182880"/>
                  </a:moveTo>
                  <a:cubicBezTo>
                    <a:pt x="0" y="81915"/>
                    <a:pt x="81915" y="0"/>
                    <a:pt x="182880" y="0"/>
                  </a:cubicBezTo>
                  <a:lnTo>
                    <a:pt x="6784848" y="0"/>
                  </a:lnTo>
                  <a:cubicBezTo>
                    <a:pt x="6885813" y="0"/>
                    <a:pt x="6967728" y="81915"/>
                    <a:pt x="6967728" y="182880"/>
                  </a:cubicBezTo>
                  <a:lnTo>
                    <a:pt x="6967728" y="3383280"/>
                  </a:lnTo>
                  <a:cubicBezTo>
                    <a:pt x="6967728" y="3484245"/>
                    <a:pt x="6885813" y="3566160"/>
                    <a:pt x="6784848" y="3566160"/>
                  </a:cubicBezTo>
                  <a:lnTo>
                    <a:pt x="182880" y="3566160"/>
                  </a:lnTo>
                  <a:cubicBezTo>
                    <a:pt x="81915" y="3566160"/>
                    <a:pt x="0" y="3484245"/>
                    <a:pt x="0" y="3383280"/>
                  </a:cubicBezTo>
                  <a:close/>
                </a:path>
              </a:pathLst>
            </a:custGeom>
            <a:solidFill>
              <a:srgbClr val="F7F5F1"/>
            </a:solidFill>
          </p:spPr>
        </p:sp>
      </p:grpSp>
      <p:grpSp>
        <p:nvGrpSpPr>
          <p:cNvPr name="Group 23" id="23"/>
          <p:cNvGrpSpPr/>
          <p:nvPr/>
        </p:nvGrpSpPr>
        <p:grpSpPr>
          <a:xfrm rot="0">
            <a:off x="6871716" y="2880360"/>
            <a:ext cx="617220" cy="617220"/>
            <a:chOff x="0" y="0"/>
            <a:chExt cx="822960" cy="822960"/>
          </a:xfrm>
        </p:grpSpPr>
        <p:sp>
          <p:nvSpPr>
            <p:cNvPr name="Freeform 24" id="24"/>
            <p:cNvSpPr/>
            <p:nvPr/>
          </p:nvSpPr>
          <p:spPr>
            <a:xfrm flipH="false" flipV="false" rot="0">
              <a:off x="0" y="0"/>
              <a:ext cx="822960" cy="822960"/>
            </a:xfrm>
            <a:custGeom>
              <a:avLst/>
              <a:gdLst/>
              <a:ahLst/>
              <a:cxnLst/>
              <a:rect r="r" b="b" t="t" l="l"/>
              <a:pathLst>
                <a:path h="822960" w="822960">
                  <a:moveTo>
                    <a:pt x="0" y="411480"/>
                  </a:moveTo>
                  <a:cubicBezTo>
                    <a:pt x="0" y="184277"/>
                    <a:pt x="184277" y="0"/>
                    <a:pt x="411480" y="0"/>
                  </a:cubicBezTo>
                  <a:cubicBezTo>
                    <a:pt x="638683" y="0"/>
                    <a:pt x="822960" y="184277"/>
                    <a:pt x="822960" y="411480"/>
                  </a:cubicBezTo>
                  <a:cubicBezTo>
                    <a:pt x="822960" y="638683"/>
                    <a:pt x="638683" y="822960"/>
                    <a:pt x="411480" y="822960"/>
                  </a:cubicBezTo>
                  <a:cubicBezTo>
                    <a:pt x="184277" y="822960"/>
                    <a:pt x="0" y="638683"/>
                    <a:pt x="0" y="411480"/>
                  </a:cubicBezTo>
                  <a:close/>
                </a:path>
              </a:pathLst>
            </a:custGeom>
            <a:solidFill>
              <a:srgbClr val="2B3A67"/>
            </a:solidFill>
          </p:spPr>
        </p:sp>
      </p:grpSp>
      <p:grpSp>
        <p:nvGrpSpPr>
          <p:cNvPr name="Group 25" id="25"/>
          <p:cNvGrpSpPr/>
          <p:nvPr/>
        </p:nvGrpSpPr>
        <p:grpSpPr>
          <a:xfrm rot="0">
            <a:off x="6871716" y="2880360"/>
            <a:ext cx="617220" cy="617220"/>
            <a:chOff x="0" y="0"/>
            <a:chExt cx="822960" cy="822960"/>
          </a:xfrm>
        </p:grpSpPr>
        <p:sp>
          <p:nvSpPr>
            <p:cNvPr name="Freeform 26" id="26"/>
            <p:cNvSpPr/>
            <p:nvPr/>
          </p:nvSpPr>
          <p:spPr>
            <a:xfrm flipH="false" flipV="false" rot="0">
              <a:off x="0" y="0"/>
              <a:ext cx="822960" cy="822960"/>
            </a:xfrm>
            <a:custGeom>
              <a:avLst/>
              <a:gdLst/>
              <a:ahLst/>
              <a:cxnLst/>
              <a:rect r="r" b="b" t="t" l="l"/>
              <a:pathLst>
                <a:path h="822960" w="822960">
                  <a:moveTo>
                    <a:pt x="0" y="0"/>
                  </a:moveTo>
                  <a:lnTo>
                    <a:pt x="822960" y="0"/>
                  </a:lnTo>
                  <a:lnTo>
                    <a:pt x="822960" y="822960"/>
                  </a:lnTo>
                  <a:lnTo>
                    <a:pt x="0" y="822960"/>
                  </a:lnTo>
                  <a:close/>
                </a:path>
              </a:pathLst>
            </a:custGeom>
            <a:blipFill>
              <a:blip r:embed="rId3">
                <a:alphaModFix amt="0"/>
              </a:blip>
              <a:stretch>
                <a:fillRect l="-78303" t="0" r="-78303" b="0"/>
              </a:stretch>
            </a:blipFill>
          </p:spPr>
        </p:sp>
        <p:sp>
          <p:nvSpPr>
            <p:cNvPr name="TextBox 27" id="27"/>
            <p:cNvSpPr txBox="true"/>
            <p:nvPr/>
          </p:nvSpPr>
          <p:spPr>
            <a:xfrm>
              <a:off x="0" y="-9525"/>
              <a:ext cx="822960" cy="83248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2</a:t>
              </a:r>
            </a:p>
          </p:txBody>
        </p:sp>
      </p:grpSp>
      <p:grpSp>
        <p:nvGrpSpPr>
          <p:cNvPr name="Group 28" id="28"/>
          <p:cNvGrpSpPr/>
          <p:nvPr/>
        </p:nvGrpSpPr>
        <p:grpSpPr>
          <a:xfrm rot="0">
            <a:off x="6871716" y="3703320"/>
            <a:ext cx="4539996" cy="548640"/>
            <a:chOff x="0" y="0"/>
            <a:chExt cx="6053328" cy="731520"/>
          </a:xfrm>
        </p:grpSpPr>
        <p:sp>
          <p:nvSpPr>
            <p:cNvPr name="Freeform 29" id="29"/>
            <p:cNvSpPr/>
            <p:nvPr/>
          </p:nvSpPr>
          <p:spPr>
            <a:xfrm flipH="false" flipV="false" rot="0">
              <a:off x="0" y="0"/>
              <a:ext cx="6053328" cy="731520"/>
            </a:xfrm>
            <a:custGeom>
              <a:avLst/>
              <a:gdLst/>
              <a:ahLst/>
              <a:cxnLst/>
              <a:rect r="r" b="b" t="t" l="l"/>
              <a:pathLst>
                <a:path h="731520" w="6053328">
                  <a:moveTo>
                    <a:pt x="0" y="0"/>
                  </a:moveTo>
                  <a:lnTo>
                    <a:pt x="6053328" y="0"/>
                  </a:lnTo>
                  <a:lnTo>
                    <a:pt x="6053328" y="731520"/>
                  </a:lnTo>
                  <a:lnTo>
                    <a:pt x="0" y="731520"/>
                  </a:lnTo>
                  <a:close/>
                </a:path>
              </a:pathLst>
            </a:custGeom>
            <a:blipFill>
              <a:blip r:embed="rId3">
                <a:alphaModFix amt="0"/>
              </a:blip>
              <a:stretch>
                <a:fillRect l="0" t="-111238" r="0" b="-111238"/>
              </a:stretch>
            </a:blipFill>
          </p:spPr>
        </p:sp>
        <p:sp>
          <p:nvSpPr>
            <p:cNvPr name="TextBox 30" id="30"/>
            <p:cNvSpPr txBox="true"/>
            <p:nvPr/>
          </p:nvSpPr>
          <p:spPr>
            <a:xfrm>
              <a:off x="0" y="-9525"/>
              <a:ext cx="6053328" cy="741045"/>
            </a:xfrm>
            <a:prstGeom prst="rect">
              <a:avLst/>
            </a:prstGeom>
          </p:spPr>
          <p:txBody>
            <a:bodyPr anchor="ctr" rtlCol="false" tIns="0" lIns="0" bIns="0" rIns="0"/>
            <a:lstStyle/>
            <a:p>
              <a:pPr algn="l">
                <a:lnSpc>
                  <a:spcPts val="2340"/>
                </a:lnSpc>
              </a:pPr>
              <a:r>
                <a:rPr lang="en-US" sz="1950" b="true">
                  <a:solidFill>
                    <a:srgbClr val="2B3A67"/>
                  </a:solidFill>
                  <a:latin typeface="Cambria Bold"/>
                  <a:ea typeface="Cambria Bold"/>
                  <a:cs typeface="Cambria Bold"/>
                  <a:sym typeface="Cambria Bold"/>
                </a:rPr>
                <a:t>Small Class Sizes</a:t>
              </a:r>
            </a:p>
          </p:txBody>
        </p:sp>
      </p:grpSp>
      <p:grpSp>
        <p:nvGrpSpPr>
          <p:cNvPr name="Group 31" id="31"/>
          <p:cNvGrpSpPr/>
          <p:nvPr/>
        </p:nvGrpSpPr>
        <p:grpSpPr>
          <a:xfrm rot="0">
            <a:off x="6871716" y="4251960"/>
            <a:ext cx="4539996" cy="822960"/>
            <a:chOff x="0" y="0"/>
            <a:chExt cx="6053328" cy="1097280"/>
          </a:xfrm>
        </p:grpSpPr>
        <p:sp>
          <p:nvSpPr>
            <p:cNvPr name="Freeform 32" id="32"/>
            <p:cNvSpPr/>
            <p:nvPr/>
          </p:nvSpPr>
          <p:spPr>
            <a:xfrm flipH="false" flipV="false" rot="0">
              <a:off x="0" y="0"/>
              <a:ext cx="6053328" cy="1097280"/>
            </a:xfrm>
            <a:custGeom>
              <a:avLst/>
              <a:gdLst/>
              <a:ahLst/>
              <a:cxnLst/>
              <a:rect r="r" b="b" t="t" l="l"/>
              <a:pathLst>
                <a:path h="1097280" w="6053328">
                  <a:moveTo>
                    <a:pt x="0" y="0"/>
                  </a:moveTo>
                  <a:lnTo>
                    <a:pt x="6053328" y="0"/>
                  </a:lnTo>
                  <a:lnTo>
                    <a:pt x="6053328" y="1097280"/>
                  </a:lnTo>
                  <a:lnTo>
                    <a:pt x="0" y="1097280"/>
                  </a:lnTo>
                  <a:close/>
                </a:path>
              </a:pathLst>
            </a:custGeom>
            <a:blipFill>
              <a:blip r:embed="rId3">
                <a:alphaModFix amt="0"/>
              </a:blip>
              <a:stretch>
                <a:fillRect l="0" t="-57492" r="0" b="-57492"/>
              </a:stretch>
            </a:blipFill>
          </p:spPr>
        </p:sp>
        <p:sp>
          <p:nvSpPr>
            <p:cNvPr name="TextBox 33" id="33"/>
            <p:cNvSpPr txBox="true"/>
            <p:nvPr/>
          </p:nvSpPr>
          <p:spPr>
            <a:xfrm>
              <a:off x="0" y="-57150"/>
              <a:ext cx="6053328" cy="1154430"/>
            </a:xfrm>
            <a:prstGeom prst="rect">
              <a:avLst/>
            </a:prstGeom>
          </p:spPr>
          <p:txBody>
            <a:bodyPr anchor="ctr" rtlCol="false" tIns="0" lIns="0" bIns="0" rIns="0"/>
            <a:lstStyle/>
            <a:p>
              <a:pPr algn="l">
                <a:lnSpc>
                  <a:spcPts val="2070"/>
                </a:lnSpc>
              </a:pPr>
              <a:r>
                <a:rPr lang="en-US" sz="1500">
                  <a:solidFill>
                    <a:srgbClr val="222222"/>
                  </a:solidFill>
                  <a:latin typeface="Calibri (MS)"/>
                  <a:ea typeface="Calibri (MS)"/>
                  <a:cs typeface="Calibri (MS)"/>
                  <a:sym typeface="Calibri (MS)"/>
                </a:rPr>
                <a:t>Just 4 to 8 students per class for close teacher-to-student interaction.</a:t>
              </a:r>
            </a:p>
          </p:txBody>
        </p:sp>
      </p:grpSp>
      <p:grpSp>
        <p:nvGrpSpPr>
          <p:cNvPr name="Group 34" id="34"/>
          <p:cNvGrpSpPr/>
          <p:nvPr/>
        </p:nvGrpSpPr>
        <p:grpSpPr>
          <a:xfrm rot="0">
            <a:off x="12097512" y="2537460"/>
            <a:ext cx="5225796" cy="2674620"/>
            <a:chOff x="0" y="0"/>
            <a:chExt cx="6967728" cy="3566160"/>
          </a:xfrm>
        </p:grpSpPr>
        <p:sp>
          <p:nvSpPr>
            <p:cNvPr name="Freeform 35" id="35"/>
            <p:cNvSpPr/>
            <p:nvPr/>
          </p:nvSpPr>
          <p:spPr>
            <a:xfrm flipH="false" flipV="false" rot="0">
              <a:off x="0" y="0"/>
              <a:ext cx="6967728" cy="3566160"/>
            </a:xfrm>
            <a:custGeom>
              <a:avLst/>
              <a:gdLst/>
              <a:ahLst/>
              <a:cxnLst/>
              <a:rect r="r" b="b" t="t" l="l"/>
              <a:pathLst>
                <a:path h="3566160" w="6967728">
                  <a:moveTo>
                    <a:pt x="0" y="182880"/>
                  </a:moveTo>
                  <a:cubicBezTo>
                    <a:pt x="0" y="81915"/>
                    <a:pt x="81915" y="0"/>
                    <a:pt x="182880" y="0"/>
                  </a:cubicBezTo>
                  <a:lnTo>
                    <a:pt x="6784848" y="0"/>
                  </a:lnTo>
                  <a:cubicBezTo>
                    <a:pt x="6885813" y="0"/>
                    <a:pt x="6967728" y="81915"/>
                    <a:pt x="6967728" y="182880"/>
                  </a:cubicBezTo>
                  <a:lnTo>
                    <a:pt x="6967728" y="3383280"/>
                  </a:lnTo>
                  <a:cubicBezTo>
                    <a:pt x="6967728" y="3484245"/>
                    <a:pt x="6885813" y="3566160"/>
                    <a:pt x="6784848" y="3566160"/>
                  </a:cubicBezTo>
                  <a:lnTo>
                    <a:pt x="182880" y="3566160"/>
                  </a:lnTo>
                  <a:cubicBezTo>
                    <a:pt x="81915" y="3566160"/>
                    <a:pt x="0" y="3484245"/>
                    <a:pt x="0" y="3383280"/>
                  </a:cubicBezTo>
                  <a:close/>
                </a:path>
              </a:pathLst>
            </a:custGeom>
            <a:solidFill>
              <a:srgbClr val="F7F5F1"/>
            </a:solidFill>
          </p:spPr>
        </p:sp>
      </p:grpSp>
      <p:grpSp>
        <p:nvGrpSpPr>
          <p:cNvPr name="Group 36" id="36"/>
          <p:cNvGrpSpPr/>
          <p:nvPr/>
        </p:nvGrpSpPr>
        <p:grpSpPr>
          <a:xfrm rot="0">
            <a:off x="12440412" y="2880360"/>
            <a:ext cx="617220" cy="617220"/>
            <a:chOff x="0" y="0"/>
            <a:chExt cx="822960" cy="822960"/>
          </a:xfrm>
        </p:grpSpPr>
        <p:sp>
          <p:nvSpPr>
            <p:cNvPr name="Freeform 37" id="37"/>
            <p:cNvSpPr/>
            <p:nvPr/>
          </p:nvSpPr>
          <p:spPr>
            <a:xfrm flipH="false" flipV="false" rot="0">
              <a:off x="0" y="0"/>
              <a:ext cx="822960" cy="822960"/>
            </a:xfrm>
            <a:custGeom>
              <a:avLst/>
              <a:gdLst/>
              <a:ahLst/>
              <a:cxnLst/>
              <a:rect r="r" b="b" t="t" l="l"/>
              <a:pathLst>
                <a:path h="822960" w="822960">
                  <a:moveTo>
                    <a:pt x="0" y="411480"/>
                  </a:moveTo>
                  <a:cubicBezTo>
                    <a:pt x="0" y="184277"/>
                    <a:pt x="184277" y="0"/>
                    <a:pt x="411480" y="0"/>
                  </a:cubicBezTo>
                  <a:cubicBezTo>
                    <a:pt x="638683" y="0"/>
                    <a:pt x="822960" y="184277"/>
                    <a:pt x="822960" y="411480"/>
                  </a:cubicBezTo>
                  <a:cubicBezTo>
                    <a:pt x="822960" y="638683"/>
                    <a:pt x="638683" y="822960"/>
                    <a:pt x="411480" y="822960"/>
                  </a:cubicBezTo>
                  <a:cubicBezTo>
                    <a:pt x="184277" y="822960"/>
                    <a:pt x="0" y="638683"/>
                    <a:pt x="0" y="411480"/>
                  </a:cubicBezTo>
                  <a:close/>
                </a:path>
              </a:pathLst>
            </a:custGeom>
            <a:solidFill>
              <a:srgbClr val="2B3A67"/>
            </a:solidFill>
          </p:spPr>
        </p:sp>
      </p:grpSp>
      <p:grpSp>
        <p:nvGrpSpPr>
          <p:cNvPr name="Group 38" id="38"/>
          <p:cNvGrpSpPr/>
          <p:nvPr/>
        </p:nvGrpSpPr>
        <p:grpSpPr>
          <a:xfrm rot="0">
            <a:off x="12440412" y="2880360"/>
            <a:ext cx="617220" cy="617220"/>
            <a:chOff x="0" y="0"/>
            <a:chExt cx="822960" cy="822960"/>
          </a:xfrm>
        </p:grpSpPr>
        <p:sp>
          <p:nvSpPr>
            <p:cNvPr name="Freeform 39" id="39"/>
            <p:cNvSpPr/>
            <p:nvPr/>
          </p:nvSpPr>
          <p:spPr>
            <a:xfrm flipH="false" flipV="false" rot="0">
              <a:off x="0" y="0"/>
              <a:ext cx="822960" cy="822960"/>
            </a:xfrm>
            <a:custGeom>
              <a:avLst/>
              <a:gdLst/>
              <a:ahLst/>
              <a:cxnLst/>
              <a:rect r="r" b="b" t="t" l="l"/>
              <a:pathLst>
                <a:path h="822960" w="822960">
                  <a:moveTo>
                    <a:pt x="0" y="0"/>
                  </a:moveTo>
                  <a:lnTo>
                    <a:pt x="822960" y="0"/>
                  </a:lnTo>
                  <a:lnTo>
                    <a:pt x="822960" y="822960"/>
                  </a:lnTo>
                  <a:lnTo>
                    <a:pt x="0" y="822960"/>
                  </a:lnTo>
                  <a:close/>
                </a:path>
              </a:pathLst>
            </a:custGeom>
            <a:blipFill>
              <a:blip r:embed="rId3">
                <a:alphaModFix amt="0"/>
              </a:blip>
              <a:stretch>
                <a:fillRect l="-78303" t="0" r="-78303" b="0"/>
              </a:stretch>
            </a:blipFill>
          </p:spPr>
        </p:sp>
        <p:sp>
          <p:nvSpPr>
            <p:cNvPr name="TextBox 40" id="40"/>
            <p:cNvSpPr txBox="true"/>
            <p:nvPr/>
          </p:nvSpPr>
          <p:spPr>
            <a:xfrm>
              <a:off x="0" y="-9525"/>
              <a:ext cx="822960" cy="83248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3</a:t>
              </a:r>
            </a:p>
          </p:txBody>
        </p:sp>
      </p:grpSp>
      <p:grpSp>
        <p:nvGrpSpPr>
          <p:cNvPr name="Group 41" id="41"/>
          <p:cNvGrpSpPr/>
          <p:nvPr/>
        </p:nvGrpSpPr>
        <p:grpSpPr>
          <a:xfrm rot="0">
            <a:off x="12440412" y="3703320"/>
            <a:ext cx="4539996" cy="548640"/>
            <a:chOff x="0" y="0"/>
            <a:chExt cx="6053328" cy="731520"/>
          </a:xfrm>
        </p:grpSpPr>
        <p:sp>
          <p:nvSpPr>
            <p:cNvPr name="Freeform 42" id="42"/>
            <p:cNvSpPr/>
            <p:nvPr/>
          </p:nvSpPr>
          <p:spPr>
            <a:xfrm flipH="false" flipV="false" rot="0">
              <a:off x="0" y="0"/>
              <a:ext cx="6053328" cy="731520"/>
            </a:xfrm>
            <a:custGeom>
              <a:avLst/>
              <a:gdLst/>
              <a:ahLst/>
              <a:cxnLst/>
              <a:rect r="r" b="b" t="t" l="l"/>
              <a:pathLst>
                <a:path h="731520" w="6053328">
                  <a:moveTo>
                    <a:pt x="0" y="0"/>
                  </a:moveTo>
                  <a:lnTo>
                    <a:pt x="6053328" y="0"/>
                  </a:lnTo>
                  <a:lnTo>
                    <a:pt x="6053328" y="731520"/>
                  </a:lnTo>
                  <a:lnTo>
                    <a:pt x="0" y="731520"/>
                  </a:lnTo>
                  <a:close/>
                </a:path>
              </a:pathLst>
            </a:custGeom>
            <a:blipFill>
              <a:blip r:embed="rId3">
                <a:alphaModFix amt="0"/>
              </a:blip>
              <a:stretch>
                <a:fillRect l="0" t="-111238" r="0" b="-111238"/>
              </a:stretch>
            </a:blipFill>
          </p:spPr>
        </p:sp>
        <p:sp>
          <p:nvSpPr>
            <p:cNvPr name="TextBox 43" id="43"/>
            <p:cNvSpPr txBox="true"/>
            <p:nvPr/>
          </p:nvSpPr>
          <p:spPr>
            <a:xfrm>
              <a:off x="0" y="-9525"/>
              <a:ext cx="6053328" cy="741045"/>
            </a:xfrm>
            <a:prstGeom prst="rect">
              <a:avLst/>
            </a:prstGeom>
          </p:spPr>
          <p:txBody>
            <a:bodyPr anchor="ctr" rtlCol="false" tIns="0" lIns="0" bIns="0" rIns="0"/>
            <a:lstStyle/>
            <a:p>
              <a:pPr algn="l">
                <a:lnSpc>
                  <a:spcPts val="2340"/>
                </a:lnSpc>
              </a:pPr>
              <a:r>
                <a:rPr lang="en-US" sz="1950" b="true">
                  <a:solidFill>
                    <a:srgbClr val="2B3A67"/>
                  </a:solidFill>
                  <a:latin typeface="Cambria Bold"/>
                  <a:ea typeface="Cambria Bold"/>
                  <a:cs typeface="Cambria Bold"/>
                  <a:sym typeface="Cambria Bold"/>
                </a:rPr>
                <a:t>Award-Winning Centre</a:t>
              </a:r>
            </a:p>
          </p:txBody>
        </p:sp>
      </p:grpSp>
      <p:grpSp>
        <p:nvGrpSpPr>
          <p:cNvPr name="Group 44" id="44"/>
          <p:cNvGrpSpPr/>
          <p:nvPr/>
        </p:nvGrpSpPr>
        <p:grpSpPr>
          <a:xfrm rot="0">
            <a:off x="12440412" y="4251960"/>
            <a:ext cx="4539996" cy="822960"/>
            <a:chOff x="0" y="0"/>
            <a:chExt cx="6053328" cy="1097280"/>
          </a:xfrm>
        </p:grpSpPr>
        <p:sp>
          <p:nvSpPr>
            <p:cNvPr name="Freeform 45" id="45"/>
            <p:cNvSpPr/>
            <p:nvPr/>
          </p:nvSpPr>
          <p:spPr>
            <a:xfrm flipH="false" flipV="false" rot="0">
              <a:off x="0" y="0"/>
              <a:ext cx="6053328" cy="1097280"/>
            </a:xfrm>
            <a:custGeom>
              <a:avLst/>
              <a:gdLst/>
              <a:ahLst/>
              <a:cxnLst/>
              <a:rect r="r" b="b" t="t" l="l"/>
              <a:pathLst>
                <a:path h="1097280" w="6053328">
                  <a:moveTo>
                    <a:pt x="0" y="0"/>
                  </a:moveTo>
                  <a:lnTo>
                    <a:pt x="6053328" y="0"/>
                  </a:lnTo>
                  <a:lnTo>
                    <a:pt x="6053328" y="1097280"/>
                  </a:lnTo>
                  <a:lnTo>
                    <a:pt x="0" y="1097280"/>
                  </a:lnTo>
                  <a:close/>
                </a:path>
              </a:pathLst>
            </a:custGeom>
            <a:blipFill>
              <a:blip r:embed="rId3">
                <a:alphaModFix amt="0"/>
              </a:blip>
              <a:stretch>
                <a:fillRect l="0" t="-57492" r="0" b="-57492"/>
              </a:stretch>
            </a:blipFill>
          </p:spPr>
        </p:sp>
        <p:sp>
          <p:nvSpPr>
            <p:cNvPr name="TextBox 46" id="46"/>
            <p:cNvSpPr txBox="true"/>
            <p:nvPr/>
          </p:nvSpPr>
          <p:spPr>
            <a:xfrm>
              <a:off x="0" y="-57150"/>
              <a:ext cx="6053328" cy="1154430"/>
            </a:xfrm>
            <a:prstGeom prst="rect">
              <a:avLst/>
            </a:prstGeom>
          </p:spPr>
          <p:txBody>
            <a:bodyPr anchor="ctr" rtlCol="false" tIns="0" lIns="0" bIns="0" rIns="0"/>
            <a:lstStyle/>
            <a:p>
              <a:pPr algn="l">
                <a:lnSpc>
                  <a:spcPts val="2070"/>
                </a:lnSpc>
              </a:pPr>
              <a:r>
                <a:rPr lang="en-US" sz="1500">
                  <a:solidFill>
                    <a:srgbClr val="222222"/>
                  </a:solidFill>
                  <a:latin typeface="Calibri (MS)"/>
                  <a:ea typeface="Calibri (MS)"/>
                  <a:cs typeface="Calibri (MS)"/>
                  <a:sym typeface="Calibri (MS)"/>
                </a:rPr>
                <a:t>'Best Enrichment and Learning School' since 2016; featured in The Straits Times &amp; AsiaOne.</a:t>
              </a:r>
            </a:p>
          </p:txBody>
        </p:sp>
      </p:grpSp>
      <p:grpSp>
        <p:nvGrpSpPr>
          <p:cNvPr name="Group 47" id="47"/>
          <p:cNvGrpSpPr/>
          <p:nvPr/>
        </p:nvGrpSpPr>
        <p:grpSpPr>
          <a:xfrm rot="0">
            <a:off x="960120" y="5554980"/>
            <a:ext cx="5225796" cy="2674620"/>
            <a:chOff x="0" y="0"/>
            <a:chExt cx="6967728" cy="3566160"/>
          </a:xfrm>
        </p:grpSpPr>
        <p:sp>
          <p:nvSpPr>
            <p:cNvPr name="Freeform 48" id="48"/>
            <p:cNvSpPr/>
            <p:nvPr/>
          </p:nvSpPr>
          <p:spPr>
            <a:xfrm flipH="false" flipV="false" rot="0">
              <a:off x="0" y="0"/>
              <a:ext cx="6967728" cy="3566160"/>
            </a:xfrm>
            <a:custGeom>
              <a:avLst/>
              <a:gdLst/>
              <a:ahLst/>
              <a:cxnLst/>
              <a:rect r="r" b="b" t="t" l="l"/>
              <a:pathLst>
                <a:path h="3566160" w="6967728">
                  <a:moveTo>
                    <a:pt x="0" y="182880"/>
                  </a:moveTo>
                  <a:cubicBezTo>
                    <a:pt x="0" y="81915"/>
                    <a:pt x="81915" y="0"/>
                    <a:pt x="182880" y="0"/>
                  </a:cubicBezTo>
                  <a:lnTo>
                    <a:pt x="6784848" y="0"/>
                  </a:lnTo>
                  <a:cubicBezTo>
                    <a:pt x="6885813" y="0"/>
                    <a:pt x="6967728" y="81915"/>
                    <a:pt x="6967728" y="182880"/>
                  </a:cubicBezTo>
                  <a:lnTo>
                    <a:pt x="6967728" y="3383280"/>
                  </a:lnTo>
                  <a:cubicBezTo>
                    <a:pt x="6967728" y="3484245"/>
                    <a:pt x="6885813" y="3566160"/>
                    <a:pt x="6784848" y="3566160"/>
                  </a:cubicBezTo>
                  <a:lnTo>
                    <a:pt x="182880" y="3566160"/>
                  </a:lnTo>
                  <a:cubicBezTo>
                    <a:pt x="81915" y="3566160"/>
                    <a:pt x="0" y="3484245"/>
                    <a:pt x="0" y="3383280"/>
                  </a:cubicBezTo>
                  <a:close/>
                </a:path>
              </a:pathLst>
            </a:custGeom>
            <a:solidFill>
              <a:srgbClr val="F7F5F1"/>
            </a:solidFill>
          </p:spPr>
        </p:sp>
      </p:grpSp>
      <p:grpSp>
        <p:nvGrpSpPr>
          <p:cNvPr name="Group 49" id="49"/>
          <p:cNvGrpSpPr/>
          <p:nvPr/>
        </p:nvGrpSpPr>
        <p:grpSpPr>
          <a:xfrm rot="0">
            <a:off x="1303020" y="5897880"/>
            <a:ext cx="617220" cy="617220"/>
            <a:chOff x="0" y="0"/>
            <a:chExt cx="822960" cy="822960"/>
          </a:xfrm>
        </p:grpSpPr>
        <p:sp>
          <p:nvSpPr>
            <p:cNvPr name="Freeform 50" id="50"/>
            <p:cNvSpPr/>
            <p:nvPr/>
          </p:nvSpPr>
          <p:spPr>
            <a:xfrm flipH="false" flipV="false" rot="0">
              <a:off x="0" y="0"/>
              <a:ext cx="822960" cy="822960"/>
            </a:xfrm>
            <a:custGeom>
              <a:avLst/>
              <a:gdLst/>
              <a:ahLst/>
              <a:cxnLst/>
              <a:rect r="r" b="b" t="t" l="l"/>
              <a:pathLst>
                <a:path h="822960" w="822960">
                  <a:moveTo>
                    <a:pt x="0" y="411480"/>
                  </a:moveTo>
                  <a:cubicBezTo>
                    <a:pt x="0" y="184277"/>
                    <a:pt x="184277" y="0"/>
                    <a:pt x="411480" y="0"/>
                  </a:cubicBezTo>
                  <a:cubicBezTo>
                    <a:pt x="638683" y="0"/>
                    <a:pt x="822960" y="184277"/>
                    <a:pt x="822960" y="411480"/>
                  </a:cubicBezTo>
                  <a:cubicBezTo>
                    <a:pt x="822960" y="638683"/>
                    <a:pt x="638683" y="822960"/>
                    <a:pt x="411480" y="822960"/>
                  </a:cubicBezTo>
                  <a:cubicBezTo>
                    <a:pt x="184277" y="822960"/>
                    <a:pt x="0" y="638683"/>
                    <a:pt x="0" y="411480"/>
                  </a:cubicBezTo>
                  <a:close/>
                </a:path>
              </a:pathLst>
            </a:custGeom>
            <a:solidFill>
              <a:srgbClr val="2B3A67"/>
            </a:solidFill>
          </p:spPr>
        </p:sp>
      </p:grpSp>
      <p:grpSp>
        <p:nvGrpSpPr>
          <p:cNvPr name="Group 51" id="51"/>
          <p:cNvGrpSpPr/>
          <p:nvPr/>
        </p:nvGrpSpPr>
        <p:grpSpPr>
          <a:xfrm rot="0">
            <a:off x="1303020" y="5897880"/>
            <a:ext cx="617220" cy="617220"/>
            <a:chOff x="0" y="0"/>
            <a:chExt cx="822960" cy="822960"/>
          </a:xfrm>
        </p:grpSpPr>
        <p:sp>
          <p:nvSpPr>
            <p:cNvPr name="Freeform 52" id="52"/>
            <p:cNvSpPr/>
            <p:nvPr/>
          </p:nvSpPr>
          <p:spPr>
            <a:xfrm flipH="false" flipV="false" rot="0">
              <a:off x="0" y="0"/>
              <a:ext cx="822960" cy="822960"/>
            </a:xfrm>
            <a:custGeom>
              <a:avLst/>
              <a:gdLst/>
              <a:ahLst/>
              <a:cxnLst/>
              <a:rect r="r" b="b" t="t" l="l"/>
              <a:pathLst>
                <a:path h="822960" w="822960">
                  <a:moveTo>
                    <a:pt x="0" y="0"/>
                  </a:moveTo>
                  <a:lnTo>
                    <a:pt x="822960" y="0"/>
                  </a:lnTo>
                  <a:lnTo>
                    <a:pt x="822960" y="822960"/>
                  </a:lnTo>
                  <a:lnTo>
                    <a:pt x="0" y="822960"/>
                  </a:lnTo>
                  <a:close/>
                </a:path>
              </a:pathLst>
            </a:custGeom>
            <a:blipFill>
              <a:blip r:embed="rId3">
                <a:alphaModFix amt="0"/>
              </a:blip>
              <a:stretch>
                <a:fillRect l="-78303" t="0" r="-78303" b="0"/>
              </a:stretch>
            </a:blipFill>
          </p:spPr>
        </p:sp>
        <p:sp>
          <p:nvSpPr>
            <p:cNvPr name="TextBox 53" id="53"/>
            <p:cNvSpPr txBox="true"/>
            <p:nvPr/>
          </p:nvSpPr>
          <p:spPr>
            <a:xfrm>
              <a:off x="0" y="-9525"/>
              <a:ext cx="822960" cy="83248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4</a:t>
              </a:r>
            </a:p>
          </p:txBody>
        </p:sp>
      </p:grpSp>
      <p:grpSp>
        <p:nvGrpSpPr>
          <p:cNvPr name="Group 54" id="54"/>
          <p:cNvGrpSpPr/>
          <p:nvPr/>
        </p:nvGrpSpPr>
        <p:grpSpPr>
          <a:xfrm rot="0">
            <a:off x="1303020" y="6720840"/>
            <a:ext cx="4539996" cy="548640"/>
            <a:chOff x="0" y="0"/>
            <a:chExt cx="6053328" cy="731520"/>
          </a:xfrm>
        </p:grpSpPr>
        <p:sp>
          <p:nvSpPr>
            <p:cNvPr name="Freeform 55" id="55"/>
            <p:cNvSpPr/>
            <p:nvPr/>
          </p:nvSpPr>
          <p:spPr>
            <a:xfrm flipH="false" flipV="false" rot="0">
              <a:off x="0" y="0"/>
              <a:ext cx="6053328" cy="731520"/>
            </a:xfrm>
            <a:custGeom>
              <a:avLst/>
              <a:gdLst/>
              <a:ahLst/>
              <a:cxnLst/>
              <a:rect r="r" b="b" t="t" l="l"/>
              <a:pathLst>
                <a:path h="731520" w="6053328">
                  <a:moveTo>
                    <a:pt x="0" y="0"/>
                  </a:moveTo>
                  <a:lnTo>
                    <a:pt x="6053328" y="0"/>
                  </a:lnTo>
                  <a:lnTo>
                    <a:pt x="6053328" y="731520"/>
                  </a:lnTo>
                  <a:lnTo>
                    <a:pt x="0" y="731520"/>
                  </a:lnTo>
                  <a:close/>
                </a:path>
              </a:pathLst>
            </a:custGeom>
            <a:blipFill>
              <a:blip r:embed="rId3">
                <a:alphaModFix amt="0"/>
              </a:blip>
              <a:stretch>
                <a:fillRect l="0" t="-111238" r="0" b="-111238"/>
              </a:stretch>
            </a:blipFill>
          </p:spPr>
        </p:sp>
        <p:sp>
          <p:nvSpPr>
            <p:cNvPr name="TextBox 56" id="56"/>
            <p:cNvSpPr txBox="true"/>
            <p:nvPr/>
          </p:nvSpPr>
          <p:spPr>
            <a:xfrm>
              <a:off x="0" y="-9525"/>
              <a:ext cx="6053328" cy="741045"/>
            </a:xfrm>
            <a:prstGeom prst="rect">
              <a:avLst/>
            </a:prstGeom>
          </p:spPr>
          <p:txBody>
            <a:bodyPr anchor="ctr" rtlCol="false" tIns="0" lIns="0" bIns="0" rIns="0"/>
            <a:lstStyle/>
            <a:p>
              <a:pPr algn="l">
                <a:lnSpc>
                  <a:spcPts val="2340"/>
                </a:lnSpc>
              </a:pPr>
              <a:r>
                <a:rPr lang="en-US" sz="1950" b="true">
                  <a:solidFill>
                    <a:srgbClr val="2B3A67"/>
                  </a:solidFill>
                  <a:latin typeface="Cambria Bold"/>
                  <a:ea typeface="Cambria Bold"/>
                  <a:cs typeface="Cambria Bold"/>
                  <a:sym typeface="Cambria Bold"/>
                </a:rPr>
                <a:t>Tuition + Student Care</a:t>
              </a:r>
            </a:p>
          </p:txBody>
        </p:sp>
      </p:grpSp>
      <p:grpSp>
        <p:nvGrpSpPr>
          <p:cNvPr name="Group 57" id="57"/>
          <p:cNvGrpSpPr/>
          <p:nvPr/>
        </p:nvGrpSpPr>
        <p:grpSpPr>
          <a:xfrm rot="0">
            <a:off x="1303020" y="7269480"/>
            <a:ext cx="4539996" cy="822960"/>
            <a:chOff x="0" y="0"/>
            <a:chExt cx="6053328" cy="1097280"/>
          </a:xfrm>
        </p:grpSpPr>
        <p:sp>
          <p:nvSpPr>
            <p:cNvPr name="Freeform 58" id="58"/>
            <p:cNvSpPr/>
            <p:nvPr/>
          </p:nvSpPr>
          <p:spPr>
            <a:xfrm flipH="false" flipV="false" rot="0">
              <a:off x="0" y="0"/>
              <a:ext cx="6053328" cy="1097280"/>
            </a:xfrm>
            <a:custGeom>
              <a:avLst/>
              <a:gdLst/>
              <a:ahLst/>
              <a:cxnLst/>
              <a:rect r="r" b="b" t="t" l="l"/>
              <a:pathLst>
                <a:path h="1097280" w="6053328">
                  <a:moveTo>
                    <a:pt x="0" y="0"/>
                  </a:moveTo>
                  <a:lnTo>
                    <a:pt x="6053328" y="0"/>
                  </a:lnTo>
                  <a:lnTo>
                    <a:pt x="6053328" y="1097280"/>
                  </a:lnTo>
                  <a:lnTo>
                    <a:pt x="0" y="1097280"/>
                  </a:lnTo>
                  <a:close/>
                </a:path>
              </a:pathLst>
            </a:custGeom>
            <a:blipFill>
              <a:blip r:embed="rId3">
                <a:alphaModFix amt="0"/>
              </a:blip>
              <a:stretch>
                <a:fillRect l="0" t="-57492" r="0" b="-57492"/>
              </a:stretch>
            </a:blipFill>
          </p:spPr>
        </p:sp>
        <p:sp>
          <p:nvSpPr>
            <p:cNvPr name="TextBox 59" id="59"/>
            <p:cNvSpPr txBox="true"/>
            <p:nvPr/>
          </p:nvSpPr>
          <p:spPr>
            <a:xfrm>
              <a:off x="0" y="-57150"/>
              <a:ext cx="6053328" cy="1154430"/>
            </a:xfrm>
            <a:prstGeom prst="rect">
              <a:avLst/>
            </a:prstGeom>
          </p:spPr>
          <p:txBody>
            <a:bodyPr anchor="ctr" rtlCol="false" tIns="0" lIns="0" bIns="0" rIns="0"/>
            <a:lstStyle/>
            <a:p>
              <a:pPr algn="l">
                <a:lnSpc>
                  <a:spcPts val="2070"/>
                </a:lnSpc>
              </a:pPr>
              <a:r>
                <a:rPr lang="en-US" sz="1500">
                  <a:solidFill>
                    <a:srgbClr val="222222"/>
                  </a:solidFill>
                  <a:latin typeface="Calibri (MS)"/>
                  <a:ea typeface="Calibri (MS)"/>
                  <a:cs typeface="Calibri (MS)"/>
                  <a:sym typeface="Calibri (MS)"/>
                </a:rPr>
                <a:t>A genuine one-stop solution combining academic tuition and after-school care.</a:t>
              </a:r>
            </a:p>
          </p:txBody>
        </p:sp>
      </p:grpSp>
      <p:grpSp>
        <p:nvGrpSpPr>
          <p:cNvPr name="Group 60" id="60"/>
          <p:cNvGrpSpPr/>
          <p:nvPr/>
        </p:nvGrpSpPr>
        <p:grpSpPr>
          <a:xfrm rot="0">
            <a:off x="6528816" y="5554980"/>
            <a:ext cx="5225796" cy="2674620"/>
            <a:chOff x="0" y="0"/>
            <a:chExt cx="6967728" cy="3566160"/>
          </a:xfrm>
        </p:grpSpPr>
        <p:sp>
          <p:nvSpPr>
            <p:cNvPr name="Freeform 61" id="61"/>
            <p:cNvSpPr/>
            <p:nvPr/>
          </p:nvSpPr>
          <p:spPr>
            <a:xfrm flipH="false" flipV="false" rot="0">
              <a:off x="0" y="0"/>
              <a:ext cx="6967728" cy="3566160"/>
            </a:xfrm>
            <a:custGeom>
              <a:avLst/>
              <a:gdLst/>
              <a:ahLst/>
              <a:cxnLst/>
              <a:rect r="r" b="b" t="t" l="l"/>
              <a:pathLst>
                <a:path h="3566160" w="6967728">
                  <a:moveTo>
                    <a:pt x="0" y="182880"/>
                  </a:moveTo>
                  <a:cubicBezTo>
                    <a:pt x="0" y="81915"/>
                    <a:pt x="81915" y="0"/>
                    <a:pt x="182880" y="0"/>
                  </a:cubicBezTo>
                  <a:lnTo>
                    <a:pt x="6784848" y="0"/>
                  </a:lnTo>
                  <a:cubicBezTo>
                    <a:pt x="6885813" y="0"/>
                    <a:pt x="6967728" y="81915"/>
                    <a:pt x="6967728" y="182880"/>
                  </a:cubicBezTo>
                  <a:lnTo>
                    <a:pt x="6967728" y="3383280"/>
                  </a:lnTo>
                  <a:cubicBezTo>
                    <a:pt x="6967728" y="3484245"/>
                    <a:pt x="6885813" y="3566160"/>
                    <a:pt x="6784848" y="3566160"/>
                  </a:cubicBezTo>
                  <a:lnTo>
                    <a:pt x="182880" y="3566160"/>
                  </a:lnTo>
                  <a:cubicBezTo>
                    <a:pt x="81915" y="3566160"/>
                    <a:pt x="0" y="3484245"/>
                    <a:pt x="0" y="3383280"/>
                  </a:cubicBezTo>
                  <a:close/>
                </a:path>
              </a:pathLst>
            </a:custGeom>
            <a:solidFill>
              <a:srgbClr val="F7F5F1"/>
            </a:solidFill>
          </p:spPr>
        </p:sp>
      </p:grpSp>
      <p:grpSp>
        <p:nvGrpSpPr>
          <p:cNvPr name="Group 62" id="62"/>
          <p:cNvGrpSpPr/>
          <p:nvPr/>
        </p:nvGrpSpPr>
        <p:grpSpPr>
          <a:xfrm rot="0">
            <a:off x="6871716" y="5897880"/>
            <a:ext cx="617220" cy="617220"/>
            <a:chOff x="0" y="0"/>
            <a:chExt cx="822960" cy="822960"/>
          </a:xfrm>
        </p:grpSpPr>
        <p:sp>
          <p:nvSpPr>
            <p:cNvPr name="Freeform 63" id="63"/>
            <p:cNvSpPr/>
            <p:nvPr/>
          </p:nvSpPr>
          <p:spPr>
            <a:xfrm flipH="false" flipV="false" rot="0">
              <a:off x="0" y="0"/>
              <a:ext cx="822960" cy="822960"/>
            </a:xfrm>
            <a:custGeom>
              <a:avLst/>
              <a:gdLst/>
              <a:ahLst/>
              <a:cxnLst/>
              <a:rect r="r" b="b" t="t" l="l"/>
              <a:pathLst>
                <a:path h="822960" w="822960">
                  <a:moveTo>
                    <a:pt x="0" y="411480"/>
                  </a:moveTo>
                  <a:cubicBezTo>
                    <a:pt x="0" y="184277"/>
                    <a:pt x="184277" y="0"/>
                    <a:pt x="411480" y="0"/>
                  </a:cubicBezTo>
                  <a:cubicBezTo>
                    <a:pt x="638683" y="0"/>
                    <a:pt x="822960" y="184277"/>
                    <a:pt x="822960" y="411480"/>
                  </a:cubicBezTo>
                  <a:cubicBezTo>
                    <a:pt x="822960" y="638683"/>
                    <a:pt x="638683" y="822960"/>
                    <a:pt x="411480" y="822960"/>
                  </a:cubicBezTo>
                  <a:cubicBezTo>
                    <a:pt x="184277" y="822960"/>
                    <a:pt x="0" y="638683"/>
                    <a:pt x="0" y="411480"/>
                  </a:cubicBezTo>
                  <a:close/>
                </a:path>
              </a:pathLst>
            </a:custGeom>
            <a:solidFill>
              <a:srgbClr val="2B3A67"/>
            </a:solidFill>
          </p:spPr>
        </p:sp>
      </p:grpSp>
      <p:grpSp>
        <p:nvGrpSpPr>
          <p:cNvPr name="Group 64" id="64"/>
          <p:cNvGrpSpPr/>
          <p:nvPr/>
        </p:nvGrpSpPr>
        <p:grpSpPr>
          <a:xfrm rot="0">
            <a:off x="6871716" y="5897880"/>
            <a:ext cx="617220" cy="617220"/>
            <a:chOff x="0" y="0"/>
            <a:chExt cx="822960" cy="822960"/>
          </a:xfrm>
        </p:grpSpPr>
        <p:sp>
          <p:nvSpPr>
            <p:cNvPr name="Freeform 65" id="65"/>
            <p:cNvSpPr/>
            <p:nvPr/>
          </p:nvSpPr>
          <p:spPr>
            <a:xfrm flipH="false" flipV="false" rot="0">
              <a:off x="0" y="0"/>
              <a:ext cx="822960" cy="822960"/>
            </a:xfrm>
            <a:custGeom>
              <a:avLst/>
              <a:gdLst/>
              <a:ahLst/>
              <a:cxnLst/>
              <a:rect r="r" b="b" t="t" l="l"/>
              <a:pathLst>
                <a:path h="822960" w="822960">
                  <a:moveTo>
                    <a:pt x="0" y="0"/>
                  </a:moveTo>
                  <a:lnTo>
                    <a:pt x="822960" y="0"/>
                  </a:lnTo>
                  <a:lnTo>
                    <a:pt x="822960" y="822960"/>
                  </a:lnTo>
                  <a:lnTo>
                    <a:pt x="0" y="822960"/>
                  </a:lnTo>
                  <a:close/>
                </a:path>
              </a:pathLst>
            </a:custGeom>
            <a:blipFill>
              <a:blip r:embed="rId3">
                <a:alphaModFix amt="0"/>
              </a:blip>
              <a:stretch>
                <a:fillRect l="-78303" t="0" r="-78303" b="0"/>
              </a:stretch>
            </a:blipFill>
          </p:spPr>
        </p:sp>
        <p:sp>
          <p:nvSpPr>
            <p:cNvPr name="TextBox 66" id="66"/>
            <p:cNvSpPr txBox="true"/>
            <p:nvPr/>
          </p:nvSpPr>
          <p:spPr>
            <a:xfrm>
              <a:off x="0" y="-9525"/>
              <a:ext cx="822960" cy="83248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5</a:t>
              </a:r>
            </a:p>
          </p:txBody>
        </p:sp>
      </p:grpSp>
      <p:grpSp>
        <p:nvGrpSpPr>
          <p:cNvPr name="Group 67" id="67"/>
          <p:cNvGrpSpPr/>
          <p:nvPr/>
        </p:nvGrpSpPr>
        <p:grpSpPr>
          <a:xfrm rot="0">
            <a:off x="6871716" y="6720840"/>
            <a:ext cx="4539996" cy="548640"/>
            <a:chOff x="0" y="0"/>
            <a:chExt cx="6053328" cy="731520"/>
          </a:xfrm>
        </p:grpSpPr>
        <p:sp>
          <p:nvSpPr>
            <p:cNvPr name="Freeform 68" id="68"/>
            <p:cNvSpPr/>
            <p:nvPr/>
          </p:nvSpPr>
          <p:spPr>
            <a:xfrm flipH="false" flipV="false" rot="0">
              <a:off x="0" y="0"/>
              <a:ext cx="6053328" cy="731520"/>
            </a:xfrm>
            <a:custGeom>
              <a:avLst/>
              <a:gdLst/>
              <a:ahLst/>
              <a:cxnLst/>
              <a:rect r="r" b="b" t="t" l="l"/>
              <a:pathLst>
                <a:path h="731520" w="6053328">
                  <a:moveTo>
                    <a:pt x="0" y="0"/>
                  </a:moveTo>
                  <a:lnTo>
                    <a:pt x="6053328" y="0"/>
                  </a:lnTo>
                  <a:lnTo>
                    <a:pt x="6053328" y="731520"/>
                  </a:lnTo>
                  <a:lnTo>
                    <a:pt x="0" y="731520"/>
                  </a:lnTo>
                  <a:close/>
                </a:path>
              </a:pathLst>
            </a:custGeom>
            <a:blipFill>
              <a:blip r:embed="rId3">
                <a:alphaModFix amt="0"/>
              </a:blip>
              <a:stretch>
                <a:fillRect l="0" t="-111238" r="0" b="-111238"/>
              </a:stretch>
            </a:blipFill>
          </p:spPr>
        </p:sp>
        <p:sp>
          <p:nvSpPr>
            <p:cNvPr name="TextBox 69" id="69"/>
            <p:cNvSpPr txBox="true"/>
            <p:nvPr/>
          </p:nvSpPr>
          <p:spPr>
            <a:xfrm>
              <a:off x="0" y="-9525"/>
              <a:ext cx="6053328" cy="741045"/>
            </a:xfrm>
            <a:prstGeom prst="rect">
              <a:avLst/>
            </a:prstGeom>
          </p:spPr>
          <p:txBody>
            <a:bodyPr anchor="ctr" rtlCol="false" tIns="0" lIns="0" bIns="0" rIns="0"/>
            <a:lstStyle/>
            <a:p>
              <a:pPr algn="l">
                <a:lnSpc>
                  <a:spcPts val="2340"/>
                </a:lnSpc>
              </a:pPr>
              <a:r>
                <a:rPr lang="en-US" sz="1950" b="true">
                  <a:solidFill>
                    <a:srgbClr val="2B3A67"/>
                  </a:solidFill>
                  <a:latin typeface="Cambria Bold"/>
                  <a:ea typeface="Cambria Bold"/>
                  <a:cs typeface="Cambria Bold"/>
                  <a:sym typeface="Cambria Bold"/>
                </a:rPr>
                <a:t>MRT-Adjacent Location</a:t>
              </a:r>
            </a:p>
          </p:txBody>
        </p:sp>
      </p:grpSp>
      <p:grpSp>
        <p:nvGrpSpPr>
          <p:cNvPr name="Group 70" id="70"/>
          <p:cNvGrpSpPr/>
          <p:nvPr/>
        </p:nvGrpSpPr>
        <p:grpSpPr>
          <a:xfrm rot="0">
            <a:off x="6871716" y="7269480"/>
            <a:ext cx="4539996" cy="822960"/>
            <a:chOff x="0" y="0"/>
            <a:chExt cx="6053328" cy="1097280"/>
          </a:xfrm>
        </p:grpSpPr>
        <p:sp>
          <p:nvSpPr>
            <p:cNvPr name="Freeform 71" id="71"/>
            <p:cNvSpPr/>
            <p:nvPr/>
          </p:nvSpPr>
          <p:spPr>
            <a:xfrm flipH="false" flipV="false" rot="0">
              <a:off x="0" y="0"/>
              <a:ext cx="6053328" cy="1097280"/>
            </a:xfrm>
            <a:custGeom>
              <a:avLst/>
              <a:gdLst/>
              <a:ahLst/>
              <a:cxnLst/>
              <a:rect r="r" b="b" t="t" l="l"/>
              <a:pathLst>
                <a:path h="1097280" w="6053328">
                  <a:moveTo>
                    <a:pt x="0" y="0"/>
                  </a:moveTo>
                  <a:lnTo>
                    <a:pt x="6053328" y="0"/>
                  </a:lnTo>
                  <a:lnTo>
                    <a:pt x="6053328" y="1097280"/>
                  </a:lnTo>
                  <a:lnTo>
                    <a:pt x="0" y="1097280"/>
                  </a:lnTo>
                  <a:close/>
                </a:path>
              </a:pathLst>
            </a:custGeom>
            <a:blipFill>
              <a:blip r:embed="rId3">
                <a:alphaModFix amt="0"/>
              </a:blip>
              <a:stretch>
                <a:fillRect l="0" t="-57492" r="0" b="-57492"/>
              </a:stretch>
            </a:blipFill>
          </p:spPr>
        </p:sp>
        <p:sp>
          <p:nvSpPr>
            <p:cNvPr name="TextBox 72" id="72"/>
            <p:cNvSpPr txBox="true"/>
            <p:nvPr/>
          </p:nvSpPr>
          <p:spPr>
            <a:xfrm>
              <a:off x="0" y="-57150"/>
              <a:ext cx="6053328" cy="1154430"/>
            </a:xfrm>
            <a:prstGeom prst="rect">
              <a:avLst/>
            </a:prstGeom>
          </p:spPr>
          <p:txBody>
            <a:bodyPr anchor="ctr" rtlCol="false" tIns="0" lIns="0" bIns="0" rIns="0"/>
            <a:lstStyle/>
            <a:p>
              <a:pPr algn="l">
                <a:lnSpc>
                  <a:spcPts val="2070"/>
                </a:lnSpc>
              </a:pPr>
              <a:r>
                <a:rPr lang="en-US" sz="1500">
                  <a:solidFill>
                    <a:srgbClr val="222222"/>
                  </a:solidFill>
                  <a:latin typeface="Calibri (MS)"/>
                  <a:ea typeface="Calibri (MS)"/>
                  <a:cs typeface="Calibri (MS)"/>
                  <a:sym typeface="Calibri (MS)"/>
                </a:rPr>
                <a:t>1-minute walk from Yew Tee MRT Station, simple for pick-up and drop-off.</a:t>
              </a:r>
            </a:p>
          </p:txBody>
        </p:sp>
      </p:grpSp>
      <p:grpSp>
        <p:nvGrpSpPr>
          <p:cNvPr name="Group 73" id="73"/>
          <p:cNvGrpSpPr/>
          <p:nvPr/>
        </p:nvGrpSpPr>
        <p:grpSpPr>
          <a:xfrm rot="0">
            <a:off x="12097512" y="5554980"/>
            <a:ext cx="5225796" cy="2674620"/>
            <a:chOff x="0" y="0"/>
            <a:chExt cx="6967728" cy="3566160"/>
          </a:xfrm>
        </p:grpSpPr>
        <p:sp>
          <p:nvSpPr>
            <p:cNvPr name="Freeform 74" id="74"/>
            <p:cNvSpPr/>
            <p:nvPr/>
          </p:nvSpPr>
          <p:spPr>
            <a:xfrm flipH="false" flipV="false" rot="0">
              <a:off x="0" y="0"/>
              <a:ext cx="6967728" cy="3566160"/>
            </a:xfrm>
            <a:custGeom>
              <a:avLst/>
              <a:gdLst/>
              <a:ahLst/>
              <a:cxnLst/>
              <a:rect r="r" b="b" t="t" l="l"/>
              <a:pathLst>
                <a:path h="3566160" w="6967728">
                  <a:moveTo>
                    <a:pt x="0" y="182880"/>
                  </a:moveTo>
                  <a:cubicBezTo>
                    <a:pt x="0" y="81915"/>
                    <a:pt x="81915" y="0"/>
                    <a:pt x="182880" y="0"/>
                  </a:cubicBezTo>
                  <a:lnTo>
                    <a:pt x="6784848" y="0"/>
                  </a:lnTo>
                  <a:cubicBezTo>
                    <a:pt x="6885813" y="0"/>
                    <a:pt x="6967728" y="81915"/>
                    <a:pt x="6967728" y="182880"/>
                  </a:cubicBezTo>
                  <a:lnTo>
                    <a:pt x="6967728" y="3383280"/>
                  </a:lnTo>
                  <a:cubicBezTo>
                    <a:pt x="6967728" y="3484245"/>
                    <a:pt x="6885813" y="3566160"/>
                    <a:pt x="6784848" y="3566160"/>
                  </a:cubicBezTo>
                  <a:lnTo>
                    <a:pt x="182880" y="3566160"/>
                  </a:lnTo>
                  <a:cubicBezTo>
                    <a:pt x="81915" y="3566160"/>
                    <a:pt x="0" y="3484245"/>
                    <a:pt x="0" y="3383280"/>
                  </a:cubicBezTo>
                  <a:close/>
                </a:path>
              </a:pathLst>
            </a:custGeom>
            <a:solidFill>
              <a:srgbClr val="F7F5F1"/>
            </a:solidFill>
          </p:spPr>
        </p:sp>
      </p:grpSp>
      <p:grpSp>
        <p:nvGrpSpPr>
          <p:cNvPr name="Group 75" id="75"/>
          <p:cNvGrpSpPr/>
          <p:nvPr/>
        </p:nvGrpSpPr>
        <p:grpSpPr>
          <a:xfrm rot="0">
            <a:off x="12440412" y="5897880"/>
            <a:ext cx="617220" cy="617220"/>
            <a:chOff x="0" y="0"/>
            <a:chExt cx="822960" cy="822960"/>
          </a:xfrm>
        </p:grpSpPr>
        <p:sp>
          <p:nvSpPr>
            <p:cNvPr name="Freeform 76" id="76"/>
            <p:cNvSpPr/>
            <p:nvPr/>
          </p:nvSpPr>
          <p:spPr>
            <a:xfrm flipH="false" flipV="false" rot="0">
              <a:off x="0" y="0"/>
              <a:ext cx="822960" cy="822960"/>
            </a:xfrm>
            <a:custGeom>
              <a:avLst/>
              <a:gdLst/>
              <a:ahLst/>
              <a:cxnLst/>
              <a:rect r="r" b="b" t="t" l="l"/>
              <a:pathLst>
                <a:path h="822960" w="822960">
                  <a:moveTo>
                    <a:pt x="0" y="411480"/>
                  </a:moveTo>
                  <a:cubicBezTo>
                    <a:pt x="0" y="184277"/>
                    <a:pt x="184277" y="0"/>
                    <a:pt x="411480" y="0"/>
                  </a:cubicBezTo>
                  <a:cubicBezTo>
                    <a:pt x="638683" y="0"/>
                    <a:pt x="822960" y="184277"/>
                    <a:pt x="822960" y="411480"/>
                  </a:cubicBezTo>
                  <a:cubicBezTo>
                    <a:pt x="822960" y="638683"/>
                    <a:pt x="638683" y="822960"/>
                    <a:pt x="411480" y="822960"/>
                  </a:cubicBezTo>
                  <a:cubicBezTo>
                    <a:pt x="184277" y="822960"/>
                    <a:pt x="0" y="638683"/>
                    <a:pt x="0" y="411480"/>
                  </a:cubicBezTo>
                  <a:close/>
                </a:path>
              </a:pathLst>
            </a:custGeom>
            <a:solidFill>
              <a:srgbClr val="2B3A67"/>
            </a:solidFill>
          </p:spPr>
        </p:sp>
      </p:grpSp>
      <p:grpSp>
        <p:nvGrpSpPr>
          <p:cNvPr name="Group 77" id="77"/>
          <p:cNvGrpSpPr/>
          <p:nvPr/>
        </p:nvGrpSpPr>
        <p:grpSpPr>
          <a:xfrm rot="0">
            <a:off x="12440412" y="5897880"/>
            <a:ext cx="617220" cy="617220"/>
            <a:chOff x="0" y="0"/>
            <a:chExt cx="822960" cy="822960"/>
          </a:xfrm>
        </p:grpSpPr>
        <p:sp>
          <p:nvSpPr>
            <p:cNvPr name="Freeform 78" id="78"/>
            <p:cNvSpPr/>
            <p:nvPr/>
          </p:nvSpPr>
          <p:spPr>
            <a:xfrm flipH="false" flipV="false" rot="0">
              <a:off x="0" y="0"/>
              <a:ext cx="822960" cy="822960"/>
            </a:xfrm>
            <a:custGeom>
              <a:avLst/>
              <a:gdLst/>
              <a:ahLst/>
              <a:cxnLst/>
              <a:rect r="r" b="b" t="t" l="l"/>
              <a:pathLst>
                <a:path h="822960" w="822960">
                  <a:moveTo>
                    <a:pt x="0" y="0"/>
                  </a:moveTo>
                  <a:lnTo>
                    <a:pt x="822960" y="0"/>
                  </a:lnTo>
                  <a:lnTo>
                    <a:pt x="822960" y="822960"/>
                  </a:lnTo>
                  <a:lnTo>
                    <a:pt x="0" y="822960"/>
                  </a:lnTo>
                  <a:close/>
                </a:path>
              </a:pathLst>
            </a:custGeom>
            <a:blipFill>
              <a:blip r:embed="rId3">
                <a:alphaModFix amt="0"/>
              </a:blip>
              <a:stretch>
                <a:fillRect l="-78303" t="0" r="-78303" b="0"/>
              </a:stretch>
            </a:blipFill>
          </p:spPr>
        </p:sp>
        <p:sp>
          <p:nvSpPr>
            <p:cNvPr name="TextBox 79" id="79"/>
            <p:cNvSpPr txBox="true"/>
            <p:nvPr/>
          </p:nvSpPr>
          <p:spPr>
            <a:xfrm>
              <a:off x="0" y="-9525"/>
              <a:ext cx="822960" cy="832485"/>
            </a:xfrm>
            <a:prstGeom prst="rect">
              <a:avLst/>
            </a:prstGeom>
          </p:spPr>
          <p:txBody>
            <a:bodyPr anchor="ctr" rtlCol="false" tIns="0" lIns="0" bIns="0" rIns="0"/>
            <a:lstStyle/>
            <a:p>
              <a:pPr algn="ctr">
                <a:lnSpc>
                  <a:spcPts val="2520"/>
                </a:lnSpc>
              </a:pPr>
              <a:r>
                <a:rPr lang="en-US" sz="2100" b="true">
                  <a:solidFill>
                    <a:srgbClr val="FFFFFF"/>
                  </a:solidFill>
                  <a:latin typeface="Arial Bold"/>
                  <a:ea typeface="Arial Bold"/>
                  <a:cs typeface="Arial Bold"/>
                  <a:sym typeface="Arial Bold"/>
                </a:rPr>
                <a:t>6</a:t>
              </a:r>
            </a:p>
          </p:txBody>
        </p:sp>
      </p:grpSp>
      <p:grpSp>
        <p:nvGrpSpPr>
          <p:cNvPr name="Group 80" id="80"/>
          <p:cNvGrpSpPr/>
          <p:nvPr/>
        </p:nvGrpSpPr>
        <p:grpSpPr>
          <a:xfrm rot="0">
            <a:off x="12440412" y="6720840"/>
            <a:ext cx="4539996" cy="548640"/>
            <a:chOff x="0" y="0"/>
            <a:chExt cx="6053328" cy="731520"/>
          </a:xfrm>
        </p:grpSpPr>
        <p:sp>
          <p:nvSpPr>
            <p:cNvPr name="Freeform 81" id="81"/>
            <p:cNvSpPr/>
            <p:nvPr/>
          </p:nvSpPr>
          <p:spPr>
            <a:xfrm flipH="false" flipV="false" rot="0">
              <a:off x="0" y="0"/>
              <a:ext cx="6053328" cy="731520"/>
            </a:xfrm>
            <a:custGeom>
              <a:avLst/>
              <a:gdLst/>
              <a:ahLst/>
              <a:cxnLst/>
              <a:rect r="r" b="b" t="t" l="l"/>
              <a:pathLst>
                <a:path h="731520" w="6053328">
                  <a:moveTo>
                    <a:pt x="0" y="0"/>
                  </a:moveTo>
                  <a:lnTo>
                    <a:pt x="6053328" y="0"/>
                  </a:lnTo>
                  <a:lnTo>
                    <a:pt x="6053328" y="731520"/>
                  </a:lnTo>
                  <a:lnTo>
                    <a:pt x="0" y="731520"/>
                  </a:lnTo>
                  <a:close/>
                </a:path>
              </a:pathLst>
            </a:custGeom>
            <a:blipFill>
              <a:blip r:embed="rId3">
                <a:alphaModFix amt="0"/>
              </a:blip>
              <a:stretch>
                <a:fillRect l="0" t="-111238" r="0" b="-111238"/>
              </a:stretch>
            </a:blipFill>
          </p:spPr>
        </p:sp>
        <p:sp>
          <p:nvSpPr>
            <p:cNvPr name="TextBox 82" id="82"/>
            <p:cNvSpPr txBox="true"/>
            <p:nvPr/>
          </p:nvSpPr>
          <p:spPr>
            <a:xfrm>
              <a:off x="0" y="-9525"/>
              <a:ext cx="6053328" cy="741045"/>
            </a:xfrm>
            <a:prstGeom prst="rect">
              <a:avLst/>
            </a:prstGeom>
          </p:spPr>
          <p:txBody>
            <a:bodyPr anchor="ctr" rtlCol="false" tIns="0" lIns="0" bIns="0" rIns="0"/>
            <a:lstStyle/>
            <a:p>
              <a:pPr algn="l">
                <a:lnSpc>
                  <a:spcPts val="2340"/>
                </a:lnSpc>
              </a:pPr>
              <a:r>
                <a:rPr lang="en-US" sz="1950" b="true">
                  <a:solidFill>
                    <a:srgbClr val="2B3A67"/>
                  </a:solidFill>
                  <a:latin typeface="Cambria Bold"/>
                  <a:ea typeface="Cambria Bold"/>
                  <a:cs typeface="Cambria Bold"/>
                  <a:sym typeface="Cambria Bold"/>
                </a:rPr>
                <a:t>Handpicked Tutors</a:t>
              </a:r>
            </a:p>
          </p:txBody>
        </p:sp>
      </p:grpSp>
      <p:grpSp>
        <p:nvGrpSpPr>
          <p:cNvPr name="Group 83" id="83"/>
          <p:cNvGrpSpPr/>
          <p:nvPr/>
        </p:nvGrpSpPr>
        <p:grpSpPr>
          <a:xfrm rot="0">
            <a:off x="12440412" y="7269480"/>
            <a:ext cx="4539996" cy="822960"/>
            <a:chOff x="0" y="0"/>
            <a:chExt cx="6053328" cy="1097280"/>
          </a:xfrm>
        </p:grpSpPr>
        <p:sp>
          <p:nvSpPr>
            <p:cNvPr name="Freeform 84" id="84"/>
            <p:cNvSpPr/>
            <p:nvPr/>
          </p:nvSpPr>
          <p:spPr>
            <a:xfrm flipH="false" flipV="false" rot="0">
              <a:off x="0" y="0"/>
              <a:ext cx="6053328" cy="1097280"/>
            </a:xfrm>
            <a:custGeom>
              <a:avLst/>
              <a:gdLst/>
              <a:ahLst/>
              <a:cxnLst/>
              <a:rect r="r" b="b" t="t" l="l"/>
              <a:pathLst>
                <a:path h="1097280" w="6053328">
                  <a:moveTo>
                    <a:pt x="0" y="0"/>
                  </a:moveTo>
                  <a:lnTo>
                    <a:pt x="6053328" y="0"/>
                  </a:lnTo>
                  <a:lnTo>
                    <a:pt x="6053328" y="1097280"/>
                  </a:lnTo>
                  <a:lnTo>
                    <a:pt x="0" y="1097280"/>
                  </a:lnTo>
                  <a:close/>
                </a:path>
              </a:pathLst>
            </a:custGeom>
            <a:blipFill>
              <a:blip r:embed="rId3">
                <a:alphaModFix amt="0"/>
              </a:blip>
              <a:stretch>
                <a:fillRect l="0" t="-57492" r="0" b="-57492"/>
              </a:stretch>
            </a:blipFill>
          </p:spPr>
        </p:sp>
        <p:sp>
          <p:nvSpPr>
            <p:cNvPr name="TextBox 85" id="85"/>
            <p:cNvSpPr txBox="true"/>
            <p:nvPr/>
          </p:nvSpPr>
          <p:spPr>
            <a:xfrm>
              <a:off x="0" y="-57150"/>
              <a:ext cx="6053328" cy="1154430"/>
            </a:xfrm>
            <a:prstGeom prst="rect">
              <a:avLst/>
            </a:prstGeom>
          </p:spPr>
          <p:txBody>
            <a:bodyPr anchor="ctr" rtlCol="false" tIns="0" lIns="0" bIns="0" rIns="0"/>
            <a:lstStyle/>
            <a:p>
              <a:pPr algn="l">
                <a:lnSpc>
                  <a:spcPts val="2070"/>
                </a:lnSpc>
              </a:pPr>
              <a:r>
                <a:rPr lang="en-US" sz="1500">
                  <a:solidFill>
                    <a:srgbClr val="222222"/>
                  </a:solidFill>
                  <a:latin typeface="Calibri (MS)"/>
                  <a:ea typeface="Calibri (MS)"/>
                  <a:cs typeface="Calibri (MS)"/>
                  <a:sym typeface="Calibri (MS)"/>
                </a:rPr>
                <a:t>Tutors undergo a stringent selection process to maximise each child's potential.</a:t>
              </a:r>
            </a:p>
          </p:txBody>
        </p:sp>
      </p:grpSp>
      <p:grpSp>
        <p:nvGrpSpPr>
          <p:cNvPr name="Group 86" id="86"/>
          <p:cNvGrpSpPr/>
          <p:nvPr/>
        </p:nvGrpSpPr>
        <p:grpSpPr>
          <a:xfrm rot="0">
            <a:off x="960120" y="8778240"/>
            <a:ext cx="16363188" cy="1234440"/>
            <a:chOff x="0" y="0"/>
            <a:chExt cx="21817584" cy="1645920"/>
          </a:xfrm>
        </p:grpSpPr>
        <p:sp>
          <p:nvSpPr>
            <p:cNvPr name="Freeform 87" id="87"/>
            <p:cNvSpPr/>
            <p:nvPr/>
          </p:nvSpPr>
          <p:spPr>
            <a:xfrm flipH="false" flipV="false" rot="0">
              <a:off x="0" y="0"/>
              <a:ext cx="21817585" cy="1645920"/>
            </a:xfrm>
            <a:custGeom>
              <a:avLst/>
              <a:gdLst/>
              <a:ahLst/>
              <a:cxnLst/>
              <a:rect r="r" b="b" t="t" l="l"/>
              <a:pathLst>
                <a:path h="1645920" w="21817585">
                  <a:moveTo>
                    <a:pt x="0" y="182880"/>
                  </a:moveTo>
                  <a:cubicBezTo>
                    <a:pt x="0" y="81915"/>
                    <a:pt x="81915" y="0"/>
                    <a:pt x="182880" y="0"/>
                  </a:cubicBezTo>
                  <a:lnTo>
                    <a:pt x="21634704" y="0"/>
                  </a:lnTo>
                  <a:cubicBezTo>
                    <a:pt x="21735669" y="0"/>
                    <a:pt x="21817585" y="81915"/>
                    <a:pt x="21817585" y="182880"/>
                  </a:cubicBezTo>
                  <a:lnTo>
                    <a:pt x="21817585" y="1463040"/>
                  </a:lnTo>
                  <a:cubicBezTo>
                    <a:pt x="21817585" y="1564005"/>
                    <a:pt x="21735669" y="1645920"/>
                    <a:pt x="21634704" y="1645920"/>
                  </a:cubicBezTo>
                  <a:lnTo>
                    <a:pt x="182880" y="1645920"/>
                  </a:lnTo>
                  <a:cubicBezTo>
                    <a:pt x="81915" y="1645920"/>
                    <a:pt x="0" y="1564005"/>
                    <a:pt x="0" y="1463040"/>
                  </a:cubicBezTo>
                  <a:close/>
                </a:path>
              </a:pathLst>
            </a:custGeom>
            <a:solidFill>
              <a:srgbClr val="2B3A67"/>
            </a:solidFill>
          </p:spPr>
        </p:sp>
      </p:grpSp>
      <p:grpSp>
        <p:nvGrpSpPr>
          <p:cNvPr name="Group 88" id="88"/>
          <p:cNvGrpSpPr/>
          <p:nvPr/>
        </p:nvGrpSpPr>
        <p:grpSpPr>
          <a:xfrm rot="0">
            <a:off x="1371600" y="8942832"/>
            <a:ext cx="3154680" cy="411480"/>
            <a:chOff x="0" y="0"/>
            <a:chExt cx="4206240" cy="548640"/>
          </a:xfrm>
        </p:grpSpPr>
        <p:sp>
          <p:nvSpPr>
            <p:cNvPr name="Freeform 89" id="89"/>
            <p:cNvSpPr/>
            <p:nvPr/>
          </p:nvSpPr>
          <p:spPr>
            <a:xfrm flipH="false" flipV="false" rot="0">
              <a:off x="0" y="0"/>
              <a:ext cx="4206240" cy="548640"/>
            </a:xfrm>
            <a:custGeom>
              <a:avLst/>
              <a:gdLst/>
              <a:ahLst/>
              <a:cxnLst/>
              <a:rect r="r" b="b" t="t" l="l"/>
              <a:pathLst>
                <a:path h="548640" w="4206240">
                  <a:moveTo>
                    <a:pt x="0" y="0"/>
                  </a:moveTo>
                  <a:lnTo>
                    <a:pt x="4206240" y="0"/>
                  </a:lnTo>
                  <a:lnTo>
                    <a:pt x="4206240" y="548640"/>
                  </a:lnTo>
                  <a:lnTo>
                    <a:pt x="0" y="548640"/>
                  </a:lnTo>
                  <a:close/>
                </a:path>
              </a:pathLst>
            </a:custGeom>
            <a:blipFill>
              <a:blip r:embed="rId3">
                <a:alphaModFix amt="0"/>
              </a:blip>
              <a:stretch>
                <a:fillRect l="0" t="-99385" r="0" b="-99385"/>
              </a:stretch>
            </a:blipFill>
          </p:spPr>
        </p:sp>
        <p:sp>
          <p:nvSpPr>
            <p:cNvPr name="TextBox 90" id="90"/>
            <p:cNvSpPr txBox="true"/>
            <p:nvPr/>
          </p:nvSpPr>
          <p:spPr>
            <a:xfrm>
              <a:off x="0" y="-28575"/>
              <a:ext cx="4206240" cy="577215"/>
            </a:xfrm>
            <a:prstGeom prst="rect">
              <a:avLst/>
            </a:prstGeom>
          </p:spPr>
          <p:txBody>
            <a:bodyPr anchor="ctr" rtlCol="false" tIns="0" lIns="0" bIns="0" rIns="0"/>
            <a:lstStyle/>
            <a:p>
              <a:pPr algn="l">
                <a:lnSpc>
                  <a:spcPts val="1980"/>
                </a:lnSpc>
              </a:pPr>
              <a:r>
                <a:rPr lang="en-US" b="true" sz="1650" spc="150">
                  <a:solidFill>
                    <a:srgbClr val="E06B3A"/>
                  </a:solidFill>
                  <a:latin typeface="Calibri (MS) Bold"/>
                  <a:ea typeface="Calibri (MS) Bold"/>
                  <a:cs typeface="Calibri (MS) Bold"/>
                  <a:sym typeface="Calibri (MS) Bold"/>
                </a:rPr>
                <a:t>SERVICE AREA</a:t>
              </a:r>
            </a:p>
          </p:txBody>
        </p:sp>
      </p:grpSp>
      <p:grpSp>
        <p:nvGrpSpPr>
          <p:cNvPr name="Group 91" id="91"/>
          <p:cNvGrpSpPr/>
          <p:nvPr/>
        </p:nvGrpSpPr>
        <p:grpSpPr>
          <a:xfrm rot="0">
            <a:off x="1371600" y="9354312"/>
            <a:ext cx="15499080" cy="548640"/>
            <a:chOff x="0" y="0"/>
            <a:chExt cx="20665440" cy="731520"/>
          </a:xfrm>
        </p:grpSpPr>
        <p:sp>
          <p:nvSpPr>
            <p:cNvPr name="Freeform 92" id="92"/>
            <p:cNvSpPr/>
            <p:nvPr/>
          </p:nvSpPr>
          <p:spPr>
            <a:xfrm flipH="false" flipV="false" rot="0">
              <a:off x="0" y="0"/>
              <a:ext cx="20665439" cy="731520"/>
            </a:xfrm>
            <a:custGeom>
              <a:avLst/>
              <a:gdLst/>
              <a:ahLst/>
              <a:cxnLst/>
              <a:rect r="r" b="b" t="t" l="l"/>
              <a:pathLst>
                <a:path h="731520" w="20665439">
                  <a:moveTo>
                    <a:pt x="0" y="0"/>
                  </a:moveTo>
                  <a:lnTo>
                    <a:pt x="20665439" y="0"/>
                  </a:lnTo>
                  <a:lnTo>
                    <a:pt x="20665439" y="731520"/>
                  </a:lnTo>
                  <a:lnTo>
                    <a:pt x="0" y="731520"/>
                  </a:lnTo>
                  <a:close/>
                </a:path>
              </a:pathLst>
            </a:custGeom>
            <a:blipFill>
              <a:blip r:embed="rId3">
                <a:alphaModFix amt="0"/>
              </a:blip>
              <a:stretch>
                <a:fillRect l="0" t="-500452" r="0" b="-500452"/>
              </a:stretch>
            </a:blipFill>
          </p:spPr>
        </p:sp>
        <p:sp>
          <p:nvSpPr>
            <p:cNvPr name="TextBox 93" id="93"/>
            <p:cNvSpPr txBox="true"/>
            <p:nvPr/>
          </p:nvSpPr>
          <p:spPr>
            <a:xfrm>
              <a:off x="0" y="-38100"/>
              <a:ext cx="20665440" cy="769620"/>
            </a:xfrm>
            <a:prstGeom prst="rect">
              <a:avLst/>
            </a:prstGeom>
          </p:spPr>
          <p:txBody>
            <a:bodyPr anchor="ctr" rtlCol="false" tIns="0" lIns="0" bIns="0" rIns="0"/>
            <a:lstStyle/>
            <a:p>
              <a:pPr algn="l">
                <a:lnSpc>
                  <a:spcPts val="2070"/>
                </a:lnSpc>
              </a:pPr>
              <a:r>
                <a:rPr lang="en-US" sz="1725">
                  <a:solidFill>
                    <a:srgbClr val="FFFFFF"/>
                  </a:solidFill>
                  <a:latin typeface="Calibri (MS)"/>
                  <a:ea typeface="Calibri (MS)"/>
                  <a:cs typeface="Calibri (MS)"/>
                  <a:sym typeface="Calibri (MS)"/>
                </a:rPr>
                <a:t>626 Choa Chu Kang St 62, #01-180, Singapore 680626 — 1-min walk from Yew Tee MRT, serving Yew Tee, Choa Chu Kang &amp; North-West Singapore</a:t>
              </a:r>
            </a:p>
          </p:txBody>
        </p:sp>
      </p:grpSp>
      <p:grpSp>
        <p:nvGrpSpPr>
          <p:cNvPr name="Group 94" id="94"/>
          <p:cNvGrpSpPr/>
          <p:nvPr/>
        </p:nvGrpSpPr>
        <p:grpSpPr>
          <a:xfrm rot="0">
            <a:off x="16047720" y="9669780"/>
            <a:ext cx="1371600" cy="411480"/>
            <a:chOff x="0" y="0"/>
            <a:chExt cx="1828800" cy="548640"/>
          </a:xfrm>
        </p:grpSpPr>
        <p:sp>
          <p:nvSpPr>
            <p:cNvPr name="Freeform 95" id="95"/>
            <p:cNvSpPr/>
            <p:nvPr/>
          </p:nvSpPr>
          <p:spPr>
            <a:xfrm flipH="false" flipV="false" rot="0">
              <a:off x="0" y="0"/>
              <a:ext cx="1828800" cy="548640"/>
            </a:xfrm>
            <a:custGeom>
              <a:avLst/>
              <a:gdLst/>
              <a:ahLst/>
              <a:cxnLst/>
              <a:rect r="r" b="b" t="t" l="l"/>
              <a:pathLst>
                <a:path h="548640" w="1828800">
                  <a:moveTo>
                    <a:pt x="0" y="0"/>
                  </a:moveTo>
                  <a:lnTo>
                    <a:pt x="1828800" y="0"/>
                  </a:lnTo>
                  <a:lnTo>
                    <a:pt x="1828800" y="548640"/>
                  </a:lnTo>
                  <a:lnTo>
                    <a:pt x="0" y="548640"/>
                  </a:lnTo>
                  <a:close/>
                </a:path>
              </a:pathLst>
            </a:custGeom>
            <a:blipFill>
              <a:blip r:embed="rId3">
                <a:alphaModFix amt="0"/>
              </a:blip>
              <a:stretch>
                <a:fillRect l="0" t="-14950" r="0" b="-14950"/>
              </a:stretch>
            </a:blipFill>
          </p:spPr>
        </p:sp>
        <p:sp>
          <p:nvSpPr>
            <p:cNvPr name="TextBox 96" id="96"/>
            <p:cNvSpPr txBox="true"/>
            <p:nvPr/>
          </p:nvSpPr>
          <p:spPr>
            <a:xfrm>
              <a:off x="0" y="-28575"/>
              <a:ext cx="1828800" cy="577215"/>
            </a:xfrm>
            <a:prstGeom prst="rect">
              <a:avLst/>
            </a:prstGeom>
          </p:spPr>
          <p:txBody>
            <a:bodyPr anchor="ctr" rtlCol="false" tIns="0" lIns="0" bIns="0" rIns="0"/>
            <a:lstStyle/>
            <a:p>
              <a:pPr algn="r">
                <a:lnSpc>
                  <a:spcPts val="1620"/>
                </a:lnSpc>
              </a:pPr>
              <a:r>
                <a:rPr lang="en-US" sz="1350">
                  <a:solidFill>
                    <a:srgbClr val="666666"/>
                  </a:solidFill>
                  <a:latin typeface="Calibri (MS)"/>
                  <a:ea typeface="Calibri (MS)"/>
                  <a:cs typeface="Calibri (MS)"/>
                  <a:sym typeface="Calibri (MS)"/>
                </a:rPr>
                <a:t>Page 3 / 4</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5F1"/>
        </a:solidFill>
      </p:bgPr>
    </p:bg>
    <p:spTree>
      <p:nvGrpSpPr>
        <p:cNvPr id="1" name=""/>
        <p:cNvGrpSpPr/>
        <p:nvPr/>
      </p:nvGrpSpPr>
      <p:grpSpPr>
        <a:xfrm>
          <a:off x="0" y="0"/>
          <a:ext cx="0" cy="0"/>
          <a:chOff x="0" y="0"/>
          <a:chExt cx="0" cy="0"/>
        </a:xfrm>
      </p:grpSpPr>
      <p:grpSp>
        <p:nvGrpSpPr>
          <p:cNvPr name="Group 2" id="2"/>
          <p:cNvGrpSpPr/>
          <p:nvPr/>
        </p:nvGrpSpPr>
        <p:grpSpPr>
          <a:xfrm rot="0">
            <a:off x="960120" y="685800"/>
            <a:ext cx="15773400" cy="754380"/>
            <a:chOff x="0" y="0"/>
            <a:chExt cx="21031200" cy="1005840"/>
          </a:xfrm>
        </p:grpSpPr>
        <p:sp>
          <p:nvSpPr>
            <p:cNvPr name="Freeform 3" id="3"/>
            <p:cNvSpPr/>
            <p:nvPr/>
          </p:nvSpPr>
          <p:spPr>
            <a:xfrm flipH="false" flipV="false" rot="0">
              <a:off x="0" y="0"/>
              <a:ext cx="21031200" cy="1005840"/>
            </a:xfrm>
            <a:custGeom>
              <a:avLst/>
              <a:gdLst/>
              <a:ahLst/>
              <a:cxnLst/>
              <a:rect r="r" b="b" t="t" l="l"/>
              <a:pathLst>
                <a:path h="1005840" w="21031200">
                  <a:moveTo>
                    <a:pt x="0" y="0"/>
                  </a:moveTo>
                  <a:lnTo>
                    <a:pt x="21031200" y="0"/>
                  </a:lnTo>
                  <a:lnTo>
                    <a:pt x="21031200" y="1005840"/>
                  </a:lnTo>
                  <a:lnTo>
                    <a:pt x="0" y="1005840"/>
                  </a:lnTo>
                  <a:close/>
                </a:path>
              </a:pathLst>
            </a:custGeom>
            <a:blipFill>
              <a:blip r:embed="rId3">
                <a:alphaModFix amt="0"/>
              </a:blip>
              <a:stretch>
                <a:fillRect l="0" t="-357414" r="0" b="-357414"/>
              </a:stretch>
            </a:blipFill>
          </p:spPr>
        </p:sp>
        <p:sp>
          <p:nvSpPr>
            <p:cNvPr name="TextBox 4" id="4"/>
            <p:cNvSpPr txBox="true"/>
            <p:nvPr/>
          </p:nvSpPr>
          <p:spPr>
            <a:xfrm>
              <a:off x="0" y="0"/>
              <a:ext cx="21031200" cy="1005840"/>
            </a:xfrm>
            <a:prstGeom prst="rect">
              <a:avLst/>
            </a:prstGeom>
          </p:spPr>
          <p:txBody>
            <a:bodyPr anchor="ctr" rtlCol="false" tIns="0" lIns="0" bIns="0" rIns="0"/>
            <a:lstStyle/>
            <a:p>
              <a:pPr algn="l">
                <a:lnSpc>
                  <a:spcPts val="4680"/>
                </a:lnSpc>
              </a:pPr>
              <a:r>
                <a:rPr lang="en-US" sz="3900" b="true">
                  <a:solidFill>
                    <a:srgbClr val="2B3A67"/>
                  </a:solidFill>
                  <a:latin typeface="Cambria Bold"/>
                  <a:ea typeface="Cambria Bold"/>
                  <a:cs typeface="Cambria Bold"/>
                  <a:sym typeface="Cambria Bold"/>
                </a:rPr>
                <a:t>Business Contact Details</a:t>
              </a:r>
            </a:p>
          </p:txBody>
        </p:sp>
      </p:grpSp>
      <p:grpSp>
        <p:nvGrpSpPr>
          <p:cNvPr name="Group 5" id="5"/>
          <p:cNvGrpSpPr/>
          <p:nvPr/>
        </p:nvGrpSpPr>
        <p:grpSpPr>
          <a:xfrm rot="0">
            <a:off x="960120" y="1481328"/>
            <a:ext cx="15910560" cy="617220"/>
            <a:chOff x="0" y="0"/>
            <a:chExt cx="21214080" cy="822960"/>
          </a:xfrm>
        </p:grpSpPr>
        <p:sp>
          <p:nvSpPr>
            <p:cNvPr name="Freeform 6" id="6"/>
            <p:cNvSpPr/>
            <p:nvPr/>
          </p:nvSpPr>
          <p:spPr>
            <a:xfrm flipH="false" flipV="false" rot="0">
              <a:off x="0" y="0"/>
              <a:ext cx="21214080" cy="822960"/>
            </a:xfrm>
            <a:custGeom>
              <a:avLst/>
              <a:gdLst/>
              <a:ahLst/>
              <a:cxnLst/>
              <a:rect r="r" b="b" t="t" l="l"/>
              <a:pathLst>
                <a:path h="822960" w="21214080">
                  <a:moveTo>
                    <a:pt x="0" y="0"/>
                  </a:moveTo>
                  <a:lnTo>
                    <a:pt x="21214080" y="0"/>
                  </a:lnTo>
                  <a:lnTo>
                    <a:pt x="21214080" y="822960"/>
                  </a:lnTo>
                  <a:lnTo>
                    <a:pt x="0" y="822960"/>
                  </a:lnTo>
                  <a:close/>
                </a:path>
              </a:pathLst>
            </a:custGeom>
            <a:blipFill>
              <a:blip r:embed="rId3">
                <a:alphaModFix amt="0"/>
              </a:blip>
              <a:stretch>
                <a:fillRect l="0" t="-452280" r="0" b="-452280"/>
              </a:stretch>
            </a:blipFill>
          </p:spPr>
        </p:sp>
        <p:sp>
          <p:nvSpPr>
            <p:cNvPr name="TextBox 7" id="7"/>
            <p:cNvSpPr txBox="true"/>
            <p:nvPr/>
          </p:nvSpPr>
          <p:spPr>
            <a:xfrm>
              <a:off x="0" y="-38100"/>
              <a:ext cx="21214080" cy="861060"/>
            </a:xfrm>
            <a:prstGeom prst="rect">
              <a:avLst/>
            </a:prstGeom>
          </p:spPr>
          <p:txBody>
            <a:bodyPr anchor="ctr" rtlCol="false" tIns="0" lIns="0" bIns="0" rIns="0"/>
            <a:lstStyle/>
            <a:p>
              <a:pPr algn="l">
                <a:lnSpc>
                  <a:spcPts val="2250"/>
                </a:lnSpc>
              </a:pPr>
              <a:r>
                <a:rPr lang="en-US" sz="1875">
                  <a:solidFill>
                    <a:srgbClr val="666666"/>
                  </a:solidFill>
                  <a:latin typeface="Calibri (MS)"/>
                  <a:ea typeface="Calibri (MS)"/>
                  <a:cs typeface="Calibri (MS)"/>
                  <a:sym typeface="Calibri (MS)"/>
                </a:rPr>
                <a:t>Provided for accurate business citation and directory listing purposes, targeting the keyword “Student care centre in Yew Tee”.</a:t>
              </a:r>
            </a:p>
          </p:txBody>
        </p:sp>
      </p:grpSp>
      <p:grpSp>
        <p:nvGrpSpPr>
          <p:cNvPr name="Group 8" id="8"/>
          <p:cNvGrpSpPr/>
          <p:nvPr/>
        </p:nvGrpSpPr>
        <p:grpSpPr>
          <a:xfrm rot="0">
            <a:off x="950595" y="2390775"/>
            <a:ext cx="7700010" cy="6945630"/>
            <a:chOff x="0" y="0"/>
            <a:chExt cx="10266680" cy="9260840"/>
          </a:xfrm>
        </p:grpSpPr>
        <p:sp>
          <p:nvSpPr>
            <p:cNvPr name="Freeform 9" id="9"/>
            <p:cNvSpPr/>
            <p:nvPr/>
          </p:nvSpPr>
          <p:spPr>
            <a:xfrm flipH="false" flipV="false" rot="0">
              <a:off x="0" y="0"/>
              <a:ext cx="10266680" cy="9260840"/>
            </a:xfrm>
            <a:custGeom>
              <a:avLst/>
              <a:gdLst/>
              <a:ahLst/>
              <a:cxnLst/>
              <a:rect r="r" b="b" t="t" l="l"/>
              <a:pathLst>
                <a:path h="9260840" w="10266680">
                  <a:moveTo>
                    <a:pt x="0" y="220091"/>
                  </a:moveTo>
                  <a:cubicBezTo>
                    <a:pt x="0" y="98552"/>
                    <a:pt x="98552" y="0"/>
                    <a:pt x="220091" y="0"/>
                  </a:cubicBezTo>
                  <a:lnTo>
                    <a:pt x="10046589" y="0"/>
                  </a:lnTo>
                  <a:cubicBezTo>
                    <a:pt x="10168128" y="0"/>
                    <a:pt x="10266680" y="98552"/>
                    <a:pt x="10266680" y="220091"/>
                  </a:cubicBezTo>
                  <a:lnTo>
                    <a:pt x="10266680" y="9040749"/>
                  </a:lnTo>
                  <a:cubicBezTo>
                    <a:pt x="10266680" y="9162288"/>
                    <a:pt x="10168128" y="9260840"/>
                    <a:pt x="10046589" y="9260840"/>
                  </a:cubicBezTo>
                  <a:lnTo>
                    <a:pt x="220091" y="9260840"/>
                  </a:lnTo>
                  <a:cubicBezTo>
                    <a:pt x="98552" y="9260840"/>
                    <a:pt x="0" y="9162288"/>
                    <a:pt x="0" y="9040749"/>
                  </a:cubicBezTo>
                  <a:close/>
                </a:path>
              </a:pathLst>
            </a:custGeom>
            <a:solidFill>
              <a:srgbClr val="FFFFFF"/>
            </a:solidFill>
            <a:ln w="19050" cap="sq">
              <a:solidFill>
                <a:srgbClr val="E3E0DA"/>
              </a:solidFill>
              <a:prstDash val="solid"/>
              <a:miter/>
            </a:ln>
          </p:spPr>
        </p:sp>
      </p:grpSp>
      <p:grpSp>
        <p:nvGrpSpPr>
          <p:cNvPr name="Group 10" id="10"/>
          <p:cNvGrpSpPr/>
          <p:nvPr/>
        </p:nvGrpSpPr>
        <p:grpSpPr>
          <a:xfrm rot="0">
            <a:off x="1440180" y="2743200"/>
            <a:ext cx="6720840" cy="480060"/>
            <a:chOff x="0" y="0"/>
            <a:chExt cx="8961120" cy="640080"/>
          </a:xfrm>
        </p:grpSpPr>
        <p:sp>
          <p:nvSpPr>
            <p:cNvPr name="Freeform 11" id="11"/>
            <p:cNvSpPr/>
            <p:nvPr/>
          </p:nvSpPr>
          <p:spPr>
            <a:xfrm flipH="false" flipV="false" rot="0">
              <a:off x="0" y="0"/>
              <a:ext cx="8961120" cy="640080"/>
            </a:xfrm>
            <a:custGeom>
              <a:avLst/>
              <a:gdLst/>
              <a:ahLst/>
              <a:cxnLst/>
              <a:rect r="r" b="b" t="t" l="l"/>
              <a:pathLst>
                <a:path h="640080" w="8961120">
                  <a:moveTo>
                    <a:pt x="0" y="0"/>
                  </a:moveTo>
                  <a:lnTo>
                    <a:pt x="8961120" y="0"/>
                  </a:lnTo>
                  <a:lnTo>
                    <a:pt x="8961120" y="640080"/>
                  </a:lnTo>
                  <a:lnTo>
                    <a:pt x="0" y="640080"/>
                  </a:lnTo>
                  <a:close/>
                </a:path>
              </a:pathLst>
            </a:custGeom>
            <a:blipFill>
              <a:blip r:embed="rId3">
                <a:alphaModFix amt="0"/>
              </a:blip>
              <a:stretch>
                <a:fillRect l="0" t="-222790" r="0" b="-222790"/>
              </a:stretch>
            </a:blipFill>
          </p:spPr>
        </p:sp>
        <p:sp>
          <p:nvSpPr>
            <p:cNvPr name="TextBox 12" id="12"/>
            <p:cNvSpPr txBox="true"/>
            <p:nvPr/>
          </p:nvSpPr>
          <p:spPr>
            <a:xfrm>
              <a:off x="0" y="-47625"/>
              <a:ext cx="8961120" cy="687705"/>
            </a:xfrm>
            <a:prstGeom prst="rect">
              <a:avLst/>
            </a:prstGeom>
          </p:spPr>
          <p:txBody>
            <a:bodyPr anchor="ctr" rtlCol="false" tIns="0" lIns="0" bIns="0" rIns="0"/>
            <a:lstStyle/>
            <a:p>
              <a:pPr algn="l">
                <a:lnSpc>
                  <a:spcPts val="2340"/>
                </a:lnSpc>
              </a:pPr>
              <a:r>
                <a:rPr lang="en-US" b="true" sz="1950" spc="150">
                  <a:solidFill>
                    <a:srgbClr val="2B3A67"/>
                  </a:solidFill>
                  <a:latin typeface="Calibri (MS) Bold"/>
                  <a:ea typeface="Calibri (MS) Bold"/>
                  <a:cs typeface="Calibri (MS) Bold"/>
                  <a:sym typeface="Calibri (MS) Bold"/>
                </a:rPr>
                <a:t>NAP CITATION</a:t>
              </a:r>
            </a:p>
          </p:txBody>
        </p:sp>
      </p:grpSp>
      <p:sp>
        <p:nvSpPr>
          <p:cNvPr name="TextBox 13" id="13"/>
          <p:cNvSpPr txBox="true"/>
          <p:nvPr/>
        </p:nvSpPr>
        <p:spPr>
          <a:xfrm rot="0">
            <a:off x="1531620" y="3473577"/>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BUSINESS NAME</a:t>
            </a:r>
          </a:p>
        </p:txBody>
      </p:sp>
      <p:sp>
        <p:nvSpPr>
          <p:cNvPr name="TextBox 14" id="14"/>
          <p:cNvSpPr txBox="true"/>
          <p:nvPr/>
        </p:nvSpPr>
        <p:spPr>
          <a:xfrm rot="0">
            <a:off x="3863340" y="3455670"/>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EduFirst Learning Centre (Yew Tee Branch)</a:t>
            </a:r>
          </a:p>
        </p:txBody>
      </p:sp>
      <p:grpSp>
        <p:nvGrpSpPr>
          <p:cNvPr name="Group 15" id="15"/>
          <p:cNvGrpSpPr/>
          <p:nvPr/>
        </p:nvGrpSpPr>
        <p:grpSpPr>
          <a:xfrm rot="0">
            <a:off x="1433036" y="4107656"/>
            <a:ext cx="6735128" cy="14288"/>
            <a:chOff x="0" y="0"/>
            <a:chExt cx="8980170" cy="19050"/>
          </a:xfrm>
        </p:grpSpPr>
        <p:sp>
          <p:nvSpPr>
            <p:cNvPr name="Freeform 16" id="16"/>
            <p:cNvSpPr/>
            <p:nvPr/>
          </p:nvSpPr>
          <p:spPr>
            <a:xfrm flipH="false" flipV="false" rot="0">
              <a:off x="0" y="0"/>
              <a:ext cx="8980170" cy="19050"/>
            </a:xfrm>
            <a:custGeom>
              <a:avLst/>
              <a:gdLst/>
              <a:ahLst/>
              <a:cxnLst/>
              <a:rect r="r" b="b" t="t" l="l"/>
              <a:pathLst>
                <a:path h="19050" w="8980170">
                  <a:moveTo>
                    <a:pt x="0" y="0"/>
                  </a:moveTo>
                  <a:lnTo>
                    <a:pt x="8980170" y="19050"/>
                  </a:lnTo>
                </a:path>
              </a:pathLst>
            </a:custGeom>
            <a:blipFill>
              <a:blip r:embed="rId3">
                <a:alphaModFix amt="0"/>
              </a:blip>
              <a:stretch>
                <a:fillRect l="0" t="-9135247" r="0" b="-9135247"/>
              </a:stretch>
            </a:blipFill>
            <a:ln w="14288" cap="sq">
              <a:solidFill>
                <a:srgbClr val="E3E0DA"/>
              </a:solidFill>
              <a:prstDash val="solid"/>
              <a:miter/>
            </a:ln>
          </p:spPr>
        </p:sp>
      </p:grpSp>
      <p:sp>
        <p:nvSpPr>
          <p:cNvPr name="TextBox 17" id="17"/>
          <p:cNvSpPr txBox="true"/>
          <p:nvPr/>
        </p:nvSpPr>
        <p:spPr>
          <a:xfrm rot="0">
            <a:off x="1531620" y="4200525"/>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WEBSITE</a:t>
            </a:r>
          </a:p>
        </p:txBody>
      </p:sp>
      <p:sp>
        <p:nvSpPr>
          <p:cNvPr name="TextBox 18" id="18"/>
          <p:cNvSpPr txBox="true"/>
          <p:nvPr/>
        </p:nvSpPr>
        <p:spPr>
          <a:xfrm rot="0">
            <a:off x="3863340" y="4182618"/>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www.edufirst.com.sg</a:t>
            </a:r>
          </a:p>
        </p:txBody>
      </p:sp>
      <p:grpSp>
        <p:nvGrpSpPr>
          <p:cNvPr name="Group 19" id="19"/>
          <p:cNvGrpSpPr/>
          <p:nvPr/>
        </p:nvGrpSpPr>
        <p:grpSpPr>
          <a:xfrm rot="0">
            <a:off x="1433036" y="4834604"/>
            <a:ext cx="6735128" cy="14288"/>
            <a:chOff x="0" y="0"/>
            <a:chExt cx="8980170" cy="19050"/>
          </a:xfrm>
        </p:grpSpPr>
        <p:sp>
          <p:nvSpPr>
            <p:cNvPr name="Freeform 20" id="20"/>
            <p:cNvSpPr/>
            <p:nvPr/>
          </p:nvSpPr>
          <p:spPr>
            <a:xfrm flipH="false" flipV="false" rot="0">
              <a:off x="0" y="0"/>
              <a:ext cx="8980170" cy="19050"/>
            </a:xfrm>
            <a:custGeom>
              <a:avLst/>
              <a:gdLst/>
              <a:ahLst/>
              <a:cxnLst/>
              <a:rect r="r" b="b" t="t" l="l"/>
              <a:pathLst>
                <a:path h="19050" w="8980170">
                  <a:moveTo>
                    <a:pt x="0" y="0"/>
                  </a:moveTo>
                  <a:lnTo>
                    <a:pt x="8980170" y="19050"/>
                  </a:lnTo>
                </a:path>
              </a:pathLst>
            </a:custGeom>
            <a:blipFill>
              <a:blip r:embed="rId3">
                <a:alphaModFix amt="0"/>
              </a:blip>
              <a:stretch>
                <a:fillRect l="0" t="-9135247" r="0" b="-9135247"/>
              </a:stretch>
            </a:blipFill>
            <a:ln w="14288" cap="sq">
              <a:solidFill>
                <a:srgbClr val="E3E0DA"/>
              </a:solidFill>
              <a:prstDash val="solid"/>
              <a:miter/>
            </a:ln>
          </p:spPr>
        </p:sp>
      </p:grpSp>
      <p:sp>
        <p:nvSpPr>
          <p:cNvPr name="TextBox 21" id="21"/>
          <p:cNvSpPr txBox="true"/>
          <p:nvPr/>
        </p:nvSpPr>
        <p:spPr>
          <a:xfrm rot="0">
            <a:off x="1531620" y="4927473"/>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PHONE</a:t>
            </a:r>
          </a:p>
        </p:txBody>
      </p:sp>
      <p:sp>
        <p:nvSpPr>
          <p:cNvPr name="TextBox 22" id="22"/>
          <p:cNvSpPr txBox="true"/>
          <p:nvPr/>
        </p:nvSpPr>
        <p:spPr>
          <a:xfrm rot="0">
            <a:off x="3863340" y="4909566"/>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+65 9886 7714</a:t>
            </a:r>
          </a:p>
        </p:txBody>
      </p:sp>
      <p:grpSp>
        <p:nvGrpSpPr>
          <p:cNvPr name="Group 23" id="23"/>
          <p:cNvGrpSpPr/>
          <p:nvPr/>
        </p:nvGrpSpPr>
        <p:grpSpPr>
          <a:xfrm rot="0">
            <a:off x="1433036" y="5561552"/>
            <a:ext cx="6735128" cy="14288"/>
            <a:chOff x="0" y="0"/>
            <a:chExt cx="8980170" cy="19050"/>
          </a:xfrm>
        </p:grpSpPr>
        <p:sp>
          <p:nvSpPr>
            <p:cNvPr name="Freeform 24" id="24"/>
            <p:cNvSpPr/>
            <p:nvPr/>
          </p:nvSpPr>
          <p:spPr>
            <a:xfrm flipH="false" flipV="false" rot="0">
              <a:off x="0" y="0"/>
              <a:ext cx="8980170" cy="19050"/>
            </a:xfrm>
            <a:custGeom>
              <a:avLst/>
              <a:gdLst/>
              <a:ahLst/>
              <a:cxnLst/>
              <a:rect r="r" b="b" t="t" l="l"/>
              <a:pathLst>
                <a:path h="19050" w="8980170">
                  <a:moveTo>
                    <a:pt x="0" y="0"/>
                  </a:moveTo>
                  <a:lnTo>
                    <a:pt x="8980170" y="19050"/>
                  </a:lnTo>
                </a:path>
              </a:pathLst>
            </a:custGeom>
            <a:blipFill>
              <a:blip r:embed="rId3">
                <a:alphaModFix amt="0"/>
              </a:blip>
              <a:stretch>
                <a:fillRect l="0" t="-9135247" r="0" b="-9135247"/>
              </a:stretch>
            </a:blipFill>
            <a:ln w="14288" cap="sq">
              <a:solidFill>
                <a:srgbClr val="E3E0DA"/>
              </a:solidFill>
              <a:prstDash val="solid"/>
              <a:miter/>
            </a:ln>
          </p:spPr>
        </p:sp>
      </p:grpSp>
      <p:sp>
        <p:nvSpPr>
          <p:cNvPr name="TextBox 25" id="25"/>
          <p:cNvSpPr txBox="true"/>
          <p:nvPr/>
        </p:nvSpPr>
        <p:spPr>
          <a:xfrm rot="0">
            <a:off x="1531620" y="5654421"/>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EMAIL</a:t>
            </a:r>
          </a:p>
        </p:txBody>
      </p:sp>
      <p:sp>
        <p:nvSpPr>
          <p:cNvPr name="TextBox 26" id="26"/>
          <p:cNvSpPr txBox="true"/>
          <p:nvPr/>
        </p:nvSpPr>
        <p:spPr>
          <a:xfrm rot="0">
            <a:off x="3863340" y="5636514"/>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enquiry@edufirst.com.sg</a:t>
            </a:r>
          </a:p>
        </p:txBody>
      </p:sp>
      <p:grpSp>
        <p:nvGrpSpPr>
          <p:cNvPr name="Group 27" id="27"/>
          <p:cNvGrpSpPr/>
          <p:nvPr/>
        </p:nvGrpSpPr>
        <p:grpSpPr>
          <a:xfrm rot="0">
            <a:off x="1433036" y="6288500"/>
            <a:ext cx="6735128" cy="14288"/>
            <a:chOff x="0" y="0"/>
            <a:chExt cx="8980170" cy="19050"/>
          </a:xfrm>
        </p:grpSpPr>
        <p:sp>
          <p:nvSpPr>
            <p:cNvPr name="Freeform 28" id="28"/>
            <p:cNvSpPr/>
            <p:nvPr/>
          </p:nvSpPr>
          <p:spPr>
            <a:xfrm flipH="false" flipV="false" rot="0">
              <a:off x="0" y="0"/>
              <a:ext cx="8980170" cy="19050"/>
            </a:xfrm>
            <a:custGeom>
              <a:avLst/>
              <a:gdLst/>
              <a:ahLst/>
              <a:cxnLst/>
              <a:rect r="r" b="b" t="t" l="l"/>
              <a:pathLst>
                <a:path h="19050" w="8980170">
                  <a:moveTo>
                    <a:pt x="0" y="0"/>
                  </a:moveTo>
                  <a:lnTo>
                    <a:pt x="8980170" y="19050"/>
                  </a:lnTo>
                </a:path>
              </a:pathLst>
            </a:custGeom>
            <a:blipFill>
              <a:blip r:embed="rId3">
                <a:alphaModFix amt="0"/>
              </a:blip>
              <a:stretch>
                <a:fillRect l="0" t="-9135247" r="0" b="-9135247"/>
              </a:stretch>
            </a:blipFill>
            <a:ln w="14288" cap="sq">
              <a:solidFill>
                <a:srgbClr val="E3E0DA"/>
              </a:solidFill>
              <a:prstDash val="solid"/>
              <a:miter/>
            </a:ln>
          </p:spPr>
        </p:sp>
      </p:grpSp>
      <p:sp>
        <p:nvSpPr>
          <p:cNvPr name="TextBox 29" id="29"/>
          <p:cNvSpPr txBox="true"/>
          <p:nvPr/>
        </p:nvSpPr>
        <p:spPr>
          <a:xfrm rot="0">
            <a:off x="1531620" y="6381369"/>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ADDRESS</a:t>
            </a:r>
          </a:p>
        </p:txBody>
      </p:sp>
      <p:sp>
        <p:nvSpPr>
          <p:cNvPr name="TextBox 30" id="30"/>
          <p:cNvSpPr txBox="true"/>
          <p:nvPr/>
        </p:nvSpPr>
        <p:spPr>
          <a:xfrm rot="0">
            <a:off x="3863340" y="6363462"/>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626 Choa Chu Kang St 62, #01-180, S680626</a:t>
            </a:r>
          </a:p>
        </p:txBody>
      </p:sp>
      <p:grpSp>
        <p:nvGrpSpPr>
          <p:cNvPr name="Group 31" id="31"/>
          <p:cNvGrpSpPr/>
          <p:nvPr/>
        </p:nvGrpSpPr>
        <p:grpSpPr>
          <a:xfrm rot="0">
            <a:off x="1433036" y="7015448"/>
            <a:ext cx="6735128" cy="14288"/>
            <a:chOff x="0" y="0"/>
            <a:chExt cx="8980170" cy="19050"/>
          </a:xfrm>
        </p:grpSpPr>
        <p:sp>
          <p:nvSpPr>
            <p:cNvPr name="Freeform 32" id="32"/>
            <p:cNvSpPr/>
            <p:nvPr/>
          </p:nvSpPr>
          <p:spPr>
            <a:xfrm flipH="false" flipV="false" rot="0">
              <a:off x="0" y="0"/>
              <a:ext cx="8980170" cy="19050"/>
            </a:xfrm>
            <a:custGeom>
              <a:avLst/>
              <a:gdLst/>
              <a:ahLst/>
              <a:cxnLst/>
              <a:rect r="r" b="b" t="t" l="l"/>
              <a:pathLst>
                <a:path h="19050" w="8980170">
                  <a:moveTo>
                    <a:pt x="0" y="0"/>
                  </a:moveTo>
                  <a:lnTo>
                    <a:pt x="8980170" y="19050"/>
                  </a:lnTo>
                </a:path>
              </a:pathLst>
            </a:custGeom>
            <a:blipFill>
              <a:blip r:embed="rId3">
                <a:alphaModFix amt="0"/>
              </a:blip>
              <a:stretch>
                <a:fillRect l="0" t="-9135247" r="0" b="-9135247"/>
              </a:stretch>
            </a:blipFill>
            <a:ln w="14288" cap="sq">
              <a:solidFill>
                <a:srgbClr val="E3E0DA"/>
              </a:solidFill>
              <a:prstDash val="solid"/>
              <a:miter/>
            </a:ln>
          </p:spPr>
        </p:sp>
      </p:grpSp>
      <p:sp>
        <p:nvSpPr>
          <p:cNvPr name="TextBox 33" id="33"/>
          <p:cNvSpPr txBox="true"/>
          <p:nvPr/>
        </p:nvSpPr>
        <p:spPr>
          <a:xfrm rot="0">
            <a:off x="1531620" y="7108317"/>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SERVICE AREA</a:t>
            </a:r>
          </a:p>
        </p:txBody>
      </p:sp>
      <p:sp>
        <p:nvSpPr>
          <p:cNvPr name="TextBox 34" id="34"/>
          <p:cNvSpPr txBox="true"/>
          <p:nvPr/>
        </p:nvSpPr>
        <p:spPr>
          <a:xfrm rot="0">
            <a:off x="3863340" y="7090410"/>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Yew Tee, Choa Chu Kang &amp; NW Singapore</a:t>
            </a:r>
          </a:p>
        </p:txBody>
      </p:sp>
      <p:grpSp>
        <p:nvGrpSpPr>
          <p:cNvPr name="Group 35" id="35"/>
          <p:cNvGrpSpPr/>
          <p:nvPr/>
        </p:nvGrpSpPr>
        <p:grpSpPr>
          <a:xfrm rot="0">
            <a:off x="1433036" y="7742396"/>
            <a:ext cx="6735128" cy="14288"/>
            <a:chOff x="0" y="0"/>
            <a:chExt cx="8980170" cy="19050"/>
          </a:xfrm>
        </p:grpSpPr>
        <p:sp>
          <p:nvSpPr>
            <p:cNvPr name="Freeform 36" id="36"/>
            <p:cNvSpPr/>
            <p:nvPr/>
          </p:nvSpPr>
          <p:spPr>
            <a:xfrm flipH="false" flipV="false" rot="0">
              <a:off x="0" y="0"/>
              <a:ext cx="8980170" cy="19050"/>
            </a:xfrm>
            <a:custGeom>
              <a:avLst/>
              <a:gdLst/>
              <a:ahLst/>
              <a:cxnLst/>
              <a:rect r="r" b="b" t="t" l="l"/>
              <a:pathLst>
                <a:path h="19050" w="8980170">
                  <a:moveTo>
                    <a:pt x="0" y="0"/>
                  </a:moveTo>
                  <a:lnTo>
                    <a:pt x="8980170" y="19050"/>
                  </a:lnTo>
                </a:path>
              </a:pathLst>
            </a:custGeom>
            <a:blipFill>
              <a:blip r:embed="rId3">
                <a:alphaModFix amt="0"/>
              </a:blip>
              <a:stretch>
                <a:fillRect l="0" t="-9135247" r="0" b="-9135247"/>
              </a:stretch>
            </a:blipFill>
            <a:ln w="14288" cap="sq">
              <a:solidFill>
                <a:srgbClr val="E3E0DA"/>
              </a:solidFill>
              <a:prstDash val="solid"/>
              <a:miter/>
            </a:ln>
          </p:spPr>
        </p:sp>
      </p:grpSp>
      <p:sp>
        <p:nvSpPr>
          <p:cNvPr name="TextBox 37" id="37"/>
          <p:cNvSpPr txBox="true"/>
          <p:nvPr/>
        </p:nvSpPr>
        <p:spPr>
          <a:xfrm rot="0">
            <a:off x="1531620" y="7835265"/>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CATEGORY</a:t>
            </a:r>
          </a:p>
        </p:txBody>
      </p:sp>
      <p:sp>
        <p:nvSpPr>
          <p:cNvPr name="TextBox 38" id="38"/>
          <p:cNvSpPr txBox="true"/>
          <p:nvPr/>
        </p:nvSpPr>
        <p:spPr>
          <a:xfrm rot="0">
            <a:off x="3863340" y="7817358"/>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Tuition Centre &amp; Student Care Service</a:t>
            </a:r>
          </a:p>
        </p:txBody>
      </p:sp>
      <p:grpSp>
        <p:nvGrpSpPr>
          <p:cNvPr name="Group 39" id="39"/>
          <p:cNvGrpSpPr/>
          <p:nvPr/>
        </p:nvGrpSpPr>
        <p:grpSpPr>
          <a:xfrm rot="0">
            <a:off x="1433036" y="8469344"/>
            <a:ext cx="6735128" cy="14288"/>
            <a:chOff x="0" y="0"/>
            <a:chExt cx="8980170" cy="19050"/>
          </a:xfrm>
        </p:grpSpPr>
        <p:sp>
          <p:nvSpPr>
            <p:cNvPr name="Freeform 40" id="40"/>
            <p:cNvSpPr/>
            <p:nvPr/>
          </p:nvSpPr>
          <p:spPr>
            <a:xfrm flipH="false" flipV="false" rot="0">
              <a:off x="0" y="0"/>
              <a:ext cx="8980170" cy="19050"/>
            </a:xfrm>
            <a:custGeom>
              <a:avLst/>
              <a:gdLst/>
              <a:ahLst/>
              <a:cxnLst/>
              <a:rect r="r" b="b" t="t" l="l"/>
              <a:pathLst>
                <a:path h="19050" w="8980170">
                  <a:moveTo>
                    <a:pt x="0" y="0"/>
                  </a:moveTo>
                  <a:lnTo>
                    <a:pt x="8980170" y="19050"/>
                  </a:lnTo>
                </a:path>
              </a:pathLst>
            </a:custGeom>
            <a:blipFill>
              <a:blip r:embed="rId3">
                <a:alphaModFix amt="0"/>
              </a:blip>
              <a:stretch>
                <a:fillRect l="0" t="-9135247" r="0" b="-9135247"/>
              </a:stretch>
            </a:blipFill>
            <a:ln w="14288" cap="sq">
              <a:solidFill>
                <a:srgbClr val="E3E0DA"/>
              </a:solidFill>
              <a:prstDash val="solid"/>
              <a:miter/>
            </a:ln>
          </p:spPr>
        </p:sp>
      </p:grpSp>
      <p:sp>
        <p:nvSpPr>
          <p:cNvPr name="TextBox 41" id="41"/>
          <p:cNvSpPr txBox="true"/>
          <p:nvPr/>
        </p:nvSpPr>
        <p:spPr>
          <a:xfrm rot="0">
            <a:off x="1531620" y="8562213"/>
            <a:ext cx="2148840" cy="485775"/>
          </a:xfrm>
          <a:prstGeom prst="rect">
            <a:avLst/>
          </a:prstGeom>
        </p:spPr>
        <p:txBody>
          <a:bodyPr anchor="t" rtlCol="false" tIns="0" lIns="0" bIns="0" rIns="0">
            <a:spAutoFit/>
          </a:bodyPr>
          <a:lstStyle/>
          <a:p>
            <a:pPr algn="l">
              <a:lnSpc>
                <a:spcPts val="1620"/>
              </a:lnSpc>
            </a:pPr>
            <a:r>
              <a:rPr lang="en-US" sz="1350" b="true">
                <a:solidFill>
                  <a:srgbClr val="E06B3A"/>
                </a:solidFill>
                <a:latin typeface="Calibri (MS) Bold"/>
                <a:ea typeface="Calibri (MS) Bold"/>
                <a:cs typeface="Calibri (MS) Bold"/>
                <a:sym typeface="Calibri (MS) Bold"/>
              </a:rPr>
              <a:t>SOCIAL</a:t>
            </a:r>
          </a:p>
        </p:txBody>
      </p:sp>
      <p:sp>
        <p:nvSpPr>
          <p:cNvPr name="TextBox 42" id="42"/>
          <p:cNvSpPr txBox="true"/>
          <p:nvPr/>
        </p:nvSpPr>
        <p:spPr>
          <a:xfrm rot="0">
            <a:off x="3863340" y="8544306"/>
            <a:ext cx="4206240" cy="531114"/>
          </a:xfrm>
          <a:prstGeom prst="rect">
            <a:avLst/>
          </a:prstGeom>
        </p:spPr>
        <p:txBody>
          <a:bodyPr anchor="t" rtlCol="false" tIns="0" lIns="0" bIns="0" rIns="0">
            <a:spAutoFit/>
          </a:bodyPr>
          <a:lstStyle/>
          <a:p>
            <a:pPr algn="l">
              <a:lnSpc>
                <a:spcPts val="1889"/>
              </a:lnSpc>
            </a:pPr>
            <a:r>
              <a:rPr lang="en-US" sz="1575">
                <a:solidFill>
                  <a:srgbClr val="222222"/>
                </a:solidFill>
                <a:latin typeface="Calibri (MS)"/>
                <a:ea typeface="Calibri (MS)"/>
                <a:cs typeface="Calibri (MS)"/>
                <a:sym typeface="Calibri (MS)"/>
              </a:rPr>
              <a:t>Facebook, Instagram, YouTube, TikTok, Telegram</a:t>
            </a:r>
          </a:p>
        </p:txBody>
      </p:sp>
      <p:grpSp>
        <p:nvGrpSpPr>
          <p:cNvPr name="Group 43" id="43"/>
          <p:cNvGrpSpPr/>
          <p:nvPr/>
        </p:nvGrpSpPr>
        <p:grpSpPr>
          <a:xfrm rot="0">
            <a:off x="9052560" y="2400300"/>
            <a:ext cx="8270748" cy="6926580"/>
            <a:chOff x="0" y="0"/>
            <a:chExt cx="11027664" cy="9235440"/>
          </a:xfrm>
        </p:grpSpPr>
        <p:sp>
          <p:nvSpPr>
            <p:cNvPr name="Freeform 44" id="44"/>
            <p:cNvSpPr/>
            <p:nvPr/>
          </p:nvSpPr>
          <p:spPr>
            <a:xfrm flipH="false" flipV="false" rot="0">
              <a:off x="0" y="0"/>
              <a:ext cx="11027664" cy="9235440"/>
            </a:xfrm>
            <a:custGeom>
              <a:avLst/>
              <a:gdLst/>
              <a:ahLst/>
              <a:cxnLst/>
              <a:rect r="r" b="b" t="t" l="l"/>
              <a:pathLst>
                <a:path h="9235440" w="11027664">
                  <a:moveTo>
                    <a:pt x="0" y="219456"/>
                  </a:moveTo>
                  <a:cubicBezTo>
                    <a:pt x="0" y="98298"/>
                    <a:pt x="98298" y="0"/>
                    <a:pt x="219456" y="0"/>
                  </a:cubicBezTo>
                  <a:lnTo>
                    <a:pt x="10808208" y="0"/>
                  </a:lnTo>
                  <a:cubicBezTo>
                    <a:pt x="10929365" y="0"/>
                    <a:pt x="11027664" y="98298"/>
                    <a:pt x="11027664" y="219456"/>
                  </a:cubicBezTo>
                  <a:lnTo>
                    <a:pt x="11027664" y="9015984"/>
                  </a:lnTo>
                  <a:cubicBezTo>
                    <a:pt x="11027664" y="9137142"/>
                    <a:pt x="10929365" y="9235440"/>
                    <a:pt x="10808208" y="9235440"/>
                  </a:cubicBezTo>
                  <a:lnTo>
                    <a:pt x="219456" y="9235440"/>
                  </a:lnTo>
                  <a:cubicBezTo>
                    <a:pt x="98298" y="9235440"/>
                    <a:pt x="0" y="9137142"/>
                    <a:pt x="0" y="9015984"/>
                  </a:cubicBezTo>
                  <a:close/>
                </a:path>
              </a:pathLst>
            </a:custGeom>
            <a:solidFill>
              <a:srgbClr val="2B3A67"/>
            </a:solidFill>
          </p:spPr>
        </p:sp>
      </p:grpSp>
      <p:grpSp>
        <p:nvGrpSpPr>
          <p:cNvPr name="Group 45" id="45"/>
          <p:cNvGrpSpPr/>
          <p:nvPr/>
        </p:nvGrpSpPr>
        <p:grpSpPr>
          <a:xfrm rot="0">
            <a:off x="9532620" y="2811780"/>
            <a:ext cx="7310628" cy="411480"/>
            <a:chOff x="0" y="0"/>
            <a:chExt cx="9747504" cy="548640"/>
          </a:xfrm>
        </p:grpSpPr>
        <p:sp>
          <p:nvSpPr>
            <p:cNvPr name="Freeform 46" id="46"/>
            <p:cNvSpPr/>
            <p:nvPr/>
          </p:nvSpPr>
          <p:spPr>
            <a:xfrm flipH="false" flipV="false" rot="0">
              <a:off x="0" y="0"/>
              <a:ext cx="9747504" cy="548640"/>
            </a:xfrm>
            <a:custGeom>
              <a:avLst/>
              <a:gdLst/>
              <a:ahLst/>
              <a:cxnLst/>
              <a:rect r="r" b="b" t="t" l="l"/>
              <a:pathLst>
                <a:path h="548640" w="9747504">
                  <a:moveTo>
                    <a:pt x="0" y="0"/>
                  </a:moveTo>
                  <a:lnTo>
                    <a:pt x="9747504" y="0"/>
                  </a:lnTo>
                  <a:lnTo>
                    <a:pt x="9747504" y="548640"/>
                  </a:lnTo>
                  <a:lnTo>
                    <a:pt x="0" y="548640"/>
                  </a:lnTo>
                  <a:close/>
                </a:path>
              </a:pathLst>
            </a:custGeom>
            <a:blipFill>
              <a:blip r:embed="rId3">
                <a:alphaModFix amt="0"/>
              </a:blip>
              <a:stretch>
                <a:fillRect l="0" t="-296184" r="0" b="-296184"/>
              </a:stretch>
            </a:blipFill>
          </p:spPr>
        </p:sp>
        <p:sp>
          <p:nvSpPr>
            <p:cNvPr name="TextBox 47" id="47"/>
            <p:cNvSpPr txBox="true"/>
            <p:nvPr/>
          </p:nvSpPr>
          <p:spPr>
            <a:xfrm>
              <a:off x="0" y="-28575"/>
              <a:ext cx="9747504" cy="577215"/>
            </a:xfrm>
            <a:prstGeom prst="rect">
              <a:avLst/>
            </a:prstGeom>
          </p:spPr>
          <p:txBody>
            <a:bodyPr anchor="ctr" rtlCol="false" tIns="0" lIns="0" bIns="0" rIns="0"/>
            <a:lstStyle/>
            <a:p>
              <a:pPr algn="l">
                <a:lnSpc>
                  <a:spcPts val="1980"/>
                </a:lnSpc>
              </a:pPr>
              <a:r>
                <a:rPr lang="en-US" b="true" sz="1650" spc="75">
                  <a:solidFill>
                    <a:srgbClr val="E06B3A"/>
                  </a:solidFill>
                  <a:latin typeface="Calibri (MS) Bold"/>
                  <a:ea typeface="Calibri (MS) Bold"/>
                  <a:cs typeface="Calibri (MS) Bold"/>
                  <a:sym typeface="Calibri (MS) Bold"/>
                </a:rPr>
                <a:t>SUGGESTED DESCRIPTION (SHORT)</a:t>
              </a:r>
            </a:p>
          </p:txBody>
        </p:sp>
      </p:grpSp>
      <p:grpSp>
        <p:nvGrpSpPr>
          <p:cNvPr name="Group 48" id="48"/>
          <p:cNvGrpSpPr/>
          <p:nvPr/>
        </p:nvGrpSpPr>
        <p:grpSpPr>
          <a:xfrm rot="0">
            <a:off x="9532620" y="3332988"/>
            <a:ext cx="7310628" cy="1577340"/>
            <a:chOff x="0" y="0"/>
            <a:chExt cx="9747504" cy="2103120"/>
          </a:xfrm>
        </p:grpSpPr>
        <p:sp>
          <p:nvSpPr>
            <p:cNvPr name="Freeform 49" id="49"/>
            <p:cNvSpPr/>
            <p:nvPr/>
          </p:nvSpPr>
          <p:spPr>
            <a:xfrm flipH="false" flipV="false" rot="0">
              <a:off x="0" y="0"/>
              <a:ext cx="9747504" cy="2103120"/>
            </a:xfrm>
            <a:custGeom>
              <a:avLst/>
              <a:gdLst/>
              <a:ahLst/>
              <a:cxnLst/>
              <a:rect r="r" b="b" t="t" l="l"/>
              <a:pathLst>
                <a:path h="2103120" w="9747504">
                  <a:moveTo>
                    <a:pt x="0" y="0"/>
                  </a:moveTo>
                  <a:lnTo>
                    <a:pt x="9747504" y="0"/>
                  </a:lnTo>
                  <a:lnTo>
                    <a:pt x="9747504" y="2103120"/>
                  </a:lnTo>
                  <a:lnTo>
                    <a:pt x="0" y="2103120"/>
                  </a:lnTo>
                  <a:close/>
                </a:path>
              </a:pathLst>
            </a:custGeom>
            <a:blipFill>
              <a:blip r:embed="rId3">
                <a:alphaModFix amt="0"/>
              </a:blip>
              <a:stretch>
                <a:fillRect l="0" t="-40308" r="0" b="-40308"/>
              </a:stretch>
            </a:blipFill>
          </p:spPr>
        </p:sp>
        <p:sp>
          <p:nvSpPr>
            <p:cNvPr name="TextBox 50" id="50"/>
            <p:cNvSpPr txBox="true"/>
            <p:nvPr/>
          </p:nvSpPr>
          <p:spPr>
            <a:xfrm>
              <a:off x="0" y="-95250"/>
              <a:ext cx="9747504" cy="2198370"/>
            </a:xfrm>
            <a:prstGeom prst="rect">
              <a:avLst/>
            </a:prstGeom>
          </p:spPr>
          <p:txBody>
            <a:bodyPr anchor="ctr" rtlCol="false" tIns="0" lIns="0" bIns="0" rIns="0"/>
            <a:lstStyle/>
            <a:p>
              <a:pPr algn="l">
                <a:lnSpc>
                  <a:spcPts val="2700"/>
                </a:lnSpc>
              </a:pPr>
              <a:r>
                <a:rPr lang="en-US" sz="1800">
                  <a:solidFill>
                    <a:srgbClr val="FFFFFF"/>
                  </a:solidFill>
                  <a:latin typeface="Calibri (MS)"/>
                  <a:ea typeface="Calibri (MS)"/>
                  <a:cs typeface="Calibri (MS)"/>
                  <a:sym typeface="Calibri (MS)"/>
                </a:rPr>
                <a:t>EduFirst Learning Centre is a trusted student care centre in Yew Tee, offering tuition and after-school student care for pre-primary, primary and secondary students since 2010.</a:t>
              </a:r>
            </a:p>
          </p:txBody>
        </p:sp>
      </p:grpSp>
      <p:grpSp>
        <p:nvGrpSpPr>
          <p:cNvPr name="Group 51" id="51"/>
          <p:cNvGrpSpPr/>
          <p:nvPr/>
        </p:nvGrpSpPr>
        <p:grpSpPr>
          <a:xfrm rot="0">
            <a:off x="9532620" y="5074920"/>
            <a:ext cx="7310628" cy="411480"/>
            <a:chOff x="0" y="0"/>
            <a:chExt cx="9747504" cy="548640"/>
          </a:xfrm>
        </p:grpSpPr>
        <p:sp>
          <p:nvSpPr>
            <p:cNvPr name="Freeform 52" id="52"/>
            <p:cNvSpPr/>
            <p:nvPr/>
          </p:nvSpPr>
          <p:spPr>
            <a:xfrm flipH="false" flipV="false" rot="0">
              <a:off x="0" y="0"/>
              <a:ext cx="9747504" cy="548640"/>
            </a:xfrm>
            <a:custGeom>
              <a:avLst/>
              <a:gdLst/>
              <a:ahLst/>
              <a:cxnLst/>
              <a:rect r="r" b="b" t="t" l="l"/>
              <a:pathLst>
                <a:path h="548640" w="9747504">
                  <a:moveTo>
                    <a:pt x="0" y="0"/>
                  </a:moveTo>
                  <a:lnTo>
                    <a:pt x="9747504" y="0"/>
                  </a:lnTo>
                  <a:lnTo>
                    <a:pt x="9747504" y="548640"/>
                  </a:lnTo>
                  <a:lnTo>
                    <a:pt x="0" y="548640"/>
                  </a:lnTo>
                  <a:close/>
                </a:path>
              </a:pathLst>
            </a:custGeom>
            <a:blipFill>
              <a:blip r:embed="rId3">
                <a:alphaModFix amt="0"/>
              </a:blip>
              <a:stretch>
                <a:fillRect l="0" t="-296184" r="0" b="-296184"/>
              </a:stretch>
            </a:blipFill>
          </p:spPr>
        </p:sp>
        <p:sp>
          <p:nvSpPr>
            <p:cNvPr name="TextBox 53" id="53"/>
            <p:cNvSpPr txBox="true"/>
            <p:nvPr/>
          </p:nvSpPr>
          <p:spPr>
            <a:xfrm>
              <a:off x="0" y="-28575"/>
              <a:ext cx="9747504" cy="577215"/>
            </a:xfrm>
            <a:prstGeom prst="rect">
              <a:avLst/>
            </a:prstGeom>
          </p:spPr>
          <p:txBody>
            <a:bodyPr anchor="ctr" rtlCol="false" tIns="0" lIns="0" bIns="0" rIns="0"/>
            <a:lstStyle/>
            <a:p>
              <a:pPr algn="l">
                <a:lnSpc>
                  <a:spcPts val="1980"/>
                </a:lnSpc>
              </a:pPr>
              <a:r>
                <a:rPr lang="en-US" b="true" sz="1650" spc="75">
                  <a:solidFill>
                    <a:srgbClr val="E06B3A"/>
                  </a:solidFill>
                  <a:latin typeface="Calibri (MS) Bold"/>
                  <a:ea typeface="Calibri (MS) Bold"/>
                  <a:cs typeface="Calibri (MS) Bold"/>
                  <a:sym typeface="Calibri (MS) Bold"/>
                </a:rPr>
                <a:t>SUGGESTED DESCRIPTION (LONG)</a:t>
              </a:r>
            </a:p>
          </p:txBody>
        </p:sp>
      </p:grpSp>
      <p:grpSp>
        <p:nvGrpSpPr>
          <p:cNvPr name="Group 54" id="54"/>
          <p:cNvGrpSpPr/>
          <p:nvPr/>
        </p:nvGrpSpPr>
        <p:grpSpPr>
          <a:xfrm rot="0">
            <a:off x="9532620" y="5596128"/>
            <a:ext cx="7310628" cy="3497580"/>
            <a:chOff x="0" y="0"/>
            <a:chExt cx="9747504" cy="4663440"/>
          </a:xfrm>
        </p:grpSpPr>
        <p:sp>
          <p:nvSpPr>
            <p:cNvPr name="Freeform 55" id="55"/>
            <p:cNvSpPr/>
            <p:nvPr/>
          </p:nvSpPr>
          <p:spPr>
            <a:xfrm flipH="false" flipV="false" rot="0">
              <a:off x="0" y="0"/>
              <a:ext cx="9747504" cy="4663440"/>
            </a:xfrm>
            <a:custGeom>
              <a:avLst/>
              <a:gdLst/>
              <a:ahLst/>
              <a:cxnLst/>
              <a:rect r="r" b="b" t="t" l="l"/>
              <a:pathLst>
                <a:path h="4663440" w="9747504">
                  <a:moveTo>
                    <a:pt x="0" y="0"/>
                  </a:moveTo>
                  <a:lnTo>
                    <a:pt x="9747504" y="0"/>
                  </a:lnTo>
                  <a:lnTo>
                    <a:pt x="9747504" y="4663440"/>
                  </a:lnTo>
                  <a:lnTo>
                    <a:pt x="0" y="4663440"/>
                  </a:lnTo>
                  <a:close/>
                </a:path>
              </a:pathLst>
            </a:custGeom>
            <a:blipFill>
              <a:blip r:embed="rId3">
                <a:alphaModFix amt="0"/>
              </a:blip>
              <a:stretch>
                <a:fillRect l="-11383" t="0" r="-11383" b="0"/>
              </a:stretch>
            </a:blipFill>
          </p:spPr>
        </p:sp>
        <p:sp>
          <p:nvSpPr>
            <p:cNvPr name="TextBox 56" id="56"/>
            <p:cNvSpPr txBox="true"/>
            <p:nvPr/>
          </p:nvSpPr>
          <p:spPr>
            <a:xfrm>
              <a:off x="0" y="-66675"/>
              <a:ext cx="9747504" cy="4730115"/>
            </a:xfrm>
            <a:prstGeom prst="rect">
              <a:avLst/>
            </a:prstGeom>
          </p:spPr>
          <p:txBody>
            <a:bodyPr anchor="ctr" rtlCol="false" tIns="0" lIns="0" bIns="0" rIns="0"/>
            <a:lstStyle/>
            <a:p>
              <a:pPr algn="l">
                <a:lnSpc>
                  <a:spcPts val="2305"/>
                </a:lnSpc>
              </a:pPr>
              <a:r>
                <a:rPr lang="en-US" sz="1575">
                  <a:solidFill>
                    <a:srgbClr val="D8DEEF"/>
                  </a:solidFill>
                  <a:latin typeface="Calibri (MS)"/>
                  <a:ea typeface="Calibri (MS)"/>
                  <a:cs typeface="Calibri (MS)"/>
                  <a:sym typeface="Calibri (MS)"/>
                </a:rPr>
                <a:t>EduFirst Learning Centre is an established student care centre in Yew Tee, located just a 1-minute walk from Yew Tee MRT Station. Since 2010, EduFirst has provided personalised tuition and after-school student care for pre-primary, primary and secondary students, with small class sizes of 4 to 8 students. Recognised as a 'Best Enrichment and Learning School' since 2016 and featured in The Straits Times and AsiaOne, EduFirst is a trusted choice for families seeking quality academic support and reliable student care.</a:t>
              </a:r>
            </a:p>
          </p:txBody>
        </p:sp>
      </p:grpSp>
      <p:grpSp>
        <p:nvGrpSpPr>
          <p:cNvPr name="Group 57" id="57"/>
          <p:cNvGrpSpPr/>
          <p:nvPr/>
        </p:nvGrpSpPr>
        <p:grpSpPr>
          <a:xfrm rot="0">
            <a:off x="16047720" y="9669780"/>
            <a:ext cx="1371600" cy="411480"/>
            <a:chOff x="0" y="0"/>
            <a:chExt cx="1828800" cy="548640"/>
          </a:xfrm>
        </p:grpSpPr>
        <p:sp>
          <p:nvSpPr>
            <p:cNvPr name="Freeform 58" id="58"/>
            <p:cNvSpPr/>
            <p:nvPr/>
          </p:nvSpPr>
          <p:spPr>
            <a:xfrm flipH="false" flipV="false" rot="0">
              <a:off x="0" y="0"/>
              <a:ext cx="1828800" cy="548640"/>
            </a:xfrm>
            <a:custGeom>
              <a:avLst/>
              <a:gdLst/>
              <a:ahLst/>
              <a:cxnLst/>
              <a:rect r="r" b="b" t="t" l="l"/>
              <a:pathLst>
                <a:path h="548640" w="1828800">
                  <a:moveTo>
                    <a:pt x="0" y="0"/>
                  </a:moveTo>
                  <a:lnTo>
                    <a:pt x="1828800" y="0"/>
                  </a:lnTo>
                  <a:lnTo>
                    <a:pt x="1828800" y="548640"/>
                  </a:lnTo>
                  <a:lnTo>
                    <a:pt x="0" y="548640"/>
                  </a:lnTo>
                  <a:close/>
                </a:path>
              </a:pathLst>
            </a:custGeom>
            <a:blipFill>
              <a:blip r:embed="rId3">
                <a:alphaModFix amt="0"/>
              </a:blip>
              <a:stretch>
                <a:fillRect l="0" t="-14950" r="0" b="-14950"/>
              </a:stretch>
            </a:blipFill>
          </p:spPr>
        </p:sp>
        <p:sp>
          <p:nvSpPr>
            <p:cNvPr name="TextBox 59" id="59"/>
            <p:cNvSpPr txBox="true"/>
            <p:nvPr/>
          </p:nvSpPr>
          <p:spPr>
            <a:xfrm>
              <a:off x="0" y="-28575"/>
              <a:ext cx="1828800" cy="577215"/>
            </a:xfrm>
            <a:prstGeom prst="rect">
              <a:avLst/>
            </a:prstGeom>
          </p:spPr>
          <p:txBody>
            <a:bodyPr anchor="ctr" rtlCol="false" tIns="0" lIns="0" bIns="0" rIns="0"/>
            <a:lstStyle/>
            <a:p>
              <a:pPr algn="r">
                <a:lnSpc>
                  <a:spcPts val="1620"/>
                </a:lnSpc>
              </a:pPr>
              <a:r>
                <a:rPr lang="en-US" sz="1350">
                  <a:solidFill>
                    <a:srgbClr val="666666"/>
                  </a:solidFill>
                  <a:latin typeface="Calibri (MS)"/>
                  <a:ea typeface="Calibri (MS)"/>
                  <a:cs typeface="Calibri (MS)"/>
                  <a:sym typeface="Calibri (MS)"/>
                </a:rPr>
                <a:t>Page 4 / 4</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DAHQGzxhCsE</dc:identifier>
  <dcterms:modified xsi:type="dcterms:W3CDTF">2011-08-01T06:04:30Z</dcterms:modified>
  <cp:revision>1</cp:revision>
  <dc:title>What Makes the Best Student Care Centre in Yew Tee and Tuition Centre?</dc:title>
</cp:coreProperties>
</file>