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9144000" cy="5143500"/>
  <p:notesSz cx="5143500" cy="9144000"/>
  <p:embeddedFontLst>
    <p:embeddedFont>
      <p:font typeface="Roboto"/>
      <p:regular r:id="rId201314"/>
    </p:embeddedFont>
    <p:embeddedFont>
      <p:font typeface="Roboto Bold"/>
      <p:regular r:id="rId201315"/>
    </p:embeddedFont>
    <p:embeddedFont>
      <p:font typeface="Roboto Slab"/>
      <p:regular r:id="rId201316"/>
    </p:embeddedFont>
    <p:embeddedFont>
      <p:font typeface="Roboto Slab Bold"/>
      <p:regular r:id="rId20131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DF1F8"/>
          </a:solidFill>
          <a:ln/>
        </p:spPr>
      </p:sp>
      <p:sp>
        <p:nvSpPr>
          <p:cNvPr id="3" name="Shape 1"/>
          <p:cNvSpPr/>
          <p:nvPr/>
        </p:nvSpPr>
        <p:spPr>
          <a:xfrm>
            <a:off x="0" y="0"/>
            <a:ext cx="9144000" cy="5143500"/>
          </a:xfrm>
          <a:prstGeom prst="rect">
            <a:avLst/>
          </a:prstGeom>
          <a:solidFill>
            <a:srgbClr val="FBFCFE"/>
          </a:solidFill>
          <a:ln/>
        </p:spPr>
      </p:sp>
      <p:pic>
        <p:nvPicPr>
          <p:cNvPr id="4" name="Image 0" descr="preencoded.png">
            <a:hlinkClick r:id="rId2" tooltip=""/>
          </p:cNvPr>
          <p:cNvPicPr>
            <a:picLocks noChangeAspect="1"/>
          </p:cNvPicPr>
          <p:nvPr/>
        </p:nvPicPr>
        <p:blipFill>
          <a:blip r:embed="rId1"/>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2" Type="http://schemas.openxmlformats.org/officeDocument/2006/relationships/hyperlink" Target="https://vortexflex.com/Product/Synthetic-Leather/Dazzle-PVC-Leather" TargetMode="External"/><Relationship Id="rId1" Type="http://schemas.openxmlformats.org/officeDocument/2006/relationships/image" Target="../media/image-2-1.jpeg"/><Relationship Id="rId3" Type="http://schemas.openxmlformats.org/officeDocument/2006/relationships/slideLayout" Target="../slideLayouts/slideLayout2.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hyperlink" Target="https://guestcountry.com/@vortexflexpvtltd/why-is-pvc-leather-for-bags-the-best-choice-for-durable-and-stylish-designs" TargetMode="External"/><Relationship Id="rId1" Type="http://schemas.openxmlformats.org/officeDocument/2006/relationships/image" Target="../media/image-6-1.jpeg"/><Relationship Id="rId3" Type="http://schemas.openxmlformats.org/officeDocument/2006/relationships/slideLayout" Target="../slideLayouts/slideLayout2.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hyperlink" Target="https://vortexflex.com/" TargetMode="External"/><Relationship Id="rId2" Type="http://schemas.openxmlformats.org/officeDocument/2006/relationships/hyperlink" Target="mailto:info@vortexflex.com" TargetMode="External"/><Relationship Id="rId3" Type="http://schemas.openxmlformats.org/officeDocument/2006/relationships/hyperlink" Target="https://www.linkedin.com/company/vortexflex/" TargetMode="External"/><Relationship Id="rId4" Type="http://schemas.openxmlformats.org/officeDocument/2006/relationships/hyperlink" Target="https://twitter.com/vortexflex" TargetMode="External"/><Relationship Id="rId5" Type="http://schemas.openxmlformats.org/officeDocument/2006/relationships/hyperlink" Target="https://www.facebook.com/vortexflex" TargetMode="External"/><Relationship Id="rId6" Type="http://schemas.openxmlformats.org/officeDocument/2006/relationships/slideLayout" Target="../slideLayouts/slideLayout2.xml"/><Relationship Id="rId7"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399306"/>
            <a:ext cx="4722763" cy="1771948"/>
          </a:xfrm>
          <a:prstGeom prst="rect">
            <a:avLst/>
          </a:prstGeom>
          <a:noFill/>
          <a:ln/>
        </p:spPr>
        <p:txBody>
          <a:bodyPr wrap="square" lIns="0" tIns="0" rIns="0" bIns="0" rtlCol="0" anchor="t">
            <a:normAutofit/>
          </a:bodyPr>
          <a:lstStyle/>
          <a:p>
            <a:pPr algn="l" indent="0" marL="0">
              <a:lnSpc>
                <a:spcPct val="104000"/>
              </a:lnSpc>
              <a:buNone/>
            </a:pPr>
            <a:r>
              <a:rPr lang="en-US" sz="2750" b="1" dirty="0">
                <a:solidFill>
                  <a:srgbClr val="3257B8"/>
                </a:solidFill>
                <a:latin typeface="Roboto Slab Bold" pitchFamily="34" charset="0"/>
                <a:ea typeface="Roboto Slab Bold" pitchFamily="34" charset="-122"/>
                <a:cs typeface="Roboto Slab Bold" pitchFamily="34" charset="-120"/>
              </a:rPr>
              <a:t>Why Is PVC Leather for Bags the Best Choice for Durable and Stylish Designs?</a:t>
            </a:r>
            <a:endParaRPr lang="en-US" sz="2750" dirty="0"/>
          </a:p>
        </p:txBody>
      </p:sp>
      <p:sp>
        <p:nvSpPr>
          <p:cNvPr id="4" name="Text 1"/>
          <p:cNvSpPr/>
          <p:nvPr/>
        </p:nvSpPr>
        <p:spPr>
          <a:xfrm>
            <a:off x="496119" y="2383854"/>
            <a:ext cx="4722763" cy="2360265"/>
          </a:xfrm>
          <a:prstGeom prst="rect">
            <a:avLst/>
          </a:prstGeom>
          <a:noFill/>
          <a:ln/>
        </p:spPr>
        <p:txBody>
          <a:bodyPr wrap="square" lIns="0" tIns="0" rIns="0" bIns="0" rtlCol="0" anchor="t">
            <a:normAutofit/>
          </a:bodyPr>
          <a:lstStyle/>
          <a:p>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Some people focus only on the appearance when selecting bags. The look is important. However, the most vital aspect is to identify the best material. You should check how the bag feels. The longevity is important. Moreover, how it fits into your life is vital. No one buys a bag hoping it will fall apart in a season. That is why PVC leather keeps winning people over. There is a reason designers keep coming back to it. You can expect style and durability for a good price.</a:t>
            </a:r>
            <a:endParaRPr lang="en-US" sz="1100" dirty="0"/>
          </a:p>
          <a:p>
            <a:pPr algn="l" indent="0" marL="0">
              <a:lnSpc>
                <a:spcPct val="133000"/>
              </a:lnSpc>
              <a:spcAft>
                <a:spcPts val="1250"/>
              </a:spcAft>
              <a:buNone/>
            </a:pP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1721197"/>
            <a:ext cx="4722763" cy="354360"/>
          </a:xfrm>
          <a:prstGeom prst="rect">
            <a:avLst/>
          </a:prstGeom>
          <a:noFill/>
          <a:ln/>
        </p:spPr>
        <p:txBody>
          <a:bodyPr wrap="none" lIns="0" tIns="0" rIns="0" bIns="0" rtlCol="0" anchor="t"/>
          <a:lstStyle/>
          <a:p>
            <a:pPr algn="l" indent="0" marL="0">
              <a:lnSpc>
                <a:spcPct val="104000"/>
              </a:lnSpc>
              <a:buNone/>
            </a:pPr>
            <a:r>
              <a:rPr lang="en-US" sz="2200" b="1" dirty="0">
                <a:solidFill>
                  <a:srgbClr val="3257B8"/>
                </a:solidFill>
                <a:latin typeface="Roboto Slab Bold" pitchFamily="34" charset="0"/>
                <a:ea typeface="Roboto Slab Bold" pitchFamily="34" charset="-122"/>
                <a:cs typeface="Roboto Slab Bold" pitchFamily="34" charset="-120"/>
              </a:rPr>
              <a:t>Built To Last For Many Years </a:t>
            </a:r>
            <a:endParaRPr lang="en-US" sz="2200" dirty="0"/>
          </a:p>
        </p:txBody>
      </p:sp>
      <p:sp>
        <p:nvSpPr>
          <p:cNvPr id="4" name="Text 1"/>
          <p:cNvSpPr/>
          <p:nvPr/>
        </p:nvSpPr>
        <p:spPr>
          <a:xfrm>
            <a:off x="496119" y="2288158"/>
            <a:ext cx="4722763" cy="1134070"/>
          </a:xfrm>
          <a:prstGeom prst="rect">
            <a:avLst/>
          </a:prstGeom>
          <a:noFill/>
          <a:ln/>
        </p:spPr>
        <p:txBody>
          <a:bodyPr wrap="square" lIns="0" tIns="0" rIns="0" bIns="0" rtlCol="0" anchor="t">
            <a:normAutofit/>
          </a:bodyPr>
          <a:lstStyle/>
          <a:p>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Bags go through a lot. People toss them in the car, drag them through rain, and fill them with various items. PVC leather doesn’t disappoint users. It resists scratches and scuffs better than many traditional options. If you actually want to get the best value, you should select </a:t>
            </a:r>
            <a:pPr algn="l" indent="0" marL="0">
              <a:lnSpc>
                <a:spcPct val="133000"/>
              </a:lnSpc>
              <a:buNone/>
            </a:pPr>
            <a:r>
              <a:rPr lang="en-US" sz="1100" b="1" u="sng" dirty="0">
                <a:solidFill>
                  <a:srgbClr val="3257B8"/>
                </a:solidFill>
                <a:latin typeface="Roboto Bold" pitchFamily="34" charset="0"/>
                <a:ea typeface="Roboto Bold" pitchFamily="34" charset="-122"/>
                <a:cs typeface="Roboto Bold" pitchFamily="34" charset="-120"/>
                <a:hlinkClick r:id="rId2" invalidUrl="" action="" tgtFrame="" tooltip="" history="1" highlightClick="0" endSnd="0">
                  <a:extLst>
                    <a:ext uri="{A12FA001-AC4F-418D-AE19-62706E023703}">
                      <ahyp:hlinkClr xmlns:ahyp="http://schemas.microsoft.com/office/drawing/2018/hyperlinkcolor" val="tx"/>
                    </a:ext>
                  </a:extLst>
                </a:hlinkClick>
              </a:rPr>
              <a:t>PVC leather for bags</a:t>
            </a:r>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 It will meet all your expectations.</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389855"/>
            <a:ext cx="8151763" cy="177180"/>
          </a:xfrm>
          <a:prstGeom prst="rect">
            <a:avLst/>
          </a:prstGeom>
          <a:noFill/>
          <a:ln/>
        </p:spPr>
        <p:txBody>
          <a:bodyPr wrap="none" lIns="0" tIns="0" rIns="0" bIns="0" rtlCol="0" anchor="t"/>
          <a:lstStyle/>
          <a:p>
            <a:pPr algn="l" indent="0" marL="0">
              <a:lnSpc>
                <a:spcPct val="104000"/>
              </a:lnSpc>
              <a:buNone/>
            </a:pPr>
            <a:r>
              <a:rPr lang="en-US" sz="1100" b="1" dirty="0">
                <a:solidFill>
                  <a:srgbClr val="3257B8"/>
                </a:solidFill>
                <a:latin typeface="Roboto Slab Bold" pitchFamily="34" charset="0"/>
                <a:ea typeface="Roboto Slab Bold" pitchFamily="34" charset="-122"/>
                <a:cs typeface="Roboto Slab Bold" pitchFamily="34" charset="-120"/>
              </a:rPr>
              <a:t>Various Looks To Choose From</a:t>
            </a:r>
            <a:endParaRPr lang="en-US" sz="1100" dirty="0"/>
          </a:p>
        </p:txBody>
      </p:sp>
      <p:sp>
        <p:nvSpPr>
          <p:cNvPr id="3" name="Text 1"/>
          <p:cNvSpPr/>
          <p:nvPr/>
        </p:nvSpPr>
        <p:spPr>
          <a:xfrm>
            <a:off x="496119" y="637877"/>
            <a:ext cx="8151763" cy="170111"/>
          </a:xfrm>
          <a:prstGeom prst="rect">
            <a:avLst/>
          </a:prstGeom>
          <a:noFill/>
          <a:ln/>
        </p:spPr>
        <p:txBody>
          <a:bodyPr wrap="square" lIns="0" tIns="0" rIns="0" bIns="0" rtlCol="0" anchor="t">
            <a:normAutofit/>
          </a:bodyPr>
          <a:lstStyle/>
          <a:p>
            <a:pPr algn="l" indent="0" marL="0">
              <a:lnSpc>
                <a:spcPct val="100000"/>
              </a:lnSpc>
              <a:buNone/>
            </a:pPr>
            <a:r>
              <a:rPr lang="en-US" sz="550" dirty="0">
                <a:solidFill>
                  <a:srgbClr val="15213F"/>
                </a:solidFill>
                <a:latin typeface="Roboto" pitchFamily="34" charset="0"/>
                <a:ea typeface="Roboto" pitchFamily="34" charset="-122"/>
                <a:cs typeface="Roboto" pitchFamily="34" charset="-120"/>
              </a:rPr>
              <a:t>Fashion trends are always changing. PVC leather doesn’t have to try hard to keep pace. Do you want bright colours, soft neutrals, matte, glossy, prints, or even some wild texture? It is all there. Designers get to experiment without worrying about quality or breaking budgets. PVC film manufacturers in India deliver a wide range of options with different looks. </a:t>
            </a:r>
            <a:endParaRPr lang="en-US" sz="550" dirty="0"/>
          </a:p>
        </p:txBody>
      </p:sp>
      <p:pic>
        <p:nvPicPr>
          <p:cNvPr id="4" name="Image 0" descr="preencoded.png">    </p:cNvPr>
          <p:cNvPicPr>
            <a:picLocks noChangeAspect="1"/>
          </p:cNvPicPr>
          <p:nvPr/>
        </p:nvPicPr>
        <p:blipFill>
          <a:blip r:embed="rId1"/>
          <a:stretch>
            <a:fillRect/>
          </a:stretch>
        </p:blipFill>
        <p:spPr>
          <a:xfrm>
            <a:off x="496119" y="847799"/>
            <a:ext cx="8151763" cy="461932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1799183"/>
            <a:ext cx="8151763" cy="354360"/>
          </a:xfrm>
          <a:prstGeom prst="rect">
            <a:avLst/>
          </a:prstGeom>
          <a:noFill/>
          <a:ln/>
        </p:spPr>
        <p:txBody>
          <a:bodyPr wrap="none" lIns="0" tIns="0" rIns="0" bIns="0" rtlCol="0" anchor="t"/>
          <a:lstStyle/>
          <a:p>
            <a:pPr algn="l" indent="0" marL="0">
              <a:lnSpc>
                <a:spcPct val="104000"/>
              </a:lnSpc>
              <a:buNone/>
            </a:pPr>
            <a:r>
              <a:rPr lang="en-US" sz="2200" b="1" dirty="0">
                <a:solidFill>
                  <a:srgbClr val="3257B8"/>
                </a:solidFill>
                <a:latin typeface="Roboto Slab Bold" pitchFamily="34" charset="0"/>
                <a:ea typeface="Roboto Slab Bold" pitchFamily="34" charset="-122"/>
                <a:cs typeface="Roboto Slab Bold" pitchFamily="34" charset="-120"/>
              </a:rPr>
              <a:t>Forget About Water Damage And Rain.</a:t>
            </a:r>
            <a:endParaRPr lang="en-US" sz="2200" dirty="0"/>
          </a:p>
        </p:txBody>
      </p:sp>
      <p:sp>
        <p:nvSpPr>
          <p:cNvPr id="3" name="Text 1"/>
          <p:cNvSpPr/>
          <p:nvPr/>
        </p:nvSpPr>
        <p:spPr>
          <a:xfrm>
            <a:off x="496119" y="2437061"/>
            <a:ext cx="8151763" cy="907256"/>
          </a:xfrm>
          <a:prstGeom prst="rect">
            <a:avLst/>
          </a:prstGeom>
          <a:noFill/>
          <a:ln/>
        </p:spPr>
        <p:txBody>
          <a:bodyPr wrap="square" lIns="0" tIns="0" rIns="0" bIns="0" rtlCol="0" anchor="t">
            <a:normAutofit/>
          </a:bodyPr>
          <a:lstStyle/>
          <a:p>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What if you get caught in a downpour with your leather bag? Many people accidentally spill coffee on their bags. Your leather bag will easily get damaged. When you use PVC leather for bags, water just beads up and wipes right off. No ugly stains to worry about. Cleanup is basically using a damp cloth to wipe off. That kind of worry-free upkeep is a big reason people gravitate towards it.</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814015"/>
            <a:ext cx="4722763" cy="708720"/>
          </a:xfrm>
          <a:prstGeom prst="rect">
            <a:avLst/>
          </a:prstGeom>
          <a:noFill/>
          <a:ln/>
        </p:spPr>
        <p:txBody>
          <a:bodyPr wrap="square" lIns="0" tIns="0" rIns="0" bIns="0" rtlCol="0" anchor="t">
            <a:normAutofit/>
          </a:bodyPr>
          <a:lstStyle/>
          <a:p>
            <a:pPr algn="l" indent="0" marL="0">
              <a:lnSpc>
                <a:spcPct val="104000"/>
              </a:lnSpc>
              <a:buNone/>
            </a:pPr>
            <a:r>
              <a:rPr lang="en-US" sz="2200" b="1" dirty="0">
                <a:solidFill>
                  <a:srgbClr val="3257B8"/>
                </a:solidFill>
                <a:latin typeface="Roboto Slab Bold" pitchFamily="34" charset="0"/>
                <a:ea typeface="Roboto Slab Bold" pitchFamily="34" charset="-122"/>
                <a:cs typeface="Roboto Slab Bold" pitchFamily="34" charset="-120"/>
              </a:rPr>
              <a:t>Low Maintenance And High Reward</a:t>
            </a:r>
            <a:endParaRPr lang="en-US" sz="2200" dirty="0"/>
          </a:p>
        </p:txBody>
      </p:sp>
      <p:sp>
        <p:nvSpPr>
          <p:cNvPr id="4" name="Text 1"/>
          <p:cNvSpPr/>
          <p:nvPr/>
        </p:nvSpPr>
        <p:spPr>
          <a:xfrm>
            <a:off x="496119" y="1735336"/>
            <a:ext cx="4722763" cy="1134070"/>
          </a:xfrm>
          <a:prstGeom prst="rect">
            <a:avLst/>
          </a:prstGeom>
          <a:noFill/>
          <a:ln/>
        </p:spPr>
        <p:txBody>
          <a:bodyPr wrap="square" lIns="0" tIns="0" rIns="0" bIns="0" rtlCol="0" anchor="t">
            <a:normAutofit/>
          </a:bodyPr>
          <a:lstStyle/>
          <a:p>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Nobody wants a bag that is highly demanding. People don’t have a lot of time to spend on upkeep. With PVC leather, you skip all the special sprays and complicated cleaning routines. You just wipe it down and keep going. That is why leading bag makers rely on PVC film manufacturers in India to source their raw materials.</a:t>
            </a:r>
            <a:endParaRPr lang="en-US" sz="1100" dirty="0"/>
          </a:p>
        </p:txBody>
      </p:sp>
      <p:sp>
        <p:nvSpPr>
          <p:cNvPr id="5" name="Text 2"/>
          <p:cNvSpPr/>
          <p:nvPr/>
        </p:nvSpPr>
        <p:spPr>
          <a:xfrm>
            <a:off x="496119" y="3082007"/>
            <a:ext cx="4722763" cy="354360"/>
          </a:xfrm>
          <a:prstGeom prst="rect">
            <a:avLst/>
          </a:prstGeom>
          <a:noFill/>
          <a:ln/>
        </p:spPr>
        <p:txBody>
          <a:bodyPr wrap="none" lIns="0" tIns="0" rIns="0" bIns="0" rtlCol="0" anchor="t"/>
          <a:lstStyle/>
          <a:p>
            <a:pPr algn="l" indent="0" marL="0">
              <a:lnSpc>
                <a:spcPct val="104000"/>
              </a:lnSpc>
              <a:buNone/>
            </a:pPr>
            <a:r>
              <a:rPr lang="en-US" sz="2200" b="1" dirty="0">
                <a:solidFill>
                  <a:srgbClr val="3257B8"/>
                </a:solidFill>
                <a:latin typeface="Roboto Slab Bold" pitchFamily="34" charset="0"/>
                <a:ea typeface="Roboto Slab Bold" pitchFamily="34" charset="-122"/>
                <a:cs typeface="Roboto Slab Bold" pitchFamily="34" charset="-120"/>
              </a:rPr>
              <a:t>Looks Good And Costs Less</a:t>
            </a:r>
            <a:endParaRPr lang="en-US" sz="2200" dirty="0"/>
          </a:p>
        </p:txBody>
      </p:sp>
      <p:sp>
        <p:nvSpPr>
          <p:cNvPr id="6" name="Text 3"/>
          <p:cNvSpPr/>
          <p:nvPr/>
        </p:nvSpPr>
        <p:spPr>
          <a:xfrm>
            <a:off x="496119" y="3648968"/>
            <a:ext cx="4722763" cy="680442"/>
          </a:xfrm>
          <a:prstGeom prst="rect">
            <a:avLst/>
          </a:prstGeom>
          <a:noFill/>
          <a:ln/>
        </p:spPr>
        <p:txBody>
          <a:bodyPr wrap="square" lIns="0" tIns="0" rIns="0" bIns="0" rtlCol="0" anchor="t">
            <a:normAutofit/>
          </a:bodyPr>
          <a:lstStyle/>
          <a:p>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You need to spend a fortune on bags made from exotic materials. PVC leather keeps costs low for buyers and the brands that make them. You get reliable quality and great style without the steep price tag.</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1265783"/>
            <a:ext cx="4722763" cy="442987"/>
          </a:xfrm>
          <a:prstGeom prst="rect">
            <a:avLst/>
          </a:prstGeom>
          <a:noFill/>
          <a:ln/>
        </p:spPr>
        <p:txBody>
          <a:bodyPr wrap="none" lIns="0" tIns="0" rIns="0" bIns="0" rtlCol="0" anchor="t"/>
          <a:lstStyle/>
          <a:p>
            <a:pPr algn="l" indent="0" marL="0">
              <a:lnSpc>
                <a:spcPct val="104000"/>
              </a:lnSpc>
              <a:buNone/>
            </a:pPr>
            <a:r>
              <a:rPr lang="en-US" sz="2750" dirty="0">
                <a:solidFill>
                  <a:srgbClr val="3257B8"/>
                </a:solidFill>
                <a:latin typeface="Roboto Slab" pitchFamily="34" charset="0"/>
                <a:ea typeface="Roboto Slab" pitchFamily="34" charset="-122"/>
                <a:cs typeface="Roboto Slab" pitchFamily="34" charset="-120"/>
              </a:rPr>
              <a:t>Conclusion</a:t>
            </a:r>
            <a:endParaRPr lang="en-US" sz="2750" dirty="0"/>
          </a:p>
        </p:txBody>
      </p:sp>
      <p:sp>
        <p:nvSpPr>
          <p:cNvPr id="4" name="Shape 1"/>
          <p:cNvSpPr/>
          <p:nvPr/>
        </p:nvSpPr>
        <p:spPr>
          <a:xfrm>
            <a:off x="496119" y="1921371"/>
            <a:ext cx="4722763" cy="1956271"/>
          </a:xfrm>
          <a:prstGeom prst="roundRect">
            <a:avLst>
              <a:gd name="adj" fmla="val 1087"/>
            </a:avLst>
          </a:prstGeom>
          <a:solidFill>
            <a:srgbClr val="E9ECF2"/>
          </a:solidFill>
          <a:ln/>
        </p:spPr>
      </p:sp>
      <p:sp>
        <p:nvSpPr>
          <p:cNvPr id="5" name="Shape 2"/>
          <p:cNvSpPr/>
          <p:nvPr/>
        </p:nvSpPr>
        <p:spPr>
          <a:xfrm>
            <a:off x="496119" y="1921371"/>
            <a:ext cx="4722763" cy="1956271"/>
          </a:xfrm>
          <a:prstGeom prst="roundRect">
            <a:avLst>
              <a:gd name="adj" fmla="val 1087"/>
            </a:avLst>
          </a:prstGeom>
          <a:solidFill>
            <a:srgbClr val="E9ECF2"/>
          </a:solidFill>
          <a:ln/>
        </p:spPr>
      </p:sp>
      <p:sp>
        <p:nvSpPr>
          <p:cNvPr id="6" name="Text 3"/>
          <p:cNvSpPr/>
          <p:nvPr/>
        </p:nvSpPr>
        <p:spPr>
          <a:xfrm>
            <a:off x="637877" y="2063130"/>
            <a:ext cx="4439245" cy="1672754"/>
          </a:xfrm>
          <a:prstGeom prst="rect">
            <a:avLst/>
          </a:prstGeom>
          <a:noFill/>
          <a:ln/>
        </p:spPr>
        <p:txBody>
          <a:bodyPr wrap="square" lIns="0" tIns="0" rIns="0" bIns="0" rtlCol="0" anchor="t">
            <a:normAutofit/>
          </a:bodyPr>
          <a:lstStyle/>
          <a:p>
            <a:pPr algn="l" indent="0" marL="0">
              <a:lnSpc>
                <a:spcPct val="133000"/>
              </a:lnSpc>
              <a:spcAft>
                <a:spcPts val="650"/>
              </a:spcAft>
              <a:buNone/>
            </a:pPr>
            <a:r>
              <a:rPr lang="en-US" sz="1100" dirty="0">
                <a:solidFill>
                  <a:srgbClr val="15213F"/>
                </a:solidFill>
                <a:latin typeface="Roboto" pitchFamily="34" charset="0"/>
                <a:ea typeface="Roboto" pitchFamily="34" charset="-122"/>
                <a:cs typeface="Roboto" pitchFamily="34" charset="-120"/>
              </a:rPr>
              <a:t>Modern PVC leather can mimic just about any look, including classic leather, fancy embossing, or even imitation crocodile. Designers love the freedom to test bold ideas without worrying about the bag falling apart.</a:t>
            </a:r>
            <a:endParaRPr lang="en-US" sz="1100" dirty="0"/>
          </a:p>
          <a:p>
            <a:pPr algn="l" indent="0" marL="0">
              <a:lnSpc>
                <a:spcPct val="133000"/>
              </a:lnSpc>
              <a:buNone/>
            </a:pPr>
            <a:r>
              <a:rPr lang="en-US" sz="1100" b="1" dirty="0">
                <a:solidFill>
                  <a:srgbClr val="15213F"/>
                </a:solidFill>
                <a:latin typeface="Roboto Bold" pitchFamily="34" charset="0"/>
                <a:ea typeface="Roboto Bold" pitchFamily="34" charset="-122"/>
                <a:cs typeface="Roboto Bold" pitchFamily="34" charset="-120"/>
              </a:rPr>
              <a:t>Resource blog: </a:t>
            </a:r>
            <a:pPr algn="l" indent="0" marL="0">
              <a:lnSpc>
                <a:spcPct val="133000"/>
              </a:lnSpc>
              <a:buNone/>
            </a:pPr>
            <a:r>
              <a:rPr lang="en-US" sz="1100" b="1" u="sng" dirty="0">
                <a:solidFill>
                  <a:srgbClr val="3257B8"/>
                </a:solidFill>
                <a:latin typeface="Roboto Bold" pitchFamily="34" charset="0"/>
                <a:ea typeface="Roboto Bold" pitchFamily="34" charset="-122"/>
                <a:cs typeface="Roboto Bold"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https://guestcountry.com/@vortexflexpvtltd/why-is-pvc-leather-for-bags-the-best-choice-for-durable-and-stylish-designs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743099"/>
            <a:ext cx="8151763" cy="442987"/>
          </a:xfrm>
          <a:prstGeom prst="rect">
            <a:avLst/>
          </a:prstGeom>
          <a:noFill/>
          <a:ln/>
        </p:spPr>
        <p:txBody>
          <a:bodyPr wrap="none" lIns="0" tIns="0" rIns="0" bIns="0" rtlCol="0" anchor="t"/>
          <a:lstStyle/>
          <a:p>
            <a:pPr algn="l" indent="0" marL="0">
              <a:lnSpc>
                <a:spcPct val="104000"/>
              </a:lnSpc>
              <a:buNone/>
            </a:pPr>
            <a:r>
              <a:rPr lang="en-US" sz="2750" dirty="0">
                <a:solidFill>
                  <a:srgbClr val="3257B8"/>
                </a:solidFill>
                <a:latin typeface="Roboto Slab" pitchFamily="34" charset="0"/>
                <a:ea typeface="Roboto Slab" pitchFamily="34" charset="-122"/>
                <a:cs typeface="Roboto Slab" pitchFamily="34" charset="-120"/>
              </a:rPr>
              <a:t>Get in Touch Today:</a:t>
            </a:r>
            <a:endParaRPr lang="en-US" sz="2750" dirty="0"/>
          </a:p>
        </p:txBody>
      </p:sp>
      <p:sp>
        <p:nvSpPr>
          <p:cNvPr id="3" name="Text 1"/>
          <p:cNvSpPr/>
          <p:nvPr/>
        </p:nvSpPr>
        <p:spPr>
          <a:xfrm>
            <a:off x="496119" y="1469603"/>
            <a:ext cx="8151763" cy="613097"/>
          </a:xfrm>
          <a:prstGeom prst="rect">
            <a:avLst/>
          </a:prstGeom>
          <a:noFill/>
          <a:ln/>
        </p:spPr>
        <p:txBody>
          <a:bodyPr wrap="square" lIns="0" tIns="0" rIns="0" bIns="0" rtlCol="0" anchor="t"/>
          <a:lstStyle/>
          <a:p>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Phone = +919081901112</a:t>
            </a:r>
            <a:endParaRPr lang="en-US" sz="1100" dirty="0"/>
          </a:p>
          <a:p>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Address= Survey No 320, Kalwach Road, Alipore, Chikhli, Navsari, Gujarat, 396409, India</a:t>
            </a:r>
            <a:endParaRPr lang="en-US" sz="1100" dirty="0"/>
          </a:p>
        </p:txBody>
      </p:sp>
      <p:sp>
        <p:nvSpPr>
          <p:cNvPr id="4" name="Text 2"/>
          <p:cNvSpPr/>
          <p:nvPr/>
        </p:nvSpPr>
        <p:spPr>
          <a:xfrm>
            <a:off x="496119" y="2242170"/>
            <a:ext cx="8151763" cy="2158231"/>
          </a:xfrm>
          <a:prstGeom prst="rect">
            <a:avLst/>
          </a:prstGeom>
          <a:noFill/>
          <a:ln/>
        </p:spPr>
        <p:txBody>
          <a:bodyPr wrap="square" lIns="0" tIns="0" rIns="0" bIns="0" rtlCol="0" anchor="t"/>
          <a:lstStyle/>
          <a:p>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Website = </a:t>
            </a:r>
            <a:pPr algn="l" indent="0" marL="0">
              <a:lnSpc>
                <a:spcPct val="133000"/>
              </a:lnSpc>
              <a:spcAft>
                <a:spcPts val="1250"/>
              </a:spcAft>
              <a:buNone/>
            </a:pPr>
            <a:r>
              <a:rPr lang="en-US" sz="1100" b="1" u="sng" dirty="0">
                <a:solidFill>
                  <a:srgbClr val="3257B8"/>
                </a:solidFill>
                <a:latin typeface="Roboto Bold" pitchFamily="34" charset="0"/>
                <a:ea typeface="Roboto Bold" pitchFamily="34" charset="-122"/>
                <a:cs typeface="Roboto Bold"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https://vortexflex.com/</a:t>
            </a:r>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 </a:t>
            </a:r>
            <a:pPr algn="l" indent="0" marL="0">
              <a:lnSpc>
                <a:spcPct val="133000"/>
              </a:lnSpc>
              <a:spcAft>
                <a:spcPts val="1250"/>
              </a:spcAft>
              <a:buNone/>
            </a:pPr>
            <a:r>
              <a:rPr lang="en-US" sz="1100" b="1" dirty="0">
                <a:solidFill>
                  <a:srgbClr val="15213F"/>
                </a:solidFill>
                <a:latin typeface="Roboto Bold" pitchFamily="34" charset="0"/>
                <a:ea typeface="Roboto Bold" pitchFamily="34" charset="-122"/>
                <a:cs typeface="Roboto Bold" pitchFamily="34" charset="-120"/>
              </a:rPr>
              <a:t>»</a:t>
            </a:r>
            <a:endParaRPr lang="en-US" sz="1100" dirty="0"/>
          </a:p>
          <a:p>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Mail: </a:t>
            </a:r>
            <a:pPr algn="l" indent="0" marL="0">
              <a:lnSpc>
                <a:spcPct val="133000"/>
              </a:lnSpc>
              <a:spcAft>
                <a:spcPts val="1250"/>
              </a:spcAft>
              <a:buNone/>
            </a:pPr>
            <a:r>
              <a:rPr lang="en-US" sz="1100" b="1" u="sng" dirty="0">
                <a:solidFill>
                  <a:srgbClr val="3257B8"/>
                </a:solidFill>
                <a:latin typeface="Roboto Bold" pitchFamily="34" charset="0"/>
                <a:ea typeface="Roboto Bold" pitchFamily="34" charset="-122"/>
                <a:cs typeface="Roboto Bold" pitchFamily="34" charset="-120"/>
                <a:hlinkClick r:id="rId2" invalidUrl="" action="" tgtFrame="" tooltip="" history="1" highlightClick="0" endSnd="0">
                  <a:extLst>
                    <a:ext uri="{A12FA001-AC4F-418D-AE19-62706E023703}">
                      <ahyp:hlinkClr xmlns:ahyp="http://schemas.microsoft.com/office/drawing/2018/hyperlinkcolor" val="tx"/>
                    </a:ext>
                  </a:extLst>
                </a:hlinkClick>
              </a:rPr>
              <a:t>info@vortexflex.com</a:t>
            </a:r>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 </a:t>
            </a:r>
            <a:pPr algn="l" indent="0" marL="0">
              <a:lnSpc>
                <a:spcPct val="133000"/>
              </a:lnSpc>
              <a:spcAft>
                <a:spcPts val="1250"/>
              </a:spcAft>
              <a:buNone/>
            </a:pPr>
            <a:r>
              <a:rPr lang="en-US" sz="1100" b="1" dirty="0">
                <a:solidFill>
                  <a:srgbClr val="15213F"/>
                </a:solidFill>
                <a:latin typeface="Roboto Bold" pitchFamily="34" charset="0"/>
                <a:ea typeface="Roboto Bold" pitchFamily="34" charset="-122"/>
                <a:cs typeface="Roboto Bold" pitchFamily="34" charset="-120"/>
              </a:rPr>
              <a:t>»</a:t>
            </a:r>
            <a:endParaRPr lang="en-US" sz="1100" dirty="0"/>
          </a:p>
          <a:p>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Social Links</a:t>
            </a:r>
            <a:endParaRPr lang="en-US" sz="1100" dirty="0"/>
          </a:p>
          <a:p>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LinkedIn = </a:t>
            </a:r>
            <a:pPr algn="l" indent="0" marL="0">
              <a:lnSpc>
                <a:spcPct val="133000"/>
              </a:lnSpc>
              <a:spcAft>
                <a:spcPts val="1250"/>
              </a:spcAft>
              <a:buNone/>
            </a:pPr>
            <a:r>
              <a:rPr lang="en-US" sz="1100" b="1" u="sng" dirty="0">
                <a:solidFill>
                  <a:srgbClr val="3257B8"/>
                </a:solidFill>
                <a:latin typeface="Roboto Bold" pitchFamily="34" charset="0"/>
                <a:ea typeface="Roboto Bold" pitchFamily="34" charset="-122"/>
                <a:cs typeface="Roboto Bold"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https://www.linkedin.com/company/vortexflex/</a:t>
            </a:r>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 </a:t>
            </a:r>
            <a:pPr algn="l" indent="0" marL="0">
              <a:lnSpc>
                <a:spcPct val="133000"/>
              </a:lnSpc>
              <a:spcAft>
                <a:spcPts val="1250"/>
              </a:spcAft>
              <a:buNone/>
            </a:pPr>
            <a:r>
              <a:rPr lang="en-US" sz="1100" b="1" dirty="0">
                <a:solidFill>
                  <a:srgbClr val="15213F"/>
                </a:solidFill>
                <a:latin typeface="Roboto Bold" pitchFamily="34" charset="0"/>
                <a:ea typeface="Roboto Bold" pitchFamily="34" charset="-122"/>
                <a:cs typeface="Roboto Bold" pitchFamily="34" charset="-120"/>
              </a:rPr>
              <a:t>»</a:t>
            </a:r>
            <a:endParaRPr lang="en-US" sz="1100" dirty="0"/>
          </a:p>
          <a:p>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Twitter = </a:t>
            </a:r>
            <a:pPr algn="l" indent="0" marL="0">
              <a:lnSpc>
                <a:spcPct val="133000"/>
              </a:lnSpc>
              <a:spcAft>
                <a:spcPts val="1250"/>
              </a:spcAft>
              <a:buNone/>
            </a:pPr>
            <a:r>
              <a:rPr lang="en-US" sz="1100" b="1" u="sng" dirty="0">
                <a:solidFill>
                  <a:srgbClr val="3257B8"/>
                </a:solidFill>
                <a:latin typeface="Roboto Bold" pitchFamily="34" charset="0"/>
                <a:ea typeface="Roboto Bold" pitchFamily="34" charset="-122"/>
                <a:cs typeface="Roboto Bold"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https://twitter.com/vortexflex</a:t>
            </a:r>
            <a:pPr algn="l" indent="0" marL="0">
              <a:lnSpc>
                <a:spcPct val="133000"/>
              </a:lnSpc>
              <a:spcAft>
                <a:spcPts val="1250"/>
              </a:spcAft>
              <a:buNone/>
            </a:pPr>
            <a:r>
              <a:rPr lang="en-US" sz="1100" dirty="0">
                <a:solidFill>
                  <a:srgbClr val="15213F"/>
                </a:solidFill>
                <a:latin typeface="Roboto" pitchFamily="34" charset="0"/>
                <a:ea typeface="Roboto" pitchFamily="34" charset="-122"/>
                <a:cs typeface="Roboto" pitchFamily="34" charset="-120"/>
              </a:rPr>
              <a:t> </a:t>
            </a:r>
            <a:pPr algn="l" indent="0" marL="0">
              <a:lnSpc>
                <a:spcPct val="133000"/>
              </a:lnSpc>
              <a:spcAft>
                <a:spcPts val="1250"/>
              </a:spcAft>
              <a:buNone/>
            </a:pPr>
            <a:r>
              <a:rPr lang="en-US" sz="1100" b="1" dirty="0">
                <a:solidFill>
                  <a:srgbClr val="15213F"/>
                </a:solidFill>
                <a:latin typeface="Roboto Bold" pitchFamily="34" charset="0"/>
                <a:ea typeface="Roboto Bold" pitchFamily="34" charset="-122"/>
                <a:cs typeface="Roboto Bold" pitchFamily="34" charset="-120"/>
              </a:rPr>
              <a:t>»</a:t>
            </a:r>
            <a:endParaRPr lang="en-US" sz="1100" dirty="0"/>
          </a:p>
          <a:p>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Facebook = </a:t>
            </a:r>
            <a:pPr algn="l" indent="0" marL="0">
              <a:lnSpc>
                <a:spcPct val="133000"/>
              </a:lnSpc>
              <a:buNone/>
            </a:pPr>
            <a:r>
              <a:rPr lang="en-US" sz="1100" b="1" u="sng" dirty="0">
                <a:solidFill>
                  <a:srgbClr val="3257B8"/>
                </a:solidFill>
                <a:latin typeface="Roboto Bold" pitchFamily="34" charset="0"/>
                <a:ea typeface="Roboto Bold" pitchFamily="34" charset="-122"/>
                <a:cs typeface="Roboto Bold"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https://www.facebook.com/vortexflex</a:t>
            </a:r>
            <a:pPr algn="l" indent="0" marL="0">
              <a:lnSpc>
                <a:spcPct val="133000"/>
              </a:lnSpc>
              <a:buNone/>
            </a:pPr>
            <a:r>
              <a:rPr lang="en-US" sz="1100" dirty="0">
                <a:solidFill>
                  <a:srgbClr val="15213F"/>
                </a:solidFill>
                <a:latin typeface="Roboto" pitchFamily="34" charset="0"/>
                <a:ea typeface="Roboto" pitchFamily="34" charset="-122"/>
                <a:cs typeface="Roboto" pitchFamily="34" charset="-120"/>
              </a:rPr>
              <a:t> </a:t>
            </a:r>
            <a:pPr algn="l" indent="0" marL="0">
              <a:lnSpc>
                <a:spcPct val="133000"/>
              </a:lnSpc>
              <a:buNone/>
            </a:pPr>
            <a:r>
              <a:rPr lang="en-US" sz="1100" b="1" dirty="0">
                <a:solidFill>
                  <a:srgbClr val="15213F"/>
                </a:solidFill>
                <a:latin typeface="Roboto Bold" pitchFamily="34" charset="0"/>
                <a:ea typeface="Roboto Bold" pitchFamily="34" charset="-122"/>
                <a:cs typeface="Roboto Bold" pitchFamily="34" charset="-120"/>
              </a:rPr>
              <a: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3257B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2026-08-04T12:42:31Z</dcterms:created>
  <dcterms:modified xsi:type="dcterms:W3CDTF">2026-08-04T12:42:31Z</dcterms:modified>
</cp:coreProperties>
</file>