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Inter" panose="020B0604020202020204" charset="0"/>
      <p:regular r:id="rId15"/>
    </p:embeddedFont>
    <p:embeddedFont>
      <p:font typeface="Inter Bold" panose="020B0604020202020204" charset="0"/>
      <p:regular r:id="rId16"/>
    </p:embeddedFont>
    <p:embeddedFont>
      <p:font typeface="Raleway" pitchFamily="2" charset="0"/>
      <p:regular r:id="rId17"/>
    </p:embeddedFont>
    <p:embeddedFont>
      <p:font typeface="Raleway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308" y="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rustednailspa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hyperlink" Target="https://trustednailspa.com" TargetMode="External"/><Relationship Id="rId2" Type="http://schemas.openxmlformats.org/officeDocument/2006/relationships/hyperlink" Target="https://trustednailspa.com/manicure-and-pedicure-las-vega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s://trustednailspa.com/services/#acrylic" TargetMode="External"/><Relationship Id="rId10" Type="http://schemas.openxmlformats.org/officeDocument/2006/relationships/image" Target="../media/image10.svg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rustednailspa.com/services/#acrylic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hyperlink" Target="https://trustednailspa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380731" cy="10287000"/>
          </a:xfrm>
          <a:custGeom>
            <a:avLst/>
            <a:gdLst/>
            <a:ahLst/>
            <a:cxnLst/>
            <a:rect l="l" t="t" r="r" b="b"/>
            <a:pathLst>
              <a:path w="10380731" h="10287000">
                <a:moveTo>
                  <a:pt x="0" y="0"/>
                </a:moveTo>
                <a:lnTo>
                  <a:pt x="10380731" y="0"/>
                </a:lnTo>
                <a:lnTo>
                  <a:pt x="103807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31" t="-8430" r="-723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>
              <a:hlinkClick r:id="rId3" tooltip="https://trustednailspa.com"/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652198"/>
            <a:ext cx="9352031" cy="7387092"/>
            <a:chOff x="0" y="0"/>
            <a:chExt cx="2463086" cy="1945572"/>
          </a:xfrm>
        </p:grpSpPr>
        <p:sp>
          <p:nvSpPr>
            <p:cNvPr id="7" name="Freeform 7">
              <a:hlinkClick r:id="rId3" tooltip="https://trustednailspa.com"/>
            </p:cNvPr>
            <p:cNvSpPr/>
            <p:nvPr/>
          </p:nvSpPr>
          <p:spPr>
            <a:xfrm>
              <a:off x="0" y="0"/>
              <a:ext cx="2463086" cy="1945572"/>
            </a:xfrm>
            <a:custGeom>
              <a:avLst/>
              <a:gdLst/>
              <a:ahLst/>
              <a:cxnLst/>
              <a:rect l="l" t="t" r="r" b="b"/>
              <a:pathLst>
                <a:path w="2463086" h="1945572">
                  <a:moveTo>
                    <a:pt x="0" y="0"/>
                  </a:moveTo>
                  <a:lnTo>
                    <a:pt x="2463086" y="0"/>
                  </a:lnTo>
                  <a:lnTo>
                    <a:pt x="2463086" y="1945572"/>
                  </a:lnTo>
                  <a:lnTo>
                    <a:pt x="0" y="19455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463086" cy="2002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hlinkClick r:id="rId3" tooltip="https://trustednailspa.com"/>
          </p:cNvPr>
          <p:cNvSpPr/>
          <p:nvPr/>
        </p:nvSpPr>
        <p:spPr>
          <a:xfrm>
            <a:off x="10380731" y="0"/>
            <a:ext cx="7907269" cy="10287000"/>
          </a:xfrm>
          <a:custGeom>
            <a:avLst/>
            <a:gdLst/>
            <a:ahLst/>
            <a:cxnLst/>
            <a:rect l="l" t="t" r="r" b="b"/>
            <a:pathLst>
              <a:path w="7907269" h="10337003">
                <a:moveTo>
                  <a:pt x="0" y="0"/>
                </a:moveTo>
                <a:lnTo>
                  <a:pt x="7907269" y="0"/>
                </a:lnTo>
                <a:lnTo>
                  <a:pt x="7907269" y="10337003"/>
                </a:lnTo>
                <a:lnTo>
                  <a:pt x="0" y="10337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262" r="-3695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7506" y="2077275"/>
            <a:ext cx="2299268" cy="962233"/>
          </a:xfrm>
          <a:custGeom>
            <a:avLst/>
            <a:gdLst/>
            <a:ahLst/>
            <a:cxnLst/>
            <a:rect l="l" t="t" r="r" b="b"/>
            <a:pathLst>
              <a:path w="2299268" h="962233">
                <a:moveTo>
                  <a:pt x="0" y="0"/>
                </a:moveTo>
                <a:lnTo>
                  <a:pt x="2299268" y="0"/>
                </a:lnTo>
                <a:lnTo>
                  <a:pt x="2299268" y="962233"/>
                </a:lnTo>
                <a:lnTo>
                  <a:pt x="0" y="9622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>
            <a:hlinkClick r:id="rId3" tooltip="https://trustednailspa.com"/>
          </p:cNvPr>
          <p:cNvSpPr/>
          <p:nvPr/>
        </p:nvSpPr>
        <p:spPr>
          <a:xfrm>
            <a:off x="1559896" y="1652198"/>
            <a:ext cx="8808104" cy="6991433"/>
          </a:xfrm>
          <a:custGeom>
            <a:avLst/>
            <a:gdLst/>
            <a:ahLst/>
            <a:cxnLst/>
            <a:rect l="l" t="t" r="r" b="b"/>
            <a:pathLst>
              <a:path w="8808104" h="6991433">
                <a:moveTo>
                  <a:pt x="0" y="0"/>
                </a:moveTo>
                <a:lnTo>
                  <a:pt x="8808104" y="0"/>
                </a:lnTo>
                <a:lnTo>
                  <a:pt x="8808104" y="6991433"/>
                </a:lnTo>
                <a:lnTo>
                  <a:pt x="0" y="69914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7000"/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36045" y="3961771"/>
            <a:ext cx="8554042" cy="1967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44"/>
              </a:lnSpc>
            </a:pPr>
            <a:r>
              <a:rPr lang="en-US" sz="6453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Your Las Vegas </a:t>
            </a:r>
          </a:p>
          <a:p>
            <a:pPr algn="l">
              <a:lnSpc>
                <a:spcPts val="7744"/>
              </a:lnSpc>
            </a:pPr>
            <a:r>
              <a:rPr lang="en-US" sz="6453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Nail Care Destination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56052" y="2251369"/>
            <a:ext cx="3234035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Trusted Nail Spa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6045" y="6784658"/>
            <a:ext cx="8554042" cy="1396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3"/>
              </a:lnSpc>
            </a:pPr>
            <a:r>
              <a:rPr lang="en-US" sz="175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Welcome to </a:t>
            </a:r>
            <a:r>
              <a:rPr lang="en-US" sz="1758" u="sng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  <a:hlinkClick r:id="rId3" tooltip="https://trustednailspa.com"/>
              </a:rPr>
              <a:t>Trusted Nail Spa</a:t>
            </a:r>
            <a:r>
              <a:rPr lang="en-US" sz="1758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, your premier destination for all your nail care needs in Las Vegas. We're passionate about delivering the highest quality nail services, personalized to your unique style.</a:t>
            </a:r>
          </a:p>
          <a:p>
            <a:pPr algn="l">
              <a:lnSpc>
                <a:spcPts val="2813"/>
              </a:lnSpc>
            </a:pPr>
            <a:endParaRPr lang="en-US" sz="1758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trustednailspa.com/manicure-and-pedicure-las-vegas/"/>
          </p:cNvPr>
          <p:cNvSpPr/>
          <p:nvPr/>
        </p:nvSpPr>
        <p:spPr>
          <a:xfrm>
            <a:off x="1035409" y="2468658"/>
            <a:ext cx="3223867" cy="3770689"/>
          </a:xfrm>
          <a:custGeom>
            <a:avLst/>
            <a:gdLst/>
            <a:ahLst/>
            <a:cxnLst/>
            <a:rect l="l" t="t" r="r" b="b"/>
            <a:pathLst>
              <a:path w="3223867" h="3770689">
                <a:moveTo>
                  <a:pt x="0" y="0"/>
                </a:moveTo>
                <a:lnTo>
                  <a:pt x="3223867" y="0"/>
                </a:lnTo>
                <a:lnTo>
                  <a:pt x="3223867" y="3770688"/>
                </a:lnTo>
                <a:lnTo>
                  <a:pt x="0" y="3770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342" r="-77565" b="-9125"/>
            </a:stretch>
          </a:blipFill>
        </p:spPr>
      </p:sp>
      <p:sp>
        <p:nvSpPr>
          <p:cNvPr id="3" name="Freeform 3">
            <a:hlinkClick r:id="rId2" tooltip="https://trustednailspa.com/manicure-and-pedicure-las-vegas/"/>
          </p:cNvPr>
          <p:cNvSpPr/>
          <p:nvPr/>
        </p:nvSpPr>
        <p:spPr>
          <a:xfrm>
            <a:off x="5391136" y="2468658"/>
            <a:ext cx="3224596" cy="3770689"/>
          </a:xfrm>
          <a:custGeom>
            <a:avLst/>
            <a:gdLst/>
            <a:ahLst/>
            <a:cxnLst/>
            <a:rect l="l" t="t" r="r" b="b"/>
            <a:pathLst>
              <a:path w="3224596" h="3770689">
                <a:moveTo>
                  <a:pt x="0" y="0"/>
                </a:moveTo>
                <a:lnTo>
                  <a:pt x="3224596" y="0"/>
                </a:lnTo>
                <a:lnTo>
                  <a:pt x="3224596" y="3770688"/>
                </a:lnTo>
                <a:lnTo>
                  <a:pt x="0" y="3770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323" r="-35188"/>
            </a:stretch>
          </a:blipFill>
        </p:spPr>
      </p:sp>
      <p:sp>
        <p:nvSpPr>
          <p:cNvPr id="4" name="Freeform 4">
            <a:hlinkClick r:id="rId5" tooltip="https://trustednailspa.com/services/#acrylic"/>
          </p:cNvPr>
          <p:cNvSpPr/>
          <p:nvPr/>
        </p:nvSpPr>
        <p:spPr>
          <a:xfrm>
            <a:off x="9739682" y="2468658"/>
            <a:ext cx="3230576" cy="3770689"/>
          </a:xfrm>
          <a:custGeom>
            <a:avLst/>
            <a:gdLst/>
            <a:ahLst/>
            <a:cxnLst/>
            <a:rect l="l" t="t" r="r" b="b"/>
            <a:pathLst>
              <a:path w="3230576" h="3770689">
                <a:moveTo>
                  <a:pt x="0" y="0"/>
                </a:moveTo>
                <a:lnTo>
                  <a:pt x="3230576" y="0"/>
                </a:lnTo>
                <a:lnTo>
                  <a:pt x="3230576" y="3770688"/>
                </a:lnTo>
                <a:lnTo>
                  <a:pt x="0" y="3770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50" b="-27244"/>
            </a:stretch>
          </a:blipFill>
        </p:spPr>
      </p:sp>
      <p:sp>
        <p:nvSpPr>
          <p:cNvPr id="5" name="Freeform 5">
            <a:hlinkClick r:id="rId7" tooltip="https://trustednailspa.com"/>
          </p:cNvPr>
          <p:cNvSpPr/>
          <p:nvPr/>
        </p:nvSpPr>
        <p:spPr>
          <a:xfrm>
            <a:off x="14094208" y="2468658"/>
            <a:ext cx="3221051" cy="3770689"/>
          </a:xfrm>
          <a:custGeom>
            <a:avLst/>
            <a:gdLst/>
            <a:ahLst/>
            <a:cxnLst/>
            <a:rect l="l" t="t" r="r" b="b"/>
            <a:pathLst>
              <a:path w="3221051" h="3770689">
                <a:moveTo>
                  <a:pt x="0" y="0"/>
                </a:moveTo>
                <a:lnTo>
                  <a:pt x="3221051" y="0"/>
                </a:lnTo>
                <a:lnTo>
                  <a:pt x="3221051" y="3770688"/>
                </a:lnTo>
                <a:lnTo>
                  <a:pt x="0" y="37706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16" b="-1166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35409" y="1028700"/>
            <a:ext cx="16227246" cy="789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7"/>
              </a:lnSpc>
            </a:pPr>
            <a:r>
              <a:rPr lang="en-US" sz="5231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Unmatched Nail Services: From Classic to Creative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352173"/>
            <a:ext cx="3138215" cy="189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18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Our manicures are designed to pamper and nourish your nails, leaving them looking and feeling their best.</a:t>
            </a:r>
          </a:p>
          <a:p>
            <a:pPr algn="ctr">
              <a:lnSpc>
                <a:spcPts val="3016"/>
              </a:lnSpc>
              <a:spcBef>
                <a:spcPct val="0"/>
              </a:spcBef>
            </a:pPr>
            <a:endParaRPr lang="en-US" sz="1885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248888" y="7359651"/>
            <a:ext cx="2911691" cy="1516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  <a:spcBef>
                <a:spcPct val="0"/>
              </a:spcBef>
            </a:pPr>
            <a:r>
              <a:rPr lang="en-US" sz="18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Express your unique personality with our intricate nail art, crafted by our skilled technicians.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2597807" cy="2616839"/>
          </a:xfrm>
          <a:custGeom>
            <a:avLst/>
            <a:gdLst/>
            <a:ahLst/>
            <a:cxnLst/>
            <a:rect l="l" t="t" r="r" b="b"/>
            <a:pathLst>
              <a:path w="2597807" h="2616839">
                <a:moveTo>
                  <a:pt x="0" y="0"/>
                </a:moveTo>
                <a:lnTo>
                  <a:pt x="2597807" y="0"/>
                </a:lnTo>
                <a:lnTo>
                  <a:pt x="2597807" y="2616839"/>
                </a:lnTo>
                <a:lnTo>
                  <a:pt x="0" y="26168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15712656" y="7698507"/>
            <a:ext cx="2597807" cy="2616839"/>
          </a:xfrm>
          <a:custGeom>
            <a:avLst/>
            <a:gdLst/>
            <a:ahLst/>
            <a:cxnLst/>
            <a:rect l="l" t="t" r="r" b="b"/>
            <a:pathLst>
              <a:path w="2597807" h="2616839">
                <a:moveTo>
                  <a:pt x="0" y="0"/>
                </a:moveTo>
                <a:lnTo>
                  <a:pt x="2597807" y="0"/>
                </a:lnTo>
                <a:lnTo>
                  <a:pt x="2597807" y="2616839"/>
                </a:lnTo>
                <a:lnTo>
                  <a:pt x="0" y="26168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15680677" y="-9516"/>
            <a:ext cx="2597807" cy="2616839"/>
          </a:xfrm>
          <a:custGeom>
            <a:avLst/>
            <a:gdLst/>
            <a:ahLst/>
            <a:cxnLst/>
            <a:rect l="l" t="t" r="r" b="b"/>
            <a:pathLst>
              <a:path w="2597807" h="2616839">
                <a:moveTo>
                  <a:pt x="0" y="0"/>
                </a:moveTo>
                <a:lnTo>
                  <a:pt x="2597807" y="0"/>
                </a:lnTo>
                <a:lnTo>
                  <a:pt x="2597807" y="2616839"/>
                </a:lnTo>
                <a:lnTo>
                  <a:pt x="0" y="26168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9516" y="7733346"/>
            <a:ext cx="2597807" cy="2616839"/>
          </a:xfrm>
          <a:custGeom>
            <a:avLst/>
            <a:gdLst/>
            <a:ahLst/>
            <a:cxnLst/>
            <a:rect l="l" t="t" r="r" b="b"/>
            <a:pathLst>
              <a:path w="2597807" h="2616839">
                <a:moveTo>
                  <a:pt x="0" y="0"/>
                </a:moveTo>
                <a:lnTo>
                  <a:pt x="2597807" y="0"/>
                </a:lnTo>
                <a:lnTo>
                  <a:pt x="2597807" y="2616839"/>
                </a:lnTo>
                <a:lnTo>
                  <a:pt x="0" y="26168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75854" y="6429682"/>
            <a:ext cx="2142976" cy="66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Manicures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70093" y="6385663"/>
            <a:ext cx="2066682" cy="665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39"/>
              </a:lnSpc>
              <a:spcBef>
                <a:spcPct val="0"/>
              </a:spcBef>
            </a:pPr>
            <a:r>
              <a:rPr lang="en-US" sz="3399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Pedicures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69515" y="6385663"/>
            <a:ext cx="2570910" cy="665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39"/>
              </a:lnSpc>
              <a:spcBef>
                <a:spcPct val="0"/>
              </a:spcBef>
            </a:pPr>
            <a:r>
              <a:rPr lang="en-US" sz="3399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Acrylic Nails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37309" y="6385663"/>
            <a:ext cx="1550694" cy="665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39"/>
              </a:lnSpc>
              <a:spcBef>
                <a:spcPct val="0"/>
              </a:spcBef>
            </a:pPr>
            <a:r>
              <a:rPr lang="en-US" sz="3399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Nail Art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71840" y="7359651"/>
            <a:ext cx="3063188" cy="189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  <a:spcBef>
                <a:spcPct val="0"/>
              </a:spcBef>
            </a:pPr>
            <a:r>
              <a:rPr lang="en-US" sz="18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Experience the ultimate foot relaxation with our pedicures, featuring soothing treatments and expert nail care.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09168" y="7352173"/>
            <a:ext cx="2892798" cy="189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  <a:spcBef>
                <a:spcPct val="0"/>
              </a:spcBef>
            </a:pPr>
            <a:r>
              <a:rPr lang="en-US" sz="1885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Get durable and long-lasting acrylic nails that enhance your natural beauty and offer endless styling possibilities.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687408"/>
            <a:ext cx="16230600" cy="7583311"/>
            <a:chOff x="0" y="0"/>
            <a:chExt cx="4274726" cy="1997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1997251"/>
            </a:xfrm>
            <a:custGeom>
              <a:avLst/>
              <a:gdLst/>
              <a:ahLst/>
              <a:cxnLst/>
              <a:rect l="l" t="t" r="r" b="b"/>
              <a:pathLst>
                <a:path w="4274726" h="1997251">
                  <a:moveTo>
                    <a:pt x="0" y="0"/>
                  </a:moveTo>
                  <a:lnTo>
                    <a:pt x="4274726" y="0"/>
                  </a:lnTo>
                  <a:lnTo>
                    <a:pt x="4274726" y="1997251"/>
                  </a:lnTo>
                  <a:lnTo>
                    <a:pt x="0" y="19972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274726" cy="2054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0"/>
            <a:ext cx="16230600" cy="2703689"/>
          </a:xfrm>
          <a:custGeom>
            <a:avLst/>
            <a:gdLst/>
            <a:ahLst/>
            <a:cxnLst/>
            <a:rect l="l" t="t" r="r" b="b"/>
            <a:pathLst>
              <a:path w="16230600" h="2703689">
                <a:moveTo>
                  <a:pt x="0" y="0"/>
                </a:moveTo>
                <a:lnTo>
                  <a:pt x="16230600" y="0"/>
                </a:lnTo>
                <a:lnTo>
                  <a:pt x="16230600" y="2703689"/>
                </a:lnTo>
                <a:lnTo>
                  <a:pt x="0" y="27036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1658" b="-139050"/>
            </a:stretch>
          </a:blipFill>
        </p:spPr>
      </p:sp>
      <p:sp>
        <p:nvSpPr>
          <p:cNvPr id="7" name="AutoShape 7"/>
          <p:cNvSpPr/>
          <p:nvPr/>
        </p:nvSpPr>
        <p:spPr>
          <a:xfrm flipV="1">
            <a:off x="1004919" y="3520111"/>
            <a:ext cx="1877675" cy="1024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899602" y="7137022"/>
            <a:ext cx="1048879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H="1">
            <a:off x="9139238" y="4626414"/>
            <a:ext cx="0" cy="519520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028700" y="2703689"/>
            <a:ext cx="16230600" cy="7583311"/>
          </a:xfrm>
          <a:custGeom>
            <a:avLst/>
            <a:gdLst/>
            <a:ahLst/>
            <a:cxnLst/>
            <a:rect l="l" t="t" r="r" b="b"/>
            <a:pathLst>
              <a:path w="16230600" h="7583311">
                <a:moveTo>
                  <a:pt x="0" y="0"/>
                </a:moveTo>
                <a:lnTo>
                  <a:pt x="16230600" y="0"/>
                </a:lnTo>
                <a:lnTo>
                  <a:pt x="16230600" y="7583311"/>
                </a:lnTo>
                <a:lnTo>
                  <a:pt x="0" y="7583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6000"/>
            </a:blip>
            <a:stretch>
              <a:fillRect t="-15699" b="-2689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44056" y="3149353"/>
            <a:ext cx="13830718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4"/>
              </a:lnSpc>
            </a:pPr>
            <a:r>
              <a:rPr lang="en-US" sz="4937" b="1">
                <a:solidFill>
                  <a:srgbClr val="100F0D"/>
                </a:solidFill>
                <a:latin typeface="Raleway Bold"/>
                <a:ea typeface="Raleway Bold"/>
                <a:cs typeface="Raleway Bold"/>
                <a:sym typeface="Raleway Bold"/>
              </a:rPr>
              <a:t>Skilled Technicians: The Heart of Our Success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882594" y="4626414"/>
            <a:ext cx="4126706" cy="2069913"/>
            <a:chOff x="0" y="0"/>
            <a:chExt cx="5502274" cy="2759884"/>
          </a:xfrm>
        </p:grpSpPr>
        <p:sp>
          <p:nvSpPr>
            <p:cNvPr id="13" name="TextBox 13"/>
            <p:cNvSpPr txBox="1"/>
            <p:nvPr/>
          </p:nvSpPr>
          <p:spPr>
            <a:xfrm>
              <a:off x="815811" y="-9525"/>
              <a:ext cx="3795657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3499" b="1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Experienced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139999"/>
              <a:ext cx="5502274" cy="1619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100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Our technicians have years of experience and a deep understanding of nail care.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73705" y="7513260"/>
            <a:ext cx="4144483" cy="2045970"/>
            <a:chOff x="0" y="0"/>
            <a:chExt cx="5525977" cy="2727959"/>
          </a:xfrm>
        </p:grpSpPr>
        <p:sp>
          <p:nvSpPr>
            <p:cNvPr id="16" name="TextBox 16"/>
            <p:cNvSpPr txBox="1"/>
            <p:nvPr/>
          </p:nvSpPr>
          <p:spPr>
            <a:xfrm>
              <a:off x="1111069" y="-9525"/>
              <a:ext cx="3252547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 b="1" u="none" strike="noStrike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Passionate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108075"/>
              <a:ext cx="5525977" cy="1619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They are passionate about their craft and dedicated to providing the best service.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268075" y="4626414"/>
            <a:ext cx="4030860" cy="2059108"/>
            <a:chOff x="0" y="0"/>
            <a:chExt cx="5374480" cy="2745477"/>
          </a:xfrm>
        </p:grpSpPr>
        <p:sp>
          <p:nvSpPr>
            <p:cNvPr id="19" name="TextBox 19"/>
            <p:cNvSpPr txBox="1"/>
            <p:nvPr/>
          </p:nvSpPr>
          <p:spPr>
            <a:xfrm>
              <a:off x="1202164" y="-9525"/>
              <a:ext cx="2591409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 b="1" u="none" strike="noStrike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Creative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125592"/>
              <a:ext cx="5374480" cy="1619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100" u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They are talented artists who can bring your dream nail designs to life.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747302" y="7513260"/>
            <a:ext cx="5072405" cy="2308358"/>
            <a:chOff x="0" y="0"/>
            <a:chExt cx="6763207" cy="3077811"/>
          </a:xfrm>
        </p:grpSpPr>
        <p:sp>
          <p:nvSpPr>
            <p:cNvPr id="22" name="TextBox 22"/>
            <p:cNvSpPr txBox="1"/>
            <p:nvPr/>
          </p:nvSpPr>
          <p:spPr>
            <a:xfrm>
              <a:off x="2079403" y="-9525"/>
              <a:ext cx="2591409" cy="7080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 b="1" u="none" strike="noStrike">
                  <a:solidFill>
                    <a:srgbClr val="000000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Friendly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899126"/>
              <a:ext cx="6763207" cy="2178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099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Our technicians are friendly and welcoming, making you feel comfortable and pampered.</a:t>
              </a:r>
            </a:p>
            <a:p>
              <a:pPr algn="ctr">
                <a:lnSpc>
                  <a:spcPts val="3359"/>
                </a:lnSpc>
              </a:pPr>
              <a:endParaRPr lang="en-US" sz="20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63120" y="2088165"/>
            <a:ext cx="5568530" cy="2742501"/>
          </a:xfrm>
          <a:custGeom>
            <a:avLst/>
            <a:gdLst/>
            <a:ahLst/>
            <a:cxnLst/>
            <a:rect l="l" t="t" r="r" b="b"/>
            <a:pathLst>
              <a:path w="5568530" h="2742501">
                <a:moveTo>
                  <a:pt x="0" y="0"/>
                </a:moveTo>
                <a:lnTo>
                  <a:pt x="5568529" y="0"/>
                </a:lnTo>
                <a:lnTo>
                  <a:pt x="5568529" y="2742501"/>
                </a:lnTo>
                <a:lnTo>
                  <a:pt x="0" y="2742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9582831"/>
            <a:ext cx="18288000" cy="704169"/>
            <a:chOff x="0" y="0"/>
            <a:chExt cx="4816593" cy="1854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85460"/>
            </a:xfrm>
            <a:custGeom>
              <a:avLst/>
              <a:gdLst/>
              <a:ahLst/>
              <a:cxnLst/>
              <a:rect l="l" t="t" r="r" b="b"/>
              <a:pathLst>
                <a:path w="4816592" h="185460">
                  <a:moveTo>
                    <a:pt x="0" y="0"/>
                  </a:moveTo>
                  <a:lnTo>
                    <a:pt x="4816592" y="0"/>
                  </a:lnTo>
                  <a:lnTo>
                    <a:pt x="4816592" y="185460"/>
                  </a:lnTo>
                  <a:lnTo>
                    <a:pt x="0" y="185460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816593" cy="242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6292763" y="2784878"/>
            <a:ext cx="249978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9546807" y="0"/>
            <a:ext cx="8741193" cy="9582831"/>
          </a:xfrm>
          <a:custGeom>
            <a:avLst/>
            <a:gdLst/>
            <a:ahLst/>
            <a:cxnLst/>
            <a:rect l="l" t="t" r="r" b="b"/>
            <a:pathLst>
              <a:path w="8741193" h="9582831">
                <a:moveTo>
                  <a:pt x="0" y="0"/>
                </a:moveTo>
                <a:lnTo>
                  <a:pt x="8741193" y="0"/>
                </a:lnTo>
                <a:lnTo>
                  <a:pt x="8741193" y="9582831"/>
                </a:lnTo>
                <a:lnTo>
                  <a:pt x="0" y="95828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318" r="-4922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63213" y="930431"/>
            <a:ext cx="8227581" cy="169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1"/>
              </a:lnSpc>
            </a:pPr>
            <a:r>
              <a:rPr lang="en-US" sz="5550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Relaxing Experience: A Sanctuary for Your Nails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5621" y="3728248"/>
            <a:ext cx="6570834" cy="1289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9"/>
              </a:lnSpc>
            </a:pPr>
            <a:r>
              <a:rPr lang="en-US" sz="218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 create a calming atmosphere where you can unwind and escape the stress of everyday life.</a:t>
            </a:r>
          </a:p>
          <a:p>
            <a:pPr algn="l">
              <a:lnSpc>
                <a:spcPts val="3489"/>
              </a:lnSpc>
            </a:pPr>
            <a:endParaRPr lang="en-US" sz="218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63213" y="3300139"/>
            <a:ext cx="473601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 algn="l">
              <a:lnSpc>
                <a:spcPts val="3479"/>
              </a:lnSpc>
              <a:buFont typeface="Arial"/>
              <a:buChar char="•"/>
            </a:pPr>
            <a:r>
              <a:rPr lang="en-US" sz="28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Comfort &amp; Relaxation</a:t>
            </a:r>
          </a:p>
          <a:p>
            <a:pPr algn="l">
              <a:lnSpc>
                <a:spcPts val="3479"/>
              </a:lnSpc>
            </a:pPr>
            <a:endParaRPr lang="en-US" sz="2899" b="1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63213" y="5041760"/>
            <a:ext cx="5001131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 algn="l">
              <a:lnSpc>
                <a:spcPts val="3479"/>
              </a:lnSpc>
              <a:buFont typeface="Arial"/>
              <a:buChar char="•"/>
            </a:pPr>
            <a:r>
              <a:rPr lang="en-US" sz="2899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Exceptional Hygiene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5621" y="5470385"/>
            <a:ext cx="6911704" cy="1289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9"/>
              </a:lnSpc>
            </a:pPr>
            <a:r>
              <a:rPr lang="en-US" sz="218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 maintain the highest standards of hygiene to ensure a clean and safe environment for our clients.</a:t>
            </a:r>
          </a:p>
          <a:p>
            <a:pPr algn="l">
              <a:lnSpc>
                <a:spcPts val="3489"/>
              </a:lnSpc>
            </a:pPr>
            <a:endParaRPr lang="en-US" sz="218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85621" y="7212522"/>
            <a:ext cx="6911704" cy="1289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9"/>
              </a:lnSpc>
            </a:pPr>
            <a:r>
              <a:rPr lang="en-US" sz="218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 cater to your individual needs and preferences, providing a personalized experience.</a:t>
            </a:r>
          </a:p>
          <a:p>
            <a:pPr algn="l">
              <a:lnSpc>
                <a:spcPts val="3489"/>
              </a:lnSpc>
            </a:pPr>
            <a:endParaRPr lang="en-US" sz="218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83823" y="6783897"/>
            <a:ext cx="4194402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9" lvl="1" indent="-313054" algn="l">
              <a:lnSpc>
                <a:spcPts val="3479"/>
              </a:lnSpc>
              <a:buFont typeface="Arial"/>
              <a:buChar char="•"/>
            </a:pPr>
            <a:r>
              <a:rPr lang="en-US" sz="2899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Personalized Care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05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579782"/>
            <a:ext cx="6565816" cy="6678518"/>
            <a:chOff x="0" y="0"/>
            <a:chExt cx="1012218" cy="1029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12218" cy="1029593"/>
            </a:xfrm>
            <a:custGeom>
              <a:avLst/>
              <a:gdLst/>
              <a:ahLst/>
              <a:cxnLst/>
              <a:rect l="l" t="t" r="r" b="b"/>
              <a:pathLst>
                <a:path w="1012218" h="1029593">
                  <a:moveTo>
                    <a:pt x="506109" y="0"/>
                  </a:moveTo>
                  <a:lnTo>
                    <a:pt x="1012218" y="1029593"/>
                  </a:lnTo>
                  <a:lnTo>
                    <a:pt x="0" y="1029593"/>
                  </a:lnTo>
                  <a:lnTo>
                    <a:pt x="506109" y="0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58159" y="401825"/>
              <a:ext cx="695900" cy="55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516255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477348" y="7193422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028700" y="1019175"/>
            <a:ext cx="15935017" cy="851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1"/>
              </a:lnSpc>
            </a:pPr>
            <a:r>
              <a:rPr lang="en-US" sz="5550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High-Quality Acrylic Nails: Durability and Style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93475" y="3299040"/>
            <a:ext cx="3785465" cy="50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71"/>
              </a:lnSpc>
              <a:spcBef>
                <a:spcPct val="0"/>
              </a:spcBef>
            </a:pPr>
            <a:r>
              <a:rPr lang="en-US" sz="3309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Premium Products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93475" y="3901587"/>
            <a:ext cx="8594048" cy="73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8"/>
              </a:lnSpc>
              <a:spcBef>
                <a:spcPct val="0"/>
              </a:spcBef>
            </a:pPr>
            <a:r>
              <a:rPr lang="en-US" sz="24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 use only the highest quality acrylic powder and liquid to ensure durability and long-lasting results.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04567" y="5427655"/>
            <a:ext cx="3744231" cy="50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71"/>
              </a:lnSpc>
              <a:spcBef>
                <a:spcPct val="0"/>
              </a:spcBef>
            </a:pPr>
            <a:r>
              <a:rPr lang="en-US" sz="330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Expert Application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93475" y="6032205"/>
            <a:ext cx="8442550" cy="735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8"/>
              </a:lnSpc>
              <a:spcBef>
                <a:spcPct val="0"/>
              </a:spcBef>
            </a:pPr>
            <a:r>
              <a:rPr lang="en-US" sz="24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Our technicians are highly skilled in applying acrylic nails, creating a seamless and natural finish.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59215" y="7558915"/>
            <a:ext cx="4255535" cy="50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71"/>
              </a:lnSpc>
              <a:spcBef>
                <a:spcPct val="0"/>
              </a:spcBef>
            </a:pPr>
            <a:r>
              <a:rPr lang="en-US" sz="330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Endless Possibilities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93475" y="8193375"/>
            <a:ext cx="844255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18"/>
              </a:lnSpc>
              <a:spcBef>
                <a:spcPct val="0"/>
              </a:spcBef>
            </a:pPr>
            <a:r>
              <a:rPr lang="en-US" sz="2431" u="sng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  <a:hlinkClick r:id="rId3" tooltip="https://trustednailspa.com/services/#acrylic"/>
              </a:rPr>
              <a:t>Acrylic nails</a:t>
            </a:r>
            <a:r>
              <a:rPr lang="en-US" sz="24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offer endless possibilities for customizing shapes, lengths, and colors to match your style.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62689" y="3698133"/>
            <a:ext cx="497837" cy="7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34"/>
              </a:lnSpc>
              <a:spcBef>
                <a:spcPct val="0"/>
              </a:spcBef>
            </a:pPr>
            <a:r>
              <a:rPr lang="en-US" sz="4861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1.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62689" y="5725830"/>
            <a:ext cx="497837" cy="7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34"/>
              </a:lnSpc>
              <a:spcBef>
                <a:spcPct val="0"/>
              </a:spcBef>
            </a:pPr>
            <a:r>
              <a:rPr lang="en-US" sz="4861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2.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62689" y="7872046"/>
            <a:ext cx="497837" cy="7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34"/>
              </a:lnSpc>
              <a:spcBef>
                <a:spcPct val="0"/>
              </a:spcBef>
            </a:pPr>
            <a:r>
              <a:rPr lang="en-US" sz="4861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3.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t="-9222" b="-9222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292811" y="4249078"/>
            <a:ext cx="12602321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6884349" y="6683240"/>
            <a:ext cx="9763111" cy="1428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745687" y="2227909"/>
            <a:ext cx="3256535" cy="2021169"/>
            <a:chOff x="0" y="0"/>
            <a:chExt cx="857688" cy="5323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7688" cy="532324"/>
            </a:xfrm>
            <a:custGeom>
              <a:avLst/>
              <a:gdLst/>
              <a:ahLst/>
              <a:cxnLst/>
              <a:rect l="l" t="t" r="r" b="b"/>
              <a:pathLst>
                <a:path w="857688" h="532324">
                  <a:moveTo>
                    <a:pt x="0" y="0"/>
                  </a:moveTo>
                  <a:lnTo>
                    <a:pt x="857688" y="0"/>
                  </a:lnTo>
                  <a:lnTo>
                    <a:pt x="857688" y="532324"/>
                  </a:lnTo>
                  <a:lnTo>
                    <a:pt x="0" y="532324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857688" cy="60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5687" y="4690647"/>
            <a:ext cx="3256535" cy="2021169"/>
            <a:chOff x="0" y="0"/>
            <a:chExt cx="857688" cy="5323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57688" cy="532324"/>
            </a:xfrm>
            <a:custGeom>
              <a:avLst/>
              <a:gdLst/>
              <a:ahLst/>
              <a:cxnLst/>
              <a:rect l="l" t="t" r="r" b="b"/>
              <a:pathLst>
                <a:path w="857688" h="532324">
                  <a:moveTo>
                    <a:pt x="0" y="0"/>
                  </a:moveTo>
                  <a:lnTo>
                    <a:pt x="857688" y="0"/>
                  </a:lnTo>
                  <a:lnTo>
                    <a:pt x="857688" y="532324"/>
                  </a:lnTo>
                  <a:lnTo>
                    <a:pt x="0" y="532324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857688" cy="60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06167" y="4690647"/>
            <a:ext cx="3256535" cy="2021169"/>
            <a:chOff x="0" y="0"/>
            <a:chExt cx="857688" cy="5323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7688" cy="532324"/>
            </a:xfrm>
            <a:custGeom>
              <a:avLst/>
              <a:gdLst/>
              <a:ahLst/>
              <a:cxnLst/>
              <a:rect l="l" t="t" r="r" b="b"/>
              <a:pathLst>
                <a:path w="857688" h="532324">
                  <a:moveTo>
                    <a:pt x="0" y="0"/>
                  </a:moveTo>
                  <a:lnTo>
                    <a:pt x="857688" y="0"/>
                  </a:lnTo>
                  <a:lnTo>
                    <a:pt x="857688" y="532324"/>
                  </a:lnTo>
                  <a:lnTo>
                    <a:pt x="0" y="532324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857688" cy="60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45687" y="7237131"/>
            <a:ext cx="3256535" cy="2021169"/>
            <a:chOff x="0" y="0"/>
            <a:chExt cx="857688" cy="5323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57688" cy="532324"/>
            </a:xfrm>
            <a:custGeom>
              <a:avLst/>
              <a:gdLst/>
              <a:ahLst/>
              <a:cxnLst/>
              <a:rect l="l" t="t" r="r" b="b"/>
              <a:pathLst>
                <a:path w="857688" h="532324">
                  <a:moveTo>
                    <a:pt x="0" y="0"/>
                  </a:moveTo>
                  <a:lnTo>
                    <a:pt x="857688" y="0"/>
                  </a:lnTo>
                  <a:lnTo>
                    <a:pt x="857688" y="532324"/>
                  </a:lnTo>
                  <a:lnTo>
                    <a:pt x="0" y="532324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857688" cy="60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509855" y="7237131"/>
            <a:ext cx="3256535" cy="2021169"/>
            <a:chOff x="0" y="0"/>
            <a:chExt cx="857688" cy="5323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57688" cy="532324"/>
            </a:xfrm>
            <a:custGeom>
              <a:avLst/>
              <a:gdLst/>
              <a:ahLst/>
              <a:cxnLst/>
              <a:rect l="l" t="t" r="r" b="b"/>
              <a:pathLst>
                <a:path w="857688" h="532324">
                  <a:moveTo>
                    <a:pt x="0" y="0"/>
                  </a:moveTo>
                  <a:lnTo>
                    <a:pt x="857688" y="0"/>
                  </a:lnTo>
                  <a:lnTo>
                    <a:pt x="857688" y="532324"/>
                  </a:lnTo>
                  <a:lnTo>
                    <a:pt x="0" y="532324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857688" cy="60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979619" y="7237131"/>
            <a:ext cx="3256535" cy="2021169"/>
            <a:chOff x="0" y="0"/>
            <a:chExt cx="857688" cy="5323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57688" cy="532324"/>
            </a:xfrm>
            <a:custGeom>
              <a:avLst/>
              <a:gdLst/>
              <a:ahLst/>
              <a:cxnLst/>
              <a:rect l="l" t="t" r="r" b="b"/>
              <a:pathLst>
                <a:path w="857688" h="532324">
                  <a:moveTo>
                    <a:pt x="0" y="0"/>
                  </a:moveTo>
                  <a:lnTo>
                    <a:pt x="857688" y="0"/>
                  </a:lnTo>
                  <a:lnTo>
                    <a:pt x="857688" y="532324"/>
                  </a:lnTo>
                  <a:lnTo>
                    <a:pt x="0" y="532324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857688" cy="608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>
            <a:off x="9567345" y="9244013"/>
            <a:ext cx="7089662" cy="14287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603020" y="600075"/>
            <a:ext cx="1708196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61"/>
              </a:lnSpc>
              <a:spcBef>
                <a:spcPct val="0"/>
              </a:spcBef>
            </a:pPr>
            <a:r>
              <a:rPr lang="en-US" sz="5550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Soothing Manicures &amp; Pedicures: Pamper Yourself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41391" y="2548865"/>
            <a:ext cx="5346904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71"/>
              </a:lnSpc>
              <a:spcBef>
                <a:spcPct val="0"/>
              </a:spcBef>
            </a:pPr>
            <a:r>
              <a:rPr lang="en-US" sz="3309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Relaxation &amp; Rejuvenation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458545" y="3120365"/>
            <a:ext cx="11645586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9"/>
              </a:lnSpc>
              <a:spcBef>
                <a:spcPct val="0"/>
              </a:spcBef>
            </a:pPr>
            <a:r>
              <a:rPr lang="en-US" sz="2299" u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Our manicures and pedicures are designed to pamper and rejuvenate your hands and feet.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114843" y="4980384"/>
            <a:ext cx="5346904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71"/>
              </a:lnSpc>
              <a:spcBef>
                <a:spcPct val="0"/>
              </a:spcBef>
            </a:pPr>
            <a:r>
              <a:rPr lang="en-US" sz="330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Expert Techniques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114843" y="5551884"/>
            <a:ext cx="8704481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Our technicians use expert techniques to ensure your nails are perfectly shaped and polished.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88295" y="7426190"/>
            <a:ext cx="3899148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71"/>
              </a:lnSpc>
              <a:spcBef>
                <a:spcPct val="0"/>
              </a:spcBef>
            </a:pPr>
            <a:r>
              <a:rPr lang="en-US" sz="3309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Luxurious Products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88295" y="7997690"/>
            <a:ext cx="6577748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5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 use high-quality lotions and oils to nourish and moisturize your skin.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2743757"/>
            <a:ext cx="497837" cy="7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34"/>
              </a:lnSpc>
              <a:spcBef>
                <a:spcPct val="0"/>
              </a:spcBef>
            </a:pPr>
            <a:r>
              <a:rPr lang="en-US" sz="4861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1.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5324622"/>
            <a:ext cx="497837" cy="7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34"/>
              </a:lnSpc>
              <a:spcBef>
                <a:spcPct val="0"/>
              </a:spcBef>
            </a:pPr>
            <a:r>
              <a:rPr lang="en-US" sz="4861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2.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8700" y="7871107"/>
            <a:ext cx="497837" cy="7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34"/>
              </a:lnSpc>
              <a:spcBef>
                <a:spcPct val="0"/>
              </a:spcBef>
            </a:pPr>
            <a:r>
              <a:rPr lang="en-US" sz="4861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3.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0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14189" y="0"/>
            <a:ext cx="7373811" cy="10287000"/>
          </a:xfrm>
          <a:custGeom>
            <a:avLst/>
            <a:gdLst/>
            <a:ahLst/>
            <a:cxnLst/>
            <a:rect l="l" t="t" r="r" b="b"/>
            <a:pathLst>
              <a:path w="7373811" h="10287000">
                <a:moveTo>
                  <a:pt x="0" y="0"/>
                </a:moveTo>
                <a:lnTo>
                  <a:pt x="7373811" y="0"/>
                </a:lnTo>
                <a:lnTo>
                  <a:pt x="73738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8880" r="-87472" b="-3197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436776" y="0"/>
            <a:ext cx="851224" cy="10287000"/>
            <a:chOff x="0" y="0"/>
            <a:chExt cx="22419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4191" cy="2709333"/>
            </a:xfrm>
            <a:custGeom>
              <a:avLst/>
              <a:gdLst/>
              <a:ahLst/>
              <a:cxnLst/>
              <a:rect l="l" t="t" r="r" b="b"/>
              <a:pathLst>
                <a:path w="224191" h="2709333">
                  <a:moveTo>
                    <a:pt x="0" y="0"/>
                  </a:moveTo>
                  <a:lnTo>
                    <a:pt x="224191" y="0"/>
                  </a:lnTo>
                  <a:lnTo>
                    <a:pt x="22419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2419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1251995" cy="10287000"/>
            <a:chOff x="0" y="0"/>
            <a:chExt cx="2963488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63488" cy="2709333"/>
            </a:xfrm>
            <a:custGeom>
              <a:avLst/>
              <a:gdLst/>
              <a:ahLst/>
              <a:cxnLst/>
              <a:rect l="l" t="t" r="r" b="b"/>
              <a:pathLst>
                <a:path w="2963488" h="2709333">
                  <a:moveTo>
                    <a:pt x="0" y="0"/>
                  </a:moveTo>
                  <a:lnTo>
                    <a:pt x="2963488" y="0"/>
                  </a:lnTo>
                  <a:lnTo>
                    <a:pt x="29634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963488" cy="27188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397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0"/>
            <a:ext cx="11251995" cy="10287000"/>
          </a:xfrm>
          <a:custGeom>
            <a:avLst/>
            <a:gdLst/>
            <a:ahLst/>
            <a:cxnLst/>
            <a:rect l="l" t="t" r="r" b="b"/>
            <a:pathLst>
              <a:path w="11251995" h="10287000">
                <a:moveTo>
                  <a:pt x="0" y="0"/>
                </a:moveTo>
                <a:lnTo>
                  <a:pt x="11251995" y="0"/>
                </a:lnTo>
                <a:lnTo>
                  <a:pt x="112519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-12" r="-3720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06230" y="8624407"/>
            <a:ext cx="1505570" cy="1505570"/>
          </a:xfrm>
          <a:custGeom>
            <a:avLst/>
            <a:gdLst/>
            <a:ahLst/>
            <a:cxnLst/>
            <a:rect l="l" t="t" r="r" b="b"/>
            <a:pathLst>
              <a:path w="1505570" h="1505570">
                <a:moveTo>
                  <a:pt x="0" y="0"/>
                </a:moveTo>
                <a:lnTo>
                  <a:pt x="1505570" y="0"/>
                </a:lnTo>
                <a:lnTo>
                  <a:pt x="1505570" y="1505570"/>
                </a:lnTo>
                <a:lnTo>
                  <a:pt x="0" y="150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5400000">
            <a:off x="537854" y="3674176"/>
            <a:ext cx="1128882" cy="564441"/>
            <a:chOff x="0" y="0"/>
            <a:chExt cx="812800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76200"/>
              <a:ext cx="558800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537854" y="5834379"/>
            <a:ext cx="1128882" cy="564441"/>
            <a:chOff x="0" y="0"/>
            <a:chExt cx="812800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77800" y="-76200"/>
              <a:ext cx="558800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537854" y="8126988"/>
            <a:ext cx="1128882" cy="564441"/>
            <a:chOff x="0" y="0"/>
            <a:chExt cx="812800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77800" y="-76200"/>
              <a:ext cx="558800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49830" y="1273629"/>
            <a:ext cx="10152336" cy="135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51"/>
              </a:lnSpc>
              <a:spcBef>
                <a:spcPct val="0"/>
              </a:spcBef>
            </a:pPr>
            <a:r>
              <a:rPr lang="en-US" sz="4459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Committed to Customer Satisfaction: Your Nail Care Goals are Our Priority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47065" y="3454035"/>
            <a:ext cx="6244814" cy="58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5"/>
              </a:lnSpc>
              <a:spcBef>
                <a:spcPct val="0"/>
              </a:spcBef>
            </a:pPr>
            <a:r>
              <a:rPr lang="en-US" sz="3762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Personalized Consultations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47065" y="4117295"/>
            <a:ext cx="8104900" cy="80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8"/>
              </a:lnSpc>
              <a:spcBef>
                <a:spcPct val="0"/>
              </a:spcBef>
            </a:pPr>
            <a:r>
              <a:rPr lang="en-US" sz="2706" u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 take the time to understand your needs and preferences, ensuring your satisfaction.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50140" y="7827078"/>
            <a:ext cx="4144265" cy="58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5"/>
              </a:lnSpc>
              <a:spcBef>
                <a:spcPct val="0"/>
              </a:spcBef>
            </a:pPr>
            <a:r>
              <a:rPr lang="en-US" sz="3762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Attentive Service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50140" y="8570107"/>
            <a:ext cx="7884287" cy="80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8"/>
              </a:lnSpc>
              <a:spcBef>
                <a:spcPct val="0"/>
              </a:spcBef>
            </a:pPr>
            <a:r>
              <a:rPr lang="en-US" sz="270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Our technicians are attentive and responsive, making you feel valued and cared for.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33968" y="5665346"/>
            <a:ext cx="6244814" cy="58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15"/>
              </a:lnSpc>
              <a:spcBef>
                <a:spcPct val="0"/>
              </a:spcBef>
            </a:pPr>
            <a:r>
              <a:rPr lang="en-US" sz="3762" b="1" u="none" strike="noStrike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Personalized Consultations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33968" y="6409904"/>
            <a:ext cx="8217997" cy="80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8"/>
              </a:lnSpc>
              <a:spcBef>
                <a:spcPct val="0"/>
              </a:spcBef>
            </a:pPr>
            <a:r>
              <a:rPr lang="en-US" sz="2706" u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We take the time to understand your needs and preferences, ensuring your satisfaction.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078493"/>
            <a:ext cx="18288000" cy="1208507"/>
            <a:chOff x="0" y="0"/>
            <a:chExt cx="4816593" cy="3182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18290"/>
            </a:xfrm>
            <a:custGeom>
              <a:avLst/>
              <a:gdLst/>
              <a:ahLst/>
              <a:cxnLst/>
              <a:rect l="l" t="t" r="r" b="b"/>
              <a:pathLst>
                <a:path w="4816592" h="318290">
                  <a:moveTo>
                    <a:pt x="0" y="0"/>
                  </a:moveTo>
                  <a:lnTo>
                    <a:pt x="4816592" y="0"/>
                  </a:lnTo>
                  <a:lnTo>
                    <a:pt x="4816592" y="318290"/>
                  </a:lnTo>
                  <a:lnTo>
                    <a:pt x="0" y="318290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375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0" y="3607630"/>
            <a:ext cx="136520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9490377" y="2674180"/>
            <a:ext cx="162237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1198482" y="1028700"/>
            <a:ext cx="6060818" cy="3931448"/>
          </a:xfrm>
          <a:custGeom>
            <a:avLst/>
            <a:gdLst/>
            <a:ahLst/>
            <a:cxnLst/>
            <a:rect l="l" t="t" r="r" b="b"/>
            <a:pathLst>
              <a:path w="6060818" h="3931448">
                <a:moveTo>
                  <a:pt x="0" y="0"/>
                </a:moveTo>
                <a:lnTo>
                  <a:pt x="6060818" y="0"/>
                </a:lnTo>
                <a:lnTo>
                  <a:pt x="6060818" y="3931448"/>
                </a:lnTo>
                <a:lnTo>
                  <a:pt x="0" y="3931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71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7118" y="394071"/>
            <a:ext cx="2257751" cy="944858"/>
          </a:xfrm>
          <a:custGeom>
            <a:avLst/>
            <a:gdLst/>
            <a:ahLst/>
            <a:cxnLst/>
            <a:rect l="l" t="t" r="r" b="b"/>
            <a:pathLst>
              <a:path w="2257751" h="944858">
                <a:moveTo>
                  <a:pt x="0" y="0"/>
                </a:moveTo>
                <a:lnTo>
                  <a:pt x="2257751" y="0"/>
                </a:lnTo>
                <a:lnTo>
                  <a:pt x="2257751" y="944858"/>
                </a:lnTo>
                <a:lnTo>
                  <a:pt x="0" y="9448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7118" y="2202693"/>
            <a:ext cx="868688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9"/>
              </a:lnSpc>
            </a:pPr>
            <a:r>
              <a:rPr lang="en-US" sz="60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Convenient Scheduling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17744" y="3136143"/>
            <a:ext cx="9035273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&amp; Flexible Appointments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5609519"/>
            <a:ext cx="4343441" cy="2819602"/>
            <a:chOff x="0" y="0"/>
            <a:chExt cx="5791254" cy="3759469"/>
          </a:xfrm>
        </p:grpSpPr>
        <p:sp>
          <p:nvSpPr>
            <p:cNvPr id="12" name="TextBox 12"/>
            <p:cNvSpPr txBox="1"/>
            <p:nvPr/>
          </p:nvSpPr>
          <p:spPr>
            <a:xfrm>
              <a:off x="1705924" y="-9525"/>
              <a:ext cx="2096095" cy="110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79"/>
                </a:lnSpc>
                <a:spcBef>
                  <a:spcPct val="0"/>
                </a:spcBef>
              </a:pPr>
              <a:r>
                <a:rPr lang="en-US" sz="5399" b="1" u="none" strike="noStrike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24/7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00776" y="1241694"/>
              <a:ext cx="3506391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799" b="1" u="none" strike="noStrike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Online Booking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273569"/>
              <a:ext cx="5791254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Book your appointments online at your convenience, anytime, anywhere.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86465" y="5609519"/>
            <a:ext cx="4227575" cy="2819602"/>
            <a:chOff x="0" y="0"/>
            <a:chExt cx="5636766" cy="3759469"/>
          </a:xfrm>
        </p:grpSpPr>
        <p:sp>
          <p:nvSpPr>
            <p:cNvPr id="16" name="TextBox 16"/>
            <p:cNvSpPr txBox="1"/>
            <p:nvPr/>
          </p:nvSpPr>
          <p:spPr>
            <a:xfrm>
              <a:off x="998711" y="-9525"/>
              <a:ext cx="3639344" cy="110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79"/>
                </a:lnSpc>
                <a:spcBef>
                  <a:spcPct val="0"/>
                </a:spcBef>
              </a:pPr>
              <a:r>
                <a:rPr lang="en-US" sz="5399" b="1" u="none" strike="noStrike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Multiple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21643" y="1241694"/>
              <a:ext cx="4993481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799" b="1" u="none" strike="noStrike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Appointment Options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273569"/>
              <a:ext cx="5636766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We offer flexible appointment times to fit your busy schedule.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028364" y="5609519"/>
            <a:ext cx="4230936" cy="2819602"/>
            <a:chOff x="0" y="0"/>
            <a:chExt cx="5641248" cy="3759469"/>
          </a:xfrm>
        </p:grpSpPr>
        <p:sp>
          <p:nvSpPr>
            <p:cNvPr id="20" name="TextBox 20"/>
            <p:cNvSpPr txBox="1"/>
            <p:nvPr/>
          </p:nvSpPr>
          <p:spPr>
            <a:xfrm>
              <a:off x="1853539" y="-9525"/>
              <a:ext cx="1934170" cy="1101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79"/>
                </a:lnSpc>
                <a:spcBef>
                  <a:spcPct val="0"/>
                </a:spcBef>
              </a:pPr>
              <a:r>
                <a:rPr lang="en-US" sz="5399" b="1" u="none" strike="noStrike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Fast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6869" y="1241694"/>
              <a:ext cx="3567509" cy="56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799" b="1" u="none" strike="noStrike">
                  <a:solidFill>
                    <a:srgbClr val="000000"/>
                  </a:solidFill>
                  <a:latin typeface="Inter Bold"/>
                  <a:ea typeface="Inter Bold"/>
                  <a:cs typeface="Inter Bold"/>
                  <a:sym typeface="Inter Bold"/>
                </a:rPr>
                <a:t>Response Time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273569"/>
              <a:ext cx="5641248" cy="148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99"/>
                </a:lnSpc>
                <a:spcBef>
                  <a:spcPct val="0"/>
                </a:spcBef>
              </a:pPr>
              <a:r>
                <a:rPr lang="en-US" sz="2499" u="none" strike="noStrike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We respond quickly to your inquiries and confirm your appointments promptly.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trustednailspa.com"/>
          </p:cNvPr>
          <p:cNvSpPr/>
          <p:nvPr/>
        </p:nvSpPr>
        <p:spPr>
          <a:xfrm>
            <a:off x="1047750" y="1107797"/>
            <a:ext cx="9621042" cy="8028447"/>
          </a:xfrm>
          <a:custGeom>
            <a:avLst/>
            <a:gdLst/>
            <a:ahLst/>
            <a:cxnLst/>
            <a:rect l="l" t="t" r="r" b="b"/>
            <a:pathLst>
              <a:path w="9621042" h="8028447">
                <a:moveTo>
                  <a:pt x="0" y="0"/>
                </a:moveTo>
                <a:lnTo>
                  <a:pt x="9621042" y="0"/>
                </a:lnTo>
                <a:lnTo>
                  <a:pt x="9621042" y="8028447"/>
                </a:lnTo>
                <a:lnTo>
                  <a:pt x="0" y="8028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79" r="-1606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982106" y="5642851"/>
            <a:ext cx="769771" cy="76977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185043" y="5845788"/>
            <a:ext cx="363897" cy="363897"/>
          </a:xfrm>
          <a:custGeom>
            <a:avLst/>
            <a:gdLst/>
            <a:ahLst/>
            <a:cxnLst/>
            <a:rect l="l" t="t" r="r" b="b"/>
            <a:pathLst>
              <a:path w="363897" h="363897">
                <a:moveTo>
                  <a:pt x="0" y="0"/>
                </a:moveTo>
                <a:lnTo>
                  <a:pt x="363897" y="0"/>
                </a:lnTo>
                <a:lnTo>
                  <a:pt x="363897" y="363896"/>
                </a:lnTo>
                <a:lnTo>
                  <a:pt x="0" y="363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982106" y="6876729"/>
            <a:ext cx="769771" cy="76977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982106" y="8110608"/>
            <a:ext cx="769771" cy="76977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F0C3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9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185043" y="7110730"/>
            <a:ext cx="337173" cy="301770"/>
          </a:xfrm>
          <a:custGeom>
            <a:avLst/>
            <a:gdLst/>
            <a:ahLst/>
            <a:cxnLst/>
            <a:rect l="l" t="t" r="r" b="b"/>
            <a:pathLst>
              <a:path w="337173" h="301770">
                <a:moveTo>
                  <a:pt x="0" y="0"/>
                </a:moveTo>
                <a:lnTo>
                  <a:pt x="337174" y="0"/>
                </a:lnTo>
                <a:lnTo>
                  <a:pt x="337174" y="301770"/>
                </a:lnTo>
                <a:lnTo>
                  <a:pt x="0" y="301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266260" y="8432799"/>
            <a:ext cx="201464" cy="316642"/>
          </a:xfrm>
          <a:custGeom>
            <a:avLst/>
            <a:gdLst/>
            <a:ahLst/>
            <a:cxnLst/>
            <a:rect l="l" t="t" r="r" b="b"/>
            <a:pathLst>
              <a:path w="201464" h="316642">
                <a:moveTo>
                  <a:pt x="0" y="0"/>
                </a:moveTo>
                <a:lnTo>
                  <a:pt x="201464" y="0"/>
                </a:lnTo>
                <a:lnTo>
                  <a:pt x="201464" y="316642"/>
                </a:lnTo>
                <a:lnTo>
                  <a:pt x="0" y="316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922144" y="1147563"/>
            <a:ext cx="5666699" cy="226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7"/>
              </a:lnSpc>
            </a:pPr>
            <a:r>
              <a:rPr lang="en-US" sz="1916" u="sng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  <a:hlinkClick r:id="rId2" tooltip="https://trustednailspa.com"/>
              </a:rPr>
              <a:t>Trusted Nail Spa</a:t>
            </a:r>
            <a:r>
              <a:rPr lang="en-US" sz="191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is more than just a nail salon; it's a haven for your nail care needs. We offer a unique combination of expertise, quality, and convenience, making us the absolute nail care authority in Las Vegas. Visit us today and experience the difference!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22144" y="3598087"/>
            <a:ext cx="5337156" cy="152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Contact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135938" y="5620347"/>
            <a:ext cx="1474777" cy="34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090B0F"/>
                </a:solidFill>
                <a:latin typeface="Inter Bold"/>
                <a:ea typeface="Inter Bold"/>
                <a:cs typeface="Inter Bold"/>
                <a:sym typeface="Inter Bold"/>
              </a:rPr>
              <a:t>Phone us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35938" y="6079613"/>
            <a:ext cx="2119142" cy="37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9"/>
              </a:lnSpc>
            </a:pPr>
            <a:r>
              <a:rPr lang="en-US" sz="1999">
                <a:solidFill>
                  <a:srgbClr val="090B0F"/>
                </a:solidFill>
                <a:latin typeface="Inter"/>
                <a:ea typeface="Inter"/>
                <a:cs typeface="Inter"/>
                <a:sym typeface="Inter"/>
              </a:rPr>
              <a:t>(702) 998-9500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135938" y="6854225"/>
            <a:ext cx="1474777" cy="34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090B0F"/>
                </a:solidFill>
                <a:latin typeface="Inter Bold"/>
                <a:ea typeface="Inter Bold"/>
                <a:cs typeface="Inter Bold"/>
                <a:sym typeface="Inter Bold"/>
              </a:rPr>
              <a:t>Email 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35938" y="7313492"/>
            <a:ext cx="3310649" cy="37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9"/>
              </a:lnSpc>
            </a:pPr>
            <a:r>
              <a:rPr lang="en-US" sz="1999">
                <a:solidFill>
                  <a:srgbClr val="090B0F"/>
                </a:solidFill>
                <a:latin typeface="Inter"/>
                <a:ea typeface="Inter"/>
                <a:cs typeface="Inter"/>
                <a:sym typeface="Inter"/>
              </a:rPr>
              <a:t>trustednailspa@gmail.com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135938" y="8088104"/>
            <a:ext cx="1474777" cy="34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400" b="1">
                <a:solidFill>
                  <a:srgbClr val="090B0F"/>
                </a:solidFill>
                <a:latin typeface="Inter Bold"/>
                <a:ea typeface="Inter Bold"/>
                <a:cs typeface="Inter Bold"/>
                <a:sym typeface="Inter Bold"/>
              </a:rPr>
              <a:t>Address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135938" y="8554839"/>
            <a:ext cx="3670456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9"/>
              </a:lnSpc>
            </a:pPr>
            <a:r>
              <a:rPr lang="en-US" sz="1999">
                <a:solidFill>
                  <a:srgbClr val="090B0F"/>
                </a:solidFill>
                <a:latin typeface="Inter"/>
                <a:ea typeface="Inter"/>
                <a:cs typeface="Inter"/>
                <a:sym typeface="Inter"/>
              </a:rPr>
              <a:t>9827 W Tropicana Ave #130, Las Vegas, NV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Custom</PresentationFormat>
  <Paragraphs>75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Raleway Bold</vt:lpstr>
      <vt:lpstr>Arial</vt:lpstr>
      <vt:lpstr>Inter</vt:lpstr>
      <vt:lpstr>Calibri</vt:lpstr>
      <vt:lpstr>Inter Bold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Las Vegas  Nail Care Destination</dc:title>
  <dc:creator>Dikshu</dc:creator>
  <cp:lastModifiedBy>Dikshu</cp:lastModifiedBy>
  <cp:revision>2</cp:revision>
  <dcterms:created xsi:type="dcterms:W3CDTF">2006-08-16T00:00:00Z</dcterms:created>
  <dcterms:modified xsi:type="dcterms:W3CDTF">2025-01-11T07:49:24Z</dcterms:modified>
  <dc:identifier>DAGb3WtswmQ</dc:identifier>
</cp:coreProperties>
</file>