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Nunito" charset="1" panose="00000000000000000000"/>
      <p:regular r:id="rId19"/>
    </p:embeddedFont>
    <p:embeddedFont>
      <p:font typeface="PT Sans" charset="1" panose="020B0503020203020204"/>
      <p:regular r:id="rId20"/>
    </p:embeddedFont>
    <p:embeddedFont>
      <p:font typeface="PT Sans Bold" charset="1" panose="020B0703020203020204"/>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notesMasters/notesMaster1.xml" Type="http://schemas.openxmlformats.org/officeDocument/2006/relationships/notesMaster"/><Relationship Id="rId17" Target="theme/theme2.xml" Type="http://schemas.openxmlformats.org/officeDocument/2006/relationships/theme"/><Relationship Id="rId18" Target="notesSlides/notesSlide1.xml" Type="http://schemas.openxmlformats.org/officeDocument/2006/relationships/note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notesSlides/notesSlide2.xml" Type="http://schemas.openxmlformats.org/officeDocument/2006/relationships/notesSlide"/><Relationship Id="rId23" Target="notesSlides/notesSlide3.xml" Type="http://schemas.openxmlformats.org/officeDocument/2006/relationships/notesSlide"/><Relationship Id="rId24" Target="notesSlides/notesSlide4.xml" Type="http://schemas.openxmlformats.org/officeDocument/2006/relationships/notesSlide"/><Relationship Id="rId25" Target="notesSlides/notesSlide5.xml" Type="http://schemas.openxmlformats.org/officeDocument/2006/relationships/notesSlide"/><Relationship Id="rId26" Target="notesSlides/notesSlide6.xml" Type="http://schemas.openxmlformats.org/officeDocument/2006/relationships/notesSlide"/><Relationship Id="rId27" Target="notesSlides/notesSlide7.xml" Type="http://schemas.openxmlformats.org/officeDocument/2006/relationships/notesSlide"/><Relationship Id="rId28" Target="notesSlides/notesSlide8.xml" Type="http://schemas.openxmlformats.org/officeDocument/2006/relationships/notesSlide"/><Relationship Id="rId29" Target="notesSlides/notesSlide9.xml" Type="http://schemas.openxmlformats.org/officeDocument/2006/relationships/notesSlide"/><Relationship Id="rId3" Target="viewProps.xml" Type="http://schemas.openxmlformats.org/officeDocument/2006/relationships/viewProps"/><Relationship Id="rId30" Target="notesSlides/notesSlide10.xml" Type="http://schemas.openxmlformats.org/officeDocument/2006/relationships/notesSlide"/><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jpeg" Type="http://schemas.openxmlformats.org/officeDocument/2006/relationships/image"/><Relationship Id="rId4" Target="http://www.selfsteer.in"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11.svg" Type="http://schemas.openxmlformats.org/officeDocument/2006/relationships/image"/><Relationship Id="rId12" Target="../media/image12.png" Type="http://schemas.openxmlformats.org/officeDocument/2006/relationships/image"/><Relationship Id="rId13" Target="../media/image13.svg" Type="http://schemas.openxmlformats.org/officeDocument/2006/relationships/image"/><Relationship Id="rId14" Target="../media/image14.png" Type="http://schemas.openxmlformats.org/officeDocument/2006/relationships/image"/><Relationship Id="rId15" Target="../media/image15.svg" Type="http://schemas.openxmlformats.org/officeDocument/2006/relationships/image"/><Relationship Id="rId16" Target="../media/image3.png" Type="http://schemas.openxmlformats.org/officeDocument/2006/relationships/image"/><Relationship Id="rId2" Target="../notesSlides/notesSlide2.xml" Type="http://schemas.openxmlformats.org/officeDocument/2006/relationships/notesSlide"/><Relationship Id="rId3" Target="../media/image1.jpe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jpeg" Type="http://schemas.openxmlformats.org/officeDocument/2006/relationships/image"/><Relationship Id="rId4" Target="../media/image16.png" Type="http://schemas.openxmlformats.org/officeDocument/2006/relationships/image"/><Relationship Id="rId5"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3.png" Type="http://schemas.openxmlformats.org/officeDocument/2006/relationships/image"/><Relationship Id="rId2" Target="../notesSlides/notesSlide4.xml" Type="http://schemas.openxmlformats.org/officeDocument/2006/relationships/notesSlide"/><Relationship Id="rId3" Target="../media/image1.jpe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21.png" Type="http://schemas.openxmlformats.org/officeDocument/2006/relationships/image"/><Relationship Id="rId9" Target="../media/image2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jpeg" Type="http://schemas.openxmlformats.org/officeDocument/2006/relationships/image"/><Relationship Id="rId4"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jpe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3.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3.png" Type="http://schemas.openxmlformats.org/officeDocument/2006/relationships/image"/><Relationship Id="rId11" Target="../media/image34.svg" Type="http://schemas.openxmlformats.org/officeDocument/2006/relationships/image"/><Relationship Id="rId12" Target="../media/image35.png" Type="http://schemas.openxmlformats.org/officeDocument/2006/relationships/image"/><Relationship Id="rId13" Target="../media/image36.svg" Type="http://schemas.openxmlformats.org/officeDocument/2006/relationships/image"/><Relationship Id="rId14" Target="../media/image3.png" Type="http://schemas.openxmlformats.org/officeDocument/2006/relationships/image"/><Relationship Id="rId2" Target="../notesSlides/notesSlide7.xml" Type="http://schemas.openxmlformats.org/officeDocument/2006/relationships/notesSlide"/><Relationship Id="rId3" Target="../media/image1.jpe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29.png" Type="http://schemas.openxmlformats.org/officeDocument/2006/relationships/image"/><Relationship Id="rId7" Target="../media/image30.svg" Type="http://schemas.openxmlformats.org/officeDocument/2006/relationships/image"/><Relationship Id="rId8" Target="../media/image31.png" Type="http://schemas.openxmlformats.org/officeDocument/2006/relationships/image"/><Relationship Id="rId9" Target="../media/image3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3.png" Type="http://schemas.openxmlformats.org/officeDocument/2006/relationships/image"/><Relationship Id="rId11" Target="../media/image44.svg" Type="http://schemas.openxmlformats.org/officeDocument/2006/relationships/image"/><Relationship Id="rId12" Target="../media/image45.png" Type="http://schemas.openxmlformats.org/officeDocument/2006/relationships/image"/><Relationship Id="rId13" Target="../media/image46.svg" Type="http://schemas.openxmlformats.org/officeDocument/2006/relationships/image"/><Relationship Id="rId14" Target="../media/image47.png" Type="http://schemas.openxmlformats.org/officeDocument/2006/relationships/image"/><Relationship Id="rId15" Target="../media/image3.png" Type="http://schemas.openxmlformats.org/officeDocument/2006/relationships/image"/><Relationship Id="rId2" Target="../notesSlides/notesSlide8.xml" Type="http://schemas.openxmlformats.org/officeDocument/2006/relationships/notesSlide"/><Relationship Id="rId3" Target="../media/image1.jpe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39.png" Type="http://schemas.openxmlformats.org/officeDocument/2006/relationships/image"/><Relationship Id="rId7" Target="../media/image40.svg" Type="http://schemas.openxmlformats.org/officeDocument/2006/relationships/image"/><Relationship Id="rId8" Target="../media/image41.png" Type="http://schemas.openxmlformats.org/officeDocument/2006/relationships/image"/><Relationship Id="rId9" Target="../media/image4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grpSp>
        <p:nvGrpSpPr>
          <p:cNvPr name="Group 6" id="6"/>
          <p:cNvGrpSpPr/>
          <p:nvPr/>
        </p:nvGrpSpPr>
        <p:grpSpPr>
          <a:xfrm rot="0">
            <a:off x="0" y="0"/>
            <a:ext cx="6863191" cy="10295039"/>
            <a:chOff x="0" y="0"/>
            <a:chExt cx="9150922" cy="13726719"/>
          </a:xfrm>
        </p:grpSpPr>
        <p:sp>
          <p:nvSpPr>
            <p:cNvPr name="Freeform 7" id="7"/>
            <p:cNvSpPr/>
            <p:nvPr/>
          </p:nvSpPr>
          <p:spPr>
            <a:xfrm flipH="false" flipV="false" rot="0">
              <a:off x="0" y="0"/>
              <a:ext cx="9150858" cy="13726668"/>
            </a:xfrm>
            <a:custGeom>
              <a:avLst/>
              <a:gdLst/>
              <a:ahLst/>
              <a:cxnLst/>
              <a:rect r="r" b="b" t="t" l="l"/>
              <a:pathLst>
                <a:path h="13726668" w="9150858">
                  <a:moveTo>
                    <a:pt x="0" y="0"/>
                  </a:moveTo>
                  <a:lnTo>
                    <a:pt x="9150858" y="0"/>
                  </a:lnTo>
                  <a:lnTo>
                    <a:pt x="9150858" y="13726668"/>
                  </a:lnTo>
                  <a:lnTo>
                    <a:pt x="0" y="13726668"/>
                  </a:lnTo>
                  <a:lnTo>
                    <a:pt x="0" y="0"/>
                  </a:lnTo>
                  <a:close/>
                </a:path>
              </a:pathLst>
            </a:custGeom>
            <a:blipFill>
              <a:blip r:embed="rId4"/>
              <a:stretch>
                <a:fillRect l="-25002" t="0" r="-25002" b="0"/>
              </a:stretch>
            </a:blipFill>
          </p:spPr>
        </p:sp>
      </p:grpSp>
      <p:sp>
        <p:nvSpPr>
          <p:cNvPr name="Freeform 8" id="8"/>
          <p:cNvSpPr/>
          <p:nvPr/>
        </p:nvSpPr>
        <p:spPr>
          <a:xfrm flipH="false" flipV="false" rot="0">
            <a:off x="15775438" y="0"/>
            <a:ext cx="2531612" cy="669652"/>
          </a:xfrm>
          <a:custGeom>
            <a:avLst/>
            <a:gdLst/>
            <a:ahLst/>
            <a:cxnLst/>
            <a:rect r="r" b="b" t="t" l="l"/>
            <a:pathLst>
              <a:path h="669652" w="2531612">
                <a:moveTo>
                  <a:pt x="0" y="0"/>
                </a:moveTo>
                <a:lnTo>
                  <a:pt x="2531612" y="0"/>
                </a:lnTo>
                <a:lnTo>
                  <a:pt x="2531612" y="669652"/>
                </a:lnTo>
                <a:lnTo>
                  <a:pt x="0" y="669652"/>
                </a:lnTo>
                <a:lnTo>
                  <a:pt x="0" y="0"/>
                </a:lnTo>
                <a:close/>
              </a:path>
            </a:pathLst>
          </a:custGeom>
          <a:blipFill>
            <a:blip r:embed="rId5"/>
            <a:stretch>
              <a:fillRect l="0" t="0" r="0" b="0"/>
            </a:stretch>
          </a:blipFill>
        </p:spPr>
      </p:sp>
      <p:sp>
        <p:nvSpPr>
          <p:cNvPr name="TextBox 9" id="9"/>
          <p:cNvSpPr txBox="true"/>
          <p:nvPr/>
        </p:nvSpPr>
        <p:spPr>
          <a:xfrm rot="0">
            <a:off x="7911141" y="2545328"/>
            <a:ext cx="9342758" cy="1780470"/>
          </a:xfrm>
          <a:prstGeom prst="rect">
            <a:avLst/>
          </a:prstGeom>
        </p:spPr>
        <p:txBody>
          <a:bodyPr anchor="t" rtlCol="false" tIns="0" lIns="0" bIns="0" rIns="0">
            <a:spAutoFit/>
          </a:bodyPr>
          <a:lstStyle/>
          <a:p>
            <a:pPr algn="l">
              <a:lnSpc>
                <a:spcPts val="6838"/>
              </a:lnSpc>
            </a:pPr>
            <a:r>
              <a:rPr lang="en-US" sz="5479">
                <a:solidFill>
                  <a:srgbClr val="FFFFFF"/>
                </a:solidFill>
                <a:latin typeface="Nunito"/>
                <a:ea typeface="Nunito"/>
                <a:cs typeface="Nunito"/>
                <a:sym typeface="Nunito"/>
              </a:rPr>
              <a:t>Kashmir to Ladakh Self Drive Car</a:t>
            </a:r>
          </a:p>
        </p:txBody>
      </p:sp>
      <p:sp>
        <p:nvSpPr>
          <p:cNvPr name="TextBox 10" id="10"/>
          <p:cNvSpPr txBox="true"/>
          <p:nvPr/>
        </p:nvSpPr>
        <p:spPr>
          <a:xfrm rot="0">
            <a:off x="7911141" y="4436021"/>
            <a:ext cx="9342758" cy="449809"/>
          </a:xfrm>
          <a:prstGeom prst="rect">
            <a:avLst/>
          </a:prstGeom>
        </p:spPr>
        <p:txBody>
          <a:bodyPr anchor="t" rtlCol="false" tIns="0" lIns="0" bIns="0" rIns="0">
            <a:spAutoFit/>
          </a:bodyPr>
          <a:lstStyle/>
          <a:p>
            <a:pPr algn="l">
              <a:lnSpc>
                <a:spcPts val="3372"/>
              </a:lnSpc>
            </a:pPr>
            <a:r>
              <a:rPr lang="en-US" sz="2702">
                <a:solidFill>
                  <a:srgbClr val="FFFFFF"/>
                </a:solidFill>
                <a:latin typeface="Nunito"/>
                <a:ea typeface="Nunito"/>
                <a:cs typeface="Nunito"/>
                <a:sym typeface="Nunito"/>
              </a:rPr>
              <a:t>Explore the Himalayas Your Way with Self Steer Kashmir</a:t>
            </a:r>
          </a:p>
        </p:txBody>
      </p:sp>
      <p:sp>
        <p:nvSpPr>
          <p:cNvPr name="TextBox 11" id="11"/>
          <p:cNvSpPr txBox="true"/>
          <p:nvPr/>
        </p:nvSpPr>
        <p:spPr>
          <a:xfrm rot="0">
            <a:off x="7911141" y="5239645"/>
            <a:ext cx="9342758" cy="2491026"/>
          </a:xfrm>
          <a:prstGeom prst="rect">
            <a:avLst/>
          </a:prstGeom>
        </p:spPr>
        <p:txBody>
          <a:bodyPr anchor="t" rtlCol="false" tIns="0" lIns="0" bIns="0" rIns="0">
            <a:spAutoFit/>
          </a:bodyPr>
          <a:lstStyle/>
          <a:p>
            <a:pPr algn="l">
              <a:lnSpc>
                <a:spcPts val="3713"/>
              </a:lnSpc>
            </a:pPr>
            <a:r>
              <a:rPr lang="en-US" sz="2326">
                <a:solidFill>
                  <a:srgbClr val="FFFFFF"/>
                </a:solidFill>
                <a:latin typeface="PT Sans"/>
                <a:ea typeface="PT Sans"/>
                <a:cs typeface="PT Sans"/>
                <a:sym typeface="PT Sans"/>
              </a:rPr>
              <a:t>Kashmir to Ladakh is one of the most beautiful road journeys in India. A self-drive car gives travellers the freedom to explore mountain landscapes, scenic valleys, local villages and famous destinations at their own pace. With </a:t>
            </a:r>
            <a:r>
              <a:rPr lang="en-US" sz="2326" b="true">
                <a:solidFill>
                  <a:srgbClr val="FFFFFF"/>
                </a:solidFill>
                <a:latin typeface="PT Sans Bold"/>
                <a:ea typeface="PT Sans Bold"/>
                <a:cs typeface="PT Sans Bold"/>
                <a:sym typeface="PT Sans Bold"/>
              </a:rPr>
              <a:t>Self Steer Kashmir</a:t>
            </a:r>
            <a:r>
              <a:rPr lang="en-US" sz="2326">
                <a:solidFill>
                  <a:srgbClr val="FFFFFF"/>
                </a:solidFill>
                <a:latin typeface="PT Sans"/>
                <a:ea typeface="PT Sans"/>
                <a:cs typeface="PT Sans"/>
                <a:sym typeface="PT Sans"/>
              </a:rPr>
              <a:t>, travellers can choose a suitable vehicle for their journey and enjoy a more flexible road-trip experience.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sp>
        <p:nvSpPr>
          <p:cNvPr name="TextBox 6" id="6"/>
          <p:cNvSpPr txBox="true"/>
          <p:nvPr/>
        </p:nvSpPr>
        <p:spPr>
          <a:xfrm rot="0">
            <a:off x="1047950" y="1409176"/>
            <a:ext cx="16205949" cy="855669"/>
          </a:xfrm>
          <a:prstGeom prst="rect">
            <a:avLst/>
          </a:prstGeom>
        </p:spPr>
        <p:txBody>
          <a:bodyPr anchor="t" rtlCol="false" tIns="0" lIns="0" bIns="0" rIns="0">
            <a:spAutoFit/>
          </a:bodyPr>
          <a:lstStyle/>
          <a:p>
            <a:pPr algn="l">
              <a:lnSpc>
                <a:spcPts val="6557"/>
              </a:lnSpc>
            </a:pPr>
            <a:r>
              <a:rPr lang="en-US" sz="5254">
                <a:solidFill>
                  <a:srgbClr val="FFFFFF"/>
                </a:solidFill>
                <a:latin typeface="Nunito"/>
                <a:ea typeface="Nunito"/>
                <a:cs typeface="Nunito"/>
                <a:sym typeface="Nunito"/>
              </a:rPr>
              <a:t>Start Your Kashmir to Ladakh Self Drive Journey</a:t>
            </a:r>
          </a:p>
        </p:txBody>
      </p:sp>
      <p:sp>
        <p:nvSpPr>
          <p:cNvPr name="TextBox 7" id="7"/>
          <p:cNvSpPr txBox="true"/>
          <p:nvPr/>
        </p:nvSpPr>
        <p:spPr>
          <a:xfrm rot="0">
            <a:off x="1047950" y="2363314"/>
            <a:ext cx="16205949" cy="427758"/>
          </a:xfrm>
          <a:prstGeom prst="rect">
            <a:avLst/>
          </a:prstGeom>
        </p:spPr>
        <p:txBody>
          <a:bodyPr anchor="t" rtlCol="false" tIns="0" lIns="0" bIns="0" rIns="0">
            <a:spAutoFit/>
          </a:bodyPr>
          <a:lstStyle/>
          <a:p>
            <a:pPr algn="l">
              <a:lnSpc>
                <a:spcPts val="3278"/>
              </a:lnSpc>
            </a:pPr>
            <a:r>
              <a:rPr lang="en-US" sz="2627">
                <a:solidFill>
                  <a:srgbClr val="FFFFFF"/>
                </a:solidFill>
                <a:latin typeface="Nunito"/>
                <a:ea typeface="Nunito"/>
                <a:cs typeface="Nunito"/>
                <a:sym typeface="Nunito"/>
              </a:rPr>
              <a:t>Ready to explore Kashmir and Ladakh your way?</a:t>
            </a:r>
          </a:p>
        </p:txBody>
      </p:sp>
      <p:sp>
        <p:nvSpPr>
          <p:cNvPr name="TextBox 8" id="8"/>
          <p:cNvSpPr txBox="true"/>
          <p:nvPr/>
        </p:nvSpPr>
        <p:spPr>
          <a:xfrm rot="0">
            <a:off x="1047950" y="3129677"/>
            <a:ext cx="16205949" cy="2145497"/>
          </a:xfrm>
          <a:prstGeom prst="rect">
            <a:avLst/>
          </a:prstGeom>
        </p:spPr>
        <p:txBody>
          <a:bodyPr anchor="t" rtlCol="false" tIns="0" lIns="0" bIns="0" rIns="0">
            <a:spAutoFit/>
          </a:bodyPr>
          <a:lstStyle/>
          <a:p>
            <a:pPr algn="l">
              <a:lnSpc>
                <a:spcPts val="3395"/>
              </a:lnSpc>
            </a:pPr>
            <a:r>
              <a:rPr lang="en-US" sz="2176">
                <a:solidFill>
                  <a:srgbClr val="FFFFFF"/>
                </a:solidFill>
                <a:latin typeface="PT Sans"/>
                <a:ea typeface="PT Sans"/>
                <a:cs typeface="PT Sans"/>
                <a:sym typeface="PT Sans"/>
              </a:rPr>
              <a:t>A </a:t>
            </a:r>
            <a:r>
              <a:rPr lang="en-US" sz="2176" b="true">
                <a:solidFill>
                  <a:srgbClr val="FFFFFF"/>
                </a:solidFill>
                <a:latin typeface="PT Sans Bold"/>
                <a:ea typeface="PT Sans Bold"/>
                <a:cs typeface="PT Sans Bold"/>
                <a:sym typeface="PT Sans Bold"/>
              </a:rPr>
              <a:t>Kashmir to Ladakh self drive car</a:t>
            </a:r>
            <a:r>
              <a:rPr lang="en-US" sz="2176">
                <a:solidFill>
                  <a:srgbClr val="FFFFFF"/>
                </a:solidFill>
                <a:latin typeface="PT Sans"/>
                <a:ea typeface="PT Sans"/>
                <a:cs typeface="PT Sans"/>
                <a:sym typeface="PT Sans"/>
              </a:rPr>
              <a:t> can turn your holiday into an exciting Himalayan road adventure. From the green valleys of Srinagar to the dramatic landscapes around Kargil and the high-altitude beauty of Leh, every part of the journey offers something different.</a:t>
            </a:r>
          </a:p>
          <a:p>
            <a:pPr algn="l">
              <a:lnSpc>
                <a:spcPts val="3395"/>
              </a:lnSpc>
            </a:pPr>
            <a:r>
              <a:rPr lang="en-US" sz="2176">
                <a:solidFill>
                  <a:srgbClr val="FFFFFF"/>
                </a:solidFill>
                <a:latin typeface="PT Sans"/>
                <a:ea typeface="PT Sans"/>
                <a:cs typeface="PT Sans"/>
                <a:sym typeface="PT Sans"/>
              </a:rPr>
              <a:t>With </a:t>
            </a:r>
            <a:r>
              <a:rPr lang="en-US" sz="2176" b="true">
                <a:solidFill>
                  <a:srgbClr val="FFFFFF"/>
                </a:solidFill>
                <a:latin typeface="PT Sans Bold"/>
                <a:ea typeface="PT Sans Bold"/>
                <a:cs typeface="PT Sans Bold"/>
                <a:sym typeface="PT Sans Bold"/>
              </a:rPr>
              <a:t>Self Steer Kashmir</a:t>
            </a:r>
            <a:r>
              <a:rPr lang="en-US" sz="2176">
                <a:solidFill>
                  <a:srgbClr val="FFFFFF"/>
                </a:solidFill>
                <a:latin typeface="PT Sans"/>
                <a:ea typeface="PT Sans"/>
                <a:cs typeface="PT Sans"/>
                <a:sym typeface="PT Sans"/>
              </a:rPr>
              <a:t>, travellers can plan their journey with greater freedom and flexibility.</a:t>
            </a:r>
          </a:p>
        </p:txBody>
      </p:sp>
      <p:grpSp>
        <p:nvGrpSpPr>
          <p:cNvPr name="Group 9" id="9"/>
          <p:cNvGrpSpPr/>
          <p:nvPr/>
        </p:nvGrpSpPr>
        <p:grpSpPr>
          <a:xfrm rot="0">
            <a:off x="1033653" y="5564867"/>
            <a:ext cx="16234543" cy="1073001"/>
            <a:chOff x="0" y="0"/>
            <a:chExt cx="21646058" cy="1430668"/>
          </a:xfrm>
        </p:grpSpPr>
        <p:sp>
          <p:nvSpPr>
            <p:cNvPr name="Freeform 10" id="10"/>
            <p:cNvSpPr/>
            <p:nvPr/>
          </p:nvSpPr>
          <p:spPr>
            <a:xfrm flipH="false" flipV="false" rot="0">
              <a:off x="0" y="0"/>
              <a:ext cx="21646135" cy="1430782"/>
            </a:xfrm>
            <a:custGeom>
              <a:avLst/>
              <a:gdLst/>
              <a:ahLst/>
              <a:cxnLst/>
              <a:rect r="r" b="b" t="t" l="l"/>
              <a:pathLst>
                <a:path h="1430782" w="21646135">
                  <a:moveTo>
                    <a:pt x="0" y="584581"/>
                  </a:moveTo>
                  <a:cubicBezTo>
                    <a:pt x="0" y="261747"/>
                    <a:pt x="261747" y="0"/>
                    <a:pt x="584581" y="0"/>
                  </a:cubicBezTo>
                  <a:lnTo>
                    <a:pt x="21061553" y="0"/>
                  </a:lnTo>
                  <a:cubicBezTo>
                    <a:pt x="21384388" y="0"/>
                    <a:pt x="21646135" y="261747"/>
                    <a:pt x="21646135" y="584581"/>
                  </a:cubicBezTo>
                  <a:lnTo>
                    <a:pt x="21646135" y="846201"/>
                  </a:lnTo>
                  <a:cubicBezTo>
                    <a:pt x="21646135" y="1169035"/>
                    <a:pt x="21384388" y="1430782"/>
                    <a:pt x="21061553" y="1430782"/>
                  </a:cubicBezTo>
                  <a:lnTo>
                    <a:pt x="584581" y="1430782"/>
                  </a:lnTo>
                  <a:cubicBezTo>
                    <a:pt x="261747" y="1430655"/>
                    <a:pt x="0" y="1168908"/>
                    <a:pt x="0" y="846074"/>
                  </a:cubicBezTo>
                  <a:close/>
                </a:path>
              </a:pathLst>
            </a:custGeom>
            <a:solidFill>
              <a:srgbClr val="00002E"/>
            </a:solidFill>
            <a:ln w="28597" cap="sq">
              <a:solidFill>
                <a:srgbClr val="F2B42D"/>
              </a:solidFill>
              <a:prstDash val="solid"/>
              <a:miter/>
            </a:ln>
          </p:spPr>
        </p:sp>
      </p:grpSp>
      <p:grpSp>
        <p:nvGrpSpPr>
          <p:cNvPr name="Group 11" id="11"/>
          <p:cNvGrpSpPr/>
          <p:nvPr/>
        </p:nvGrpSpPr>
        <p:grpSpPr>
          <a:xfrm rot="0">
            <a:off x="1076544" y="5607758"/>
            <a:ext cx="5382863" cy="987200"/>
            <a:chOff x="0" y="0"/>
            <a:chExt cx="7177151" cy="1316266"/>
          </a:xfrm>
        </p:grpSpPr>
        <p:sp>
          <p:nvSpPr>
            <p:cNvPr name="Freeform 12" id="12"/>
            <p:cNvSpPr/>
            <p:nvPr/>
          </p:nvSpPr>
          <p:spPr>
            <a:xfrm flipH="false" flipV="false" rot="0">
              <a:off x="0" y="0"/>
              <a:ext cx="7177151" cy="1316228"/>
            </a:xfrm>
            <a:custGeom>
              <a:avLst/>
              <a:gdLst/>
              <a:ahLst/>
              <a:cxnLst/>
              <a:rect r="r" b="b" t="t" l="l"/>
              <a:pathLst>
                <a:path h="1316228" w="7177151">
                  <a:moveTo>
                    <a:pt x="474091" y="0"/>
                  </a:moveTo>
                  <a:lnTo>
                    <a:pt x="7177151" y="0"/>
                  </a:lnTo>
                  <a:lnTo>
                    <a:pt x="7177151" y="1316228"/>
                  </a:lnTo>
                  <a:lnTo>
                    <a:pt x="474091" y="1316228"/>
                  </a:lnTo>
                  <a:cubicBezTo>
                    <a:pt x="212217" y="1316228"/>
                    <a:pt x="0" y="1104011"/>
                    <a:pt x="0" y="842137"/>
                  </a:cubicBezTo>
                  <a:lnTo>
                    <a:pt x="0" y="474091"/>
                  </a:lnTo>
                  <a:cubicBezTo>
                    <a:pt x="0" y="212344"/>
                    <a:pt x="212344" y="0"/>
                    <a:pt x="474091" y="0"/>
                  </a:cubicBezTo>
                  <a:close/>
                </a:path>
              </a:pathLst>
            </a:custGeom>
            <a:solidFill>
              <a:srgbClr val="00002E"/>
            </a:solidFill>
          </p:spPr>
        </p:sp>
      </p:grpSp>
      <p:sp>
        <p:nvSpPr>
          <p:cNvPr name="TextBox 13" id="13"/>
          <p:cNvSpPr txBox="true"/>
          <p:nvPr/>
        </p:nvSpPr>
        <p:spPr>
          <a:xfrm rot="0">
            <a:off x="1361018" y="5882716"/>
            <a:ext cx="4813916" cy="427758"/>
          </a:xfrm>
          <a:prstGeom prst="rect">
            <a:avLst/>
          </a:prstGeom>
        </p:spPr>
        <p:txBody>
          <a:bodyPr anchor="t" rtlCol="false" tIns="0" lIns="0" bIns="0" rIns="0">
            <a:spAutoFit/>
          </a:bodyPr>
          <a:lstStyle/>
          <a:p>
            <a:pPr algn="l">
              <a:lnSpc>
                <a:spcPts val="3278"/>
              </a:lnSpc>
            </a:pPr>
            <a:r>
              <a:rPr lang="en-US" sz="2627">
                <a:solidFill>
                  <a:srgbClr val="FFFFFF"/>
                </a:solidFill>
                <a:latin typeface="Nunito"/>
                <a:ea typeface="Nunito"/>
                <a:cs typeface="Nunito"/>
                <a:sym typeface="Nunito"/>
              </a:rPr>
              <a:t>Rent</a:t>
            </a:r>
          </a:p>
        </p:txBody>
      </p:sp>
      <p:grpSp>
        <p:nvGrpSpPr>
          <p:cNvPr name="Group 14" id="14"/>
          <p:cNvGrpSpPr/>
          <p:nvPr/>
        </p:nvGrpSpPr>
        <p:grpSpPr>
          <a:xfrm rot="0">
            <a:off x="6459407" y="5607758"/>
            <a:ext cx="5382863" cy="987200"/>
            <a:chOff x="0" y="0"/>
            <a:chExt cx="7177151" cy="1316266"/>
          </a:xfrm>
        </p:grpSpPr>
        <p:sp>
          <p:nvSpPr>
            <p:cNvPr name="Freeform 15" id="15"/>
            <p:cNvSpPr/>
            <p:nvPr/>
          </p:nvSpPr>
          <p:spPr>
            <a:xfrm flipH="false" flipV="false" rot="0">
              <a:off x="0" y="0"/>
              <a:ext cx="7177151" cy="1316228"/>
            </a:xfrm>
            <a:custGeom>
              <a:avLst/>
              <a:gdLst/>
              <a:ahLst/>
              <a:cxnLst/>
              <a:rect r="r" b="b" t="t" l="l"/>
              <a:pathLst>
                <a:path h="1316228" w="7177151">
                  <a:moveTo>
                    <a:pt x="0" y="0"/>
                  </a:moveTo>
                  <a:lnTo>
                    <a:pt x="7177151" y="0"/>
                  </a:lnTo>
                  <a:lnTo>
                    <a:pt x="7177151" y="1316228"/>
                  </a:lnTo>
                  <a:lnTo>
                    <a:pt x="0" y="1316228"/>
                  </a:lnTo>
                  <a:close/>
                </a:path>
              </a:pathLst>
            </a:custGeom>
            <a:solidFill>
              <a:srgbClr val="00002E"/>
            </a:solidFill>
          </p:spPr>
        </p:sp>
      </p:grpSp>
      <p:grpSp>
        <p:nvGrpSpPr>
          <p:cNvPr name="Group 16" id="16"/>
          <p:cNvGrpSpPr/>
          <p:nvPr/>
        </p:nvGrpSpPr>
        <p:grpSpPr>
          <a:xfrm rot="0">
            <a:off x="6459407" y="5607758"/>
            <a:ext cx="38129" cy="987200"/>
            <a:chOff x="0" y="0"/>
            <a:chExt cx="50838" cy="1316266"/>
          </a:xfrm>
        </p:grpSpPr>
        <p:sp>
          <p:nvSpPr>
            <p:cNvPr name="Freeform 17" id="17"/>
            <p:cNvSpPr/>
            <p:nvPr/>
          </p:nvSpPr>
          <p:spPr>
            <a:xfrm flipH="false" flipV="false" rot="0">
              <a:off x="0" y="0"/>
              <a:ext cx="50800" cy="1316228"/>
            </a:xfrm>
            <a:custGeom>
              <a:avLst/>
              <a:gdLst/>
              <a:ahLst/>
              <a:cxnLst/>
              <a:rect r="r" b="b" t="t" l="l"/>
              <a:pathLst>
                <a:path h="1316228" w="50800">
                  <a:moveTo>
                    <a:pt x="0" y="25400"/>
                  </a:moveTo>
                  <a:cubicBezTo>
                    <a:pt x="0" y="11430"/>
                    <a:pt x="11430" y="0"/>
                    <a:pt x="25400" y="0"/>
                  </a:cubicBezTo>
                  <a:cubicBezTo>
                    <a:pt x="39370" y="0"/>
                    <a:pt x="50800" y="11430"/>
                    <a:pt x="50800" y="25400"/>
                  </a:cubicBezTo>
                  <a:lnTo>
                    <a:pt x="50800" y="1290828"/>
                  </a:lnTo>
                  <a:cubicBezTo>
                    <a:pt x="50800" y="1304925"/>
                    <a:pt x="39370" y="1316228"/>
                    <a:pt x="25400" y="1316228"/>
                  </a:cubicBezTo>
                  <a:cubicBezTo>
                    <a:pt x="11430" y="1316228"/>
                    <a:pt x="0" y="1304798"/>
                    <a:pt x="0" y="1290828"/>
                  </a:cubicBezTo>
                  <a:close/>
                </a:path>
              </a:pathLst>
            </a:custGeom>
            <a:solidFill>
              <a:srgbClr val="F05B77"/>
            </a:solidFill>
          </p:spPr>
        </p:sp>
      </p:grpSp>
      <p:sp>
        <p:nvSpPr>
          <p:cNvPr name="TextBox 18" id="18"/>
          <p:cNvSpPr txBox="true"/>
          <p:nvPr/>
        </p:nvSpPr>
        <p:spPr>
          <a:xfrm rot="0">
            <a:off x="6743890" y="5882716"/>
            <a:ext cx="4813916" cy="427758"/>
          </a:xfrm>
          <a:prstGeom prst="rect">
            <a:avLst/>
          </a:prstGeom>
        </p:spPr>
        <p:txBody>
          <a:bodyPr anchor="t" rtlCol="false" tIns="0" lIns="0" bIns="0" rIns="0">
            <a:spAutoFit/>
          </a:bodyPr>
          <a:lstStyle/>
          <a:p>
            <a:pPr algn="l">
              <a:lnSpc>
                <a:spcPts val="3278"/>
              </a:lnSpc>
            </a:pPr>
            <a:r>
              <a:rPr lang="en-US" sz="2627">
                <a:solidFill>
                  <a:srgbClr val="FFFFFF"/>
                </a:solidFill>
                <a:latin typeface="Nunito"/>
                <a:ea typeface="Nunito"/>
                <a:cs typeface="Nunito"/>
                <a:sym typeface="Nunito"/>
              </a:rPr>
              <a:t>Ride</a:t>
            </a:r>
          </a:p>
        </p:txBody>
      </p:sp>
      <p:grpSp>
        <p:nvGrpSpPr>
          <p:cNvPr name="Group 19" id="19"/>
          <p:cNvGrpSpPr/>
          <p:nvPr/>
        </p:nvGrpSpPr>
        <p:grpSpPr>
          <a:xfrm rot="0">
            <a:off x="11842280" y="5607758"/>
            <a:ext cx="5383016" cy="987200"/>
            <a:chOff x="0" y="0"/>
            <a:chExt cx="7177354" cy="1316266"/>
          </a:xfrm>
        </p:grpSpPr>
        <p:sp>
          <p:nvSpPr>
            <p:cNvPr name="Freeform 20" id="20"/>
            <p:cNvSpPr/>
            <p:nvPr/>
          </p:nvSpPr>
          <p:spPr>
            <a:xfrm flipH="false" flipV="false" rot="0">
              <a:off x="0" y="0"/>
              <a:ext cx="7177278" cy="1316228"/>
            </a:xfrm>
            <a:custGeom>
              <a:avLst/>
              <a:gdLst/>
              <a:ahLst/>
              <a:cxnLst/>
              <a:rect r="r" b="b" t="t" l="l"/>
              <a:pathLst>
                <a:path h="1316228" w="7177278">
                  <a:moveTo>
                    <a:pt x="0" y="0"/>
                  </a:moveTo>
                  <a:lnTo>
                    <a:pt x="6703187" y="0"/>
                  </a:lnTo>
                  <a:cubicBezTo>
                    <a:pt x="6965061" y="0"/>
                    <a:pt x="7177278" y="212344"/>
                    <a:pt x="7177278" y="474091"/>
                  </a:cubicBezTo>
                  <a:lnTo>
                    <a:pt x="7177278" y="842010"/>
                  </a:lnTo>
                  <a:cubicBezTo>
                    <a:pt x="7177278" y="1103884"/>
                    <a:pt x="6964934" y="1316101"/>
                    <a:pt x="6703187" y="1316101"/>
                  </a:cubicBezTo>
                  <a:lnTo>
                    <a:pt x="0" y="1316228"/>
                  </a:lnTo>
                  <a:lnTo>
                    <a:pt x="0" y="0"/>
                  </a:lnTo>
                  <a:close/>
                </a:path>
              </a:pathLst>
            </a:custGeom>
            <a:solidFill>
              <a:srgbClr val="00002E"/>
            </a:solidFill>
          </p:spPr>
        </p:sp>
      </p:grpSp>
      <p:grpSp>
        <p:nvGrpSpPr>
          <p:cNvPr name="Group 21" id="21"/>
          <p:cNvGrpSpPr/>
          <p:nvPr/>
        </p:nvGrpSpPr>
        <p:grpSpPr>
          <a:xfrm rot="0">
            <a:off x="11842280" y="5607758"/>
            <a:ext cx="38129" cy="987200"/>
            <a:chOff x="0" y="0"/>
            <a:chExt cx="50838" cy="1316266"/>
          </a:xfrm>
        </p:grpSpPr>
        <p:sp>
          <p:nvSpPr>
            <p:cNvPr name="Freeform 22" id="22"/>
            <p:cNvSpPr/>
            <p:nvPr/>
          </p:nvSpPr>
          <p:spPr>
            <a:xfrm flipH="false" flipV="false" rot="0">
              <a:off x="0" y="0"/>
              <a:ext cx="50800" cy="1316228"/>
            </a:xfrm>
            <a:custGeom>
              <a:avLst/>
              <a:gdLst/>
              <a:ahLst/>
              <a:cxnLst/>
              <a:rect r="r" b="b" t="t" l="l"/>
              <a:pathLst>
                <a:path h="1316228" w="50800">
                  <a:moveTo>
                    <a:pt x="0" y="25400"/>
                  </a:moveTo>
                  <a:cubicBezTo>
                    <a:pt x="0" y="11430"/>
                    <a:pt x="11430" y="0"/>
                    <a:pt x="25400" y="0"/>
                  </a:cubicBezTo>
                  <a:cubicBezTo>
                    <a:pt x="39370" y="0"/>
                    <a:pt x="50800" y="11430"/>
                    <a:pt x="50800" y="25400"/>
                  </a:cubicBezTo>
                  <a:lnTo>
                    <a:pt x="50800" y="1290828"/>
                  </a:lnTo>
                  <a:cubicBezTo>
                    <a:pt x="50800" y="1304925"/>
                    <a:pt x="39370" y="1316228"/>
                    <a:pt x="25400" y="1316228"/>
                  </a:cubicBezTo>
                  <a:cubicBezTo>
                    <a:pt x="11430" y="1316228"/>
                    <a:pt x="0" y="1304798"/>
                    <a:pt x="0" y="1290828"/>
                  </a:cubicBezTo>
                  <a:close/>
                </a:path>
              </a:pathLst>
            </a:custGeom>
            <a:solidFill>
              <a:srgbClr val="C35E44"/>
            </a:solidFill>
          </p:spPr>
        </p:sp>
      </p:grpSp>
      <p:sp>
        <p:nvSpPr>
          <p:cNvPr name="TextBox 23" id="23"/>
          <p:cNvSpPr txBox="true"/>
          <p:nvPr/>
        </p:nvSpPr>
        <p:spPr>
          <a:xfrm rot="0">
            <a:off x="12126754" y="5882716"/>
            <a:ext cx="4814059" cy="427758"/>
          </a:xfrm>
          <a:prstGeom prst="rect">
            <a:avLst/>
          </a:prstGeom>
        </p:spPr>
        <p:txBody>
          <a:bodyPr anchor="t" rtlCol="false" tIns="0" lIns="0" bIns="0" rIns="0">
            <a:spAutoFit/>
          </a:bodyPr>
          <a:lstStyle/>
          <a:p>
            <a:pPr algn="l">
              <a:lnSpc>
                <a:spcPts val="3278"/>
              </a:lnSpc>
            </a:pPr>
            <a:r>
              <a:rPr lang="en-US" sz="2627">
                <a:solidFill>
                  <a:srgbClr val="FFFFFF"/>
                </a:solidFill>
                <a:latin typeface="Nunito"/>
                <a:ea typeface="Nunito"/>
                <a:cs typeface="Nunito"/>
                <a:sym typeface="Nunito"/>
              </a:rPr>
              <a:t>Explore</a:t>
            </a:r>
          </a:p>
        </p:txBody>
      </p:sp>
      <p:sp>
        <p:nvSpPr>
          <p:cNvPr name="TextBox 24" id="24"/>
          <p:cNvSpPr txBox="true"/>
          <p:nvPr/>
        </p:nvSpPr>
        <p:spPr>
          <a:xfrm rot="0">
            <a:off x="1047950" y="6860886"/>
            <a:ext cx="16205949" cy="2005784"/>
          </a:xfrm>
          <a:prstGeom prst="rect">
            <a:avLst/>
          </a:prstGeom>
        </p:spPr>
        <p:txBody>
          <a:bodyPr anchor="t" rtlCol="false" tIns="0" lIns="0" bIns="0" rIns="0">
            <a:spAutoFit/>
          </a:bodyPr>
          <a:lstStyle/>
          <a:p>
            <a:pPr algn="l">
              <a:lnSpc>
                <a:spcPts val="3395"/>
              </a:lnSpc>
            </a:pPr>
            <a:r>
              <a:rPr lang="en-US" sz="2176" b="true">
                <a:solidFill>
                  <a:srgbClr val="FFFFFF"/>
                </a:solidFill>
                <a:latin typeface="PT Sans Bold"/>
                <a:ea typeface="PT Sans Bold"/>
                <a:cs typeface="PT Sans Bold"/>
                <a:sym typeface="PT Sans Bold"/>
              </a:rPr>
              <a:t>Self Steer Kashmir</a:t>
            </a:r>
            <a:r>
              <a:rPr lang="en-US" sz="2176">
                <a:solidFill>
                  <a:srgbClr val="FFFFFF"/>
                </a:solidFill>
                <a:latin typeface="PT Sans"/>
                <a:ea typeface="PT Sans"/>
                <a:cs typeface="PT Sans"/>
                <a:sym typeface="PT Sans"/>
              </a:rPr>
              <a:t> </a:t>
            </a:r>
            <a:r>
              <a:rPr lang="en-US" sz="2176" b="true">
                <a:solidFill>
                  <a:srgbClr val="FFFFFF"/>
                </a:solidFill>
                <a:latin typeface="PT Sans Bold"/>
                <a:ea typeface="PT Sans Bold"/>
                <a:cs typeface="PT Sans Bold"/>
                <a:sym typeface="PT Sans Bold"/>
              </a:rPr>
              <a:t>Rent • Ride • Explore</a:t>
            </a:r>
          </a:p>
          <a:p>
            <a:pPr algn="l">
              <a:lnSpc>
                <a:spcPts val="3395"/>
              </a:lnSpc>
            </a:pPr>
            <a:r>
              <a:rPr lang="en-US" sz="2176">
                <a:solidFill>
                  <a:srgbClr val="FFFFFF"/>
                </a:solidFill>
                <a:latin typeface="PT Sans"/>
                <a:ea typeface="PT Sans"/>
                <a:cs typeface="PT Sans"/>
                <a:sym typeface="PT Sans"/>
              </a:rPr>
              <a:t>Website: </a:t>
            </a:r>
            <a:r>
              <a:rPr lang="en-US" b="true" sz="2176" u="sng">
                <a:solidFill>
                  <a:srgbClr val="F2B42D"/>
                </a:solidFill>
                <a:latin typeface="PT Sans Bold"/>
                <a:ea typeface="PT Sans Bold"/>
                <a:cs typeface="PT Sans Bold"/>
                <a:sym typeface="PT Sans Bold"/>
                <a:hlinkClick r:id="rId4" tooltip="http://www.selfsteer.in"/>
              </a:rPr>
              <a:t>www.selfsteer.in</a:t>
            </a:r>
          </a:p>
          <a:p>
            <a:pPr algn="l">
              <a:lnSpc>
                <a:spcPts val="3395"/>
              </a:lnSpc>
            </a:pPr>
            <a:r>
              <a:rPr lang="en-US" sz="2176">
                <a:solidFill>
                  <a:srgbClr val="FFFFFF"/>
                </a:solidFill>
                <a:latin typeface="PT Sans"/>
                <a:ea typeface="PT Sans"/>
                <a:cs typeface="PT Sans"/>
                <a:sym typeface="PT Sans"/>
              </a:rPr>
              <a:t>Plan your route, choose your vehicle and get ready to experience the mountains at your own pace.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sp>
        <p:nvSpPr>
          <p:cNvPr name="TextBox 6" id="6"/>
          <p:cNvSpPr txBox="true"/>
          <p:nvPr/>
        </p:nvSpPr>
        <p:spPr>
          <a:xfrm rot="0">
            <a:off x="1047950" y="1059609"/>
            <a:ext cx="16205949" cy="679618"/>
          </a:xfrm>
          <a:prstGeom prst="rect">
            <a:avLst/>
          </a:prstGeom>
        </p:spPr>
        <p:txBody>
          <a:bodyPr anchor="t" rtlCol="false" tIns="0" lIns="0" bIns="0" rIns="0">
            <a:spAutoFit/>
          </a:bodyPr>
          <a:lstStyle/>
          <a:p>
            <a:pPr algn="l">
              <a:lnSpc>
                <a:spcPts val="5152"/>
              </a:lnSpc>
            </a:pPr>
            <a:r>
              <a:rPr lang="en-US" sz="4128">
                <a:solidFill>
                  <a:srgbClr val="FFFFFF"/>
                </a:solidFill>
                <a:latin typeface="Nunito"/>
                <a:ea typeface="Nunito"/>
                <a:cs typeface="Nunito"/>
                <a:sym typeface="Nunito"/>
              </a:rPr>
              <a:t>Why Choose a Kashmir to Ladakh Self Drive Car?</a:t>
            </a:r>
          </a:p>
        </p:txBody>
      </p:sp>
      <p:sp>
        <p:nvSpPr>
          <p:cNvPr name="TextBox 7" id="7"/>
          <p:cNvSpPr txBox="true"/>
          <p:nvPr/>
        </p:nvSpPr>
        <p:spPr>
          <a:xfrm rot="0">
            <a:off x="1047950" y="2037893"/>
            <a:ext cx="16205949" cy="1170823"/>
          </a:xfrm>
          <a:prstGeom prst="rect">
            <a:avLst/>
          </a:prstGeom>
        </p:spPr>
        <p:txBody>
          <a:bodyPr anchor="t" rtlCol="false" tIns="0" lIns="0" bIns="0" rIns="0">
            <a:spAutoFit/>
          </a:bodyPr>
          <a:lstStyle/>
          <a:p>
            <a:pPr algn="l">
              <a:lnSpc>
                <a:spcPts val="2423"/>
              </a:lnSpc>
            </a:pPr>
            <a:r>
              <a:rPr lang="en-US" sz="1726">
                <a:solidFill>
                  <a:srgbClr val="FFFFFF"/>
                </a:solidFill>
                <a:latin typeface="PT Sans"/>
                <a:ea typeface="PT Sans"/>
                <a:cs typeface="PT Sans"/>
                <a:sym typeface="PT Sans"/>
              </a:rPr>
              <a:t>A </a:t>
            </a:r>
            <a:r>
              <a:rPr lang="en-US" sz="1726" b="true">
                <a:solidFill>
                  <a:srgbClr val="FFFFFF"/>
                </a:solidFill>
                <a:latin typeface="PT Sans Bold"/>
                <a:ea typeface="PT Sans Bold"/>
                <a:cs typeface="PT Sans Bold"/>
                <a:sym typeface="PT Sans Bold"/>
              </a:rPr>
              <a:t>Kashmir to Ladakh self drive car</a:t>
            </a:r>
            <a:r>
              <a:rPr lang="en-US" sz="1726">
                <a:solidFill>
                  <a:srgbClr val="FFFFFF"/>
                </a:solidFill>
                <a:latin typeface="PT Sans"/>
                <a:ea typeface="PT Sans"/>
                <a:cs typeface="PT Sans"/>
                <a:sym typeface="PT Sans"/>
              </a:rPr>
              <a:t> is a great option for travellers who want independence during their Himalayan journey. Instead of following a fixed sightseeing schedule, you can decide where to stop, how long to stay and which places to explore.</a:t>
            </a:r>
          </a:p>
          <a:p>
            <a:pPr algn="l">
              <a:lnSpc>
                <a:spcPts val="2423"/>
              </a:lnSpc>
            </a:pPr>
            <a:r>
              <a:rPr lang="en-US" sz="1726">
                <a:solidFill>
                  <a:srgbClr val="FFFFFF"/>
                </a:solidFill>
                <a:latin typeface="PT Sans"/>
                <a:ea typeface="PT Sans"/>
                <a:cs typeface="PT Sans"/>
                <a:sym typeface="PT Sans"/>
              </a:rPr>
              <a:t>With a self-drive vehicle, you can enjoy:</a:t>
            </a:r>
          </a:p>
        </p:txBody>
      </p:sp>
      <p:grpSp>
        <p:nvGrpSpPr>
          <p:cNvPr name="Group 8" id="8"/>
          <p:cNvGrpSpPr/>
          <p:nvPr/>
        </p:nvGrpSpPr>
        <p:grpSpPr>
          <a:xfrm rot="0">
            <a:off x="1038416" y="3388633"/>
            <a:ext cx="8037890" cy="1678305"/>
            <a:chOff x="0" y="0"/>
            <a:chExt cx="10717187" cy="2237740"/>
          </a:xfrm>
        </p:grpSpPr>
        <p:sp>
          <p:nvSpPr>
            <p:cNvPr name="Freeform 9" id="9"/>
            <p:cNvSpPr/>
            <p:nvPr/>
          </p:nvSpPr>
          <p:spPr>
            <a:xfrm flipH="false" flipV="false" rot="0">
              <a:off x="0" y="0"/>
              <a:ext cx="10717276" cy="2237740"/>
            </a:xfrm>
            <a:custGeom>
              <a:avLst/>
              <a:gdLst/>
              <a:ahLst/>
              <a:cxnLst/>
              <a:rect r="r" b="b" t="t" l="l"/>
              <a:pathLst>
                <a:path h="2237740" w="10717276">
                  <a:moveTo>
                    <a:pt x="0" y="454406"/>
                  </a:moveTo>
                  <a:cubicBezTo>
                    <a:pt x="0" y="203454"/>
                    <a:pt x="203454" y="0"/>
                    <a:pt x="454406" y="0"/>
                  </a:cubicBezTo>
                  <a:lnTo>
                    <a:pt x="10262870" y="0"/>
                  </a:lnTo>
                  <a:cubicBezTo>
                    <a:pt x="10513822" y="0"/>
                    <a:pt x="10717276" y="203454"/>
                    <a:pt x="10717276" y="454406"/>
                  </a:cubicBezTo>
                  <a:lnTo>
                    <a:pt x="10717276" y="1783334"/>
                  </a:lnTo>
                  <a:cubicBezTo>
                    <a:pt x="10717276" y="2034286"/>
                    <a:pt x="10513822" y="2237740"/>
                    <a:pt x="10262870" y="2237740"/>
                  </a:cubicBezTo>
                  <a:lnTo>
                    <a:pt x="454406" y="2237740"/>
                  </a:lnTo>
                  <a:cubicBezTo>
                    <a:pt x="203454" y="2237740"/>
                    <a:pt x="0" y="2034286"/>
                    <a:pt x="0" y="1783334"/>
                  </a:cubicBezTo>
                  <a:close/>
                </a:path>
              </a:pathLst>
            </a:custGeom>
            <a:solidFill>
              <a:srgbClr val="00002E"/>
            </a:solidFill>
            <a:ln w="19065" cap="sq">
              <a:solidFill>
                <a:srgbClr val="F2B42D"/>
              </a:solidFill>
              <a:prstDash val="solid"/>
              <a:miter/>
            </a:ln>
          </p:spPr>
        </p:sp>
      </p:grpSp>
      <p:grpSp>
        <p:nvGrpSpPr>
          <p:cNvPr name="Group 10" id="10"/>
          <p:cNvGrpSpPr/>
          <p:nvPr/>
        </p:nvGrpSpPr>
        <p:grpSpPr>
          <a:xfrm rot="0">
            <a:off x="1291466" y="3641693"/>
            <a:ext cx="673656" cy="673675"/>
            <a:chOff x="0" y="0"/>
            <a:chExt cx="898207" cy="898233"/>
          </a:xfrm>
        </p:grpSpPr>
        <p:sp>
          <p:nvSpPr>
            <p:cNvPr name="Freeform 11" id="11"/>
            <p:cNvSpPr/>
            <p:nvPr/>
          </p:nvSpPr>
          <p:spPr>
            <a:xfrm flipH="false" flipV="false" rot="0">
              <a:off x="0" y="0"/>
              <a:ext cx="898271" cy="898271"/>
            </a:xfrm>
            <a:custGeom>
              <a:avLst/>
              <a:gdLst/>
              <a:ahLst/>
              <a:cxnLst/>
              <a:rect r="r" b="b" t="t" l="l"/>
              <a:pathLst>
                <a:path h="898271" w="898271">
                  <a:moveTo>
                    <a:pt x="0" y="449072"/>
                  </a:moveTo>
                  <a:cubicBezTo>
                    <a:pt x="0" y="201041"/>
                    <a:pt x="201041" y="0"/>
                    <a:pt x="449072" y="0"/>
                  </a:cubicBezTo>
                  <a:cubicBezTo>
                    <a:pt x="697103" y="0"/>
                    <a:pt x="898271" y="201041"/>
                    <a:pt x="898271" y="449072"/>
                  </a:cubicBezTo>
                  <a:cubicBezTo>
                    <a:pt x="898271" y="697103"/>
                    <a:pt x="697103" y="898271"/>
                    <a:pt x="449072" y="898271"/>
                  </a:cubicBezTo>
                  <a:cubicBezTo>
                    <a:pt x="201041" y="898271"/>
                    <a:pt x="0" y="697103"/>
                    <a:pt x="0" y="449072"/>
                  </a:cubicBezTo>
                  <a:close/>
                </a:path>
              </a:pathLst>
            </a:custGeom>
            <a:solidFill>
              <a:srgbClr val="F2B42D"/>
            </a:solidFill>
          </p:spPr>
        </p:sp>
      </p:grpSp>
      <p:sp>
        <p:nvSpPr>
          <p:cNvPr name="Freeform 12" id="12" descr="preencoded.png"/>
          <p:cNvSpPr/>
          <p:nvPr/>
        </p:nvSpPr>
        <p:spPr>
          <a:xfrm flipH="false" flipV="false" rot="0">
            <a:off x="1476746" y="3826831"/>
            <a:ext cx="303095" cy="303105"/>
          </a:xfrm>
          <a:custGeom>
            <a:avLst/>
            <a:gdLst/>
            <a:ahLst/>
            <a:cxnLst/>
            <a:rect r="r" b="b" t="t" l="l"/>
            <a:pathLst>
              <a:path h="303105" w="303095">
                <a:moveTo>
                  <a:pt x="0" y="0"/>
                </a:moveTo>
                <a:lnTo>
                  <a:pt x="303095" y="0"/>
                </a:lnTo>
                <a:lnTo>
                  <a:pt x="303095" y="303104"/>
                </a:lnTo>
                <a:lnTo>
                  <a:pt x="0" y="303104"/>
                </a:lnTo>
                <a:lnTo>
                  <a:pt x="0" y="0"/>
                </a:lnTo>
                <a:close/>
              </a:path>
            </a:pathLst>
          </a:custGeom>
          <a:blipFill>
            <a:blip r:embed="rId4">
              <a:extLst>
                <a:ext uri="{96DAC541-7B7A-43D3-8B79-37D633B846F1}">
                  <asvg:svgBlip xmlns:asvg="http://schemas.microsoft.com/office/drawing/2016/SVG/main" r:embed="rId5"/>
                </a:ext>
              </a:extLst>
            </a:blip>
            <a:stretch>
              <a:fillRect l="0" t="-3123" r="0" b="-3123"/>
            </a:stretch>
          </a:blipFill>
        </p:spPr>
      </p:sp>
      <p:sp>
        <p:nvSpPr>
          <p:cNvPr name="TextBox 13" id="13"/>
          <p:cNvSpPr txBox="true"/>
          <p:nvPr/>
        </p:nvSpPr>
        <p:spPr>
          <a:xfrm rot="0">
            <a:off x="1291466" y="4474150"/>
            <a:ext cx="7531789" cy="339738"/>
          </a:xfrm>
          <a:prstGeom prst="rect">
            <a:avLst/>
          </a:prstGeom>
        </p:spPr>
        <p:txBody>
          <a:bodyPr anchor="t" rtlCol="false" tIns="0" lIns="0" bIns="0" rIns="0">
            <a:spAutoFit/>
          </a:bodyPr>
          <a:lstStyle/>
          <a:p>
            <a:pPr algn="l">
              <a:lnSpc>
                <a:spcPts val="2529"/>
              </a:lnSpc>
            </a:pPr>
            <a:r>
              <a:rPr lang="en-US" sz="2026">
                <a:solidFill>
                  <a:srgbClr val="FFFFFF"/>
                </a:solidFill>
                <a:latin typeface="Nunito"/>
                <a:ea typeface="Nunito"/>
                <a:cs typeface="Nunito"/>
                <a:sym typeface="Nunito"/>
              </a:rPr>
              <a:t>Flexible travel schedules</a:t>
            </a:r>
          </a:p>
        </p:txBody>
      </p:sp>
      <p:grpSp>
        <p:nvGrpSpPr>
          <p:cNvPr name="Group 14" id="14"/>
          <p:cNvGrpSpPr/>
          <p:nvPr/>
        </p:nvGrpSpPr>
        <p:grpSpPr>
          <a:xfrm rot="0">
            <a:off x="9225544" y="3388633"/>
            <a:ext cx="8037890" cy="1678305"/>
            <a:chOff x="0" y="0"/>
            <a:chExt cx="10717187" cy="2237740"/>
          </a:xfrm>
        </p:grpSpPr>
        <p:sp>
          <p:nvSpPr>
            <p:cNvPr name="Freeform 15" id="15"/>
            <p:cNvSpPr/>
            <p:nvPr/>
          </p:nvSpPr>
          <p:spPr>
            <a:xfrm flipH="false" flipV="false" rot="0">
              <a:off x="0" y="0"/>
              <a:ext cx="10717276" cy="2237740"/>
            </a:xfrm>
            <a:custGeom>
              <a:avLst/>
              <a:gdLst/>
              <a:ahLst/>
              <a:cxnLst/>
              <a:rect r="r" b="b" t="t" l="l"/>
              <a:pathLst>
                <a:path h="2237740" w="10717276">
                  <a:moveTo>
                    <a:pt x="0" y="454406"/>
                  </a:moveTo>
                  <a:cubicBezTo>
                    <a:pt x="0" y="203454"/>
                    <a:pt x="203454" y="0"/>
                    <a:pt x="454406" y="0"/>
                  </a:cubicBezTo>
                  <a:lnTo>
                    <a:pt x="10262870" y="0"/>
                  </a:lnTo>
                  <a:cubicBezTo>
                    <a:pt x="10513822" y="0"/>
                    <a:pt x="10717276" y="203454"/>
                    <a:pt x="10717276" y="454406"/>
                  </a:cubicBezTo>
                  <a:lnTo>
                    <a:pt x="10717276" y="1783334"/>
                  </a:lnTo>
                  <a:cubicBezTo>
                    <a:pt x="10717276" y="2034286"/>
                    <a:pt x="10513822" y="2237740"/>
                    <a:pt x="10262870" y="2237740"/>
                  </a:cubicBezTo>
                  <a:lnTo>
                    <a:pt x="454406" y="2237740"/>
                  </a:lnTo>
                  <a:cubicBezTo>
                    <a:pt x="203454" y="2237740"/>
                    <a:pt x="0" y="2034286"/>
                    <a:pt x="0" y="1783334"/>
                  </a:cubicBezTo>
                  <a:close/>
                </a:path>
              </a:pathLst>
            </a:custGeom>
            <a:solidFill>
              <a:srgbClr val="00002E"/>
            </a:solidFill>
            <a:ln w="19065" cap="sq">
              <a:solidFill>
                <a:srgbClr val="D7425E"/>
              </a:solidFill>
              <a:prstDash val="solid"/>
              <a:miter/>
            </a:ln>
          </p:spPr>
        </p:sp>
      </p:grpSp>
      <p:grpSp>
        <p:nvGrpSpPr>
          <p:cNvPr name="Group 16" id="16"/>
          <p:cNvGrpSpPr/>
          <p:nvPr/>
        </p:nvGrpSpPr>
        <p:grpSpPr>
          <a:xfrm rot="0">
            <a:off x="9478594" y="3641693"/>
            <a:ext cx="673656" cy="673675"/>
            <a:chOff x="0" y="0"/>
            <a:chExt cx="898207" cy="898233"/>
          </a:xfrm>
        </p:grpSpPr>
        <p:sp>
          <p:nvSpPr>
            <p:cNvPr name="Freeform 17" id="17"/>
            <p:cNvSpPr/>
            <p:nvPr/>
          </p:nvSpPr>
          <p:spPr>
            <a:xfrm flipH="false" flipV="false" rot="0">
              <a:off x="0" y="0"/>
              <a:ext cx="898271" cy="898271"/>
            </a:xfrm>
            <a:custGeom>
              <a:avLst/>
              <a:gdLst/>
              <a:ahLst/>
              <a:cxnLst/>
              <a:rect r="r" b="b" t="t" l="l"/>
              <a:pathLst>
                <a:path h="898271" w="898271">
                  <a:moveTo>
                    <a:pt x="0" y="449072"/>
                  </a:moveTo>
                  <a:cubicBezTo>
                    <a:pt x="0" y="201041"/>
                    <a:pt x="201041" y="0"/>
                    <a:pt x="449072" y="0"/>
                  </a:cubicBezTo>
                  <a:cubicBezTo>
                    <a:pt x="697103" y="0"/>
                    <a:pt x="898271" y="201041"/>
                    <a:pt x="898271" y="449072"/>
                  </a:cubicBezTo>
                  <a:cubicBezTo>
                    <a:pt x="898271" y="697103"/>
                    <a:pt x="697103" y="898271"/>
                    <a:pt x="449072" y="898271"/>
                  </a:cubicBezTo>
                  <a:cubicBezTo>
                    <a:pt x="201041" y="898271"/>
                    <a:pt x="0" y="697103"/>
                    <a:pt x="0" y="449072"/>
                  </a:cubicBezTo>
                  <a:close/>
                </a:path>
              </a:pathLst>
            </a:custGeom>
            <a:solidFill>
              <a:srgbClr val="D7425E"/>
            </a:solidFill>
          </p:spPr>
        </p:sp>
      </p:grpSp>
      <p:sp>
        <p:nvSpPr>
          <p:cNvPr name="Freeform 18" id="18" descr="preencoded.png"/>
          <p:cNvSpPr/>
          <p:nvPr/>
        </p:nvSpPr>
        <p:spPr>
          <a:xfrm flipH="false" flipV="false" rot="0">
            <a:off x="9663874" y="3826831"/>
            <a:ext cx="303095" cy="303105"/>
          </a:xfrm>
          <a:custGeom>
            <a:avLst/>
            <a:gdLst/>
            <a:ahLst/>
            <a:cxnLst/>
            <a:rect r="r" b="b" t="t" l="l"/>
            <a:pathLst>
              <a:path h="303105" w="303095">
                <a:moveTo>
                  <a:pt x="0" y="0"/>
                </a:moveTo>
                <a:lnTo>
                  <a:pt x="303096" y="0"/>
                </a:lnTo>
                <a:lnTo>
                  <a:pt x="303096" y="303104"/>
                </a:lnTo>
                <a:lnTo>
                  <a:pt x="0" y="303104"/>
                </a:lnTo>
                <a:lnTo>
                  <a:pt x="0" y="0"/>
                </a:lnTo>
                <a:close/>
              </a:path>
            </a:pathLst>
          </a:custGeom>
          <a:blipFill>
            <a:blip r:embed="rId6">
              <a:extLst>
                <a:ext uri="{96DAC541-7B7A-43D3-8B79-37D633B846F1}">
                  <asvg:svgBlip xmlns:asvg="http://schemas.microsoft.com/office/drawing/2016/SVG/main" r:embed="rId7"/>
                </a:ext>
              </a:extLst>
            </a:blip>
            <a:stretch>
              <a:fillRect l="-15628" t="0" r="-15624" b="0"/>
            </a:stretch>
          </a:blipFill>
        </p:spPr>
      </p:sp>
      <p:sp>
        <p:nvSpPr>
          <p:cNvPr name="TextBox 19" id="19"/>
          <p:cNvSpPr txBox="true"/>
          <p:nvPr/>
        </p:nvSpPr>
        <p:spPr>
          <a:xfrm rot="0">
            <a:off x="9478594" y="4474150"/>
            <a:ext cx="7531789" cy="339738"/>
          </a:xfrm>
          <a:prstGeom prst="rect">
            <a:avLst/>
          </a:prstGeom>
        </p:spPr>
        <p:txBody>
          <a:bodyPr anchor="t" rtlCol="false" tIns="0" lIns="0" bIns="0" rIns="0">
            <a:spAutoFit/>
          </a:bodyPr>
          <a:lstStyle/>
          <a:p>
            <a:pPr algn="l">
              <a:lnSpc>
                <a:spcPts val="2529"/>
              </a:lnSpc>
            </a:pPr>
            <a:r>
              <a:rPr lang="en-US" sz="2026">
                <a:solidFill>
                  <a:srgbClr val="FFFFFF"/>
                </a:solidFill>
                <a:latin typeface="Nunito"/>
                <a:ea typeface="Nunito"/>
                <a:cs typeface="Nunito"/>
                <a:sym typeface="Nunito"/>
              </a:rPr>
              <a:t>Private travel with family or friends</a:t>
            </a:r>
          </a:p>
        </p:txBody>
      </p:sp>
      <p:grpSp>
        <p:nvGrpSpPr>
          <p:cNvPr name="Group 20" id="20"/>
          <p:cNvGrpSpPr/>
          <p:nvPr/>
        </p:nvGrpSpPr>
        <p:grpSpPr>
          <a:xfrm rot="0">
            <a:off x="1038416" y="5216185"/>
            <a:ext cx="8037890" cy="1678305"/>
            <a:chOff x="0" y="0"/>
            <a:chExt cx="10717187" cy="2237740"/>
          </a:xfrm>
        </p:grpSpPr>
        <p:sp>
          <p:nvSpPr>
            <p:cNvPr name="Freeform 21" id="21"/>
            <p:cNvSpPr/>
            <p:nvPr/>
          </p:nvSpPr>
          <p:spPr>
            <a:xfrm flipH="false" flipV="false" rot="0">
              <a:off x="0" y="0"/>
              <a:ext cx="10717276" cy="2237740"/>
            </a:xfrm>
            <a:custGeom>
              <a:avLst/>
              <a:gdLst/>
              <a:ahLst/>
              <a:cxnLst/>
              <a:rect r="r" b="b" t="t" l="l"/>
              <a:pathLst>
                <a:path h="2237740" w="10717276">
                  <a:moveTo>
                    <a:pt x="0" y="454406"/>
                  </a:moveTo>
                  <a:cubicBezTo>
                    <a:pt x="0" y="203454"/>
                    <a:pt x="203454" y="0"/>
                    <a:pt x="454406" y="0"/>
                  </a:cubicBezTo>
                  <a:lnTo>
                    <a:pt x="10262870" y="0"/>
                  </a:lnTo>
                  <a:cubicBezTo>
                    <a:pt x="10513822" y="0"/>
                    <a:pt x="10717276" y="203454"/>
                    <a:pt x="10717276" y="454406"/>
                  </a:cubicBezTo>
                  <a:lnTo>
                    <a:pt x="10717276" y="1783334"/>
                  </a:lnTo>
                  <a:cubicBezTo>
                    <a:pt x="10717276" y="2034286"/>
                    <a:pt x="10513822" y="2237740"/>
                    <a:pt x="10262870" y="2237740"/>
                  </a:cubicBezTo>
                  <a:lnTo>
                    <a:pt x="454406" y="2237740"/>
                  </a:lnTo>
                  <a:cubicBezTo>
                    <a:pt x="203454" y="2237740"/>
                    <a:pt x="0" y="2034286"/>
                    <a:pt x="0" y="1783334"/>
                  </a:cubicBezTo>
                  <a:close/>
                </a:path>
              </a:pathLst>
            </a:custGeom>
            <a:solidFill>
              <a:srgbClr val="00002E"/>
            </a:solidFill>
            <a:ln w="19065" cap="sq">
              <a:solidFill>
                <a:srgbClr val="DD785E"/>
              </a:solidFill>
              <a:prstDash val="solid"/>
              <a:miter/>
            </a:ln>
          </p:spPr>
        </p:sp>
      </p:grpSp>
      <p:grpSp>
        <p:nvGrpSpPr>
          <p:cNvPr name="Group 22" id="22"/>
          <p:cNvGrpSpPr/>
          <p:nvPr/>
        </p:nvGrpSpPr>
        <p:grpSpPr>
          <a:xfrm rot="0">
            <a:off x="1291466" y="5469245"/>
            <a:ext cx="673656" cy="673675"/>
            <a:chOff x="0" y="0"/>
            <a:chExt cx="898207" cy="898233"/>
          </a:xfrm>
        </p:grpSpPr>
        <p:sp>
          <p:nvSpPr>
            <p:cNvPr name="Freeform 23" id="23"/>
            <p:cNvSpPr/>
            <p:nvPr/>
          </p:nvSpPr>
          <p:spPr>
            <a:xfrm flipH="false" flipV="false" rot="0">
              <a:off x="0" y="0"/>
              <a:ext cx="898271" cy="898271"/>
            </a:xfrm>
            <a:custGeom>
              <a:avLst/>
              <a:gdLst/>
              <a:ahLst/>
              <a:cxnLst/>
              <a:rect r="r" b="b" t="t" l="l"/>
              <a:pathLst>
                <a:path h="898271" w="898271">
                  <a:moveTo>
                    <a:pt x="0" y="449072"/>
                  </a:moveTo>
                  <a:cubicBezTo>
                    <a:pt x="0" y="201041"/>
                    <a:pt x="201041" y="0"/>
                    <a:pt x="449072" y="0"/>
                  </a:cubicBezTo>
                  <a:cubicBezTo>
                    <a:pt x="697103" y="0"/>
                    <a:pt x="898271" y="201041"/>
                    <a:pt x="898271" y="449072"/>
                  </a:cubicBezTo>
                  <a:cubicBezTo>
                    <a:pt x="898271" y="697103"/>
                    <a:pt x="697103" y="898271"/>
                    <a:pt x="449072" y="898271"/>
                  </a:cubicBezTo>
                  <a:cubicBezTo>
                    <a:pt x="201041" y="898271"/>
                    <a:pt x="0" y="697103"/>
                    <a:pt x="0" y="449072"/>
                  </a:cubicBezTo>
                  <a:close/>
                </a:path>
              </a:pathLst>
            </a:custGeom>
            <a:solidFill>
              <a:srgbClr val="DD785E"/>
            </a:solidFill>
          </p:spPr>
        </p:sp>
      </p:grpSp>
      <p:sp>
        <p:nvSpPr>
          <p:cNvPr name="Freeform 24" id="24" descr="preencoded.png"/>
          <p:cNvSpPr/>
          <p:nvPr/>
        </p:nvSpPr>
        <p:spPr>
          <a:xfrm flipH="false" flipV="false" rot="0">
            <a:off x="1476746" y="5654383"/>
            <a:ext cx="303095" cy="303105"/>
          </a:xfrm>
          <a:custGeom>
            <a:avLst/>
            <a:gdLst/>
            <a:ahLst/>
            <a:cxnLst/>
            <a:rect r="r" b="b" t="t" l="l"/>
            <a:pathLst>
              <a:path h="303105" w="303095">
                <a:moveTo>
                  <a:pt x="0" y="0"/>
                </a:moveTo>
                <a:lnTo>
                  <a:pt x="303095" y="0"/>
                </a:lnTo>
                <a:lnTo>
                  <a:pt x="303095" y="303104"/>
                </a:lnTo>
                <a:lnTo>
                  <a:pt x="0" y="303104"/>
                </a:lnTo>
                <a:lnTo>
                  <a:pt x="0" y="0"/>
                </a:lnTo>
                <a:close/>
              </a:path>
            </a:pathLst>
          </a:custGeom>
          <a:blipFill>
            <a:blip r:embed="rId8">
              <a:extLst>
                <a:ext uri="{96DAC541-7B7A-43D3-8B79-37D633B846F1}">
                  <asvg:svgBlip xmlns:asvg="http://schemas.microsoft.com/office/drawing/2016/SVG/main" r:embed="rId9"/>
                </a:ext>
              </a:extLst>
            </a:blip>
            <a:stretch>
              <a:fillRect l="0" t="-21871" r="0" b="-21874"/>
            </a:stretch>
          </a:blipFill>
        </p:spPr>
      </p:sp>
      <p:sp>
        <p:nvSpPr>
          <p:cNvPr name="TextBox 25" id="25"/>
          <p:cNvSpPr txBox="true"/>
          <p:nvPr/>
        </p:nvSpPr>
        <p:spPr>
          <a:xfrm rot="0">
            <a:off x="1291466" y="6301702"/>
            <a:ext cx="7531789" cy="339738"/>
          </a:xfrm>
          <a:prstGeom prst="rect">
            <a:avLst/>
          </a:prstGeom>
        </p:spPr>
        <p:txBody>
          <a:bodyPr anchor="t" rtlCol="false" tIns="0" lIns="0" bIns="0" rIns="0">
            <a:spAutoFit/>
          </a:bodyPr>
          <a:lstStyle/>
          <a:p>
            <a:pPr algn="l">
              <a:lnSpc>
                <a:spcPts val="2529"/>
              </a:lnSpc>
            </a:pPr>
            <a:r>
              <a:rPr lang="en-US" sz="2026">
                <a:solidFill>
                  <a:srgbClr val="FFFFFF"/>
                </a:solidFill>
                <a:latin typeface="Nunito"/>
                <a:ea typeface="Nunito"/>
                <a:cs typeface="Nunito"/>
                <a:sym typeface="Nunito"/>
              </a:rPr>
              <a:t>Easy luggage management</a:t>
            </a:r>
          </a:p>
        </p:txBody>
      </p:sp>
      <p:grpSp>
        <p:nvGrpSpPr>
          <p:cNvPr name="Group 26" id="26"/>
          <p:cNvGrpSpPr/>
          <p:nvPr/>
        </p:nvGrpSpPr>
        <p:grpSpPr>
          <a:xfrm rot="0">
            <a:off x="9225544" y="5216185"/>
            <a:ext cx="8037890" cy="1678305"/>
            <a:chOff x="0" y="0"/>
            <a:chExt cx="10717187" cy="2237740"/>
          </a:xfrm>
        </p:grpSpPr>
        <p:sp>
          <p:nvSpPr>
            <p:cNvPr name="Freeform 27" id="27"/>
            <p:cNvSpPr/>
            <p:nvPr/>
          </p:nvSpPr>
          <p:spPr>
            <a:xfrm flipH="false" flipV="false" rot="0">
              <a:off x="0" y="0"/>
              <a:ext cx="10717276" cy="2237740"/>
            </a:xfrm>
            <a:custGeom>
              <a:avLst/>
              <a:gdLst/>
              <a:ahLst/>
              <a:cxnLst/>
              <a:rect r="r" b="b" t="t" l="l"/>
              <a:pathLst>
                <a:path h="2237740" w="10717276">
                  <a:moveTo>
                    <a:pt x="0" y="454406"/>
                  </a:moveTo>
                  <a:cubicBezTo>
                    <a:pt x="0" y="203454"/>
                    <a:pt x="203454" y="0"/>
                    <a:pt x="454406" y="0"/>
                  </a:cubicBezTo>
                  <a:lnTo>
                    <a:pt x="10262870" y="0"/>
                  </a:lnTo>
                  <a:cubicBezTo>
                    <a:pt x="10513822" y="0"/>
                    <a:pt x="10717276" y="203454"/>
                    <a:pt x="10717276" y="454406"/>
                  </a:cubicBezTo>
                  <a:lnTo>
                    <a:pt x="10717276" y="1783334"/>
                  </a:lnTo>
                  <a:cubicBezTo>
                    <a:pt x="10717276" y="2034286"/>
                    <a:pt x="10513822" y="2237740"/>
                    <a:pt x="10262870" y="2237740"/>
                  </a:cubicBezTo>
                  <a:lnTo>
                    <a:pt x="454406" y="2237740"/>
                  </a:lnTo>
                  <a:cubicBezTo>
                    <a:pt x="203454" y="2237740"/>
                    <a:pt x="0" y="2034286"/>
                    <a:pt x="0" y="1783334"/>
                  </a:cubicBezTo>
                  <a:close/>
                </a:path>
              </a:pathLst>
            </a:custGeom>
            <a:solidFill>
              <a:srgbClr val="00002E"/>
            </a:solidFill>
            <a:ln w="19065" cap="sq">
              <a:solidFill>
                <a:srgbClr val="48A8E2"/>
              </a:solidFill>
              <a:prstDash val="solid"/>
              <a:miter/>
            </a:ln>
          </p:spPr>
        </p:sp>
      </p:grpSp>
      <p:grpSp>
        <p:nvGrpSpPr>
          <p:cNvPr name="Group 28" id="28"/>
          <p:cNvGrpSpPr/>
          <p:nvPr/>
        </p:nvGrpSpPr>
        <p:grpSpPr>
          <a:xfrm rot="0">
            <a:off x="9478594" y="5469245"/>
            <a:ext cx="673656" cy="673675"/>
            <a:chOff x="0" y="0"/>
            <a:chExt cx="898207" cy="898233"/>
          </a:xfrm>
        </p:grpSpPr>
        <p:sp>
          <p:nvSpPr>
            <p:cNvPr name="Freeform 29" id="29"/>
            <p:cNvSpPr/>
            <p:nvPr/>
          </p:nvSpPr>
          <p:spPr>
            <a:xfrm flipH="false" flipV="false" rot="0">
              <a:off x="0" y="0"/>
              <a:ext cx="898271" cy="898271"/>
            </a:xfrm>
            <a:custGeom>
              <a:avLst/>
              <a:gdLst/>
              <a:ahLst/>
              <a:cxnLst/>
              <a:rect r="r" b="b" t="t" l="l"/>
              <a:pathLst>
                <a:path h="898271" w="898271">
                  <a:moveTo>
                    <a:pt x="0" y="449072"/>
                  </a:moveTo>
                  <a:cubicBezTo>
                    <a:pt x="0" y="201041"/>
                    <a:pt x="201041" y="0"/>
                    <a:pt x="449072" y="0"/>
                  </a:cubicBezTo>
                  <a:cubicBezTo>
                    <a:pt x="697103" y="0"/>
                    <a:pt x="898271" y="201041"/>
                    <a:pt x="898271" y="449072"/>
                  </a:cubicBezTo>
                  <a:cubicBezTo>
                    <a:pt x="898271" y="697103"/>
                    <a:pt x="697103" y="898271"/>
                    <a:pt x="449072" y="898271"/>
                  </a:cubicBezTo>
                  <a:cubicBezTo>
                    <a:pt x="201041" y="898271"/>
                    <a:pt x="0" y="697103"/>
                    <a:pt x="0" y="449072"/>
                  </a:cubicBezTo>
                  <a:close/>
                </a:path>
              </a:pathLst>
            </a:custGeom>
            <a:solidFill>
              <a:srgbClr val="48A8E2"/>
            </a:solidFill>
          </p:spPr>
        </p:sp>
      </p:grpSp>
      <p:sp>
        <p:nvSpPr>
          <p:cNvPr name="Freeform 30" id="30" descr="preencoded.png"/>
          <p:cNvSpPr/>
          <p:nvPr/>
        </p:nvSpPr>
        <p:spPr>
          <a:xfrm flipH="false" flipV="false" rot="0">
            <a:off x="9663874" y="5654383"/>
            <a:ext cx="303095" cy="303105"/>
          </a:xfrm>
          <a:custGeom>
            <a:avLst/>
            <a:gdLst/>
            <a:ahLst/>
            <a:cxnLst/>
            <a:rect r="r" b="b" t="t" l="l"/>
            <a:pathLst>
              <a:path h="303105" w="303095">
                <a:moveTo>
                  <a:pt x="0" y="0"/>
                </a:moveTo>
                <a:lnTo>
                  <a:pt x="303096" y="0"/>
                </a:lnTo>
                <a:lnTo>
                  <a:pt x="303096" y="303104"/>
                </a:lnTo>
                <a:lnTo>
                  <a:pt x="0" y="303104"/>
                </a:lnTo>
                <a:lnTo>
                  <a:pt x="0" y="0"/>
                </a:lnTo>
                <a:close/>
              </a:path>
            </a:pathLst>
          </a:custGeom>
          <a:blipFill>
            <a:blip r:embed="rId10">
              <a:extLst>
                <a:ext uri="{96DAC541-7B7A-43D3-8B79-37D633B846F1}">
                  <asvg:svgBlip xmlns:asvg="http://schemas.microsoft.com/office/drawing/2016/SVG/main" r:embed="rId11"/>
                </a:ext>
              </a:extLst>
            </a:blip>
            <a:stretch>
              <a:fillRect l="-12501" t="0" r="-12501" b="0"/>
            </a:stretch>
          </a:blipFill>
        </p:spPr>
      </p:sp>
      <p:sp>
        <p:nvSpPr>
          <p:cNvPr name="TextBox 31" id="31"/>
          <p:cNvSpPr txBox="true"/>
          <p:nvPr/>
        </p:nvSpPr>
        <p:spPr>
          <a:xfrm rot="0">
            <a:off x="9478594" y="6301702"/>
            <a:ext cx="7531789" cy="339738"/>
          </a:xfrm>
          <a:prstGeom prst="rect">
            <a:avLst/>
          </a:prstGeom>
        </p:spPr>
        <p:txBody>
          <a:bodyPr anchor="t" rtlCol="false" tIns="0" lIns="0" bIns="0" rIns="0">
            <a:spAutoFit/>
          </a:bodyPr>
          <a:lstStyle/>
          <a:p>
            <a:pPr algn="l">
              <a:lnSpc>
                <a:spcPts val="2529"/>
              </a:lnSpc>
            </a:pPr>
            <a:r>
              <a:rPr lang="en-US" sz="2026">
                <a:solidFill>
                  <a:srgbClr val="FFFFFF"/>
                </a:solidFill>
                <a:latin typeface="Nunito"/>
                <a:ea typeface="Nunito"/>
                <a:cs typeface="Nunito"/>
                <a:sym typeface="Nunito"/>
              </a:rPr>
              <a:t>Freedom to stop at scenic locations</a:t>
            </a:r>
          </a:p>
        </p:txBody>
      </p:sp>
      <p:grpSp>
        <p:nvGrpSpPr>
          <p:cNvPr name="Group 32" id="32"/>
          <p:cNvGrpSpPr/>
          <p:nvPr/>
        </p:nvGrpSpPr>
        <p:grpSpPr>
          <a:xfrm rot="0">
            <a:off x="1038416" y="7043738"/>
            <a:ext cx="8037890" cy="1678305"/>
            <a:chOff x="0" y="0"/>
            <a:chExt cx="10717187" cy="2237740"/>
          </a:xfrm>
        </p:grpSpPr>
        <p:sp>
          <p:nvSpPr>
            <p:cNvPr name="Freeform 33" id="33"/>
            <p:cNvSpPr/>
            <p:nvPr/>
          </p:nvSpPr>
          <p:spPr>
            <a:xfrm flipH="false" flipV="false" rot="0">
              <a:off x="0" y="0"/>
              <a:ext cx="10717276" cy="2237740"/>
            </a:xfrm>
            <a:custGeom>
              <a:avLst/>
              <a:gdLst/>
              <a:ahLst/>
              <a:cxnLst/>
              <a:rect r="r" b="b" t="t" l="l"/>
              <a:pathLst>
                <a:path h="2237740" w="10717276">
                  <a:moveTo>
                    <a:pt x="0" y="454406"/>
                  </a:moveTo>
                  <a:cubicBezTo>
                    <a:pt x="0" y="203454"/>
                    <a:pt x="203454" y="0"/>
                    <a:pt x="454406" y="0"/>
                  </a:cubicBezTo>
                  <a:lnTo>
                    <a:pt x="10262870" y="0"/>
                  </a:lnTo>
                  <a:cubicBezTo>
                    <a:pt x="10513822" y="0"/>
                    <a:pt x="10717276" y="203454"/>
                    <a:pt x="10717276" y="454406"/>
                  </a:cubicBezTo>
                  <a:lnTo>
                    <a:pt x="10717276" y="1783334"/>
                  </a:lnTo>
                  <a:cubicBezTo>
                    <a:pt x="10717276" y="2034286"/>
                    <a:pt x="10513822" y="2237740"/>
                    <a:pt x="10262870" y="2237740"/>
                  </a:cubicBezTo>
                  <a:lnTo>
                    <a:pt x="454406" y="2237740"/>
                  </a:lnTo>
                  <a:cubicBezTo>
                    <a:pt x="203454" y="2237740"/>
                    <a:pt x="0" y="2034286"/>
                    <a:pt x="0" y="1783334"/>
                  </a:cubicBezTo>
                  <a:close/>
                </a:path>
              </a:pathLst>
            </a:custGeom>
            <a:solidFill>
              <a:srgbClr val="00002E"/>
            </a:solidFill>
            <a:ln w="19065" cap="sq">
              <a:solidFill>
                <a:srgbClr val="59ABA9"/>
              </a:solidFill>
              <a:prstDash val="solid"/>
              <a:miter/>
            </a:ln>
          </p:spPr>
        </p:sp>
      </p:grpSp>
      <p:grpSp>
        <p:nvGrpSpPr>
          <p:cNvPr name="Group 34" id="34"/>
          <p:cNvGrpSpPr/>
          <p:nvPr/>
        </p:nvGrpSpPr>
        <p:grpSpPr>
          <a:xfrm rot="0">
            <a:off x="1291466" y="7296788"/>
            <a:ext cx="673656" cy="673675"/>
            <a:chOff x="0" y="0"/>
            <a:chExt cx="898207" cy="898233"/>
          </a:xfrm>
        </p:grpSpPr>
        <p:sp>
          <p:nvSpPr>
            <p:cNvPr name="Freeform 35" id="35"/>
            <p:cNvSpPr/>
            <p:nvPr/>
          </p:nvSpPr>
          <p:spPr>
            <a:xfrm flipH="false" flipV="false" rot="0">
              <a:off x="0" y="0"/>
              <a:ext cx="898271" cy="898271"/>
            </a:xfrm>
            <a:custGeom>
              <a:avLst/>
              <a:gdLst/>
              <a:ahLst/>
              <a:cxnLst/>
              <a:rect r="r" b="b" t="t" l="l"/>
              <a:pathLst>
                <a:path h="898271" w="898271">
                  <a:moveTo>
                    <a:pt x="0" y="449072"/>
                  </a:moveTo>
                  <a:cubicBezTo>
                    <a:pt x="0" y="201041"/>
                    <a:pt x="201041" y="0"/>
                    <a:pt x="449072" y="0"/>
                  </a:cubicBezTo>
                  <a:cubicBezTo>
                    <a:pt x="697103" y="0"/>
                    <a:pt x="898271" y="201041"/>
                    <a:pt x="898271" y="449072"/>
                  </a:cubicBezTo>
                  <a:cubicBezTo>
                    <a:pt x="898271" y="697103"/>
                    <a:pt x="697103" y="898271"/>
                    <a:pt x="449072" y="898271"/>
                  </a:cubicBezTo>
                  <a:cubicBezTo>
                    <a:pt x="201041" y="898271"/>
                    <a:pt x="0" y="697103"/>
                    <a:pt x="0" y="449072"/>
                  </a:cubicBezTo>
                  <a:close/>
                </a:path>
              </a:pathLst>
            </a:custGeom>
            <a:solidFill>
              <a:srgbClr val="59ABA9"/>
            </a:solidFill>
          </p:spPr>
        </p:sp>
      </p:grpSp>
      <p:sp>
        <p:nvSpPr>
          <p:cNvPr name="Freeform 36" id="36" descr="preencoded.png"/>
          <p:cNvSpPr/>
          <p:nvPr/>
        </p:nvSpPr>
        <p:spPr>
          <a:xfrm flipH="false" flipV="false" rot="0">
            <a:off x="1476746" y="7481926"/>
            <a:ext cx="303095" cy="303105"/>
          </a:xfrm>
          <a:custGeom>
            <a:avLst/>
            <a:gdLst/>
            <a:ahLst/>
            <a:cxnLst/>
            <a:rect r="r" b="b" t="t" l="l"/>
            <a:pathLst>
              <a:path h="303105" w="303095">
                <a:moveTo>
                  <a:pt x="0" y="0"/>
                </a:moveTo>
                <a:lnTo>
                  <a:pt x="303095" y="0"/>
                </a:lnTo>
                <a:lnTo>
                  <a:pt x="303095" y="303104"/>
                </a:lnTo>
                <a:lnTo>
                  <a:pt x="0" y="303104"/>
                </a:lnTo>
                <a:lnTo>
                  <a:pt x="0" y="0"/>
                </a:lnTo>
                <a:close/>
              </a:path>
            </a:pathLst>
          </a:custGeom>
          <a:blipFill>
            <a:blip r:embed="rId12">
              <a:extLst>
                <a:ext uri="{96DAC541-7B7A-43D3-8B79-37D633B846F1}">
                  <asvg:svgBlip xmlns:asvg="http://schemas.microsoft.com/office/drawing/2016/SVG/main" r:embed="rId13"/>
                </a:ext>
              </a:extLst>
            </a:blip>
            <a:stretch>
              <a:fillRect l="0" t="-3123" r="0" b="-3123"/>
            </a:stretch>
          </a:blipFill>
        </p:spPr>
      </p:sp>
      <p:sp>
        <p:nvSpPr>
          <p:cNvPr name="TextBox 37" id="37"/>
          <p:cNvSpPr txBox="true"/>
          <p:nvPr/>
        </p:nvSpPr>
        <p:spPr>
          <a:xfrm rot="0">
            <a:off x="1291466" y="8129245"/>
            <a:ext cx="7531789" cy="339738"/>
          </a:xfrm>
          <a:prstGeom prst="rect">
            <a:avLst/>
          </a:prstGeom>
        </p:spPr>
        <p:txBody>
          <a:bodyPr anchor="t" rtlCol="false" tIns="0" lIns="0" bIns="0" rIns="0">
            <a:spAutoFit/>
          </a:bodyPr>
          <a:lstStyle/>
          <a:p>
            <a:pPr algn="l">
              <a:lnSpc>
                <a:spcPts val="2529"/>
              </a:lnSpc>
            </a:pPr>
            <a:r>
              <a:rPr lang="en-US" sz="2026">
                <a:solidFill>
                  <a:srgbClr val="FFFFFF"/>
                </a:solidFill>
                <a:latin typeface="Nunito"/>
                <a:ea typeface="Nunito"/>
                <a:cs typeface="Nunito"/>
                <a:sym typeface="Nunito"/>
              </a:rPr>
              <a:t>A personalised road-trip experience</a:t>
            </a:r>
          </a:p>
        </p:txBody>
      </p:sp>
      <p:grpSp>
        <p:nvGrpSpPr>
          <p:cNvPr name="Group 38" id="38"/>
          <p:cNvGrpSpPr/>
          <p:nvPr/>
        </p:nvGrpSpPr>
        <p:grpSpPr>
          <a:xfrm rot="0">
            <a:off x="9225544" y="7043738"/>
            <a:ext cx="8037890" cy="1678305"/>
            <a:chOff x="0" y="0"/>
            <a:chExt cx="10717187" cy="2237740"/>
          </a:xfrm>
        </p:grpSpPr>
        <p:sp>
          <p:nvSpPr>
            <p:cNvPr name="Freeform 39" id="39"/>
            <p:cNvSpPr/>
            <p:nvPr/>
          </p:nvSpPr>
          <p:spPr>
            <a:xfrm flipH="false" flipV="false" rot="0">
              <a:off x="0" y="0"/>
              <a:ext cx="10717276" cy="2237740"/>
            </a:xfrm>
            <a:custGeom>
              <a:avLst/>
              <a:gdLst/>
              <a:ahLst/>
              <a:cxnLst/>
              <a:rect r="r" b="b" t="t" l="l"/>
              <a:pathLst>
                <a:path h="2237740" w="10717276">
                  <a:moveTo>
                    <a:pt x="0" y="454406"/>
                  </a:moveTo>
                  <a:cubicBezTo>
                    <a:pt x="0" y="203454"/>
                    <a:pt x="203454" y="0"/>
                    <a:pt x="454406" y="0"/>
                  </a:cubicBezTo>
                  <a:lnTo>
                    <a:pt x="10262870" y="0"/>
                  </a:lnTo>
                  <a:cubicBezTo>
                    <a:pt x="10513822" y="0"/>
                    <a:pt x="10717276" y="203454"/>
                    <a:pt x="10717276" y="454406"/>
                  </a:cubicBezTo>
                  <a:lnTo>
                    <a:pt x="10717276" y="1783334"/>
                  </a:lnTo>
                  <a:cubicBezTo>
                    <a:pt x="10717276" y="2034286"/>
                    <a:pt x="10513822" y="2237740"/>
                    <a:pt x="10262870" y="2237740"/>
                  </a:cubicBezTo>
                  <a:lnTo>
                    <a:pt x="454406" y="2237740"/>
                  </a:lnTo>
                  <a:cubicBezTo>
                    <a:pt x="203454" y="2237740"/>
                    <a:pt x="0" y="2034286"/>
                    <a:pt x="0" y="1783334"/>
                  </a:cubicBezTo>
                  <a:close/>
                </a:path>
              </a:pathLst>
            </a:custGeom>
            <a:solidFill>
              <a:srgbClr val="00002E"/>
            </a:solidFill>
            <a:ln w="19065" cap="sq">
              <a:solidFill>
                <a:srgbClr val="F2B42D"/>
              </a:solidFill>
              <a:prstDash val="solid"/>
              <a:miter/>
            </a:ln>
          </p:spPr>
        </p:sp>
      </p:grpSp>
      <p:grpSp>
        <p:nvGrpSpPr>
          <p:cNvPr name="Group 40" id="40"/>
          <p:cNvGrpSpPr/>
          <p:nvPr/>
        </p:nvGrpSpPr>
        <p:grpSpPr>
          <a:xfrm rot="0">
            <a:off x="9478594" y="7296788"/>
            <a:ext cx="673656" cy="673675"/>
            <a:chOff x="0" y="0"/>
            <a:chExt cx="898207" cy="898233"/>
          </a:xfrm>
        </p:grpSpPr>
        <p:sp>
          <p:nvSpPr>
            <p:cNvPr name="Freeform 41" id="41"/>
            <p:cNvSpPr/>
            <p:nvPr/>
          </p:nvSpPr>
          <p:spPr>
            <a:xfrm flipH="false" flipV="false" rot="0">
              <a:off x="0" y="0"/>
              <a:ext cx="898271" cy="898271"/>
            </a:xfrm>
            <a:custGeom>
              <a:avLst/>
              <a:gdLst/>
              <a:ahLst/>
              <a:cxnLst/>
              <a:rect r="r" b="b" t="t" l="l"/>
              <a:pathLst>
                <a:path h="898271" w="898271">
                  <a:moveTo>
                    <a:pt x="0" y="449072"/>
                  </a:moveTo>
                  <a:cubicBezTo>
                    <a:pt x="0" y="201041"/>
                    <a:pt x="201041" y="0"/>
                    <a:pt x="449072" y="0"/>
                  </a:cubicBezTo>
                  <a:cubicBezTo>
                    <a:pt x="697103" y="0"/>
                    <a:pt x="898271" y="201041"/>
                    <a:pt x="898271" y="449072"/>
                  </a:cubicBezTo>
                  <a:cubicBezTo>
                    <a:pt x="898271" y="697103"/>
                    <a:pt x="697103" y="898271"/>
                    <a:pt x="449072" y="898271"/>
                  </a:cubicBezTo>
                  <a:cubicBezTo>
                    <a:pt x="201041" y="898271"/>
                    <a:pt x="0" y="697103"/>
                    <a:pt x="0" y="449072"/>
                  </a:cubicBezTo>
                  <a:close/>
                </a:path>
              </a:pathLst>
            </a:custGeom>
            <a:solidFill>
              <a:srgbClr val="F2B42D"/>
            </a:solidFill>
          </p:spPr>
        </p:sp>
      </p:grpSp>
      <p:sp>
        <p:nvSpPr>
          <p:cNvPr name="Freeform 42" id="42" descr="preencoded.png"/>
          <p:cNvSpPr/>
          <p:nvPr/>
        </p:nvSpPr>
        <p:spPr>
          <a:xfrm flipH="false" flipV="false" rot="0">
            <a:off x="9663874" y="7481926"/>
            <a:ext cx="303095" cy="303105"/>
          </a:xfrm>
          <a:custGeom>
            <a:avLst/>
            <a:gdLst/>
            <a:ahLst/>
            <a:cxnLst/>
            <a:rect r="r" b="b" t="t" l="l"/>
            <a:pathLst>
              <a:path h="303105" w="303095">
                <a:moveTo>
                  <a:pt x="0" y="0"/>
                </a:moveTo>
                <a:lnTo>
                  <a:pt x="303096" y="0"/>
                </a:lnTo>
                <a:lnTo>
                  <a:pt x="303096" y="303104"/>
                </a:lnTo>
                <a:lnTo>
                  <a:pt x="0" y="303104"/>
                </a:lnTo>
                <a:lnTo>
                  <a:pt x="0" y="0"/>
                </a:lnTo>
                <a:close/>
              </a:path>
            </a:pathLst>
          </a:custGeom>
          <a:blipFill>
            <a:blip r:embed="rId14">
              <a:extLst>
                <a:ext uri="{96DAC541-7B7A-43D3-8B79-37D633B846F1}">
                  <asvg:svgBlip xmlns:asvg="http://schemas.microsoft.com/office/drawing/2016/SVG/main" r:embed="rId15"/>
                </a:ext>
              </a:extLst>
            </a:blip>
            <a:stretch>
              <a:fillRect l="-1" t="0" r="-1" b="0"/>
            </a:stretch>
          </a:blipFill>
        </p:spPr>
      </p:sp>
      <p:sp>
        <p:nvSpPr>
          <p:cNvPr name="TextBox 43" id="43"/>
          <p:cNvSpPr txBox="true"/>
          <p:nvPr/>
        </p:nvSpPr>
        <p:spPr>
          <a:xfrm rot="0">
            <a:off x="9478594" y="8129245"/>
            <a:ext cx="7531789" cy="339738"/>
          </a:xfrm>
          <a:prstGeom prst="rect">
            <a:avLst/>
          </a:prstGeom>
        </p:spPr>
        <p:txBody>
          <a:bodyPr anchor="t" rtlCol="false" tIns="0" lIns="0" bIns="0" rIns="0">
            <a:spAutoFit/>
          </a:bodyPr>
          <a:lstStyle/>
          <a:p>
            <a:pPr algn="l">
              <a:lnSpc>
                <a:spcPts val="2529"/>
              </a:lnSpc>
            </a:pPr>
            <a:r>
              <a:rPr lang="en-US" sz="2026">
                <a:solidFill>
                  <a:srgbClr val="FFFFFF"/>
                </a:solidFill>
                <a:latin typeface="Nunito"/>
                <a:ea typeface="Nunito"/>
                <a:cs typeface="Nunito"/>
                <a:sym typeface="Nunito"/>
              </a:rPr>
              <a:t>Better control over your daily itinerary</a:t>
            </a:r>
          </a:p>
        </p:txBody>
      </p:sp>
      <p:sp>
        <p:nvSpPr>
          <p:cNvPr name="TextBox 44" id="44"/>
          <p:cNvSpPr txBox="true"/>
          <p:nvPr/>
        </p:nvSpPr>
        <p:spPr>
          <a:xfrm rot="0">
            <a:off x="1047950" y="8863870"/>
            <a:ext cx="17121035" cy="352520"/>
          </a:xfrm>
          <a:prstGeom prst="rect">
            <a:avLst/>
          </a:prstGeom>
        </p:spPr>
        <p:txBody>
          <a:bodyPr anchor="t" rtlCol="false" tIns="0" lIns="0" bIns="0" rIns="0">
            <a:spAutoFit/>
          </a:bodyPr>
          <a:lstStyle/>
          <a:p>
            <a:pPr algn="l">
              <a:lnSpc>
                <a:spcPts val="2423"/>
              </a:lnSpc>
            </a:pPr>
            <a:r>
              <a:rPr lang="en-US" sz="1726">
                <a:solidFill>
                  <a:srgbClr val="FFFFFF"/>
                </a:solidFill>
                <a:latin typeface="PT Sans"/>
                <a:ea typeface="PT Sans"/>
                <a:cs typeface="PT Sans"/>
                <a:sym typeface="PT Sans"/>
              </a:rPr>
              <a:t>Self Steer Kashmir provides self-drive rental options designed for travellers who want to explore Kashmir and plan their journey towards Ladakh.</a:t>
            </a:r>
          </a:p>
        </p:txBody>
      </p:sp>
      <p:sp>
        <p:nvSpPr>
          <p:cNvPr name="Freeform 45" id="45"/>
          <p:cNvSpPr/>
          <p:nvPr/>
        </p:nvSpPr>
        <p:spPr>
          <a:xfrm flipH="false" flipV="false" rot="0">
            <a:off x="15775438" y="0"/>
            <a:ext cx="2531612" cy="669652"/>
          </a:xfrm>
          <a:custGeom>
            <a:avLst/>
            <a:gdLst/>
            <a:ahLst/>
            <a:cxnLst/>
            <a:rect r="r" b="b" t="t" l="l"/>
            <a:pathLst>
              <a:path h="669652" w="2531612">
                <a:moveTo>
                  <a:pt x="0" y="0"/>
                </a:moveTo>
                <a:lnTo>
                  <a:pt x="2531612" y="0"/>
                </a:lnTo>
                <a:lnTo>
                  <a:pt x="2531612" y="669652"/>
                </a:lnTo>
                <a:lnTo>
                  <a:pt x="0" y="669652"/>
                </a:lnTo>
                <a:lnTo>
                  <a:pt x="0" y="0"/>
                </a:lnTo>
                <a:close/>
              </a:path>
            </a:pathLst>
          </a:custGeom>
          <a:blipFill>
            <a:blip r:embed="rId16"/>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sp>
        <p:nvSpPr>
          <p:cNvPr name="TextBox 6" id="6"/>
          <p:cNvSpPr txBox="true"/>
          <p:nvPr/>
        </p:nvSpPr>
        <p:spPr>
          <a:xfrm rot="0">
            <a:off x="1047950" y="824722"/>
            <a:ext cx="16205949" cy="617506"/>
          </a:xfrm>
          <a:prstGeom prst="rect">
            <a:avLst/>
          </a:prstGeom>
        </p:spPr>
        <p:txBody>
          <a:bodyPr anchor="t" rtlCol="false" tIns="0" lIns="0" bIns="0" rIns="0">
            <a:spAutoFit/>
          </a:bodyPr>
          <a:lstStyle/>
          <a:p>
            <a:pPr algn="l">
              <a:lnSpc>
                <a:spcPts val="4683"/>
              </a:lnSpc>
            </a:pPr>
            <a:r>
              <a:rPr lang="en-US" sz="3752">
                <a:solidFill>
                  <a:srgbClr val="FFFFFF"/>
                </a:solidFill>
                <a:latin typeface="Nunito"/>
                <a:ea typeface="Nunito"/>
                <a:cs typeface="Nunito"/>
                <a:sym typeface="Nunito"/>
              </a:rPr>
              <a:t>Kashmir to Ladakh Road Trip Route</a:t>
            </a:r>
          </a:p>
        </p:txBody>
      </p:sp>
      <p:sp>
        <p:nvSpPr>
          <p:cNvPr name="TextBox 7" id="7"/>
          <p:cNvSpPr txBox="true"/>
          <p:nvPr/>
        </p:nvSpPr>
        <p:spPr>
          <a:xfrm rot="0">
            <a:off x="1047950" y="1699765"/>
            <a:ext cx="17121035" cy="292513"/>
          </a:xfrm>
          <a:prstGeom prst="rect">
            <a:avLst/>
          </a:prstGeom>
        </p:spPr>
        <p:txBody>
          <a:bodyPr anchor="t" rtlCol="false" tIns="0" lIns="0" bIns="0" rIns="0">
            <a:spAutoFit/>
          </a:bodyPr>
          <a:lstStyle/>
          <a:p>
            <a:pPr algn="l">
              <a:lnSpc>
                <a:spcPts val="2118"/>
              </a:lnSpc>
            </a:pPr>
            <a:r>
              <a:rPr lang="en-US" sz="1576">
                <a:solidFill>
                  <a:srgbClr val="FFFFFF"/>
                </a:solidFill>
                <a:latin typeface="PT Sans"/>
                <a:ea typeface="PT Sans"/>
                <a:cs typeface="PT Sans"/>
                <a:sym typeface="PT Sans"/>
              </a:rPr>
              <a:t>A popular road journey can begin from </a:t>
            </a:r>
            <a:r>
              <a:rPr lang="en-US" sz="1576" b="true">
                <a:solidFill>
                  <a:srgbClr val="FFFFFF"/>
                </a:solidFill>
                <a:latin typeface="PT Sans Bold"/>
                <a:ea typeface="PT Sans Bold"/>
                <a:cs typeface="PT Sans Bold"/>
                <a:sym typeface="PT Sans Bold"/>
              </a:rPr>
              <a:t>Srinagar</a:t>
            </a:r>
            <a:r>
              <a:rPr lang="en-US" sz="1576">
                <a:solidFill>
                  <a:srgbClr val="FFFFFF"/>
                </a:solidFill>
                <a:latin typeface="PT Sans"/>
                <a:ea typeface="PT Sans"/>
                <a:cs typeface="PT Sans"/>
                <a:sym typeface="PT Sans"/>
              </a:rPr>
              <a:t> and continue towards Ladakh through some spectacular Himalayan landscapes.</a:t>
            </a:r>
          </a:p>
        </p:txBody>
      </p:sp>
      <p:grpSp>
        <p:nvGrpSpPr>
          <p:cNvPr name="Group 8" id="8"/>
          <p:cNvGrpSpPr/>
          <p:nvPr/>
        </p:nvGrpSpPr>
        <p:grpSpPr>
          <a:xfrm rot="0">
            <a:off x="3073689" y="2147783"/>
            <a:ext cx="12154462" cy="5469541"/>
            <a:chOff x="0" y="0"/>
            <a:chExt cx="16205949" cy="7292721"/>
          </a:xfrm>
        </p:grpSpPr>
        <p:sp>
          <p:nvSpPr>
            <p:cNvPr name="Freeform 9" id="9" descr="preencoded.png"/>
            <p:cNvSpPr/>
            <p:nvPr/>
          </p:nvSpPr>
          <p:spPr>
            <a:xfrm flipH="false" flipV="false" rot="0">
              <a:off x="0" y="0"/>
              <a:ext cx="16205963" cy="7292721"/>
            </a:xfrm>
            <a:custGeom>
              <a:avLst/>
              <a:gdLst/>
              <a:ahLst/>
              <a:cxnLst/>
              <a:rect r="r" b="b" t="t" l="l"/>
              <a:pathLst>
                <a:path h="7292721" w="16205963">
                  <a:moveTo>
                    <a:pt x="0" y="0"/>
                  </a:moveTo>
                  <a:lnTo>
                    <a:pt x="16205963" y="0"/>
                  </a:lnTo>
                  <a:lnTo>
                    <a:pt x="16205963" y="7292721"/>
                  </a:lnTo>
                  <a:lnTo>
                    <a:pt x="0" y="7292721"/>
                  </a:lnTo>
                  <a:lnTo>
                    <a:pt x="0" y="0"/>
                  </a:lnTo>
                  <a:close/>
                </a:path>
              </a:pathLst>
            </a:custGeom>
            <a:blipFill>
              <a:blip r:embed="rId4"/>
              <a:stretch>
                <a:fillRect l="-17" t="0" r="-17" b="0"/>
              </a:stretch>
            </a:blipFill>
          </p:spPr>
        </p:sp>
      </p:grpSp>
      <p:sp>
        <p:nvSpPr>
          <p:cNvPr name="TextBox 10" id="10"/>
          <p:cNvSpPr txBox="true"/>
          <p:nvPr/>
        </p:nvSpPr>
        <p:spPr>
          <a:xfrm rot="0">
            <a:off x="4904613" y="2407758"/>
            <a:ext cx="2126990" cy="328212"/>
          </a:xfrm>
          <a:prstGeom prst="rect">
            <a:avLst/>
          </a:prstGeom>
        </p:spPr>
        <p:txBody>
          <a:bodyPr anchor="t" rtlCol="false" tIns="0" lIns="0" bIns="0" rIns="0">
            <a:spAutoFit/>
          </a:bodyPr>
          <a:lstStyle/>
          <a:p>
            <a:pPr algn="ctr">
              <a:lnSpc>
                <a:spcPts val="2341"/>
              </a:lnSpc>
            </a:pPr>
            <a:r>
              <a:rPr lang="en-US" sz="1876">
                <a:solidFill>
                  <a:srgbClr val="FFFFFF"/>
                </a:solidFill>
                <a:latin typeface="Nunito"/>
                <a:ea typeface="Nunito"/>
                <a:cs typeface="Nunito"/>
                <a:sym typeface="Nunito"/>
              </a:rPr>
              <a:t>Srinagar Start</a:t>
            </a:r>
          </a:p>
        </p:txBody>
      </p:sp>
      <p:sp>
        <p:nvSpPr>
          <p:cNvPr name="TextBox 11" id="11"/>
          <p:cNvSpPr txBox="true"/>
          <p:nvPr/>
        </p:nvSpPr>
        <p:spPr>
          <a:xfrm rot="0">
            <a:off x="4904613" y="2848508"/>
            <a:ext cx="2126990" cy="422500"/>
          </a:xfrm>
          <a:prstGeom prst="rect">
            <a:avLst/>
          </a:prstGeom>
        </p:spPr>
        <p:txBody>
          <a:bodyPr anchor="t" rtlCol="false" tIns="0" lIns="0" bIns="0" rIns="0">
            <a:spAutoFit/>
          </a:bodyPr>
          <a:lstStyle/>
          <a:p>
            <a:pPr algn="ctr">
              <a:lnSpc>
                <a:spcPts val="1723"/>
              </a:lnSpc>
            </a:pPr>
            <a:r>
              <a:rPr lang="en-US" sz="1651">
                <a:solidFill>
                  <a:srgbClr val="FFFFFF"/>
                </a:solidFill>
                <a:latin typeface="PT Sans"/>
                <a:ea typeface="PT Sans"/>
                <a:cs typeface="PT Sans"/>
                <a:sym typeface="PT Sans"/>
              </a:rPr>
              <a:t>Begin from the scenic city</a:t>
            </a:r>
          </a:p>
        </p:txBody>
      </p:sp>
      <p:sp>
        <p:nvSpPr>
          <p:cNvPr name="TextBox 12" id="12"/>
          <p:cNvSpPr txBox="true"/>
          <p:nvPr/>
        </p:nvSpPr>
        <p:spPr>
          <a:xfrm rot="0">
            <a:off x="7008228" y="6509909"/>
            <a:ext cx="2138677" cy="328212"/>
          </a:xfrm>
          <a:prstGeom prst="rect">
            <a:avLst/>
          </a:prstGeom>
        </p:spPr>
        <p:txBody>
          <a:bodyPr anchor="t" rtlCol="false" tIns="0" lIns="0" bIns="0" rIns="0">
            <a:spAutoFit/>
          </a:bodyPr>
          <a:lstStyle/>
          <a:p>
            <a:pPr algn="ctr">
              <a:lnSpc>
                <a:spcPts val="2341"/>
              </a:lnSpc>
            </a:pPr>
            <a:r>
              <a:rPr lang="en-US" sz="1876">
                <a:solidFill>
                  <a:srgbClr val="FFFFFF"/>
                </a:solidFill>
                <a:latin typeface="Nunito"/>
                <a:ea typeface="Nunito"/>
                <a:cs typeface="Nunito"/>
                <a:sym typeface="Nunito"/>
              </a:rPr>
              <a:t>Sonamarg Pass</a:t>
            </a:r>
          </a:p>
        </p:txBody>
      </p:sp>
      <p:sp>
        <p:nvSpPr>
          <p:cNvPr name="TextBox 13" id="13"/>
          <p:cNvSpPr txBox="true"/>
          <p:nvPr/>
        </p:nvSpPr>
        <p:spPr>
          <a:xfrm rot="0">
            <a:off x="7008228" y="6950669"/>
            <a:ext cx="2138677" cy="422500"/>
          </a:xfrm>
          <a:prstGeom prst="rect">
            <a:avLst/>
          </a:prstGeom>
        </p:spPr>
        <p:txBody>
          <a:bodyPr anchor="t" rtlCol="false" tIns="0" lIns="0" bIns="0" rIns="0">
            <a:spAutoFit/>
          </a:bodyPr>
          <a:lstStyle/>
          <a:p>
            <a:pPr algn="ctr">
              <a:lnSpc>
                <a:spcPts val="1723"/>
              </a:lnSpc>
            </a:pPr>
            <a:r>
              <a:rPr lang="en-US" sz="1651">
                <a:solidFill>
                  <a:srgbClr val="FFFFFF"/>
                </a:solidFill>
                <a:latin typeface="PT Sans"/>
                <a:ea typeface="PT Sans"/>
                <a:cs typeface="PT Sans"/>
                <a:sym typeface="PT Sans"/>
              </a:rPr>
              <a:t>Alpine meadows and views</a:t>
            </a:r>
          </a:p>
        </p:txBody>
      </p:sp>
      <p:sp>
        <p:nvSpPr>
          <p:cNvPr name="TextBox 14" id="14"/>
          <p:cNvSpPr txBox="true"/>
          <p:nvPr/>
        </p:nvSpPr>
        <p:spPr>
          <a:xfrm rot="0">
            <a:off x="9088469" y="2366848"/>
            <a:ext cx="2126990" cy="328212"/>
          </a:xfrm>
          <a:prstGeom prst="rect">
            <a:avLst/>
          </a:prstGeom>
        </p:spPr>
        <p:txBody>
          <a:bodyPr anchor="t" rtlCol="false" tIns="0" lIns="0" bIns="0" rIns="0">
            <a:spAutoFit/>
          </a:bodyPr>
          <a:lstStyle/>
          <a:p>
            <a:pPr algn="ctr">
              <a:lnSpc>
                <a:spcPts val="2341"/>
              </a:lnSpc>
            </a:pPr>
            <a:r>
              <a:rPr lang="en-US" sz="1876">
                <a:solidFill>
                  <a:srgbClr val="FFFFFF"/>
                </a:solidFill>
                <a:latin typeface="Nunito"/>
                <a:ea typeface="Nunito"/>
                <a:cs typeface="Nunito"/>
                <a:sym typeface="Nunito"/>
              </a:rPr>
              <a:t>Zoji La Crossing</a:t>
            </a:r>
          </a:p>
        </p:txBody>
      </p:sp>
      <p:sp>
        <p:nvSpPr>
          <p:cNvPr name="TextBox 15" id="15"/>
          <p:cNvSpPr txBox="true"/>
          <p:nvPr/>
        </p:nvSpPr>
        <p:spPr>
          <a:xfrm rot="0">
            <a:off x="9088469" y="2807608"/>
            <a:ext cx="2126990" cy="422500"/>
          </a:xfrm>
          <a:prstGeom prst="rect">
            <a:avLst/>
          </a:prstGeom>
        </p:spPr>
        <p:txBody>
          <a:bodyPr anchor="t" rtlCol="false" tIns="0" lIns="0" bIns="0" rIns="0">
            <a:spAutoFit/>
          </a:bodyPr>
          <a:lstStyle/>
          <a:p>
            <a:pPr algn="ctr">
              <a:lnSpc>
                <a:spcPts val="1723"/>
              </a:lnSpc>
            </a:pPr>
            <a:r>
              <a:rPr lang="en-US" sz="1651">
                <a:solidFill>
                  <a:srgbClr val="FFFFFF"/>
                </a:solidFill>
                <a:latin typeface="PT Sans"/>
                <a:ea typeface="PT Sans"/>
                <a:cs typeface="PT Sans"/>
                <a:sym typeface="PT Sans"/>
              </a:rPr>
              <a:t>High mountain pass ascent</a:t>
            </a:r>
          </a:p>
        </p:txBody>
      </p:sp>
      <p:sp>
        <p:nvSpPr>
          <p:cNvPr name="TextBox 16" id="16"/>
          <p:cNvSpPr txBox="true"/>
          <p:nvPr/>
        </p:nvSpPr>
        <p:spPr>
          <a:xfrm rot="0">
            <a:off x="11192085" y="6620389"/>
            <a:ext cx="2126990" cy="328212"/>
          </a:xfrm>
          <a:prstGeom prst="rect">
            <a:avLst/>
          </a:prstGeom>
        </p:spPr>
        <p:txBody>
          <a:bodyPr anchor="t" rtlCol="false" tIns="0" lIns="0" bIns="0" rIns="0">
            <a:spAutoFit/>
          </a:bodyPr>
          <a:lstStyle/>
          <a:p>
            <a:pPr algn="ctr">
              <a:lnSpc>
                <a:spcPts val="2341"/>
              </a:lnSpc>
            </a:pPr>
            <a:r>
              <a:rPr lang="en-US" sz="1876">
                <a:solidFill>
                  <a:srgbClr val="FFFFFF"/>
                </a:solidFill>
                <a:latin typeface="Nunito"/>
                <a:ea typeface="Nunito"/>
                <a:cs typeface="Nunito"/>
                <a:sym typeface="Nunito"/>
              </a:rPr>
              <a:t>Leh Arrival</a:t>
            </a:r>
          </a:p>
        </p:txBody>
      </p:sp>
      <p:sp>
        <p:nvSpPr>
          <p:cNvPr name="TextBox 17" id="17"/>
          <p:cNvSpPr txBox="true"/>
          <p:nvPr/>
        </p:nvSpPr>
        <p:spPr>
          <a:xfrm rot="0">
            <a:off x="11192085" y="7061149"/>
            <a:ext cx="2126990" cy="201730"/>
          </a:xfrm>
          <a:prstGeom prst="rect">
            <a:avLst/>
          </a:prstGeom>
        </p:spPr>
        <p:txBody>
          <a:bodyPr anchor="t" rtlCol="false" tIns="0" lIns="0" bIns="0" rIns="0">
            <a:spAutoFit/>
          </a:bodyPr>
          <a:lstStyle/>
          <a:p>
            <a:pPr algn="ctr">
              <a:lnSpc>
                <a:spcPts val="1723"/>
              </a:lnSpc>
            </a:pPr>
            <a:r>
              <a:rPr lang="en-US" sz="1651">
                <a:solidFill>
                  <a:srgbClr val="FFFFFF"/>
                </a:solidFill>
                <a:latin typeface="PT Sans"/>
                <a:ea typeface="PT Sans"/>
                <a:cs typeface="PT Sans"/>
                <a:sym typeface="PT Sans"/>
              </a:rPr>
              <a:t>Reach Ladakh’s capital</a:t>
            </a:r>
          </a:p>
        </p:txBody>
      </p:sp>
      <p:sp>
        <p:nvSpPr>
          <p:cNvPr name="TextBox 18" id="18"/>
          <p:cNvSpPr txBox="true"/>
          <p:nvPr/>
        </p:nvSpPr>
        <p:spPr>
          <a:xfrm rot="0">
            <a:off x="1047950" y="7753769"/>
            <a:ext cx="16205949" cy="1697355"/>
          </a:xfrm>
          <a:prstGeom prst="rect">
            <a:avLst/>
          </a:prstGeom>
        </p:spPr>
        <p:txBody>
          <a:bodyPr anchor="t" rtlCol="false" tIns="0" lIns="0" bIns="0" rIns="0">
            <a:spAutoFit/>
          </a:bodyPr>
          <a:lstStyle/>
          <a:p>
            <a:pPr algn="l">
              <a:lnSpc>
                <a:spcPts val="2118"/>
              </a:lnSpc>
            </a:pPr>
            <a:r>
              <a:rPr lang="en-US" sz="1576" b="true">
                <a:solidFill>
                  <a:srgbClr val="FFFFFF"/>
                </a:solidFill>
                <a:latin typeface="PT Sans Bold"/>
                <a:ea typeface="PT Sans Bold"/>
                <a:cs typeface="PT Sans Bold"/>
                <a:sym typeface="PT Sans Bold"/>
              </a:rPr>
              <a:t>Srinagar → Sonamarg → Zoji La → Drass → Kargil → Lamayuru → Leh</a:t>
            </a:r>
          </a:p>
          <a:p>
            <a:pPr algn="l">
              <a:lnSpc>
                <a:spcPts val="2118"/>
              </a:lnSpc>
            </a:pPr>
            <a:r>
              <a:rPr lang="en-US" sz="1576">
                <a:solidFill>
                  <a:srgbClr val="FFFFFF"/>
                </a:solidFill>
                <a:latin typeface="PT Sans"/>
                <a:ea typeface="PT Sans"/>
                <a:cs typeface="PT Sans"/>
                <a:sym typeface="PT Sans"/>
              </a:rPr>
              <a:t>Srinagar is an ideal starting point for the journey. From there, travellers can experience the changing landscape as Kashmir's green valleys gradually transform into the dramatic mountains of Ladakh.</a:t>
            </a:r>
          </a:p>
          <a:p>
            <a:pPr algn="l">
              <a:lnSpc>
                <a:spcPts val="2118"/>
              </a:lnSpc>
            </a:pPr>
            <a:r>
              <a:rPr lang="en-US" sz="1576">
                <a:solidFill>
                  <a:srgbClr val="FFFFFF"/>
                </a:solidFill>
                <a:latin typeface="PT Sans"/>
                <a:ea typeface="PT Sans"/>
                <a:cs typeface="PT Sans"/>
                <a:sym typeface="PT Sans"/>
              </a:rPr>
              <a:t>Important stops such as Sonamarg, Drass and Kargil make the journey memorable. Once you reach Leh, you can continue exploring destinations such as Nubra Valley, Pangong Lake and other nearby attractions, subject to road conditions and permits.</a:t>
            </a:r>
          </a:p>
        </p:txBody>
      </p:sp>
      <p:sp>
        <p:nvSpPr>
          <p:cNvPr name="Freeform 19" id="19"/>
          <p:cNvSpPr/>
          <p:nvPr/>
        </p:nvSpPr>
        <p:spPr>
          <a:xfrm flipH="false" flipV="false" rot="0">
            <a:off x="15775438" y="0"/>
            <a:ext cx="2531612" cy="669652"/>
          </a:xfrm>
          <a:custGeom>
            <a:avLst/>
            <a:gdLst/>
            <a:ahLst/>
            <a:cxnLst/>
            <a:rect r="r" b="b" t="t" l="l"/>
            <a:pathLst>
              <a:path h="669652" w="2531612">
                <a:moveTo>
                  <a:pt x="0" y="0"/>
                </a:moveTo>
                <a:lnTo>
                  <a:pt x="2531612" y="0"/>
                </a:lnTo>
                <a:lnTo>
                  <a:pt x="2531612" y="669652"/>
                </a:lnTo>
                <a:lnTo>
                  <a:pt x="0" y="669652"/>
                </a:lnTo>
                <a:lnTo>
                  <a:pt x="0" y="0"/>
                </a:lnTo>
                <a:close/>
              </a:path>
            </a:pathLst>
          </a:custGeom>
          <a:blipFill>
            <a:blip r:embed="rId5"/>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sp>
        <p:nvSpPr>
          <p:cNvPr name="TextBox 6" id="6"/>
          <p:cNvSpPr txBox="true"/>
          <p:nvPr/>
        </p:nvSpPr>
        <p:spPr>
          <a:xfrm rot="0">
            <a:off x="1047950" y="1366133"/>
            <a:ext cx="16205949" cy="767648"/>
          </a:xfrm>
          <a:prstGeom prst="rect">
            <a:avLst/>
          </a:prstGeom>
        </p:spPr>
        <p:txBody>
          <a:bodyPr anchor="t" rtlCol="false" tIns="0" lIns="0" bIns="0" rIns="0">
            <a:spAutoFit/>
          </a:bodyPr>
          <a:lstStyle/>
          <a:p>
            <a:pPr algn="l">
              <a:lnSpc>
                <a:spcPts val="5807"/>
              </a:lnSpc>
            </a:pPr>
            <a:r>
              <a:rPr lang="en-US" sz="4653">
                <a:solidFill>
                  <a:srgbClr val="FFFFFF"/>
                </a:solidFill>
                <a:latin typeface="Nunito"/>
                <a:ea typeface="Nunito"/>
                <a:cs typeface="Nunito"/>
                <a:sym typeface="Nunito"/>
              </a:rPr>
              <a:t>Benefits of Self Drive Travel</a:t>
            </a:r>
          </a:p>
        </p:txBody>
      </p:sp>
      <p:sp>
        <p:nvSpPr>
          <p:cNvPr name="TextBox 7" id="7"/>
          <p:cNvSpPr txBox="true"/>
          <p:nvPr/>
        </p:nvSpPr>
        <p:spPr>
          <a:xfrm rot="0">
            <a:off x="1047950" y="2518839"/>
            <a:ext cx="16205949" cy="2041103"/>
          </a:xfrm>
          <a:prstGeom prst="rect">
            <a:avLst/>
          </a:prstGeom>
        </p:spPr>
        <p:txBody>
          <a:bodyPr anchor="t" rtlCol="false" tIns="0" lIns="0" bIns="0" rIns="0">
            <a:spAutoFit/>
          </a:bodyPr>
          <a:lstStyle/>
          <a:p>
            <a:pPr algn="l">
              <a:lnSpc>
                <a:spcPts val="2880"/>
              </a:lnSpc>
            </a:pPr>
            <a:r>
              <a:rPr lang="en-US" sz="1951">
                <a:solidFill>
                  <a:srgbClr val="FFFFFF"/>
                </a:solidFill>
                <a:latin typeface="PT Sans"/>
                <a:ea typeface="PT Sans"/>
                <a:cs typeface="PT Sans"/>
                <a:sym typeface="PT Sans"/>
              </a:rPr>
              <a:t>The biggest advantage of a </a:t>
            </a:r>
            <a:r>
              <a:rPr lang="en-US" sz="1951" b="true">
                <a:solidFill>
                  <a:srgbClr val="FFFFFF"/>
                </a:solidFill>
                <a:latin typeface="PT Sans Bold"/>
                <a:ea typeface="PT Sans Bold"/>
                <a:cs typeface="PT Sans Bold"/>
                <a:sym typeface="PT Sans Bold"/>
              </a:rPr>
              <a:t>Kashmir to Ladakh self drive car</a:t>
            </a:r>
            <a:r>
              <a:rPr lang="en-US" sz="1951">
                <a:solidFill>
                  <a:srgbClr val="FFFFFF"/>
                </a:solidFill>
                <a:latin typeface="PT Sans"/>
                <a:ea typeface="PT Sans"/>
                <a:cs typeface="PT Sans"/>
                <a:sym typeface="PT Sans"/>
              </a:rPr>
              <a:t> is freedom.</a:t>
            </a:r>
          </a:p>
          <a:p>
            <a:pPr algn="l">
              <a:lnSpc>
                <a:spcPts val="2880"/>
              </a:lnSpc>
            </a:pPr>
            <a:r>
              <a:rPr lang="en-US" sz="1951">
                <a:solidFill>
                  <a:srgbClr val="FFFFFF"/>
                </a:solidFill>
                <a:latin typeface="PT Sans"/>
                <a:ea typeface="PT Sans"/>
                <a:cs typeface="PT Sans"/>
                <a:sym typeface="PT Sans"/>
              </a:rPr>
              <a:t>You are not restricted by a driver's sightseeing plan or a fixed itinerary. You can stop for photographs, enjoy a peaceful mountain view or spend extra time at a destination that interests you.</a:t>
            </a:r>
          </a:p>
          <a:p>
            <a:pPr algn="l">
              <a:lnSpc>
                <a:spcPts val="2880"/>
              </a:lnSpc>
            </a:pPr>
            <a:r>
              <a:rPr lang="en-US" sz="1951">
                <a:solidFill>
                  <a:srgbClr val="FFFFFF"/>
                </a:solidFill>
                <a:latin typeface="PT Sans"/>
                <a:ea typeface="PT Sans"/>
                <a:cs typeface="PT Sans"/>
                <a:sym typeface="PT Sans"/>
              </a:rPr>
              <a:t>Self-drive travel also offers:</a:t>
            </a:r>
          </a:p>
        </p:txBody>
      </p:sp>
      <p:sp>
        <p:nvSpPr>
          <p:cNvPr name="Freeform 8" id="8" descr="preencoded.png"/>
          <p:cNvSpPr/>
          <p:nvPr/>
        </p:nvSpPr>
        <p:spPr>
          <a:xfrm flipH="false" flipV="false" rot="0">
            <a:off x="1047950" y="4803315"/>
            <a:ext cx="7994847" cy="1446695"/>
          </a:xfrm>
          <a:custGeom>
            <a:avLst/>
            <a:gdLst/>
            <a:ahLst/>
            <a:cxnLst/>
            <a:rect r="r" b="b" t="t" l="l"/>
            <a:pathLst>
              <a:path h="1446695" w="7994847">
                <a:moveTo>
                  <a:pt x="0" y="0"/>
                </a:moveTo>
                <a:lnTo>
                  <a:pt x="7994847" y="0"/>
                </a:lnTo>
                <a:lnTo>
                  <a:pt x="7994847" y="1446695"/>
                </a:lnTo>
                <a:lnTo>
                  <a:pt x="0" y="1446695"/>
                </a:lnTo>
                <a:lnTo>
                  <a:pt x="0" y="0"/>
                </a:lnTo>
                <a:close/>
              </a:path>
            </a:pathLst>
          </a:custGeom>
          <a:blipFill>
            <a:blip r:embed="rId4">
              <a:extLst>
                <a:ext uri="{96DAC541-7B7A-43D3-8B79-37D633B846F1}">
                  <asvg:svgBlip xmlns:asvg="http://schemas.microsoft.com/office/drawing/2016/SVG/main" r:embed="rId5"/>
                </a:ext>
              </a:extLst>
            </a:blip>
            <a:stretch>
              <a:fillRect l="0" t="-328" r="0" b="-328"/>
            </a:stretch>
          </a:blipFill>
        </p:spPr>
      </p:sp>
      <p:sp>
        <p:nvSpPr>
          <p:cNvPr name="TextBox 9" id="9"/>
          <p:cNvSpPr txBox="true"/>
          <p:nvPr/>
        </p:nvSpPr>
        <p:spPr>
          <a:xfrm rot="0">
            <a:off x="1445324" y="5076777"/>
            <a:ext cx="7314486" cy="383819"/>
          </a:xfrm>
          <a:prstGeom prst="rect">
            <a:avLst/>
          </a:prstGeom>
        </p:spPr>
        <p:txBody>
          <a:bodyPr anchor="t" rtlCol="false" tIns="0" lIns="0" bIns="0" rIns="0">
            <a:spAutoFit/>
          </a:bodyPr>
          <a:lstStyle/>
          <a:p>
            <a:pPr algn="l">
              <a:lnSpc>
                <a:spcPts val="2903"/>
              </a:lnSpc>
            </a:pPr>
            <a:r>
              <a:rPr lang="en-US" sz="2326">
                <a:solidFill>
                  <a:srgbClr val="FFFFFF"/>
                </a:solidFill>
                <a:latin typeface="Nunito"/>
                <a:ea typeface="Nunito"/>
                <a:cs typeface="Nunito"/>
                <a:sym typeface="Nunito"/>
              </a:rPr>
              <a:t>Privacy</a:t>
            </a:r>
          </a:p>
        </p:txBody>
      </p:sp>
      <p:sp>
        <p:nvSpPr>
          <p:cNvPr name="TextBox 10" id="10"/>
          <p:cNvSpPr txBox="true"/>
          <p:nvPr/>
        </p:nvSpPr>
        <p:spPr>
          <a:xfrm rot="0">
            <a:off x="1445324" y="5542712"/>
            <a:ext cx="7314486" cy="424301"/>
          </a:xfrm>
          <a:prstGeom prst="rect">
            <a:avLst/>
          </a:prstGeom>
        </p:spPr>
        <p:txBody>
          <a:bodyPr anchor="t" rtlCol="false" tIns="0" lIns="0" bIns="0" rIns="0">
            <a:spAutoFit/>
          </a:bodyPr>
          <a:lstStyle/>
          <a:p>
            <a:pPr algn="l">
              <a:lnSpc>
                <a:spcPts val="2880"/>
              </a:lnSpc>
            </a:pPr>
            <a:r>
              <a:rPr lang="en-US" sz="1951">
                <a:solidFill>
                  <a:srgbClr val="FFFFFF"/>
                </a:solidFill>
                <a:latin typeface="PT Sans"/>
                <a:ea typeface="PT Sans"/>
                <a:cs typeface="PT Sans"/>
                <a:sym typeface="PT Sans"/>
              </a:rPr>
              <a:t>Travel comfortably with your own group.</a:t>
            </a:r>
          </a:p>
        </p:txBody>
      </p:sp>
      <p:sp>
        <p:nvSpPr>
          <p:cNvPr name="Freeform 11" id="11" descr="preencoded.png"/>
          <p:cNvSpPr/>
          <p:nvPr/>
        </p:nvSpPr>
        <p:spPr>
          <a:xfrm flipH="false" flipV="false" rot="0">
            <a:off x="9259052" y="4803315"/>
            <a:ext cx="7994847" cy="1446695"/>
          </a:xfrm>
          <a:custGeom>
            <a:avLst/>
            <a:gdLst/>
            <a:ahLst/>
            <a:cxnLst/>
            <a:rect r="r" b="b" t="t" l="l"/>
            <a:pathLst>
              <a:path h="1446695" w="7994847">
                <a:moveTo>
                  <a:pt x="0" y="0"/>
                </a:moveTo>
                <a:lnTo>
                  <a:pt x="7994847" y="0"/>
                </a:lnTo>
                <a:lnTo>
                  <a:pt x="7994847" y="1446695"/>
                </a:lnTo>
                <a:lnTo>
                  <a:pt x="0" y="1446695"/>
                </a:lnTo>
                <a:lnTo>
                  <a:pt x="0" y="0"/>
                </a:lnTo>
                <a:close/>
              </a:path>
            </a:pathLst>
          </a:custGeom>
          <a:blipFill>
            <a:blip r:embed="rId6">
              <a:extLst>
                <a:ext uri="{96DAC541-7B7A-43D3-8B79-37D633B846F1}">
                  <asvg:svgBlip xmlns:asvg="http://schemas.microsoft.com/office/drawing/2016/SVG/main" r:embed="rId7"/>
                </a:ext>
              </a:extLst>
            </a:blip>
            <a:stretch>
              <a:fillRect l="0" t="-328" r="0" b="-328"/>
            </a:stretch>
          </a:blipFill>
        </p:spPr>
      </p:sp>
      <p:sp>
        <p:nvSpPr>
          <p:cNvPr name="TextBox 12" id="12"/>
          <p:cNvSpPr txBox="true"/>
          <p:nvPr/>
        </p:nvSpPr>
        <p:spPr>
          <a:xfrm rot="0">
            <a:off x="9656426" y="5076777"/>
            <a:ext cx="7314486" cy="383819"/>
          </a:xfrm>
          <a:prstGeom prst="rect">
            <a:avLst/>
          </a:prstGeom>
        </p:spPr>
        <p:txBody>
          <a:bodyPr anchor="t" rtlCol="false" tIns="0" lIns="0" bIns="0" rIns="0">
            <a:spAutoFit/>
          </a:bodyPr>
          <a:lstStyle/>
          <a:p>
            <a:pPr algn="l">
              <a:lnSpc>
                <a:spcPts val="2903"/>
              </a:lnSpc>
            </a:pPr>
            <a:r>
              <a:rPr lang="en-US" sz="2326">
                <a:solidFill>
                  <a:srgbClr val="FFFFFF"/>
                </a:solidFill>
                <a:latin typeface="Nunito"/>
                <a:ea typeface="Nunito"/>
                <a:cs typeface="Nunito"/>
                <a:sym typeface="Nunito"/>
              </a:rPr>
              <a:t>Flexibility</a:t>
            </a:r>
          </a:p>
        </p:txBody>
      </p:sp>
      <p:sp>
        <p:nvSpPr>
          <p:cNvPr name="TextBox 13" id="13"/>
          <p:cNvSpPr txBox="true"/>
          <p:nvPr/>
        </p:nvSpPr>
        <p:spPr>
          <a:xfrm rot="0">
            <a:off x="9656426" y="5542712"/>
            <a:ext cx="7314486" cy="424301"/>
          </a:xfrm>
          <a:prstGeom prst="rect">
            <a:avLst/>
          </a:prstGeom>
        </p:spPr>
        <p:txBody>
          <a:bodyPr anchor="t" rtlCol="false" tIns="0" lIns="0" bIns="0" rIns="0">
            <a:spAutoFit/>
          </a:bodyPr>
          <a:lstStyle/>
          <a:p>
            <a:pPr algn="l">
              <a:lnSpc>
                <a:spcPts val="2880"/>
              </a:lnSpc>
            </a:pPr>
            <a:r>
              <a:rPr lang="en-US" sz="1951">
                <a:solidFill>
                  <a:srgbClr val="FFFFFF"/>
                </a:solidFill>
                <a:latin typeface="PT Sans"/>
                <a:ea typeface="PT Sans"/>
                <a:cs typeface="PT Sans"/>
                <a:sym typeface="PT Sans"/>
              </a:rPr>
              <a:t>Change your plan according to weather and road conditions.</a:t>
            </a:r>
          </a:p>
        </p:txBody>
      </p:sp>
      <p:sp>
        <p:nvSpPr>
          <p:cNvPr name="Freeform 14" id="14" descr="preencoded.png"/>
          <p:cNvSpPr/>
          <p:nvPr/>
        </p:nvSpPr>
        <p:spPr>
          <a:xfrm flipH="false" flipV="false" rot="0">
            <a:off x="1047950" y="6466275"/>
            <a:ext cx="7994847" cy="1823380"/>
          </a:xfrm>
          <a:custGeom>
            <a:avLst/>
            <a:gdLst/>
            <a:ahLst/>
            <a:cxnLst/>
            <a:rect r="r" b="b" t="t" l="l"/>
            <a:pathLst>
              <a:path h="1823380" w="7994847">
                <a:moveTo>
                  <a:pt x="0" y="0"/>
                </a:moveTo>
                <a:lnTo>
                  <a:pt x="7994847" y="0"/>
                </a:lnTo>
                <a:lnTo>
                  <a:pt x="7994847" y="1823380"/>
                </a:lnTo>
                <a:lnTo>
                  <a:pt x="0" y="1823380"/>
                </a:lnTo>
                <a:lnTo>
                  <a:pt x="0" y="0"/>
                </a:lnTo>
                <a:close/>
              </a:path>
            </a:pathLst>
          </a:custGeom>
          <a:blipFill>
            <a:blip r:embed="rId8">
              <a:extLst>
                <a:ext uri="{96DAC541-7B7A-43D3-8B79-37D633B846F1}">
                  <asvg:svgBlip xmlns:asvg="http://schemas.microsoft.com/office/drawing/2016/SVG/main" r:embed="rId9"/>
                </a:ext>
              </a:extLst>
            </a:blip>
            <a:stretch>
              <a:fillRect l="0" t="-370" r="0" b="-370"/>
            </a:stretch>
          </a:blipFill>
        </p:spPr>
      </p:sp>
      <p:sp>
        <p:nvSpPr>
          <p:cNvPr name="TextBox 15" id="15"/>
          <p:cNvSpPr txBox="true"/>
          <p:nvPr/>
        </p:nvSpPr>
        <p:spPr>
          <a:xfrm rot="0">
            <a:off x="1445324" y="6739747"/>
            <a:ext cx="7314486" cy="383819"/>
          </a:xfrm>
          <a:prstGeom prst="rect">
            <a:avLst/>
          </a:prstGeom>
        </p:spPr>
        <p:txBody>
          <a:bodyPr anchor="t" rtlCol="false" tIns="0" lIns="0" bIns="0" rIns="0">
            <a:spAutoFit/>
          </a:bodyPr>
          <a:lstStyle/>
          <a:p>
            <a:pPr algn="l">
              <a:lnSpc>
                <a:spcPts val="2903"/>
              </a:lnSpc>
            </a:pPr>
            <a:r>
              <a:rPr lang="en-US" sz="2326">
                <a:solidFill>
                  <a:srgbClr val="FFFFFF"/>
                </a:solidFill>
                <a:latin typeface="Nunito"/>
                <a:ea typeface="Nunito"/>
                <a:cs typeface="Nunito"/>
                <a:sym typeface="Nunito"/>
              </a:rPr>
              <a:t>Convenience</a:t>
            </a:r>
          </a:p>
        </p:txBody>
      </p:sp>
      <p:sp>
        <p:nvSpPr>
          <p:cNvPr name="TextBox 16" id="16"/>
          <p:cNvSpPr txBox="true"/>
          <p:nvPr/>
        </p:nvSpPr>
        <p:spPr>
          <a:xfrm rot="0">
            <a:off x="1445324" y="7205672"/>
            <a:ext cx="7314486" cy="424301"/>
          </a:xfrm>
          <a:prstGeom prst="rect">
            <a:avLst/>
          </a:prstGeom>
        </p:spPr>
        <p:txBody>
          <a:bodyPr anchor="t" rtlCol="false" tIns="0" lIns="0" bIns="0" rIns="0">
            <a:spAutoFit/>
          </a:bodyPr>
          <a:lstStyle/>
          <a:p>
            <a:pPr algn="l">
              <a:lnSpc>
                <a:spcPts val="2880"/>
              </a:lnSpc>
            </a:pPr>
            <a:r>
              <a:rPr lang="en-US" sz="1951">
                <a:solidFill>
                  <a:srgbClr val="FFFFFF"/>
                </a:solidFill>
                <a:latin typeface="PT Sans"/>
                <a:ea typeface="PT Sans"/>
                <a:cs typeface="PT Sans"/>
                <a:sym typeface="PT Sans"/>
              </a:rPr>
              <a:t>Keep your luggage and travel essentials with you.</a:t>
            </a:r>
          </a:p>
        </p:txBody>
      </p:sp>
      <p:sp>
        <p:nvSpPr>
          <p:cNvPr name="Freeform 17" id="17" descr="preencoded.png"/>
          <p:cNvSpPr/>
          <p:nvPr/>
        </p:nvSpPr>
        <p:spPr>
          <a:xfrm flipH="false" flipV="false" rot="0">
            <a:off x="9259052" y="6466275"/>
            <a:ext cx="7994847" cy="1823380"/>
          </a:xfrm>
          <a:custGeom>
            <a:avLst/>
            <a:gdLst/>
            <a:ahLst/>
            <a:cxnLst/>
            <a:rect r="r" b="b" t="t" l="l"/>
            <a:pathLst>
              <a:path h="1823380" w="7994847">
                <a:moveTo>
                  <a:pt x="0" y="0"/>
                </a:moveTo>
                <a:lnTo>
                  <a:pt x="7994847" y="0"/>
                </a:lnTo>
                <a:lnTo>
                  <a:pt x="7994847" y="1823380"/>
                </a:lnTo>
                <a:lnTo>
                  <a:pt x="0" y="1823380"/>
                </a:lnTo>
                <a:lnTo>
                  <a:pt x="0" y="0"/>
                </a:lnTo>
                <a:close/>
              </a:path>
            </a:pathLst>
          </a:custGeom>
          <a:blipFill>
            <a:blip r:embed="rId10">
              <a:extLst>
                <a:ext uri="{96DAC541-7B7A-43D3-8B79-37D633B846F1}">
                  <asvg:svgBlip xmlns:asvg="http://schemas.microsoft.com/office/drawing/2016/SVG/main" r:embed="rId11"/>
                </a:ext>
              </a:extLst>
            </a:blip>
            <a:stretch>
              <a:fillRect l="0" t="-370" r="0" b="-370"/>
            </a:stretch>
          </a:blipFill>
        </p:spPr>
      </p:sp>
      <p:sp>
        <p:nvSpPr>
          <p:cNvPr name="TextBox 18" id="18"/>
          <p:cNvSpPr txBox="true"/>
          <p:nvPr/>
        </p:nvSpPr>
        <p:spPr>
          <a:xfrm rot="0">
            <a:off x="9656426" y="6739747"/>
            <a:ext cx="7314486" cy="383819"/>
          </a:xfrm>
          <a:prstGeom prst="rect">
            <a:avLst/>
          </a:prstGeom>
        </p:spPr>
        <p:txBody>
          <a:bodyPr anchor="t" rtlCol="false" tIns="0" lIns="0" bIns="0" rIns="0">
            <a:spAutoFit/>
          </a:bodyPr>
          <a:lstStyle/>
          <a:p>
            <a:pPr algn="l">
              <a:lnSpc>
                <a:spcPts val="2903"/>
              </a:lnSpc>
            </a:pPr>
            <a:r>
              <a:rPr lang="en-US" sz="2326">
                <a:solidFill>
                  <a:srgbClr val="FFFFFF"/>
                </a:solidFill>
                <a:latin typeface="Nunito"/>
                <a:ea typeface="Nunito"/>
                <a:cs typeface="Nunito"/>
                <a:sym typeface="Nunito"/>
              </a:rPr>
              <a:t>Adventure</a:t>
            </a:r>
          </a:p>
        </p:txBody>
      </p:sp>
      <p:sp>
        <p:nvSpPr>
          <p:cNvPr name="TextBox 19" id="19"/>
          <p:cNvSpPr txBox="true"/>
          <p:nvPr/>
        </p:nvSpPr>
        <p:spPr>
          <a:xfrm rot="0">
            <a:off x="9656426" y="7205672"/>
            <a:ext cx="7314486" cy="800986"/>
          </a:xfrm>
          <a:prstGeom prst="rect">
            <a:avLst/>
          </a:prstGeom>
        </p:spPr>
        <p:txBody>
          <a:bodyPr anchor="t" rtlCol="false" tIns="0" lIns="0" bIns="0" rIns="0">
            <a:spAutoFit/>
          </a:bodyPr>
          <a:lstStyle/>
          <a:p>
            <a:pPr algn="l">
              <a:lnSpc>
                <a:spcPts val="2880"/>
              </a:lnSpc>
            </a:pPr>
            <a:r>
              <a:rPr lang="en-US" sz="1951">
                <a:solidFill>
                  <a:srgbClr val="FFFFFF"/>
                </a:solidFill>
                <a:latin typeface="PT Sans"/>
                <a:ea typeface="PT Sans"/>
                <a:cs typeface="PT Sans"/>
                <a:sym typeface="PT Sans"/>
              </a:rPr>
              <a:t>Experience the road journey personally rather than simply travelling from one destination to another.</a:t>
            </a:r>
          </a:p>
        </p:txBody>
      </p:sp>
      <p:sp>
        <p:nvSpPr>
          <p:cNvPr name="TextBox 20" id="20"/>
          <p:cNvSpPr txBox="true"/>
          <p:nvPr/>
        </p:nvSpPr>
        <p:spPr>
          <a:xfrm rot="0">
            <a:off x="1047950" y="8485403"/>
            <a:ext cx="17121035" cy="424301"/>
          </a:xfrm>
          <a:prstGeom prst="rect">
            <a:avLst/>
          </a:prstGeom>
        </p:spPr>
        <p:txBody>
          <a:bodyPr anchor="t" rtlCol="false" tIns="0" lIns="0" bIns="0" rIns="0">
            <a:spAutoFit/>
          </a:bodyPr>
          <a:lstStyle/>
          <a:p>
            <a:pPr algn="l">
              <a:lnSpc>
                <a:spcPts val="2880"/>
              </a:lnSpc>
            </a:pPr>
            <a:r>
              <a:rPr lang="en-US" sz="1951">
                <a:solidFill>
                  <a:srgbClr val="FFFFFF"/>
                </a:solidFill>
                <a:latin typeface="PT Sans"/>
                <a:ea typeface="PT Sans"/>
                <a:cs typeface="PT Sans"/>
                <a:sym typeface="PT Sans"/>
              </a:rPr>
              <a:t>For travellers who enjoy road trips, the journey itself becomes an important part of the holiday.</a:t>
            </a:r>
          </a:p>
        </p:txBody>
      </p:sp>
      <p:sp>
        <p:nvSpPr>
          <p:cNvPr name="Freeform 21" id="21"/>
          <p:cNvSpPr/>
          <p:nvPr/>
        </p:nvSpPr>
        <p:spPr>
          <a:xfrm flipH="false" flipV="false" rot="0">
            <a:off x="15775438" y="0"/>
            <a:ext cx="2531612" cy="669652"/>
          </a:xfrm>
          <a:custGeom>
            <a:avLst/>
            <a:gdLst/>
            <a:ahLst/>
            <a:cxnLst/>
            <a:rect r="r" b="b" t="t" l="l"/>
            <a:pathLst>
              <a:path h="669652" w="2531612">
                <a:moveTo>
                  <a:pt x="0" y="0"/>
                </a:moveTo>
                <a:lnTo>
                  <a:pt x="2531612" y="0"/>
                </a:lnTo>
                <a:lnTo>
                  <a:pt x="2531612" y="669652"/>
                </a:lnTo>
                <a:lnTo>
                  <a:pt x="0" y="669652"/>
                </a:lnTo>
                <a:lnTo>
                  <a:pt x="0" y="0"/>
                </a:lnTo>
                <a:close/>
              </a:path>
            </a:pathLst>
          </a:custGeom>
          <a:blipFill>
            <a:blip r:embed="rId12"/>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sp>
        <p:nvSpPr>
          <p:cNvPr name="TextBox 6" id="6"/>
          <p:cNvSpPr txBox="true"/>
          <p:nvPr/>
        </p:nvSpPr>
        <p:spPr>
          <a:xfrm rot="0">
            <a:off x="1047950" y="1521485"/>
            <a:ext cx="16205949" cy="811730"/>
          </a:xfrm>
          <a:prstGeom prst="rect">
            <a:avLst/>
          </a:prstGeom>
        </p:spPr>
        <p:txBody>
          <a:bodyPr anchor="t" rtlCol="false" tIns="0" lIns="0" bIns="0" rIns="0">
            <a:spAutoFit/>
          </a:bodyPr>
          <a:lstStyle/>
          <a:p>
            <a:pPr algn="l">
              <a:lnSpc>
                <a:spcPts val="6182"/>
              </a:lnSpc>
            </a:pPr>
            <a:r>
              <a:rPr lang="en-US" sz="4953">
                <a:solidFill>
                  <a:srgbClr val="FFFFFF"/>
                </a:solidFill>
                <a:latin typeface="Nunito"/>
                <a:ea typeface="Nunito"/>
                <a:cs typeface="Nunito"/>
                <a:sym typeface="Nunito"/>
              </a:rPr>
              <a:t>What to Check Before Starting Your Journey</a:t>
            </a:r>
          </a:p>
        </p:txBody>
      </p:sp>
      <p:sp>
        <p:nvSpPr>
          <p:cNvPr name="TextBox 7" id="7"/>
          <p:cNvSpPr txBox="true"/>
          <p:nvPr/>
        </p:nvSpPr>
        <p:spPr>
          <a:xfrm rot="0">
            <a:off x="1047950" y="2751649"/>
            <a:ext cx="16205949" cy="1158440"/>
          </a:xfrm>
          <a:prstGeom prst="rect">
            <a:avLst/>
          </a:prstGeom>
        </p:spPr>
        <p:txBody>
          <a:bodyPr anchor="t" rtlCol="false" tIns="0" lIns="0" bIns="0" rIns="0">
            <a:spAutoFit/>
          </a:bodyPr>
          <a:lstStyle/>
          <a:p>
            <a:pPr algn="l">
              <a:lnSpc>
                <a:spcPts val="3202"/>
              </a:lnSpc>
            </a:pPr>
            <a:r>
              <a:rPr lang="en-US" sz="2101">
                <a:solidFill>
                  <a:srgbClr val="FFFFFF"/>
                </a:solidFill>
                <a:latin typeface="PT Sans"/>
                <a:ea typeface="PT Sans"/>
                <a:cs typeface="PT Sans"/>
                <a:sym typeface="PT Sans"/>
              </a:rPr>
              <a:t>A Kashmir to Ladakh road trip requires proper preparation because mountain conditions can change quickly.</a:t>
            </a:r>
          </a:p>
          <a:p>
            <a:pPr algn="l">
              <a:lnSpc>
                <a:spcPts val="3202"/>
              </a:lnSpc>
            </a:pPr>
            <a:r>
              <a:rPr lang="en-US" sz="2101">
                <a:solidFill>
                  <a:srgbClr val="FFFFFF"/>
                </a:solidFill>
                <a:latin typeface="PT Sans"/>
                <a:ea typeface="PT Sans"/>
                <a:cs typeface="PT Sans"/>
                <a:sym typeface="PT Sans"/>
              </a:rPr>
              <a:t>Before collecting your rental car, check:</a:t>
            </a:r>
          </a:p>
        </p:txBody>
      </p:sp>
      <p:grpSp>
        <p:nvGrpSpPr>
          <p:cNvPr name="Group 8" id="8"/>
          <p:cNvGrpSpPr/>
          <p:nvPr/>
        </p:nvGrpSpPr>
        <p:grpSpPr>
          <a:xfrm rot="0">
            <a:off x="853878" y="4182961"/>
            <a:ext cx="8162401" cy="4571552"/>
            <a:chOff x="0" y="0"/>
            <a:chExt cx="10883202" cy="6095403"/>
          </a:xfrm>
        </p:grpSpPr>
        <p:sp>
          <p:nvSpPr>
            <p:cNvPr name="Freeform 9" id="9"/>
            <p:cNvSpPr/>
            <p:nvPr/>
          </p:nvSpPr>
          <p:spPr>
            <a:xfrm flipH="false" flipV="false" rot="0">
              <a:off x="0" y="0"/>
              <a:ext cx="10883265" cy="6095365"/>
            </a:xfrm>
            <a:custGeom>
              <a:avLst/>
              <a:gdLst/>
              <a:ahLst/>
              <a:cxnLst/>
              <a:rect r="r" b="b" t="t" l="l"/>
              <a:pathLst>
                <a:path h="6095365" w="10883265">
                  <a:moveTo>
                    <a:pt x="0" y="862457"/>
                  </a:moveTo>
                  <a:cubicBezTo>
                    <a:pt x="0" y="386080"/>
                    <a:pt x="386080" y="0"/>
                    <a:pt x="862457" y="0"/>
                  </a:cubicBezTo>
                  <a:lnTo>
                    <a:pt x="10020808" y="0"/>
                  </a:lnTo>
                  <a:cubicBezTo>
                    <a:pt x="10497058" y="0"/>
                    <a:pt x="10883265" y="386080"/>
                    <a:pt x="10883265" y="862457"/>
                  </a:cubicBezTo>
                  <a:lnTo>
                    <a:pt x="10883265" y="5232908"/>
                  </a:lnTo>
                  <a:cubicBezTo>
                    <a:pt x="10883265" y="5709158"/>
                    <a:pt x="10497185" y="6095365"/>
                    <a:pt x="10020808" y="6095365"/>
                  </a:cubicBezTo>
                  <a:lnTo>
                    <a:pt x="862457" y="6095365"/>
                  </a:lnTo>
                  <a:cubicBezTo>
                    <a:pt x="386080" y="6095365"/>
                    <a:pt x="0" y="5709285"/>
                    <a:pt x="0" y="5232908"/>
                  </a:cubicBezTo>
                  <a:close/>
                </a:path>
              </a:pathLst>
            </a:custGeom>
            <a:solidFill>
              <a:srgbClr val="F2B42D">
                <a:alpha val="56078"/>
              </a:srgbClr>
            </a:solidFill>
          </p:spPr>
        </p:sp>
      </p:grpSp>
      <p:sp>
        <p:nvSpPr>
          <p:cNvPr name="TextBox 10" id="10"/>
          <p:cNvSpPr txBox="true"/>
          <p:nvPr/>
        </p:nvSpPr>
        <p:spPr>
          <a:xfrm rot="0">
            <a:off x="1123312" y="4415914"/>
            <a:ext cx="7623534" cy="405870"/>
          </a:xfrm>
          <a:prstGeom prst="rect">
            <a:avLst/>
          </a:prstGeom>
        </p:spPr>
        <p:txBody>
          <a:bodyPr anchor="t" rtlCol="false" tIns="0" lIns="0" bIns="0" rIns="0">
            <a:spAutoFit/>
          </a:bodyPr>
          <a:lstStyle/>
          <a:p>
            <a:pPr algn="l">
              <a:lnSpc>
                <a:spcPts val="3091"/>
              </a:lnSpc>
            </a:pPr>
            <a:r>
              <a:rPr lang="en-US" sz="2476">
                <a:solidFill>
                  <a:srgbClr val="000000"/>
                </a:solidFill>
                <a:latin typeface="Nunito"/>
                <a:ea typeface="Nunito"/>
                <a:cs typeface="Nunito"/>
                <a:sym typeface="Nunito"/>
              </a:rPr>
              <a:t>Vehicle &amp; Documents</a:t>
            </a:r>
          </a:p>
        </p:txBody>
      </p:sp>
      <p:sp>
        <p:nvSpPr>
          <p:cNvPr name="TextBox 11" id="11"/>
          <p:cNvSpPr txBox="true"/>
          <p:nvPr/>
        </p:nvSpPr>
        <p:spPr>
          <a:xfrm rot="0">
            <a:off x="1123312" y="5069395"/>
            <a:ext cx="7623534" cy="3369497"/>
          </a:xfrm>
          <a:prstGeom prst="rect">
            <a:avLst/>
          </a:prstGeom>
        </p:spPr>
        <p:txBody>
          <a:bodyPr anchor="t" rtlCol="false" tIns="0" lIns="0" bIns="0" rIns="0">
            <a:spAutoFit/>
          </a:bodyPr>
          <a:lstStyle/>
          <a:p>
            <a:pPr algn="l" marL="380641" indent="-190321" lvl="1">
              <a:lnSpc>
                <a:spcPts val="3202"/>
              </a:lnSpc>
              <a:buFont typeface="Arial"/>
              <a:buChar char="•"/>
            </a:pPr>
            <a:r>
              <a:rPr lang="en-US" sz="2101">
                <a:solidFill>
                  <a:srgbClr val="000000"/>
                </a:solidFill>
                <a:latin typeface="PT Sans"/>
                <a:ea typeface="PT Sans"/>
                <a:cs typeface="PT Sans"/>
                <a:sym typeface="PT Sans"/>
              </a:rPr>
              <a:t>Vehicle condition</a:t>
            </a:r>
          </a:p>
          <a:p>
            <a:pPr algn="l" marL="380641" indent="-190321" lvl="1">
              <a:lnSpc>
                <a:spcPts val="3202"/>
              </a:lnSpc>
              <a:buFont typeface="Arial"/>
              <a:buChar char="•"/>
            </a:pPr>
            <a:r>
              <a:rPr lang="en-US" sz="2101">
                <a:solidFill>
                  <a:srgbClr val="000000"/>
                </a:solidFill>
                <a:latin typeface="PT Sans"/>
                <a:ea typeface="PT Sans"/>
                <a:cs typeface="PT Sans"/>
                <a:sym typeface="PT Sans"/>
              </a:rPr>
              <a:t>Tyres and spare tyre</a:t>
            </a:r>
          </a:p>
          <a:p>
            <a:pPr algn="l" marL="380641" indent="-190321" lvl="1">
              <a:lnSpc>
                <a:spcPts val="3202"/>
              </a:lnSpc>
              <a:buFont typeface="Arial"/>
              <a:buChar char="•"/>
            </a:pPr>
            <a:r>
              <a:rPr lang="en-US" sz="2101">
                <a:solidFill>
                  <a:srgbClr val="000000"/>
                </a:solidFill>
                <a:latin typeface="PT Sans"/>
                <a:ea typeface="PT Sans"/>
                <a:cs typeface="PT Sans"/>
                <a:sym typeface="PT Sans"/>
              </a:rPr>
              <a:t>Brakes and lights</a:t>
            </a:r>
          </a:p>
          <a:p>
            <a:pPr algn="l" marL="380641" indent="-190321" lvl="1">
              <a:lnSpc>
                <a:spcPts val="3202"/>
              </a:lnSpc>
              <a:buFont typeface="Arial"/>
              <a:buChar char="•"/>
            </a:pPr>
            <a:r>
              <a:rPr lang="en-US" sz="2101">
                <a:solidFill>
                  <a:srgbClr val="000000"/>
                </a:solidFill>
                <a:latin typeface="PT Sans"/>
                <a:ea typeface="PT Sans"/>
                <a:cs typeface="PT Sans"/>
                <a:sym typeface="PT Sans"/>
              </a:rPr>
              <a:t>Fuel level</a:t>
            </a:r>
          </a:p>
          <a:p>
            <a:pPr algn="l" marL="380641" indent="-190321" lvl="1">
              <a:lnSpc>
                <a:spcPts val="3202"/>
              </a:lnSpc>
              <a:buFont typeface="Arial"/>
              <a:buChar char="•"/>
            </a:pPr>
            <a:r>
              <a:rPr lang="en-US" sz="2101">
                <a:solidFill>
                  <a:srgbClr val="000000"/>
                </a:solidFill>
                <a:latin typeface="PT Sans"/>
                <a:ea typeface="PT Sans"/>
                <a:cs typeface="PT Sans"/>
                <a:sym typeface="PT Sans"/>
              </a:rPr>
              <a:t>Rental documents</a:t>
            </a:r>
          </a:p>
          <a:p>
            <a:pPr algn="l" marL="380641" indent="-190321" lvl="1">
              <a:lnSpc>
                <a:spcPts val="3202"/>
              </a:lnSpc>
              <a:buFont typeface="Arial"/>
              <a:buChar char="•"/>
            </a:pPr>
            <a:r>
              <a:rPr lang="en-US" sz="2101">
                <a:solidFill>
                  <a:srgbClr val="000000"/>
                </a:solidFill>
                <a:latin typeface="PT Sans"/>
                <a:ea typeface="PT Sans"/>
                <a:cs typeface="PT Sans"/>
                <a:sym typeface="PT Sans"/>
              </a:rPr>
              <a:t>Driving documents</a:t>
            </a:r>
          </a:p>
          <a:p>
            <a:pPr algn="l" marL="380641" indent="-190321" lvl="1">
              <a:lnSpc>
                <a:spcPts val="3202"/>
              </a:lnSpc>
              <a:buFont typeface="Arial"/>
              <a:buChar char="•"/>
            </a:pPr>
            <a:r>
              <a:rPr lang="en-US" sz="2101">
                <a:solidFill>
                  <a:srgbClr val="000000"/>
                </a:solidFill>
                <a:latin typeface="PT Sans"/>
                <a:ea typeface="PT Sans"/>
                <a:cs typeface="PT Sans"/>
                <a:sym typeface="PT Sans"/>
              </a:rPr>
              <a:t>Required permits</a:t>
            </a:r>
          </a:p>
        </p:txBody>
      </p:sp>
      <p:sp>
        <p:nvSpPr>
          <p:cNvPr name="TextBox 12" id="12"/>
          <p:cNvSpPr txBox="true"/>
          <p:nvPr/>
        </p:nvSpPr>
        <p:spPr>
          <a:xfrm rot="0">
            <a:off x="9489167" y="4415914"/>
            <a:ext cx="7774257" cy="405870"/>
          </a:xfrm>
          <a:prstGeom prst="rect">
            <a:avLst/>
          </a:prstGeom>
        </p:spPr>
        <p:txBody>
          <a:bodyPr anchor="t" rtlCol="false" tIns="0" lIns="0" bIns="0" rIns="0">
            <a:spAutoFit/>
          </a:bodyPr>
          <a:lstStyle/>
          <a:p>
            <a:pPr algn="l">
              <a:lnSpc>
                <a:spcPts val="3091"/>
              </a:lnSpc>
            </a:pPr>
            <a:r>
              <a:rPr lang="en-US" sz="2476">
                <a:solidFill>
                  <a:srgbClr val="FFFFFF"/>
                </a:solidFill>
                <a:latin typeface="Nunito"/>
                <a:ea typeface="Nunito"/>
                <a:cs typeface="Nunito"/>
                <a:sym typeface="Nunito"/>
              </a:rPr>
              <a:t>Road &amp; Safety</a:t>
            </a:r>
          </a:p>
        </p:txBody>
      </p:sp>
      <p:sp>
        <p:nvSpPr>
          <p:cNvPr name="TextBox 13" id="13"/>
          <p:cNvSpPr txBox="true"/>
          <p:nvPr/>
        </p:nvSpPr>
        <p:spPr>
          <a:xfrm rot="0">
            <a:off x="9489167" y="5069395"/>
            <a:ext cx="7774257" cy="1392707"/>
          </a:xfrm>
          <a:prstGeom prst="rect">
            <a:avLst/>
          </a:prstGeom>
        </p:spPr>
        <p:txBody>
          <a:bodyPr anchor="t" rtlCol="false" tIns="0" lIns="0" bIns="0" rIns="0">
            <a:spAutoFit/>
          </a:bodyPr>
          <a:lstStyle/>
          <a:p>
            <a:pPr algn="l" marL="380641" indent="-190321" lvl="1">
              <a:lnSpc>
                <a:spcPts val="3202"/>
              </a:lnSpc>
              <a:buFont typeface="Arial"/>
              <a:buChar char="•"/>
            </a:pPr>
            <a:r>
              <a:rPr lang="en-US" sz="2101">
                <a:solidFill>
                  <a:srgbClr val="FFFFFF"/>
                </a:solidFill>
                <a:latin typeface="PT Sans"/>
                <a:ea typeface="PT Sans"/>
                <a:cs typeface="PT Sans"/>
                <a:sym typeface="PT Sans"/>
              </a:rPr>
              <a:t>Current road conditions</a:t>
            </a:r>
          </a:p>
          <a:p>
            <a:pPr algn="l" marL="380641" indent="-190321" lvl="1">
              <a:lnSpc>
                <a:spcPts val="3202"/>
              </a:lnSpc>
              <a:buFont typeface="Arial"/>
              <a:buChar char="•"/>
            </a:pPr>
            <a:r>
              <a:rPr lang="en-US" sz="2101">
                <a:solidFill>
                  <a:srgbClr val="FFFFFF"/>
                </a:solidFill>
                <a:latin typeface="PT Sans"/>
                <a:ea typeface="PT Sans"/>
                <a:cs typeface="PT Sans"/>
                <a:sym typeface="PT Sans"/>
              </a:rPr>
              <a:t>Weather forecast</a:t>
            </a:r>
          </a:p>
          <a:p>
            <a:pPr algn="l" marL="380641" indent="-190321" lvl="1">
              <a:lnSpc>
                <a:spcPts val="3202"/>
              </a:lnSpc>
              <a:buFont typeface="Arial"/>
              <a:buChar char="•"/>
            </a:pPr>
            <a:r>
              <a:rPr lang="en-US" sz="2101">
                <a:solidFill>
                  <a:srgbClr val="FFFFFF"/>
                </a:solidFill>
                <a:latin typeface="PT Sans"/>
                <a:ea typeface="PT Sans"/>
                <a:cs typeface="PT Sans"/>
                <a:sym typeface="PT Sans"/>
              </a:rPr>
              <a:t>Emergency contact information</a:t>
            </a:r>
          </a:p>
        </p:txBody>
      </p:sp>
      <p:sp>
        <p:nvSpPr>
          <p:cNvPr name="TextBox 14" id="14"/>
          <p:cNvSpPr txBox="true"/>
          <p:nvPr/>
        </p:nvSpPr>
        <p:spPr>
          <a:xfrm rot="0">
            <a:off x="9489167" y="6613636"/>
            <a:ext cx="7774257" cy="1922669"/>
          </a:xfrm>
          <a:prstGeom prst="rect">
            <a:avLst/>
          </a:prstGeom>
        </p:spPr>
        <p:txBody>
          <a:bodyPr anchor="t" rtlCol="false" tIns="0" lIns="0" bIns="0" rIns="0">
            <a:spAutoFit/>
          </a:bodyPr>
          <a:lstStyle/>
          <a:p>
            <a:pPr algn="l">
              <a:lnSpc>
                <a:spcPts val="3202"/>
              </a:lnSpc>
            </a:pPr>
            <a:r>
              <a:rPr lang="en-US" sz="2101">
                <a:solidFill>
                  <a:srgbClr val="FFFFFF"/>
                </a:solidFill>
                <a:latin typeface="PT Sans"/>
                <a:ea typeface="PT Sans"/>
                <a:cs typeface="PT Sans"/>
                <a:sym typeface="PT Sans"/>
              </a:rPr>
              <a:t>It is also useful to carry warm clothes, drinking water, snacks, power banks and basic travel essentials.</a:t>
            </a:r>
          </a:p>
          <a:p>
            <a:pPr algn="l">
              <a:lnSpc>
                <a:spcPts val="3202"/>
              </a:lnSpc>
            </a:pPr>
            <a:r>
              <a:rPr lang="en-US" sz="2101">
                <a:solidFill>
                  <a:srgbClr val="FFFFFF"/>
                </a:solidFill>
                <a:latin typeface="PT Sans"/>
                <a:ea typeface="PT Sans"/>
                <a:cs typeface="PT Sans"/>
                <a:sym typeface="PT Sans"/>
              </a:rPr>
              <a:t>Always follow local traffic rules and drive according to the current road and weather conditions.</a:t>
            </a:r>
          </a:p>
        </p:txBody>
      </p:sp>
      <p:sp>
        <p:nvSpPr>
          <p:cNvPr name="Freeform 15" id="15"/>
          <p:cNvSpPr/>
          <p:nvPr/>
        </p:nvSpPr>
        <p:spPr>
          <a:xfrm flipH="false" flipV="false" rot="0">
            <a:off x="15775438" y="0"/>
            <a:ext cx="2531612" cy="669652"/>
          </a:xfrm>
          <a:custGeom>
            <a:avLst/>
            <a:gdLst/>
            <a:ahLst/>
            <a:cxnLst/>
            <a:rect r="r" b="b" t="t" l="l"/>
            <a:pathLst>
              <a:path h="669652" w="2531612">
                <a:moveTo>
                  <a:pt x="0" y="0"/>
                </a:moveTo>
                <a:lnTo>
                  <a:pt x="2531612" y="0"/>
                </a:lnTo>
                <a:lnTo>
                  <a:pt x="2531612" y="669652"/>
                </a:lnTo>
                <a:lnTo>
                  <a:pt x="0" y="669652"/>
                </a:lnTo>
                <a:lnTo>
                  <a:pt x="0" y="0"/>
                </a:lnTo>
                <a:close/>
              </a:path>
            </a:pathLst>
          </a:custGeom>
          <a:blipFill>
            <a:blip r:embed="rId4"/>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grpSp>
        <p:nvGrpSpPr>
          <p:cNvPr name="Group 6" id="6"/>
          <p:cNvGrpSpPr/>
          <p:nvPr/>
        </p:nvGrpSpPr>
        <p:grpSpPr>
          <a:xfrm rot="0">
            <a:off x="0" y="0"/>
            <a:ext cx="6863191" cy="10295039"/>
            <a:chOff x="0" y="0"/>
            <a:chExt cx="9150922" cy="13726719"/>
          </a:xfrm>
        </p:grpSpPr>
        <p:sp>
          <p:nvSpPr>
            <p:cNvPr name="Freeform 7" id="7"/>
            <p:cNvSpPr/>
            <p:nvPr/>
          </p:nvSpPr>
          <p:spPr>
            <a:xfrm flipH="false" flipV="false" rot="0">
              <a:off x="0" y="0"/>
              <a:ext cx="9150858" cy="13726668"/>
            </a:xfrm>
            <a:custGeom>
              <a:avLst/>
              <a:gdLst/>
              <a:ahLst/>
              <a:cxnLst/>
              <a:rect r="r" b="b" t="t" l="l"/>
              <a:pathLst>
                <a:path h="13726668" w="9150858">
                  <a:moveTo>
                    <a:pt x="0" y="0"/>
                  </a:moveTo>
                  <a:lnTo>
                    <a:pt x="9150858" y="0"/>
                  </a:lnTo>
                  <a:lnTo>
                    <a:pt x="9150858" y="13726668"/>
                  </a:lnTo>
                  <a:lnTo>
                    <a:pt x="0" y="13726668"/>
                  </a:lnTo>
                  <a:lnTo>
                    <a:pt x="0" y="0"/>
                  </a:lnTo>
                  <a:close/>
                </a:path>
              </a:pathLst>
            </a:custGeom>
            <a:blipFill>
              <a:blip r:embed="rId4"/>
              <a:stretch>
                <a:fillRect l="0" t="-5514" r="0" b="-5514"/>
              </a:stretch>
            </a:blipFill>
          </p:spPr>
        </p:sp>
      </p:grpSp>
      <p:grpSp>
        <p:nvGrpSpPr>
          <p:cNvPr name="Group 8" id="8"/>
          <p:cNvGrpSpPr/>
          <p:nvPr/>
        </p:nvGrpSpPr>
        <p:grpSpPr>
          <a:xfrm rot="0">
            <a:off x="7911141" y="7871422"/>
            <a:ext cx="9342758" cy="1004783"/>
            <a:chOff x="0" y="0"/>
            <a:chExt cx="12457011" cy="1339710"/>
          </a:xfrm>
        </p:grpSpPr>
        <p:sp>
          <p:nvSpPr>
            <p:cNvPr name="Freeform 9" id="9"/>
            <p:cNvSpPr/>
            <p:nvPr/>
          </p:nvSpPr>
          <p:spPr>
            <a:xfrm flipH="false" flipV="false" rot="0">
              <a:off x="0" y="0"/>
              <a:ext cx="12456922" cy="1339596"/>
            </a:xfrm>
            <a:custGeom>
              <a:avLst/>
              <a:gdLst/>
              <a:ahLst/>
              <a:cxnLst/>
              <a:rect r="r" b="b" t="t" l="l"/>
              <a:pathLst>
                <a:path h="1339596" w="12456922">
                  <a:moveTo>
                    <a:pt x="0" y="538988"/>
                  </a:moveTo>
                  <a:cubicBezTo>
                    <a:pt x="0" y="241300"/>
                    <a:pt x="241300" y="0"/>
                    <a:pt x="538988" y="0"/>
                  </a:cubicBezTo>
                  <a:lnTo>
                    <a:pt x="11917934" y="0"/>
                  </a:lnTo>
                  <a:cubicBezTo>
                    <a:pt x="12215622" y="0"/>
                    <a:pt x="12456922" y="241300"/>
                    <a:pt x="12456922" y="538988"/>
                  </a:cubicBezTo>
                  <a:lnTo>
                    <a:pt x="12456922" y="800608"/>
                  </a:lnTo>
                  <a:cubicBezTo>
                    <a:pt x="12456922" y="1098296"/>
                    <a:pt x="12215622" y="1339596"/>
                    <a:pt x="11917934" y="1339596"/>
                  </a:cubicBezTo>
                  <a:lnTo>
                    <a:pt x="538988" y="1339596"/>
                  </a:lnTo>
                  <a:cubicBezTo>
                    <a:pt x="241300" y="1339723"/>
                    <a:pt x="0" y="1098423"/>
                    <a:pt x="0" y="800735"/>
                  </a:cubicBezTo>
                  <a:close/>
                </a:path>
              </a:pathLst>
            </a:custGeom>
            <a:solidFill>
              <a:srgbClr val="785507"/>
            </a:solidFill>
          </p:spPr>
        </p:sp>
      </p:grpSp>
      <p:grpSp>
        <p:nvGrpSpPr>
          <p:cNvPr name="Group 10" id="10"/>
          <p:cNvGrpSpPr/>
          <p:nvPr/>
        </p:nvGrpSpPr>
        <p:grpSpPr>
          <a:xfrm rot="0">
            <a:off x="8180575" y="8212350"/>
            <a:ext cx="336756" cy="269443"/>
            <a:chOff x="0" y="0"/>
            <a:chExt cx="449008" cy="359258"/>
          </a:xfrm>
        </p:grpSpPr>
        <p:sp>
          <p:nvSpPr>
            <p:cNvPr name="Freeform 11" id="11" descr="preencoded.png"/>
            <p:cNvSpPr/>
            <p:nvPr/>
          </p:nvSpPr>
          <p:spPr>
            <a:xfrm flipH="false" flipV="false" rot="0">
              <a:off x="0" y="0"/>
              <a:ext cx="448945" cy="359283"/>
            </a:xfrm>
            <a:custGeom>
              <a:avLst/>
              <a:gdLst/>
              <a:ahLst/>
              <a:cxnLst/>
              <a:rect r="r" b="b" t="t" l="l"/>
              <a:pathLst>
                <a:path h="359283" w="448945">
                  <a:moveTo>
                    <a:pt x="0" y="0"/>
                  </a:moveTo>
                  <a:lnTo>
                    <a:pt x="448945" y="0"/>
                  </a:lnTo>
                  <a:lnTo>
                    <a:pt x="448945" y="359283"/>
                  </a:lnTo>
                  <a:lnTo>
                    <a:pt x="0" y="359283"/>
                  </a:lnTo>
                  <a:lnTo>
                    <a:pt x="0" y="0"/>
                  </a:lnTo>
                  <a:close/>
                </a:path>
              </a:pathLst>
            </a:custGeom>
            <a:blipFill>
              <a:blip r:embed="rId5"/>
              <a:stretch>
                <a:fillRect l="0" t="-339" r="-14" b="-332"/>
              </a:stretch>
            </a:blipFill>
          </p:spPr>
        </p:sp>
      </p:grpSp>
      <p:sp>
        <p:nvSpPr>
          <p:cNvPr name="TextBox 12" id="12"/>
          <p:cNvSpPr txBox="true"/>
          <p:nvPr/>
        </p:nvSpPr>
        <p:spPr>
          <a:xfrm rot="0">
            <a:off x="7911141" y="1399651"/>
            <a:ext cx="9342758" cy="1604410"/>
          </a:xfrm>
          <a:prstGeom prst="rect">
            <a:avLst/>
          </a:prstGeom>
        </p:spPr>
        <p:txBody>
          <a:bodyPr anchor="t" rtlCol="false" tIns="0" lIns="0" bIns="0" rIns="0">
            <a:spAutoFit/>
          </a:bodyPr>
          <a:lstStyle/>
          <a:p>
            <a:pPr algn="l">
              <a:lnSpc>
                <a:spcPts val="6182"/>
              </a:lnSpc>
            </a:pPr>
            <a:r>
              <a:rPr lang="en-US" sz="4953">
                <a:solidFill>
                  <a:srgbClr val="FFFFFF"/>
                </a:solidFill>
                <a:latin typeface="Nunito"/>
                <a:ea typeface="Nunito"/>
                <a:cs typeface="Nunito"/>
                <a:sym typeface="Nunito"/>
              </a:rPr>
              <a:t>Best Time for a Kashmir to Ladakh Self Drive Trip</a:t>
            </a:r>
          </a:p>
        </p:txBody>
      </p:sp>
      <p:sp>
        <p:nvSpPr>
          <p:cNvPr name="TextBox 13" id="13"/>
          <p:cNvSpPr txBox="true"/>
          <p:nvPr/>
        </p:nvSpPr>
        <p:spPr>
          <a:xfrm rot="0">
            <a:off x="7911141" y="3301108"/>
            <a:ext cx="9342758" cy="4297442"/>
          </a:xfrm>
          <a:prstGeom prst="rect">
            <a:avLst/>
          </a:prstGeom>
        </p:spPr>
        <p:txBody>
          <a:bodyPr anchor="t" rtlCol="false" tIns="0" lIns="0" bIns="0" rIns="0">
            <a:spAutoFit/>
          </a:bodyPr>
          <a:lstStyle/>
          <a:p>
            <a:pPr algn="l">
              <a:lnSpc>
                <a:spcPts val="3202"/>
              </a:lnSpc>
            </a:pPr>
            <a:r>
              <a:rPr lang="en-US" sz="2101">
                <a:solidFill>
                  <a:srgbClr val="FFFFFF"/>
                </a:solidFill>
                <a:latin typeface="PT Sans"/>
                <a:ea typeface="PT Sans"/>
                <a:cs typeface="PT Sans"/>
                <a:sym typeface="PT Sans"/>
              </a:rPr>
              <a:t>The ideal time for a </a:t>
            </a:r>
            <a:r>
              <a:rPr lang="en-US" sz="2101" b="true">
                <a:solidFill>
                  <a:srgbClr val="FFFFFF"/>
                </a:solidFill>
                <a:latin typeface="PT Sans Bold"/>
                <a:ea typeface="PT Sans Bold"/>
                <a:cs typeface="PT Sans Bold"/>
                <a:sym typeface="PT Sans Bold"/>
              </a:rPr>
              <a:t>Kashmir to Ladakh self drive car</a:t>
            </a:r>
            <a:r>
              <a:rPr lang="en-US" sz="2101">
                <a:solidFill>
                  <a:srgbClr val="FFFFFF"/>
                </a:solidFill>
                <a:latin typeface="PT Sans"/>
                <a:ea typeface="PT Sans"/>
                <a:cs typeface="PT Sans"/>
                <a:sym typeface="PT Sans"/>
              </a:rPr>
              <a:t> journey depends on road accessibility and weather conditions.</a:t>
            </a:r>
          </a:p>
          <a:p>
            <a:pPr algn="l">
              <a:lnSpc>
                <a:spcPts val="3202"/>
              </a:lnSpc>
            </a:pPr>
            <a:r>
              <a:rPr lang="en-US" sz="2101">
                <a:solidFill>
                  <a:srgbClr val="FFFFFF"/>
                </a:solidFill>
                <a:latin typeface="PT Sans"/>
                <a:ea typeface="PT Sans"/>
                <a:cs typeface="PT Sans"/>
                <a:sym typeface="PT Sans"/>
              </a:rPr>
              <a:t>The main road-trip season is generally during the warmer months when major mountain routes are more accessible. However, Himalayan weather can change rapidly, so travellers should always check current road conditions before starting their journey.</a:t>
            </a:r>
          </a:p>
          <a:p>
            <a:pPr algn="l">
              <a:lnSpc>
                <a:spcPts val="3202"/>
              </a:lnSpc>
            </a:pPr>
            <a:r>
              <a:rPr lang="en-US" sz="2101">
                <a:solidFill>
                  <a:srgbClr val="FFFFFF"/>
                </a:solidFill>
                <a:latin typeface="PT Sans"/>
                <a:ea typeface="PT Sans"/>
                <a:cs typeface="PT Sans"/>
                <a:sym typeface="PT Sans"/>
              </a:rPr>
              <a:t>Instead of creating a very tight itinerary, keep some extra time in your travel plan. Mountain roads can experience unexpected delays because of weather, traffic, maintenance or other local conditions.</a:t>
            </a:r>
          </a:p>
        </p:txBody>
      </p:sp>
      <p:sp>
        <p:nvSpPr>
          <p:cNvPr name="TextBox 14" id="14"/>
          <p:cNvSpPr txBox="true"/>
          <p:nvPr/>
        </p:nvSpPr>
        <p:spPr>
          <a:xfrm rot="0">
            <a:off x="8786765" y="8114548"/>
            <a:ext cx="9112796" cy="476126"/>
          </a:xfrm>
          <a:prstGeom prst="rect">
            <a:avLst/>
          </a:prstGeom>
        </p:spPr>
        <p:txBody>
          <a:bodyPr anchor="t" rtlCol="false" tIns="0" lIns="0" bIns="0" rIns="0">
            <a:spAutoFit/>
          </a:bodyPr>
          <a:lstStyle/>
          <a:p>
            <a:pPr algn="l">
              <a:lnSpc>
                <a:spcPts val="3202"/>
              </a:lnSpc>
            </a:pPr>
            <a:r>
              <a:rPr lang="en-US" sz="2101">
                <a:solidFill>
                  <a:srgbClr val="FFFFFF"/>
                </a:solidFill>
                <a:latin typeface="PT Sans"/>
                <a:ea typeface="PT Sans"/>
                <a:cs typeface="PT Sans"/>
                <a:sym typeface="PT Sans"/>
              </a:rPr>
              <a:t>A flexible itinerary makes the journey more comfortable and enjoyable.</a:t>
            </a:r>
          </a:p>
        </p:txBody>
      </p:sp>
      <p:sp>
        <p:nvSpPr>
          <p:cNvPr name="Freeform 15" id="15"/>
          <p:cNvSpPr/>
          <p:nvPr/>
        </p:nvSpPr>
        <p:spPr>
          <a:xfrm flipH="false" flipV="false" rot="0">
            <a:off x="15775438" y="0"/>
            <a:ext cx="2531612" cy="669652"/>
          </a:xfrm>
          <a:custGeom>
            <a:avLst/>
            <a:gdLst/>
            <a:ahLst/>
            <a:cxnLst/>
            <a:rect r="r" b="b" t="t" l="l"/>
            <a:pathLst>
              <a:path h="669652" w="2531612">
                <a:moveTo>
                  <a:pt x="0" y="0"/>
                </a:moveTo>
                <a:lnTo>
                  <a:pt x="2531612" y="0"/>
                </a:lnTo>
                <a:lnTo>
                  <a:pt x="2531612" y="669652"/>
                </a:lnTo>
                <a:lnTo>
                  <a:pt x="0" y="669652"/>
                </a:lnTo>
                <a:lnTo>
                  <a:pt x="0" y="0"/>
                </a:lnTo>
                <a:close/>
              </a:path>
            </a:pathLst>
          </a:custGeom>
          <a:blipFill>
            <a:blip r:embed="rId6"/>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sp>
        <p:nvSpPr>
          <p:cNvPr name="TextBox 6" id="6"/>
          <p:cNvSpPr txBox="true"/>
          <p:nvPr/>
        </p:nvSpPr>
        <p:spPr>
          <a:xfrm rot="0">
            <a:off x="1047950" y="908133"/>
            <a:ext cx="16205949" cy="811730"/>
          </a:xfrm>
          <a:prstGeom prst="rect">
            <a:avLst/>
          </a:prstGeom>
        </p:spPr>
        <p:txBody>
          <a:bodyPr anchor="t" rtlCol="false" tIns="0" lIns="0" bIns="0" rIns="0">
            <a:spAutoFit/>
          </a:bodyPr>
          <a:lstStyle/>
          <a:p>
            <a:pPr algn="l">
              <a:lnSpc>
                <a:spcPts val="6182"/>
              </a:lnSpc>
            </a:pPr>
            <a:r>
              <a:rPr lang="en-US" sz="4953">
                <a:solidFill>
                  <a:srgbClr val="FFFFFF"/>
                </a:solidFill>
                <a:latin typeface="Nunito"/>
                <a:ea typeface="Nunito"/>
                <a:cs typeface="Nunito"/>
                <a:sym typeface="Nunito"/>
              </a:rPr>
              <a:t>Why Choose Self Steer Kashmir?</a:t>
            </a:r>
          </a:p>
        </p:txBody>
      </p:sp>
      <p:sp>
        <p:nvSpPr>
          <p:cNvPr name="TextBox 7" id="7"/>
          <p:cNvSpPr txBox="true"/>
          <p:nvPr/>
        </p:nvSpPr>
        <p:spPr>
          <a:xfrm rot="0">
            <a:off x="1047950" y="2138296"/>
            <a:ext cx="16205949" cy="1840754"/>
          </a:xfrm>
          <a:prstGeom prst="rect">
            <a:avLst/>
          </a:prstGeom>
        </p:spPr>
        <p:txBody>
          <a:bodyPr anchor="t" rtlCol="false" tIns="0" lIns="0" bIns="0" rIns="0">
            <a:spAutoFit/>
          </a:bodyPr>
          <a:lstStyle/>
          <a:p>
            <a:pPr algn="l">
              <a:lnSpc>
                <a:spcPts val="3202"/>
              </a:lnSpc>
            </a:pPr>
            <a:r>
              <a:rPr lang="en-US" sz="2101" b="true">
                <a:solidFill>
                  <a:srgbClr val="FFFFFF"/>
                </a:solidFill>
                <a:latin typeface="PT Sans Bold"/>
                <a:ea typeface="PT Sans Bold"/>
                <a:cs typeface="PT Sans Bold"/>
                <a:sym typeface="PT Sans Bold"/>
              </a:rPr>
              <a:t>Self Steer Kashmir</a:t>
            </a:r>
            <a:r>
              <a:rPr lang="en-US" sz="2101">
                <a:solidFill>
                  <a:srgbClr val="FFFFFF"/>
                </a:solidFill>
                <a:latin typeface="PT Sans"/>
                <a:ea typeface="PT Sans"/>
                <a:cs typeface="PT Sans"/>
                <a:sym typeface="PT Sans"/>
              </a:rPr>
              <a:t> is focused on providing self-drive car rental solutions for travellers exploring Kashmir.</a:t>
            </a:r>
          </a:p>
          <a:p>
            <a:pPr algn="l">
              <a:lnSpc>
                <a:spcPts val="3202"/>
              </a:lnSpc>
            </a:pPr>
            <a:r>
              <a:rPr lang="en-US" sz="2101">
                <a:solidFill>
                  <a:srgbClr val="FFFFFF"/>
                </a:solidFill>
                <a:latin typeface="PT Sans"/>
                <a:ea typeface="PT Sans"/>
                <a:cs typeface="PT Sans"/>
                <a:sym typeface="PT Sans"/>
              </a:rPr>
              <a:t>The aim is simple: give travellers more freedom to </a:t>
            </a:r>
            <a:r>
              <a:rPr lang="en-US" sz="2101" b="true">
                <a:solidFill>
                  <a:srgbClr val="FFFFFF"/>
                </a:solidFill>
                <a:latin typeface="PT Sans Bold"/>
                <a:ea typeface="PT Sans Bold"/>
                <a:cs typeface="PT Sans Bold"/>
                <a:sym typeface="PT Sans Bold"/>
              </a:rPr>
              <a:t>Rent, Ride and Explore</a:t>
            </a:r>
            <a:r>
              <a:rPr lang="en-US" sz="2101">
                <a:solidFill>
                  <a:srgbClr val="FFFFFF"/>
                </a:solidFill>
                <a:latin typeface="PT Sans"/>
                <a:ea typeface="PT Sans"/>
                <a:cs typeface="PT Sans"/>
                <a:sym typeface="PT Sans"/>
              </a:rPr>
              <a:t>.</a:t>
            </a:r>
          </a:p>
          <a:p>
            <a:pPr algn="l">
              <a:lnSpc>
                <a:spcPts val="3202"/>
              </a:lnSpc>
            </a:pPr>
            <a:r>
              <a:rPr lang="en-US" sz="2101">
                <a:solidFill>
                  <a:srgbClr val="FFFFFF"/>
                </a:solidFill>
                <a:latin typeface="PT Sans"/>
                <a:ea typeface="PT Sans"/>
                <a:cs typeface="PT Sans"/>
                <a:sym typeface="PT Sans"/>
              </a:rPr>
              <a:t>With Self Steer Kashmir, travellers can:</a:t>
            </a:r>
          </a:p>
        </p:txBody>
      </p:sp>
      <p:sp>
        <p:nvSpPr>
          <p:cNvPr name="Freeform 8" id="8" descr="preencoded.png"/>
          <p:cNvSpPr/>
          <p:nvPr/>
        </p:nvSpPr>
        <p:spPr>
          <a:xfrm flipH="false" flipV="false" rot="0">
            <a:off x="1047950" y="4251922"/>
            <a:ext cx="673656" cy="673675"/>
          </a:xfrm>
          <a:custGeom>
            <a:avLst/>
            <a:gdLst/>
            <a:ahLst/>
            <a:cxnLst/>
            <a:rect r="r" b="b" t="t" l="l"/>
            <a:pathLst>
              <a:path h="673675" w="673656">
                <a:moveTo>
                  <a:pt x="0" y="0"/>
                </a:moveTo>
                <a:lnTo>
                  <a:pt x="673656" y="0"/>
                </a:lnTo>
                <a:lnTo>
                  <a:pt x="673656" y="673675"/>
                </a:lnTo>
                <a:lnTo>
                  <a:pt x="0" y="673675"/>
                </a:lnTo>
                <a:lnTo>
                  <a:pt x="0" y="0"/>
                </a:lnTo>
                <a:close/>
              </a:path>
            </a:pathLst>
          </a:custGeom>
          <a:blipFill>
            <a:blip r:embed="rId4">
              <a:extLst>
                <a:ext uri="{96DAC541-7B7A-43D3-8B79-37D633B846F1}">
                  <asvg:svgBlip xmlns:asvg="http://schemas.microsoft.com/office/drawing/2016/SVG/main" r:embed="rId5"/>
                </a:ext>
              </a:extLst>
            </a:blip>
            <a:stretch>
              <a:fillRect l="-1409" t="0" r="-1409" b="0"/>
            </a:stretch>
          </a:blipFill>
        </p:spPr>
      </p:sp>
      <p:sp>
        <p:nvSpPr>
          <p:cNvPr name="TextBox 9" id="9"/>
          <p:cNvSpPr txBox="true"/>
          <p:nvPr/>
        </p:nvSpPr>
        <p:spPr>
          <a:xfrm rot="0">
            <a:off x="1047950" y="5219167"/>
            <a:ext cx="5199821" cy="802205"/>
          </a:xfrm>
          <a:prstGeom prst="rect">
            <a:avLst/>
          </a:prstGeom>
        </p:spPr>
        <p:txBody>
          <a:bodyPr anchor="t" rtlCol="false" tIns="0" lIns="0" bIns="0" rIns="0">
            <a:spAutoFit/>
          </a:bodyPr>
          <a:lstStyle/>
          <a:p>
            <a:pPr algn="l">
              <a:lnSpc>
                <a:spcPts val="3091"/>
              </a:lnSpc>
            </a:pPr>
            <a:r>
              <a:rPr lang="en-US" sz="2476">
                <a:solidFill>
                  <a:srgbClr val="FFFFFF"/>
                </a:solidFill>
                <a:latin typeface="Nunito"/>
                <a:ea typeface="Nunito"/>
                <a:cs typeface="Nunito"/>
                <a:sym typeface="Nunito"/>
              </a:rPr>
              <a:t>Choose a vehicle according to their travel requirements</a:t>
            </a:r>
          </a:p>
        </p:txBody>
      </p:sp>
      <p:sp>
        <p:nvSpPr>
          <p:cNvPr name="Freeform 10" id="10" descr="preencoded.png"/>
          <p:cNvSpPr/>
          <p:nvPr/>
        </p:nvSpPr>
        <p:spPr>
          <a:xfrm flipH="false" flipV="false" rot="0">
            <a:off x="6550857" y="4251922"/>
            <a:ext cx="673656" cy="673675"/>
          </a:xfrm>
          <a:custGeom>
            <a:avLst/>
            <a:gdLst/>
            <a:ahLst/>
            <a:cxnLst/>
            <a:rect r="r" b="b" t="t" l="l"/>
            <a:pathLst>
              <a:path h="673675" w="673656">
                <a:moveTo>
                  <a:pt x="0" y="0"/>
                </a:moveTo>
                <a:lnTo>
                  <a:pt x="673655" y="0"/>
                </a:lnTo>
                <a:lnTo>
                  <a:pt x="673655" y="673675"/>
                </a:lnTo>
                <a:lnTo>
                  <a:pt x="0" y="673675"/>
                </a:lnTo>
                <a:lnTo>
                  <a:pt x="0" y="0"/>
                </a:lnTo>
                <a:close/>
              </a:path>
            </a:pathLst>
          </a:custGeom>
          <a:blipFill>
            <a:blip r:embed="rId6">
              <a:extLst>
                <a:ext uri="{96DAC541-7B7A-43D3-8B79-37D633B846F1}">
                  <asvg:svgBlip xmlns:asvg="http://schemas.microsoft.com/office/drawing/2016/SVG/main" r:embed="rId7"/>
                </a:ext>
              </a:extLst>
            </a:blip>
            <a:stretch>
              <a:fillRect l="-7044" t="0" r="-7044" b="0"/>
            </a:stretch>
          </a:blipFill>
        </p:spPr>
      </p:sp>
      <p:sp>
        <p:nvSpPr>
          <p:cNvPr name="TextBox 11" id="11"/>
          <p:cNvSpPr txBox="true"/>
          <p:nvPr/>
        </p:nvSpPr>
        <p:spPr>
          <a:xfrm rot="0">
            <a:off x="6550857" y="5219167"/>
            <a:ext cx="5199974" cy="405870"/>
          </a:xfrm>
          <a:prstGeom prst="rect">
            <a:avLst/>
          </a:prstGeom>
        </p:spPr>
        <p:txBody>
          <a:bodyPr anchor="t" rtlCol="false" tIns="0" lIns="0" bIns="0" rIns="0">
            <a:spAutoFit/>
          </a:bodyPr>
          <a:lstStyle/>
          <a:p>
            <a:pPr algn="l">
              <a:lnSpc>
                <a:spcPts val="3091"/>
              </a:lnSpc>
            </a:pPr>
            <a:r>
              <a:rPr lang="en-US" sz="2476">
                <a:solidFill>
                  <a:srgbClr val="FFFFFF"/>
                </a:solidFill>
                <a:latin typeface="Nunito"/>
                <a:ea typeface="Nunito"/>
                <a:cs typeface="Nunito"/>
                <a:sym typeface="Nunito"/>
              </a:rPr>
              <a:t>Plan their own road-trip schedule</a:t>
            </a:r>
          </a:p>
        </p:txBody>
      </p:sp>
      <p:sp>
        <p:nvSpPr>
          <p:cNvPr name="Freeform 12" id="12" descr="preencoded.png"/>
          <p:cNvSpPr/>
          <p:nvPr/>
        </p:nvSpPr>
        <p:spPr>
          <a:xfrm flipH="false" flipV="false" rot="0">
            <a:off x="12053926" y="4251922"/>
            <a:ext cx="673656" cy="673675"/>
          </a:xfrm>
          <a:custGeom>
            <a:avLst/>
            <a:gdLst/>
            <a:ahLst/>
            <a:cxnLst/>
            <a:rect r="r" b="b" t="t" l="l"/>
            <a:pathLst>
              <a:path h="673675" w="673656">
                <a:moveTo>
                  <a:pt x="0" y="0"/>
                </a:moveTo>
                <a:lnTo>
                  <a:pt x="673655" y="0"/>
                </a:lnTo>
                <a:lnTo>
                  <a:pt x="673655" y="673675"/>
                </a:lnTo>
                <a:lnTo>
                  <a:pt x="0" y="673675"/>
                </a:lnTo>
                <a:lnTo>
                  <a:pt x="0" y="0"/>
                </a:lnTo>
                <a:close/>
              </a:path>
            </a:pathLst>
          </a:custGeom>
          <a:blipFill>
            <a:blip r:embed="rId8">
              <a:extLst>
                <a:ext uri="{96DAC541-7B7A-43D3-8B79-37D633B846F1}">
                  <asvg:svgBlip xmlns:asvg="http://schemas.microsoft.com/office/drawing/2016/SVG/main" r:embed="rId9"/>
                </a:ext>
              </a:extLst>
            </a:blip>
            <a:stretch>
              <a:fillRect l="-3522" t="0" r="-3523" b="0"/>
            </a:stretch>
          </a:blipFill>
        </p:spPr>
      </p:sp>
      <p:sp>
        <p:nvSpPr>
          <p:cNvPr name="TextBox 13" id="13"/>
          <p:cNvSpPr txBox="true"/>
          <p:nvPr/>
        </p:nvSpPr>
        <p:spPr>
          <a:xfrm rot="0">
            <a:off x="12053926" y="5219167"/>
            <a:ext cx="5199821" cy="405870"/>
          </a:xfrm>
          <a:prstGeom prst="rect">
            <a:avLst/>
          </a:prstGeom>
        </p:spPr>
        <p:txBody>
          <a:bodyPr anchor="t" rtlCol="false" tIns="0" lIns="0" bIns="0" rIns="0">
            <a:spAutoFit/>
          </a:bodyPr>
          <a:lstStyle/>
          <a:p>
            <a:pPr algn="l">
              <a:lnSpc>
                <a:spcPts val="3091"/>
              </a:lnSpc>
            </a:pPr>
            <a:r>
              <a:rPr lang="en-US" sz="2476">
                <a:solidFill>
                  <a:srgbClr val="FFFFFF"/>
                </a:solidFill>
                <a:latin typeface="Nunito"/>
                <a:ea typeface="Nunito"/>
                <a:cs typeface="Nunito"/>
                <a:sym typeface="Nunito"/>
              </a:rPr>
              <a:t>Travel privately with their group</a:t>
            </a:r>
          </a:p>
        </p:txBody>
      </p:sp>
      <p:sp>
        <p:nvSpPr>
          <p:cNvPr name="Freeform 14" id="14" descr="preencoded.png"/>
          <p:cNvSpPr/>
          <p:nvPr/>
        </p:nvSpPr>
        <p:spPr>
          <a:xfrm flipH="false" flipV="false" rot="0">
            <a:off x="1047950" y="6506489"/>
            <a:ext cx="673656" cy="673675"/>
          </a:xfrm>
          <a:custGeom>
            <a:avLst/>
            <a:gdLst/>
            <a:ahLst/>
            <a:cxnLst/>
            <a:rect r="r" b="b" t="t" l="l"/>
            <a:pathLst>
              <a:path h="673675" w="673656">
                <a:moveTo>
                  <a:pt x="0" y="0"/>
                </a:moveTo>
                <a:lnTo>
                  <a:pt x="673656" y="0"/>
                </a:lnTo>
                <a:lnTo>
                  <a:pt x="673656" y="673675"/>
                </a:lnTo>
                <a:lnTo>
                  <a:pt x="0" y="673675"/>
                </a:lnTo>
                <a:lnTo>
                  <a:pt x="0" y="0"/>
                </a:lnTo>
                <a:close/>
              </a:path>
            </a:pathLst>
          </a:custGeom>
          <a:blipFill>
            <a:blip r:embed="rId10">
              <a:extLst>
                <a:ext uri="{96DAC541-7B7A-43D3-8B79-37D633B846F1}">
                  <asvg:svgBlip xmlns:asvg="http://schemas.microsoft.com/office/drawing/2016/SVG/main" r:embed="rId11"/>
                </a:ext>
              </a:extLst>
            </a:blip>
            <a:stretch>
              <a:fillRect l="-5634" t="0" r="-5635" b="0"/>
            </a:stretch>
          </a:blipFill>
        </p:spPr>
      </p:sp>
      <p:sp>
        <p:nvSpPr>
          <p:cNvPr name="TextBox 15" id="15"/>
          <p:cNvSpPr txBox="true"/>
          <p:nvPr/>
        </p:nvSpPr>
        <p:spPr>
          <a:xfrm rot="0">
            <a:off x="1047950" y="7473744"/>
            <a:ext cx="5199821" cy="802205"/>
          </a:xfrm>
          <a:prstGeom prst="rect">
            <a:avLst/>
          </a:prstGeom>
        </p:spPr>
        <p:txBody>
          <a:bodyPr anchor="t" rtlCol="false" tIns="0" lIns="0" bIns="0" rIns="0">
            <a:spAutoFit/>
          </a:bodyPr>
          <a:lstStyle/>
          <a:p>
            <a:pPr algn="l">
              <a:lnSpc>
                <a:spcPts val="3091"/>
              </a:lnSpc>
            </a:pPr>
            <a:r>
              <a:rPr lang="en-US" sz="2476">
                <a:solidFill>
                  <a:srgbClr val="FFFFFF"/>
                </a:solidFill>
                <a:latin typeface="Nunito"/>
                <a:ea typeface="Nunito"/>
                <a:cs typeface="Nunito"/>
                <a:sym typeface="Nunito"/>
              </a:rPr>
              <a:t>Discuss rental requirements before booking</a:t>
            </a:r>
          </a:p>
        </p:txBody>
      </p:sp>
      <p:sp>
        <p:nvSpPr>
          <p:cNvPr name="Freeform 16" id="16" descr="preencoded.png"/>
          <p:cNvSpPr/>
          <p:nvPr/>
        </p:nvSpPr>
        <p:spPr>
          <a:xfrm flipH="false" flipV="false" rot="0">
            <a:off x="6550857" y="6506489"/>
            <a:ext cx="673656" cy="673675"/>
          </a:xfrm>
          <a:custGeom>
            <a:avLst/>
            <a:gdLst/>
            <a:ahLst/>
            <a:cxnLst/>
            <a:rect r="r" b="b" t="t" l="l"/>
            <a:pathLst>
              <a:path h="673675" w="673656">
                <a:moveTo>
                  <a:pt x="0" y="0"/>
                </a:moveTo>
                <a:lnTo>
                  <a:pt x="673655" y="0"/>
                </a:lnTo>
                <a:lnTo>
                  <a:pt x="673655" y="673675"/>
                </a:lnTo>
                <a:lnTo>
                  <a:pt x="0" y="673675"/>
                </a:lnTo>
                <a:lnTo>
                  <a:pt x="0" y="0"/>
                </a:lnTo>
                <a:close/>
              </a:path>
            </a:pathLst>
          </a:custGeom>
          <a:blipFill>
            <a:blip r:embed="rId12">
              <a:extLst>
                <a:ext uri="{96DAC541-7B7A-43D3-8B79-37D633B846F1}">
                  <asvg:svgBlip xmlns:asvg="http://schemas.microsoft.com/office/drawing/2016/SVG/main" r:embed="rId13"/>
                </a:ext>
              </a:extLst>
            </a:blip>
            <a:stretch>
              <a:fillRect l="-1" t="0" r="-1" b="0"/>
            </a:stretch>
          </a:blipFill>
        </p:spPr>
      </p:sp>
      <p:sp>
        <p:nvSpPr>
          <p:cNvPr name="TextBox 17" id="17"/>
          <p:cNvSpPr txBox="true"/>
          <p:nvPr/>
        </p:nvSpPr>
        <p:spPr>
          <a:xfrm rot="0">
            <a:off x="6550857" y="7473744"/>
            <a:ext cx="5199974" cy="802205"/>
          </a:xfrm>
          <a:prstGeom prst="rect">
            <a:avLst/>
          </a:prstGeom>
        </p:spPr>
        <p:txBody>
          <a:bodyPr anchor="t" rtlCol="false" tIns="0" lIns="0" bIns="0" rIns="0">
            <a:spAutoFit/>
          </a:bodyPr>
          <a:lstStyle/>
          <a:p>
            <a:pPr algn="l">
              <a:lnSpc>
                <a:spcPts val="3091"/>
              </a:lnSpc>
            </a:pPr>
            <a:r>
              <a:rPr lang="en-US" sz="2476">
                <a:solidFill>
                  <a:srgbClr val="FFFFFF"/>
                </a:solidFill>
                <a:latin typeface="Nunito"/>
                <a:ea typeface="Nunito"/>
                <a:cs typeface="Nunito"/>
                <a:sym typeface="Nunito"/>
              </a:rPr>
              <a:t>Prepare for their planned Kashmir and Ladakh journey</a:t>
            </a:r>
          </a:p>
        </p:txBody>
      </p:sp>
      <p:sp>
        <p:nvSpPr>
          <p:cNvPr name="TextBox 18" id="18"/>
          <p:cNvSpPr txBox="true"/>
          <p:nvPr/>
        </p:nvSpPr>
        <p:spPr>
          <a:xfrm rot="0">
            <a:off x="1047950" y="8482146"/>
            <a:ext cx="16205949" cy="885568"/>
          </a:xfrm>
          <a:prstGeom prst="rect">
            <a:avLst/>
          </a:prstGeom>
        </p:spPr>
        <p:txBody>
          <a:bodyPr anchor="t" rtlCol="false" tIns="0" lIns="0" bIns="0" rIns="0">
            <a:spAutoFit/>
          </a:bodyPr>
          <a:lstStyle/>
          <a:p>
            <a:pPr algn="l">
              <a:lnSpc>
                <a:spcPts val="3202"/>
              </a:lnSpc>
            </a:pPr>
            <a:r>
              <a:rPr lang="en-US" sz="2101">
                <a:solidFill>
                  <a:srgbClr val="FFFFFF"/>
                </a:solidFill>
                <a:latin typeface="PT Sans"/>
                <a:ea typeface="PT Sans"/>
                <a:cs typeface="PT Sans"/>
                <a:sym typeface="PT Sans"/>
              </a:rPr>
              <a:t>Whether you are planning a short Kashmir trip or a longer Himalayan road adventure, selecting the right rental vehicle can make your journey more convenient.</a:t>
            </a:r>
          </a:p>
        </p:txBody>
      </p:sp>
      <p:sp>
        <p:nvSpPr>
          <p:cNvPr name="Freeform 19" id="19"/>
          <p:cNvSpPr/>
          <p:nvPr/>
        </p:nvSpPr>
        <p:spPr>
          <a:xfrm flipH="false" flipV="false" rot="0">
            <a:off x="15775438" y="0"/>
            <a:ext cx="2531612" cy="669652"/>
          </a:xfrm>
          <a:custGeom>
            <a:avLst/>
            <a:gdLst/>
            <a:ahLst/>
            <a:cxnLst/>
            <a:rect r="r" b="b" t="t" l="l"/>
            <a:pathLst>
              <a:path h="669652" w="2531612">
                <a:moveTo>
                  <a:pt x="0" y="0"/>
                </a:moveTo>
                <a:lnTo>
                  <a:pt x="2531612" y="0"/>
                </a:lnTo>
                <a:lnTo>
                  <a:pt x="2531612" y="669652"/>
                </a:lnTo>
                <a:lnTo>
                  <a:pt x="0" y="669652"/>
                </a:lnTo>
                <a:lnTo>
                  <a:pt x="0" y="0"/>
                </a:lnTo>
                <a:close/>
              </a:path>
            </a:pathLst>
          </a:custGeom>
          <a:blipFill>
            <a:blip r:embed="rId14"/>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sp>
        <p:nvSpPr>
          <p:cNvPr name="TextBox 6" id="6"/>
          <p:cNvSpPr txBox="true"/>
          <p:nvPr/>
        </p:nvSpPr>
        <p:spPr>
          <a:xfrm rot="0">
            <a:off x="1047950" y="887720"/>
            <a:ext cx="16205949" cy="555698"/>
          </a:xfrm>
          <a:prstGeom prst="rect">
            <a:avLst/>
          </a:prstGeom>
        </p:spPr>
        <p:txBody>
          <a:bodyPr anchor="t" rtlCol="false" tIns="0" lIns="0" bIns="0" rIns="0">
            <a:spAutoFit/>
          </a:bodyPr>
          <a:lstStyle/>
          <a:p>
            <a:pPr algn="l">
              <a:lnSpc>
                <a:spcPts val="4215"/>
              </a:lnSpc>
            </a:pPr>
            <a:r>
              <a:rPr lang="en-US" sz="3377">
                <a:solidFill>
                  <a:srgbClr val="FFFFFF"/>
                </a:solidFill>
                <a:latin typeface="Nunito"/>
                <a:ea typeface="Nunito"/>
                <a:cs typeface="Nunito"/>
                <a:sym typeface="Nunito"/>
              </a:rPr>
              <a:t>Tips for a Safe Kashmir to Ladakh Road Trip</a:t>
            </a:r>
          </a:p>
        </p:txBody>
      </p:sp>
      <p:sp>
        <p:nvSpPr>
          <p:cNvPr name="TextBox 7" id="7"/>
          <p:cNvSpPr txBox="true"/>
          <p:nvPr/>
        </p:nvSpPr>
        <p:spPr>
          <a:xfrm rot="0">
            <a:off x="1047950" y="1646749"/>
            <a:ext cx="16205949" cy="973636"/>
          </a:xfrm>
          <a:prstGeom prst="rect">
            <a:avLst/>
          </a:prstGeom>
        </p:spPr>
        <p:txBody>
          <a:bodyPr anchor="t" rtlCol="false" tIns="0" lIns="0" bIns="0" rIns="0">
            <a:spAutoFit/>
          </a:bodyPr>
          <a:lstStyle/>
          <a:p>
            <a:pPr algn="l">
              <a:lnSpc>
                <a:spcPts val="1831"/>
              </a:lnSpc>
            </a:pPr>
            <a:r>
              <a:rPr lang="en-US" sz="1426">
                <a:solidFill>
                  <a:srgbClr val="FFFFFF"/>
                </a:solidFill>
                <a:latin typeface="PT Sans"/>
                <a:ea typeface="PT Sans"/>
                <a:cs typeface="PT Sans"/>
                <a:sym typeface="PT Sans"/>
              </a:rPr>
              <a:t>A successful Himalayan road trip is about enjoying the scenery while driving responsibly.</a:t>
            </a:r>
          </a:p>
          <a:p>
            <a:pPr algn="l">
              <a:lnSpc>
                <a:spcPts val="1831"/>
              </a:lnSpc>
            </a:pPr>
            <a:r>
              <a:rPr lang="en-US" sz="1426">
                <a:solidFill>
                  <a:srgbClr val="FFFFFF"/>
                </a:solidFill>
                <a:latin typeface="PT Sans"/>
                <a:ea typeface="PT Sans"/>
                <a:cs typeface="PT Sans"/>
                <a:sym typeface="PT Sans"/>
              </a:rPr>
              <a:t>Start your journey early when conditions are suitable and avoid unnecessary rushing. Take regular breaks during long drives and stay alert on mountain roads.</a:t>
            </a:r>
          </a:p>
          <a:p>
            <a:pPr algn="l">
              <a:lnSpc>
                <a:spcPts val="1831"/>
              </a:lnSpc>
            </a:pPr>
            <a:r>
              <a:rPr lang="en-US" sz="1426">
                <a:solidFill>
                  <a:srgbClr val="FFFFFF"/>
                </a:solidFill>
                <a:latin typeface="PT Sans"/>
                <a:ea typeface="PT Sans"/>
                <a:cs typeface="PT Sans"/>
                <a:sym typeface="PT Sans"/>
              </a:rPr>
              <a:t>Some useful tips include:</a:t>
            </a:r>
          </a:p>
        </p:txBody>
      </p:sp>
      <p:sp>
        <p:nvSpPr>
          <p:cNvPr name="Freeform 8" id="8" descr="preencoded.png"/>
          <p:cNvSpPr/>
          <p:nvPr/>
        </p:nvSpPr>
        <p:spPr>
          <a:xfrm flipH="false" flipV="false" rot="0">
            <a:off x="1116311" y="2751001"/>
            <a:ext cx="273606" cy="273615"/>
          </a:xfrm>
          <a:custGeom>
            <a:avLst/>
            <a:gdLst/>
            <a:ahLst/>
            <a:cxnLst/>
            <a:rect r="r" b="b" t="t" l="l"/>
            <a:pathLst>
              <a:path h="273615" w="273606">
                <a:moveTo>
                  <a:pt x="0" y="0"/>
                </a:moveTo>
                <a:lnTo>
                  <a:pt x="273606" y="0"/>
                </a:lnTo>
                <a:lnTo>
                  <a:pt x="273606" y="273615"/>
                </a:lnTo>
                <a:lnTo>
                  <a:pt x="0" y="273615"/>
                </a:lnTo>
                <a:lnTo>
                  <a:pt x="0" y="0"/>
                </a:lnTo>
                <a:close/>
              </a:path>
            </a:pathLst>
          </a:custGeom>
          <a:blipFill>
            <a:blip r:embed="rId4">
              <a:extLst>
                <a:ext uri="{96DAC541-7B7A-43D3-8B79-37D633B846F1}">
                  <asvg:svgBlip xmlns:asvg="http://schemas.microsoft.com/office/drawing/2016/SVG/main" r:embed="rId5"/>
                </a:ext>
              </a:extLst>
            </a:blip>
            <a:stretch>
              <a:fillRect l="-8623" t="0" r="-8619" b="0"/>
            </a:stretch>
          </a:blipFill>
        </p:spPr>
      </p:sp>
      <p:sp>
        <p:nvSpPr>
          <p:cNvPr name="TextBox 9" id="9"/>
          <p:cNvSpPr txBox="true"/>
          <p:nvPr/>
        </p:nvSpPr>
        <p:spPr>
          <a:xfrm rot="0">
            <a:off x="1640881" y="2735818"/>
            <a:ext cx="15613018" cy="277778"/>
          </a:xfrm>
          <a:prstGeom prst="rect">
            <a:avLst/>
          </a:prstGeom>
        </p:spPr>
        <p:txBody>
          <a:bodyPr anchor="t" rtlCol="false" tIns="0" lIns="0" bIns="0" rIns="0">
            <a:spAutoFit/>
          </a:bodyPr>
          <a:lstStyle/>
          <a:p>
            <a:pPr algn="l">
              <a:lnSpc>
                <a:spcPts val="2060"/>
              </a:lnSpc>
            </a:pPr>
            <a:r>
              <a:rPr lang="en-US" sz="1651">
                <a:solidFill>
                  <a:srgbClr val="FFFFFF"/>
                </a:solidFill>
                <a:latin typeface="Nunito"/>
                <a:ea typeface="Nunito"/>
                <a:cs typeface="Nunito"/>
                <a:sym typeface="Nunito"/>
              </a:rPr>
              <a:t>Drive at a safe speed</a:t>
            </a:r>
          </a:p>
        </p:txBody>
      </p:sp>
      <p:sp>
        <p:nvSpPr>
          <p:cNvPr name="Freeform 10" id="10" descr="preencoded.png"/>
          <p:cNvSpPr/>
          <p:nvPr/>
        </p:nvSpPr>
        <p:spPr>
          <a:xfrm flipH="false" flipV="false" rot="0">
            <a:off x="1116311" y="3526412"/>
            <a:ext cx="273606" cy="273615"/>
          </a:xfrm>
          <a:custGeom>
            <a:avLst/>
            <a:gdLst/>
            <a:ahLst/>
            <a:cxnLst/>
            <a:rect r="r" b="b" t="t" l="l"/>
            <a:pathLst>
              <a:path h="273615" w="273606">
                <a:moveTo>
                  <a:pt x="0" y="0"/>
                </a:moveTo>
                <a:lnTo>
                  <a:pt x="273606" y="0"/>
                </a:lnTo>
                <a:lnTo>
                  <a:pt x="273606" y="273615"/>
                </a:lnTo>
                <a:lnTo>
                  <a:pt x="0" y="273615"/>
                </a:lnTo>
                <a:lnTo>
                  <a:pt x="0" y="0"/>
                </a:lnTo>
                <a:close/>
              </a:path>
            </a:pathLst>
          </a:custGeom>
          <a:blipFill>
            <a:blip r:embed="rId6">
              <a:extLst>
                <a:ext uri="{96DAC541-7B7A-43D3-8B79-37D633B846F1}">
                  <asvg:svgBlip xmlns:asvg="http://schemas.microsoft.com/office/drawing/2016/SVG/main" r:embed="rId7"/>
                </a:ext>
              </a:extLst>
            </a:blip>
            <a:stretch>
              <a:fillRect l="-8623" t="0" r="-8619" b="0"/>
            </a:stretch>
          </a:blipFill>
        </p:spPr>
      </p:sp>
      <p:sp>
        <p:nvSpPr>
          <p:cNvPr name="TextBox 11" id="11"/>
          <p:cNvSpPr txBox="true"/>
          <p:nvPr/>
        </p:nvSpPr>
        <p:spPr>
          <a:xfrm rot="0">
            <a:off x="1640881" y="3511229"/>
            <a:ext cx="15613018" cy="277778"/>
          </a:xfrm>
          <a:prstGeom prst="rect">
            <a:avLst/>
          </a:prstGeom>
        </p:spPr>
        <p:txBody>
          <a:bodyPr anchor="t" rtlCol="false" tIns="0" lIns="0" bIns="0" rIns="0">
            <a:spAutoFit/>
          </a:bodyPr>
          <a:lstStyle/>
          <a:p>
            <a:pPr algn="l">
              <a:lnSpc>
                <a:spcPts val="2060"/>
              </a:lnSpc>
            </a:pPr>
            <a:r>
              <a:rPr lang="en-US" sz="1651">
                <a:solidFill>
                  <a:srgbClr val="FFFFFF"/>
                </a:solidFill>
                <a:latin typeface="Nunito"/>
                <a:ea typeface="Nunito"/>
                <a:cs typeface="Nunito"/>
                <a:sym typeface="Nunito"/>
              </a:rPr>
              <a:t>Avoid unnecessary overtaking</a:t>
            </a:r>
          </a:p>
        </p:txBody>
      </p:sp>
      <p:sp>
        <p:nvSpPr>
          <p:cNvPr name="Freeform 12" id="12" descr="preencoded.png"/>
          <p:cNvSpPr/>
          <p:nvPr/>
        </p:nvSpPr>
        <p:spPr>
          <a:xfrm flipH="false" flipV="false" rot="0">
            <a:off x="1116311" y="4301814"/>
            <a:ext cx="273606" cy="273615"/>
          </a:xfrm>
          <a:custGeom>
            <a:avLst/>
            <a:gdLst/>
            <a:ahLst/>
            <a:cxnLst/>
            <a:rect r="r" b="b" t="t" l="l"/>
            <a:pathLst>
              <a:path h="273615" w="273606">
                <a:moveTo>
                  <a:pt x="0" y="0"/>
                </a:moveTo>
                <a:lnTo>
                  <a:pt x="273606" y="0"/>
                </a:lnTo>
                <a:lnTo>
                  <a:pt x="273606" y="273615"/>
                </a:lnTo>
                <a:lnTo>
                  <a:pt x="0" y="273615"/>
                </a:lnTo>
                <a:lnTo>
                  <a:pt x="0" y="0"/>
                </a:lnTo>
                <a:close/>
              </a:path>
            </a:pathLst>
          </a:custGeom>
          <a:blipFill>
            <a:blip r:embed="rId8">
              <a:extLst>
                <a:ext uri="{96DAC541-7B7A-43D3-8B79-37D633B846F1}">
                  <asvg:svgBlip xmlns:asvg="http://schemas.microsoft.com/office/drawing/2016/SVG/main" r:embed="rId9"/>
                </a:ext>
              </a:extLst>
            </a:blip>
            <a:stretch>
              <a:fillRect l="-8623" t="0" r="-8619" b="0"/>
            </a:stretch>
          </a:blipFill>
        </p:spPr>
      </p:sp>
      <p:sp>
        <p:nvSpPr>
          <p:cNvPr name="TextBox 13" id="13"/>
          <p:cNvSpPr txBox="true"/>
          <p:nvPr/>
        </p:nvSpPr>
        <p:spPr>
          <a:xfrm rot="0">
            <a:off x="1640881" y="4286631"/>
            <a:ext cx="15613018" cy="277778"/>
          </a:xfrm>
          <a:prstGeom prst="rect">
            <a:avLst/>
          </a:prstGeom>
        </p:spPr>
        <p:txBody>
          <a:bodyPr anchor="t" rtlCol="false" tIns="0" lIns="0" bIns="0" rIns="0">
            <a:spAutoFit/>
          </a:bodyPr>
          <a:lstStyle/>
          <a:p>
            <a:pPr algn="l">
              <a:lnSpc>
                <a:spcPts val="2060"/>
              </a:lnSpc>
            </a:pPr>
            <a:r>
              <a:rPr lang="en-US" sz="1651">
                <a:solidFill>
                  <a:srgbClr val="FFFFFF"/>
                </a:solidFill>
                <a:latin typeface="Nunito"/>
                <a:ea typeface="Nunito"/>
                <a:cs typeface="Nunito"/>
                <a:sym typeface="Nunito"/>
              </a:rPr>
              <a:t>Follow local traffic rules</a:t>
            </a:r>
          </a:p>
        </p:txBody>
      </p:sp>
      <p:sp>
        <p:nvSpPr>
          <p:cNvPr name="Freeform 14" id="14" descr="preencoded.png"/>
          <p:cNvSpPr/>
          <p:nvPr/>
        </p:nvSpPr>
        <p:spPr>
          <a:xfrm flipH="false" flipV="false" rot="0">
            <a:off x="1116311" y="5077216"/>
            <a:ext cx="273606" cy="273615"/>
          </a:xfrm>
          <a:custGeom>
            <a:avLst/>
            <a:gdLst/>
            <a:ahLst/>
            <a:cxnLst/>
            <a:rect r="r" b="b" t="t" l="l"/>
            <a:pathLst>
              <a:path h="273615" w="273606">
                <a:moveTo>
                  <a:pt x="0" y="0"/>
                </a:moveTo>
                <a:lnTo>
                  <a:pt x="273606" y="0"/>
                </a:lnTo>
                <a:lnTo>
                  <a:pt x="273606" y="273615"/>
                </a:lnTo>
                <a:lnTo>
                  <a:pt x="0" y="273615"/>
                </a:lnTo>
                <a:lnTo>
                  <a:pt x="0" y="0"/>
                </a:lnTo>
                <a:close/>
              </a:path>
            </a:pathLst>
          </a:custGeom>
          <a:blipFill>
            <a:blip r:embed="rId10">
              <a:extLst>
                <a:ext uri="{96DAC541-7B7A-43D3-8B79-37D633B846F1}">
                  <asvg:svgBlip xmlns:asvg="http://schemas.microsoft.com/office/drawing/2016/SVG/main" r:embed="rId11"/>
                </a:ext>
              </a:extLst>
            </a:blip>
            <a:stretch>
              <a:fillRect l="-8623" t="0" r="-8619" b="0"/>
            </a:stretch>
          </a:blipFill>
        </p:spPr>
      </p:sp>
      <p:sp>
        <p:nvSpPr>
          <p:cNvPr name="TextBox 15" id="15"/>
          <p:cNvSpPr txBox="true"/>
          <p:nvPr/>
        </p:nvSpPr>
        <p:spPr>
          <a:xfrm rot="0">
            <a:off x="1640881" y="5062033"/>
            <a:ext cx="15613018" cy="277778"/>
          </a:xfrm>
          <a:prstGeom prst="rect">
            <a:avLst/>
          </a:prstGeom>
        </p:spPr>
        <p:txBody>
          <a:bodyPr anchor="t" rtlCol="false" tIns="0" lIns="0" bIns="0" rIns="0">
            <a:spAutoFit/>
          </a:bodyPr>
          <a:lstStyle/>
          <a:p>
            <a:pPr algn="l">
              <a:lnSpc>
                <a:spcPts val="2060"/>
              </a:lnSpc>
            </a:pPr>
            <a:r>
              <a:rPr lang="en-US" sz="1651">
                <a:solidFill>
                  <a:srgbClr val="FFFFFF"/>
                </a:solidFill>
                <a:latin typeface="Nunito"/>
                <a:ea typeface="Nunito"/>
                <a:cs typeface="Nunito"/>
                <a:sym typeface="Nunito"/>
              </a:rPr>
              <a:t>Check weather and road updates</a:t>
            </a:r>
          </a:p>
        </p:txBody>
      </p:sp>
      <p:sp>
        <p:nvSpPr>
          <p:cNvPr name="Freeform 16" id="16" descr="preencoded.png"/>
          <p:cNvSpPr/>
          <p:nvPr/>
        </p:nvSpPr>
        <p:spPr>
          <a:xfrm flipH="false" flipV="false" rot="0">
            <a:off x="1116311" y="5852627"/>
            <a:ext cx="273606" cy="273615"/>
          </a:xfrm>
          <a:custGeom>
            <a:avLst/>
            <a:gdLst/>
            <a:ahLst/>
            <a:cxnLst/>
            <a:rect r="r" b="b" t="t" l="l"/>
            <a:pathLst>
              <a:path h="273615" w="273606">
                <a:moveTo>
                  <a:pt x="0" y="0"/>
                </a:moveTo>
                <a:lnTo>
                  <a:pt x="273606" y="0"/>
                </a:lnTo>
                <a:lnTo>
                  <a:pt x="273606" y="273615"/>
                </a:lnTo>
                <a:lnTo>
                  <a:pt x="0" y="273615"/>
                </a:lnTo>
                <a:lnTo>
                  <a:pt x="0" y="0"/>
                </a:lnTo>
                <a:close/>
              </a:path>
            </a:pathLst>
          </a:custGeom>
          <a:blipFill>
            <a:blip r:embed="rId12">
              <a:extLst>
                <a:ext uri="{96DAC541-7B7A-43D3-8B79-37D633B846F1}">
                  <asvg:svgBlip xmlns:asvg="http://schemas.microsoft.com/office/drawing/2016/SVG/main" r:embed="rId13"/>
                </a:ext>
              </a:extLst>
            </a:blip>
            <a:stretch>
              <a:fillRect l="-8623" t="0" r="-8619" b="0"/>
            </a:stretch>
          </a:blipFill>
        </p:spPr>
      </p:sp>
      <p:sp>
        <p:nvSpPr>
          <p:cNvPr name="TextBox 17" id="17"/>
          <p:cNvSpPr txBox="true"/>
          <p:nvPr/>
        </p:nvSpPr>
        <p:spPr>
          <a:xfrm rot="0">
            <a:off x="1640881" y="5837444"/>
            <a:ext cx="15613018" cy="277778"/>
          </a:xfrm>
          <a:prstGeom prst="rect">
            <a:avLst/>
          </a:prstGeom>
        </p:spPr>
        <p:txBody>
          <a:bodyPr anchor="t" rtlCol="false" tIns="0" lIns="0" bIns="0" rIns="0">
            <a:spAutoFit/>
          </a:bodyPr>
          <a:lstStyle/>
          <a:p>
            <a:pPr algn="l">
              <a:lnSpc>
                <a:spcPts val="2060"/>
              </a:lnSpc>
            </a:pPr>
            <a:r>
              <a:rPr lang="en-US" sz="1651">
                <a:solidFill>
                  <a:srgbClr val="FFFFFF"/>
                </a:solidFill>
                <a:latin typeface="Nunito"/>
                <a:ea typeface="Nunito"/>
                <a:cs typeface="Nunito"/>
                <a:sym typeface="Nunito"/>
              </a:rPr>
              <a:t>Keep sufficient fuel and essential supplies</a:t>
            </a:r>
          </a:p>
        </p:txBody>
      </p:sp>
      <p:sp>
        <p:nvSpPr>
          <p:cNvPr name="Freeform 18" id="18" descr="preencoded.png"/>
          <p:cNvSpPr/>
          <p:nvPr/>
        </p:nvSpPr>
        <p:spPr>
          <a:xfrm flipH="false" flipV="false" rot="0">
            <a:off x="1116311" y="6628028"/>
            <a:ext cx="273606" cy="273615"/>
          </a:xfrm>
          <a:custGeom>
            <a:avLst/>
            <a:gdLst/>
            <a:ahLst/>
            <a:cxnLst/>
            <a:rect r="r" b="b" t="t" l="l"/>
            <a:pathLst>
              <a:path h="273615" w="273606">
                <a:moveTo>
                  <a:pt x="0" y="0"/>
                </a:moveTo>
                <a:lnTo>
                  <a:pt x="273606" y="0"/>
                </a:lnTo>
                <a:lnTo>
                  <a:pt x="273606" y="273616"/>
                </a:lnTo>
                <a:lnTo>
                  <a:pt x="0" y="273616"/>
                </a:lnTo>
                <a:lnTo>
                  <a:pt x="0" y="0"/>
                </a:lnTo>
                <a:close/>
              </a:path>
            </a:pathLst>
          </a:custGeom>
          <a:blipFill>
            <a:blip r:embed="rId4">
              <a:extLst>
                <a:ext uri="{96DAC541-7B7A-43D3-8B79-37D633B846F1}">
                  <asvg:svgBlip xmlns:asvg="http://schemas.microsoft.com/office/drawing/2016/SVG/main" r:embed="rId5"/>
                </a:ext>
              </a:extLst>
            </a:blip>
            <a:stretch>
              <a:fillRect l="-8623" t="0" r="-8619" b="0"/>
            </a:stretch>
          </a:blipFill>
        </p:spPr>
      </p:sp>
      <p:sp>
        <p:nvSpPr>
          <p:cNvPr name="TextBox 19" id="19"/>
          <p:cNvSpPr txBox="true"/>
          <p:nvPr/>
        </p:nvSpPr>
        <p:spPr>
          <a:xfrm rot="0">
            <a:off x="1640881" y="6612846"/>
            <a:ext cx="15613018" cy="277778"/>
          </a:xfrm>
          <a:prstGeom prst="rect">
            <a:avLst/>
          </a:prstGeom>
        </p:spPr>
        <p:txBody>
          <a:bodyPr anchor="t" rtlCol="false" tIns="0" lIns="0" bIns="0" rIns="0">
            <a:spAutoFit/>
          </a:bodyPr>
          <a:lstStyle/>
          <a:p>
            <a:pPr algn="l">
              <a:lnSpc>
                <a:spcPts val="2060"/>
              </a:lnSpc>
            </a:pPr>
            <a:r>
              <a:rPr lang="en-US" sz="1651">
                <a:solidFill>
                  <a:srgbClr val="FFFFFF"/>
                </a:solidFill>
                <a:latin typeface="Nunito"/>
                <a:ea typeface="Nunito"/>
                <a:cs typeface="Nunito"/>
                <a:sym typeface="Nunito"/>
              </a:rPr>
              <a:t>Take proper rest during the journey</a:t>
            </a:r>
          </a:p>
        </p:txBody>
      </p:sp>
      <p:sp>
        <p:nvSpPr>
          <p:cNvPr name="Freeform 20" id="20" descr="preencoded.png"/>
          <p:cNvSpPr/>
          <p:nvPr/>
        </p:nvSpPr>
        <p:spPr>
          <a:xfrm flipH="false" flipV="false" rot="0">
            <a:off x="1116311" y="7403430"/>
            <a:ext cx="273606" cy="273615"/>
          </a:xfrm>
          <a:custGeom>
            <a:avLst/>
            <a:gdLst/>
            <a:ahLst/>
            <a:cxnLst/>
            <a:rect r="r" b="b" t="t" l="l"/>
            <a:pathLst>
              <a:path h="273615" w="273606">
                <a:moveTo>
                  <a:pt x="0" y="0"/>
                </a:moveTo>
                <a:lnTo>
                  <a:pt x="273606" y="0"/>
                </a:lnTo>
                <a:lnTo>
                  <a:pt x="273606" y="273615"/>
                </a:lnTo>
                <a:lnTo>
                  <a:pt x="0" y="273615"/>
                </a:lnTo>
                <a:lnTo>
                  <a:pt x="0" y="0"/>
                </a:lnTo>
                <a:close/>
              </a:path>
            </a:pathLst>
          </a:custGeom>
          <a:blipFill>
            <a:blip r:embed="rId6">
              <a:extLst>
                <a:ext uri="{96DAC541-7B7A-43D3-8B79-37D633B846F1}">
                  <asvg:svgBlip xmlns:asvg="http://schemas.microsoft.com/office/drawing/2016/SVG/main" r:embed="rId7"/>
                </a:ext>
              </a:extLst>
            </a:blip>
            <a:stretch>
              <a:fillRect l="-8623" t="0" r="-8619" b="0"/>
            </a:stretch>
          </a:blipFill>
        </p:spPr>
      </p:sp>
      <p:sp>
        <p:nvSpPr>
          <p:cNvPr name="TextBox 21" id="21"/>
          <p:cNvSpPr txBox="true"/>
          <p:nvPr/>
        </p:nvSpPr>
        <p:spPr>
          <a:xfrm rot="0">
            <a:off x="1640881" y="7388247"/>
            <a:ext cx="15613018" cy="277778"/>
          </a:xfrm>
          <a:prstGeom prst="rect">
            <a:avLst/>
          </a:prstGeom>
        </p:spPr>
        <p:txBody>
          <a:bodyPr anchor="t" rtlCol="false" tIns="0" lIns="0" bIns="0" rIns="0">
            <a:spAutoFit/>
          </a:bodyPr>
          <a:lstStyle/>
          <a:p>
            <a:pPr algn="l">
              <a:lnSpc>
                <a:spcPts val="2060"/>
              </a:lnSpc>
            </a:pPr>
            <a:r>
              <a:rPr lang="en-US" sz="1651">
                <a:solidFill>
                  <a:srgbClr val="FFFFFF"/>
                </a:solidFill>
                <a:latin typeface="Nunito"/>
                <a:ea typeface="Nunito"/>
                <a:cs typeface="Nunito"/>
                <a:sym typeface="Nunito"/>
              </a:rPr>
              <a:t>Respect local communities</a:t>
            </a:r>
          </a:p>
        </p:txBody>
      </p:sp>
      <p:sp>
        <p:nvSpPr>
          <p:cNvPr name="Freeform 22" id="22" descr="preencoded.png"/>
          <p:cNvSpPr/>
          <p:nvPr/>
        </p:nvSpPr>
        <p:spPr>
          <a:xfrm flipH="false" flipV="false" rot="0">
            <a:off x="1116311" y="8178841"/>
            <a:ext cx="273606" cy="273615"/>
          </a:xfrm>
          <a:custGeom>
            <a:avLst/>
            <a:gdLst/>
            <a:ahLst/>
            <a:cxnLst/>
            <a:rect r="r" b="b" t="t" l="l"/>
            <a:pathLst>
              <a:path h="273615" w="273606">
                <a:moveTo>
                  <a:pt x="0" y="0"/>
                </a:moveTo>
                <a:lnTo>
                  <a:pt x="273606" y="0"/>
                </a:lnTo>
                <a:lnTo>
                  <a:pt x="273606" y="273615"/>
                </a:lnTo>
                <a:lnTo>
                  <a:pt x="0" y="273615"/>
                </a:lnTo>
                <a:lnTo>
                  <a:pt x="0" y="0"/>
                </a:lnTo>
                <a:close/>
              </a:path>
            </a:pathLst>
          </a:custGeom>
          <a:blipFill>
            <a:blip r:embed="rId8">
              <a:extLst>
                <a:ext uri="{96DAC541-7B7A-43D3-8B79-37D633B846F1}">
                  <asvg:svgBlip xmlns:asvg="http://schemas.microsoft.com/office/drawing/2016/SVG/main" r:embed="rId9"/>
                </a:ext>
              </a:extLst>
            </a:blip>
            <a:stretch>
              <a:fillRect l="-8623" t="0" r="-8619" b="0"/>
            </a:stretch>
          </a:blipFill>
        </p:spPr>
      </p:sp>
      <p:sp>
        <p:nvSpPr>
          <p:cNvPr name="TextBox 23" id="23"/>
          <p:cNvSpPr txBox="true"/>
          <p:nvPr/>
        </p:nvSpPr>
        <p:spPr>
          <a:xfrm rot="0">
            <a:off x="1640881" y="8163658"/>
            <a:ext cx="15613018" cy="277778"/>
          </a:xfrm>
          <a:prstGeom prst="rect">
            <a:avLst/>
          </a:prstGeom>
        </p:spPr>
        <p:txBody>
          <a:bodyPr anchor="t" rtlCol="false" tIns="0" lIns="0" bIns="0" rIns="0">
            <a:spAutoFit/>
          </a:bodyPr>
          <a:lstStyle/>
          <a:p>
            <a:pPr algn="l">
              <a:lnSpc>
                <a:spcPts val="2060"/>
              </a:lnSpc>
            </a:pPr>
            <a:r>
              <a:rPr lang="en-US" sz="1651">
                <a:solidFill>
                  <a:srgbClr val="FFFFFF"/>
                </a:solidFill>
                <a:latin typeface="Nunito"/>
                <a:ea typeface="Nunito"/>
                <a:cs typeface="Nunito"/>
                <a:sym typeface="Nunito"/>
              </a:rPr>
              <a:t>Avoid littering in the mountains</a:t>
            </a:r>
          </a:p>
        </p:txBody>
      </p:sp>
      <p:grpSp>
        <p:nvGrpSpPr>
          <p:cNvPr name="Group 24" id="24"/>
          <p:cNvGrpSpPr/>
          <p:nvPr/>
        </p:nvGrpSpPr>
        <p:grpSpPr>
          <a:xfrm rot="0">
            <a:off x="1047950" y="8851173"/>
            <a:ext cx="16205949" cy="537096"/>
            <a:chOff x="0" y="0"/>
            <a:chExt cx="21607932" cy="716128"/>
          </a:xfrm>
        </p:grpSpPr>
        <p:sp>
          <p:nvSpPr>
            <p:cNvPr name="Freeform 25" id="25"/>
            <p:cNvSpPr/>
            <p:nvPr/>
          </p:nvSpPr>
          <p:spPr>
            <a:xfrm flipH="false" flipV="false" rot="0">
              <a:off x="0" y="0"/>
              <a:ext cx="21607907" cy="716026"/>
            </a:xfrm>
            <a:custGeom>
              <a:avLst/>
              <a:gdLst/>
              <a:ahLst/>
              <a:cxnLst/>
              <a:rect r="r" b="b" t="t" l="l"/>
              <a:pathLst>
                <a:path h="716026" w="21607907">
                  <a:moveTo>
                    <a:pt x="0" y="358013"/>
                  </a:moveTo>
                  <a:cubicBezTo>
                    <a:pt x="0" y="160274"/>
                    <a:pt x="160274" y="0"/>
                    <a:pt x="358013" y="0"/>
                  </a:cubicBezTo>
                  <a:lnTo>
                    <a:pt x="21249894" y="0"/>
                  </a:lnTo>
                  <a:cubicBezTo>
                    <a:pt x="21447633" y="0"/>
                    <a:pt x="21607907" y="160274"/>
                    <a:pt x="21607907" y="358013"/>
                  </a:cubicBezTo>
                  <a:cubicBezTo>
                    <a:pt x="21607907" y="555752"/>
                    <a:pt x="21447633" y="716026"/>
                    <a:pt x="21249894" y="716026"/>
                  </a:cubicBezTo>
                  <a:lnTo>
                    <a:pt x="358013" y="716026"/>
                  </a:lnTo>
                  <a:cubicBezTo>
                    <a:pt x="160274" y="716153"/>
                    <a:pt x="0" y="555879"/>
                    <a:pt x="0" y="358013"/>
                  </a:cubicBezTo>
                  <a:close/>
                </a:path>
              </a:pathLst>
            </a:custGeom>
            <a:solidFill>
              <a:srgbClr val="785507"/>
            </a:solidFill>
          </p:spPr>
        </p:sp>
      </p:grpSp>
      <p:grpSp>
        <p:nvGrpSpPr>
          <p:cNvPr name="Group 26" id="26"/>
          <p:cNvGrpSpPr/>
          <p:nvPr/>
        </p:nvGrpSpPr>
        <p:grpSpPr>
          <a:xfrm rot="0">
            <a:off x="1230401" y="9010250"/>
            <a:ext cx="228029" cy="182461"/>
            <a:chOff x="0" y="0"/>
            <a:chExt cx="304038" cy="243281"/>
          </a:xfrm>
        </p:grpSpPr>
        <p:sp>
          <p:nvSpPr>
            <p:cNvPr name="Freeform 27" id="27" descr="preencoded.png"/>
            <p:cNvSpPr/>
            <p:nvPr/>
          </p:nvSpPr>
          <p:spPr>
            <a:xfrm flipH="false" flipV="false" rot="0">
              <a:off x="0" y="0"/>
              <a:ext cx="304038" cy="243332"/>
            </a:xfrm>
            <a:custGeom>
              <a:avLst/>
              <a:gdLst/>
              <a:ahLst/>
              <a:cxnLst/>
              <a:rect r="r" b="b" t="t" l="l"/>
              <a:pathLst>
                <a:path h="243332" w="304038">
                  <a:moveTo>
                    <a:pt x="0" y="0"/>
                  </a:moveTo>
                  <a:lnTo>
                    <a:pt x="304038" y="0"/>
                  </a:lnTo>
                  <a:lnTo>
                    <a:pt x="304038" y="243332"/>
                  </a:lnTo>
                  <a:lnTo>
                    <a:pt x="0" y="243332"/>
                  </a:lnTo>
                  <a:lnTo>
                    <a:pt x="0" y="0"/>
                  </a:lnTo>
                  <a:close/>
                </a:path>
              </a:pathLst>
            </a:custGeom>
            <a:blipFill>
              <a:blip r:embed="rId14"/>
              <a:stretch>
                <a:fillRect l="0" t="-2072" r="0" b="-2051"/>
              </a:stretch>
            </a:blipFill>
          </p:spPr>
        </p:sp>
      </p:grpSp>
      <p:sp>
        <p:nvSpPr>
          <p:cNvPr name="TextBox 28" id="28"/>
          <p:cNvSpPr txBox="true"/>
          <p:nvPr/>
        </p:nvSpPr>
        <p:spPr>
          <a:xfrm rot="0">
            <a:off x="1640881" y="8988819"/>
            <a:ext cx="16345652" cy="253936"/>
          </a:xfrm>
          <a:prstGeom prst="rect">
            <a:avLst/>
          </a:prstGeom>
        </p:spPr>
        <p:txBody>
          <a:bodyPr anchor="t" rtlCol="false" tIns="0" lIns="0" bIns="0" rIns="0">
            <a:spAutoFit/>
          </a:bodyPr>
          <a:lstStyle/>
          <a:p>
            <a:pPr algn="l">
              <a:lnSpc>
                <a:spcPts val="1831"/>
              </a:lnSpc>
            </a:pPr>
            <a:r>
              <a:rPr lang="en-US" sz="1426">
                <a:solidFill>
                  <a:srgbClr val="FFFFFF"/>
                </a:solidFill>
                <a:latin typeface="PT Sans"/>
                <a:ea typeface="PT Sans"/>
                <a:cs typeface="PT Sans"/>
                <a:sym typeface="PT Sans"/>
              </a:rPr>
              <a:t>Remember that reaching your destination safely is more important than reaching quickly.</a:t>
            </a:r>
          </a:p>
        </p:txBody>
      </p:sp>
      <p:sp>
        <p:nvSpPr>
          <p:cNvPr name="Freeform 29" id="29"/>
          <p:cNvSpPr/>
          <p:nvPr/>
        </p:nvSpPr>
        <p:spPr>
          <a:xfrm flipH="false" flipV="false" rot="0">
            <a:off x="15775438" y="0"/>
            <a:ext cx="2531612" cy="669652"/>
          </a:xfrm>
          <a:custGeom>
            <a:avLst/>
            <a:gdLst/>
            <a:ahLst/>
            <a:cxnLst/>
            <a:rect r="r" b="b" t="t" l="l"/>
            <a:pathLst>
              <a:path h="669652" w="2531612">
                <a:moveTo>
                  <a:pt x="0" y="0"/>
                </a:moveTo>
                <a:lnTo>
                  <a:pt x="2531612" y="0"/>
                </a:lnTo>
                <a:lnTo>
                  <a:pt x="2531612" y="669652"/>
                </a:lnTo>
                <a:lnTo>
                  <a:pt x="0" y="669652"/>
                </a:lnTo>
                <a:lnTo>
                  <a:pt x="0" y="0"/>
                </a:lnTo>
                <a:close/>
              </a:path>
            </a:pathLst>
          </a:custGeom>
          <a:blipFill>
            <a:blip r:embed="rId15"/>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00002E">
                <a:alpha val="56078"/>
              </a:srgbClr>
            </a:solidFill>
          </p:spPr>
        </p:sp>
      </p:grpSp>
      <p:sp>
        <p:nvSpPr>
          <p:cNvPr name="TextBox 6" id="6"/>
          <p:cNvSpPr txBox="true"/>
          <p:nvPr/>
        </p:nvSpPr>
        <p:spPr>
          <a:xfrm rot="0">
            <a:off x="1047950" y="1327861"/>
            <a:ext cx="16205949" cy="733235"/>
          </a:xfrm>
          <a:prstGeom prst="rect">
            <a:avLst/>
          </a:prstGeom>
        </p:spPr>
        <p:txBody>
          <a:bodyPr anchor="t" rtlCol="false" tIns="0" lIns="0" bIns="0" rIns="0">
            <a:spAutoFit/>
          </a:bodyPr>
          <a:lstStyle/>
          <a:p>
            <a:pPr algn="l">
              <a:lnSpc>
                <a:spcPts val="5526"/>
              </a:lnSpc>
            </a:pPr>
            <a:r>
              <a:rPr lang="en-US" sz="4428">
                <a:solidFill>
                  <a:srgbClr val="FFFFFF"/>
                </a:solidFill>
                <a:latin typeface="Nunito"/>
                <a:ea typeface="Nunito"/>
                <a:cs typeface="Nunito"/>
                <a:sym typeface="Nunito"/>
              </a:rPr>
              <a:t>Kashmir to Ladakh Self Drive Car – Travel Checklist</a:t>
            </a:r>
          </a:p>
        </p:txBody>
      </p:sp>
      <p:sp>
        <p:nvSpPr>
          <p:cNvPr name="TextBox 7" id="7"/>
          <p:cNvSpPr txBox="true"/>
          <p:nvPr/>
        </p:nvSpPr>
        <p:spPr>
          <a:xfrm rot="0">
            <a:off x="1047950" y="2406225"/>
            <a:ext cx="17121035" cy="382905"/>
          </a:xfrm>
          <a:prstGeom prst="rect">
            <a:avLst/>
          </a:prstGeom>
        </p:spPr>
        <p:txBody>
          <a:bodyPr anchor="t" rtlCol="false" tIns="0" lIns="0" bIns="0" rIns="0">
            <a:spAutoFit/>
          </a:bodyPr>
          <a:lstStyle/>
          <a:p>
            <a:pPr algn="l">
              <a:lnSpc>
                <a:spcPts val="2702"/>
              </a:lnSpc>
            </a:pPr>
            <a:r>
              <a:rPr lang="en-US" sz="1876">
                <a:solidFill>
                  <a:srgbClr val="FFFFFF"/>
                </a:solidFill>
                <a:latin typeface="PT Sans"/>
                <a:ea typeface="PT Sans"/>
                <a:cs typeface="PT Sans"/>
                <a:sym typeface="PT Sans"/>
              </a:rPr>
              <a:t>Before starting your journey, make sure everything is ready.</a:t>
            </a:r>
          </a:p>
        </p:txBody>
      </p:sp>
      <p:grpSp>
        <p:nvGrpSpPr>
          <p:cNvPr name="Group 8" id="8"/>
          <p:cNvGrpSpPr/>
          <p:nvPr/>
        </p:nvGrpSpPr>
        <p:grpSpPr>
          <a:xfrm rot="0">
            <a:off x="875471" y="3004661"/>
            <a:ext cx="8155696" cy="5933799"/>
            <a:chOff x="0" y="0"/>
            <a:chExt cx="10874261" cy="7911732"/>
          </a:xfrm>
        </p:grpSpPr>
        <p:sp>
          <p:nvSpPr>
            <p:cNvPr name="Freeform 9" id="9"/>
            <p:cNvSpPr/>
            <p:nvPr/>
          </p:nvSpPr>
          <p:spPr>
            <a:xfrm flipH="false" flipV="false" rot="0">
              <a:off x="0" y="0"/>
              <a:ext cx="10874248" cy="7911719"/>
            </a:xfrm>
            <a:custGeom>
              <a:avLst/>
              <a:gdLst/>
              <a:ahLst/>
              <a:cxnLst/>
              <a:rect r="r" b="b" t="t" l="l"/>
              <a:pathLst>
                <a:path h="7911719" w="10874248">
                  <a:moveTo>
                    <a:pt x="0" y="766572"/>
                  </a:moveTo>
                  <a:cubicBezTo>
                    <a:pt x="0" y="343154"/>
                    <a:pt x="343154" y="0"/>
                    <a:pt x="766572" y="0"/>
                  </a:cubicBezTo>
                  <a:lnTo>
                    <a:pt x="10107676" y="0"/>
                  </a:lnTo>
                  <a:cubicBezTo>
                    <a:pt x="10531094" y="0"/>
                    <a:pt x="10874248" y="343154"/>
                    <a:pt x="10874248" y="766572"/>
                  </a:cubicBezTo>
                  <a:lnTo>
                    <a:pt x="10874248" y="7145147"/>
                  </a:lnTo>
                  <a:cubicBezTo>
                    <a:pt x="10874248" y="7568565"/>
                    <a:pt x="10531094" y="7911719"/>
                    <a:pt x="10107676" y="7911719"/>
                  </a:cubicBezTo>
                  <a:lnTo>
                    <a:pt x="766572" y="7911719"/>
                  </a:lnTo>
                  <a:cubicBezTo>
                    <a:pt x="343154" y="7911719"/>
                    <a:pt x="0" y="7568565"/>
                    <a:pt x="0" y="7145147"/>
                  </a:cubicBezTo>
                  <a:close/>
                </a:path>
              </a:pathLst>
            </a:custGeom>
            <a:solidFill>
              <a:srgbClr val="F2B42D">
                <a:alpha val="56078"/>
              </a:srgbClr>
            </a:solidFill>
          </p:spPr>
        </p:sp>
      </p:grpSp>
      <p:sp>
        <p:nvSpPr>
          <p:cNvPr name="TextBox 10" id="10"/>
          <p:cNvSpPr txBox="true"/>
          <p:nvPr/>
        </p:nvSpPr>
        <p:spPr>
          <a:xfrm rot="0">
            <a:off x="1114968" y="3186674"/>
            <a:ext cx="7676702" cy="361779"/>
          </a:xfrm>
          <a:prstGeom prst="rect">
            <a:avLst/>
          </a:prstGeom>
        </p:spPr>
        <p:txBody>
          <a:bodyPr anchor="t" rtlCol="false" tIns="0" lIns="0" bIns="0" rIns="0">
            <a:spAutoFit/>
          </a:bodyPr>
          <a:lstStyle/>
          <a:p>
            <a:pPr algn="l">
              <a:lnSpc>
                <a:spcPts val="2716"/>
              </a:lnSpc>
            </a:pPr>
            <a:r>
              <a:rPr lang="en-US" sz="2176">
                <a:solidFill>
                  <a:srgbClr val="000000"/>
                </a:solidFill>
                <a:latin typeface="Nunito"/>
                <a:ea typeface="Nunito"/>
                <a:cs typeface="Nunito"/>
                <a:sym typeface="Nunito"/>
              </a:rPr>
              <a:t>Booking Checklist</a:t>
            </a:r>
          </a:p>
        </p:txBody>
      </p:sp>
      <p:sp>
        <p:nvSpPr>
          <p:cNvPr name="TextBox 11" id="11"/>
          <p:cNvSpPr txBox="true"/>
          <p:nvPr/>
        </p:nvSpPr>
        <p:spPr>
          <a:xfrm rot="0">
            <a:off x="1114968" y="3765728"/>
            <a:ext cx="7676702" cy="1966398"/>
          </a:xfrm>
          <a:prstGeom prst="rect">
            <a:avLst/>
          </a:prstGeom>
        </p:spPr>
        <p:txBody>
          <a:bodyPr anchor="t" rtlCol="false" tIns="0" lIns="0" bIns="0" rIns="0">
            <a:spAutoFit/>
          </a:bodyPr>
          <a:lstStyle/>
          <a:p>
            <a:pPr algn="l" marL="339857" indent="-169929" lvl="1">
              <a:lnSpc>
                <a:spcPts val="2702"/>
              </a:lnSpc>
              <a:buFont typeface="Arial"/>
              <a:buChar char="•"/>
            </a:pPr>
            <a:r>
              <a:rPr lang="en-US" sz="1876">
                <a:solidFill>
                  <a:srgbClr val="000000"/>
                </a:solidFill>
                <a:latin typeface="PT Sans"/>
                <a:ea typeface="PT Sans"/>
                <a:cs typeface="PT Sans"/>
                <a:sym typeface="PT Sans"/>
              </a:rPr>
              <a:t>Confirm rental dates</a:t>
            </a:r>
          </a:p>
          <a:p>
            <a:pPr algn="l" marL="339857" indent="-169929" lvl="1">
              <a:lnSpc>
                <a:spcPts val="2702"/>
              </a:lnSpc>
              <a:buFont typeface="Arial"/>
              <a:buChar char="•"/>
            </a:pPr>
            <a:r>
              <a:rPr lang="en-US" sz="1876">
                <a:solidFill>
                  <a:srgbClr val="000000"/>
                </a:solidFill>
                <a:latin typeface="PT Sans"/>
                <a:ea typeface="PT Sans"/>
                <a:cs typeface="PT Sans"/>
                <a:sym typeface="PT Sans"/>
              </a:rPr>
              <a:t>Confirm pickup location</a:t>
            </a:r>
          </a:p>
          <a:p>
            <a:pPr algn="l" marL="339857" indent="-169929" lvl="1">
              <a:lnSpc>
                <a:spcPts val="2702"/>
              </a:lnSpc>
              <a:buFont typeface="Arial"/>
              <a:buChar char="•"/>
            </a:pPr>
            <a:r>
              <a:rPr lang="en-US" sz="1876">
                <a:solidFill>
                  <a:srgbClr val="000000"/>
                </a:solidFill>
                <a:latin typeface="PT Sans"/>
                <a:ea typeface="PT Sans"/>
                <a:cs typeface="PT Sans"/>
                <a:sym typeface="PT Sans"/>
              </a:rPr>
              <a:t>Understand rental terms</a:t>
            </a:r>
          </a:p>
          <a:p>
            <a:pPr algn="l" marL="339857" indent="-169929" lvl="1">
              <a:lnSpc>
                <a:spcPts val="2702"/>
              </a:lnSpc>
              <a:buFont typeface="Arial"/>
              <a:buChar char="•"/>
            </a:pPr>
            <a:r>
              <a:rPr lang="en-US" sz="1876">
                <a:solidFill>
                  <a:srgbClr val="000000"/>
                </a:solidFill>
                <a:latin typeface="PT Sans"/>
                <a:ea typeface="PT Sans"/>
                <a:cs typeface="PT Sans"/>
                <a:sym typeface="PT Sans"/>
              </a:rPr>
              <a:t>Check vehicle availability</a:t>
            </a:r>
          </a:p>
          <a:p>
            <a:pPr algn="l" marL="339857" indent="-169929" lvl="1">
              <a:lnSpc>
                <a:spcPts val="2702"/>
              </a:lnSpc>
              <a:buFont typeface="Arial"/>
              <a:buChar char="•"/>
            </a:pPr>
            <a:r>
              <a:rPr lang="en-US" sz="1876">
                <a:solidFill>
                  <a:srgbClr val="000000"/>
                </a:solidFill>
                <a:latin typeface="PT Sans"/>
                <a:ea typeface="PT Sans"/>
                <a:cs typeface="PT Sans"/>
                <a:sym typeface="PT Sans"/>
              </a:rPr>
              <a:t>Carry valid driving documents</a:t>
            </a:r>
          </a:p>
        </p:txBody>
      </p:sp>
      <p:sp>
        <p:nvSpPr>
          <p:cNvPr name="TextBox 12" id="12"/>
          <p:cNvSpPr txBox="true"/>
          <p:nvPr/>
        </p:nvSpPr>
        <p:spPr>
          <a:xfrm rot="0">
            <a:off x="1114968" y="5914149"/>
            <a:ext cx="7676702" cy="361779"/>
          </a:xfrm>
          <a:prstGeom prst="rect">
            <a:avLst/>
          </a:prstGeom>
        </p:spPr>
        <p:txBody>
          <a:bodyPr anchor="t" rtlCol="false" tIns="0" lIns="0" bIns="0" rIns="0">
            <a:spAutoFit/>
          </a:bodyPr>
          <a:lstStyle/>
          <a:p>
            <a:pPr algn="l">
              <a:lnSpc>
                <a:spcPts val="2716"/>
              </a:lnSpc>
            </a:pPr>
            <a:r>
              <a:rPr lang="en-US" sz="2176">
                <a:solidFill>
                  <a:srgbClr val="000000"/>
                </a:solidFill>
                <a:latin typeface="Nunito"/>
                <a:ea typeface="Nunito"/>
                <a:cs typeface="Nunito"/>
                <a:sym typeface="Nunito"/>
              </a:rPr>
              <a:t>Vehicle Checklist</a:t>
            </a:r>
          </a:p>
        </p:txBody>
      </p:sp>
      <p:sp>
        <p:nvSpPr>
          <p:cNvPr name="TextBox 13" id="13"/>
          <p:cNvSpPr txBox="true"/>
          <p:nvPr/>
        </p:nvSpPr>
        <p:spPr>
          <a:xfrm rot="0">
            <a:off x="1114968" y="6493202"/>
            <a:ext cx="7676702" cy="2378231"/>
          </a:xfrm>
          <a:prstGeom prst="rect">
            <a:avLst/>
          </a:prstGeom>
        </p:spPr>
        <p:txBody>
          <a:bodyPr anchor="t" rtlCol="false" tIns="0" lIns="0" bIns="0" rIns="0">
            <a:spAutoFit/>
          </a:bodyPr>
          <a:lstStyle/>
          <a:p>
            <a:pPr algn="l" marL="339857" indent="-169929" lvl="1">
              <a:lnSpc>
                <a:spcPts val="2702"/>
              </a:lnSpc>
              <a:buFont typeface="Arial"/>
              <a:buChar char="•"/>
            </a:pPr>
            <a:r>
              <a:rPr lang="en-US" sz="1876">
                <a:solidFill>
                  <a:srgbClr val="000000"/>
                </a:solidFill>
                <a:latin typeface="PT Sans"/>
                <a:ea typeface="PT Sans"/>
                <a:cs typeface="PT Sans"/>
                <a:sym typeface="PT Sans"/>
              </a:rPr>
              <a:t>Check tyres</a:t>
            </a:r>
          </a:p>
          <a:p>
            <a:pPr algn="l" marL="339857" indent="-169929" lvl="1">
              <a:lnSpc>
                <a:spcPts val="2702"/>
              </a:lnSpc>
              <a:buFont typeface="Arial"/>
              <a:buChar char="•"/>
            </a:pPr>
            <a:r>
              <a:rPr lang="en-US" sz="1876">
                <a:solidFill>
                  <a:srgbClr val="000000"/>
                </a:solidFill>
                <a:latin typeface="PT Sans"/>
                <a:ea typeface="PT Sans"/>
                <a:cs typeface="PT Sans"/>
                <a:sym typeface="PT Sans"/>
              </a:rPr>
              <a:t>Check spare wheel</a:t>
            </a:r>
          </a:p>
          <a:p>
            <a:pPr algn="l" marL="339857" indent="-169929" lvl="1">
              <a:lnSpc>
                <a:spcPts val="2702"/>
              </a:lnSpc>
              <a:buFont typeface="Arial"/>
              <a:buChar char="•"/>
            </a:pPr>
            <a:r>
              <a:rPr lang="en-US" sz="1876">
                <a:solidFill>
                  <a:srgbClr val="000000"/>
                </a:solidFill>
                <a:latin typeface="PT Sans"/>
                <a:ea typeface="PT Sans"/>
                <a:cs typeface="PT Sans"/>
                <a:sym typeface="PT Sans"/>
              </a:rPr>
              <a:t>Check brakes</a:t>
            </a:r>
          </a:p>
          <a:p>
            <a:pPr algn="l" marL="339857" indent="-169929" lvl="1">
              <a:lnSpc>
                <a:spcPts val="2702"/>
              </a:lnSpc>
              <a:buFont typeface="Arial"/>
              <a:buChar char="•"/>
            </a:pPr>
            <a:r>
              <a:rPr lang="en-US" sz="1876">
                <a:solidFill>
                  <a:srgbClr val="000000"/>
                </a:solidFill>
                <a:latin typeface="PT Sans"/>
                <a:ea typeface="PT Sans"/>
                <a:cs typeface="PT Sans"/>
                <a:sym typeface="PT Sans"/>
              </a:rPr>
              <a:t>Check lights</a:t>
            </a:r>
          </a:p>
          <a:p>
            <a:pPr algn="l" marL="339857" indent="-169929" lvl="1">
              <a:lnSpc>
                <a:spcPts val="2702"/>
              </a:lnSpc>
              <a:buFont typeface="Arial"/>
              <a:buChar char="•"/>
            </a:pPr>
            <a:r>
              <a:rPr lang="en-US" sz="1876">
                <a:solidFill>
                  <a:srgbClr val="000000"/>
                </a:solidFill>
                <a:latin typeface="PT Sans"/>
                <a:ea typeface="PT Sans"/>
                <a:cs typeface="PT Sans"/>
                <a:sym typeface="PT Sans"/>
              </a:rPr>
              <a:t>Check fuel level</a:t>
            </a:r>
          </a:p>
          <a:p>
            <a:pPr algn="l" marL="339857" indent="-169929" lvl="1">
              <a:lnSpc>
                <a:spcPts val="2702"/>
              </a:lnSpc>
              <a:buFont typeface="Arial"/>
              <a:buChar char="•"/>
            </a:pPr>
            <a:r>
              <a:rPr lang="en-US" sz="1876">
                <a:solidFill>
                  <a:srgbClr val="000000"/>
                </a:solidFill>
                <a:latin typeface="PT Sans"/>
                <a:ea typeface="PT Sans"/>
                <a:cs typeface="PT Sans"/>
                <a:sym typeface="PT Sans"/>
              </a:rPr>
              <a:t>Inspect the vehicle for existing damage</a:t>
            </a:r>
          </a:p>
        </p:txBody>
      </p:sp>
      <p:sp>
        <p:nvSpPr>
          <p:cNvPr name="TextBox 14" id="14"/>
          <p:cNvSpPr txBox="true"/>
          <p:nvPr/>
        </p:nvSpPr>
        <p:spPr>
          <a:xfrm rot="0">
            <a:off x="9452677" y="3186674"/>
            <a:ext cx="7810748" cy="361779"/>
          </a:xfrm>
          <a:prstGeom prst="rect">
            <a:avLst/>
          </a:prstGeom>
        </p:spPr>
        <p:txBody>
          <a:bodyPr anchor="t" rtlCol="false" tIns="0" lIns="0" bIns="0" rIns="0">
            <a:spAutoFit/>
          </a:bodyPr>
          <a:lstStyle/>
          <a:p>
            <a:pPr algn="l">
              <a:lnSpc>
                <a:spcPts val="2716"/>
              </a:lnSpc>
            </a:pPr>
            <a:r>
              <a:rPr lang="en-US" sz="2176">
                <a:solidFill>
                  <a:srgbClr val="FFFFFF"/>
                </a:solidFill>
                <a:latin typeface="Nunito"/>
                <a:ea typeface="Nunito"/>
                <a:cs typeface="Nunito"/>
                <a:sym typeface="Nunito"/>
              </a:rPr>
              <a:t>Travel Checklist</a:t>
            </a:r>
          </a:p>
        </p:txBody>
      </p:sp>
      <p:sp>
        <p:nvSpPr>
          <p:cNvPr name="TextBox 15" id="15"/>
          <p:cNvSpPr txBox="true"/>
          <p:nvPr/>
        </p:nvSpPr>
        <p:spPr>
          <a:xfrm rot="0">
            <a:off x="9452677" y="3765728"/>
            <a:ext cx="7810748" cy="2378231"/>
          </a:xfrm>
          <a:prstGeom prst="rect">
            <a:avLst/>
          </a:prstGeom>
        </p:spPr>
        <p:txBody>
          <a:bodyPr anchor="t" rtlCol="false" tIns="0" lIns="0" bIns="0" rIns="0">
            <a:spAutoFit/>
          </a:bodyPr>
          <a:lstStyle/>
          <a:p>
            <a:pPr algn="l" marL="339857" indent="-169929" lvl="1">
              <a:lnSpc>
                <a:spcPts val="2702"/>
              </a:lnSpc>
              <a:buFont typeface="Arial"/>
              <a:buChar char="•"/>
            </a:pPr>
            <a:r>
              <a:rPr lang="en-US" sz="1876">
                <a:solidFill>
                  <a:srgbClr val="FFFFFF"/>
                </a:solidFill>
                <a:latin typeface="PT Sans"/>
                <a:ea typeface="PT Sans"/>
                <a:cs typeface="PT Sans"/>
                <a:sym typeface="PT Sans"/>
              </a:rPr>
              <a:t>Warm clothes</a:t>
            </a:r>
          </a:p>
          <a:p>
            <a:pPr algn="l" marL="339857" indent="-169929" lvl="1">
              <a:lnSpc>
                <a:spcPts val="2702"/>
              </a:lnSpc>
              <a:buFont typeface="Arial"/>
              <a:buChar char="•"/>
            </a:pPr>
            <a:r>
              <a:rPr lang="en-US" sz="1876">
                <a:solidFill>
                  <a:srgbClr val="FFFFFF"/>
                </a:solidFill>
                <a:latin typeface="PT Sans"/>
                <a:ea typeface="PT Sans"/>
                <a:cs typeface="PT Sans"/>
                <a:sym typeface="PT Sans"/>
              </a:rPr>
              <a:t>Water and snacks</a:t>
            </a:r>
          </a:p>
          <a:p>
            <a:pPr algn="l" marL="339857" indent="-169929" lvl="1">
              <a:lnSpc>
                <a:spcPts val="2702"/>
              </a:lnSpc>
              <a:buFont typeface="Arial"/>
              <a:buChar char="•"/>
            </a:pPr>
            <a:r>
              <a:rPr lang="en-US" sz="1876">
                <a:solidFill>
                  <a:srgbClr val="FFFFFF"/>
                </a:solidFill>
                <a:latin typeface="PT Sans"/>
                <a:ea typeface="PT Sans"/>
                <a:cs typeface="PT Sans"/>
                <a:sym typeface="PT Sans"/>
              </a:rPr>
              <a:t>Power bank</a:t>
            </a:r>
          </a:p>
          <a:p>
            <a:pPr algn="l" marL="339857" indent="-169929" lvl="1">
              <a:lnSpc>
                <a:spcPts val="2702"/>
              </a:lnSpc>
              <a:buFont typeface="Arial"/>
              <a:buChar char="•"/>
            </a:pPr>
            <a:r>
              <a:rPr lang="en-US" sz="1876">
                <a:solidFill>
                  <a:srgbClr val="FFFFFF"/>
                </a:solidFill>
                <a:latin typeface="PT Sans"/>
                <a:ea typeface="PT Sans"/>
                <a:cs typeface="PT Sans"/>
                <a:sym typeface="PT Sans"/>
              </a:rPr>
              <a:t>Offline maps</a:t>
            </a:r>
          </a:p>
          <a:p>
            <a:pPr algn="l" marL="339857" indent="-169929" lvl="1">
              <a:lnSpc>
                <a:spcPts val="2702"/>
              </a:lnSpc>
              <a:buFont typeface="Arial"/>
              <a:buChar char="•"/>
            </a:pPr>
            <a:r>
              <a:rPr lang="en-US" sz="1876">
                <a:solidFill>
                  <a:srgbClr val="FFFFFF"/>
                </a:solidFill>
                <a:latin typeface="PT Sans"/>
                <a:ea typeface="PT Sans"/>
                <a:cs typeface="PT Sans"/>
                <a:sym typeface="PT Sans"/>
              </a:rPr>
              <a:t>Basic medicines and personal essentials</a:t>
            </a:r>
          </a:p>
          <a:p>
            <a:pPr algn="l" marL="339857" indent="-169929" lvl="1">
              <a:lnSpc>
                <a:spcPts val="2702"/>
              </a:lnSpc>
              <a:buFont typeface="Arial"/>
              <a:buChar char="•"/>
            </a:pPr>
            <a:r>
              <a:rPr lang="en-US" sz="1876">
                <a:solidFill>
                  <a:srgbClr val="FFFFFF"/>
                </a:solidFill>
                <a:latin typeface="PT Sans"/>
                <a:ea typeface="PT Sans"/>
                <a:cs typeface="PT Sans"/>
                <a:sym typeface="PT Sans"/>
              </a:rPr>
              <a:t>Emergency contact details</a:t>
            </a:r>
          </a:p>
        </p:txBody>
      </p:sp>
      <p:sp>
        <p:nvSpPr>
          <p:cNvPr name="TextBox 16" id="16"/>
          <p:cNvSpPr txBox="true"/>
          <p:nvPr/>
        </p:nvSpPr>
        <p:spPr>
          <a:xfrm rot="0">
            <a:off x="9452677" y="6278337"/>
            <a:ext cx="7810748" cy="727710"/>
          </a:xfrm>
          <a:prstGeom prst="rect">
            <a:avLst/>
          </a:prstGeom>
        </p:spPr>
        <p:txBody>
          <a:bodyPr anchor="t" rtlCol="false" tIns="0" lIns="0" bIns="0" rIns="0">
            <a:spAutoFit/>
          </a:bodyPr>
          <a:lstStyle/>
          <a:p>
            <a:pPr algn="l">
              <a:lnSpc>
                <a:spcPts val="2702"/>
              </a:lnSpc>
            </a:pPr>
            <a:r>
              <a:rPr lang="en-US" sz="1876">
                <a:solidFill>
                  <a:srgbClr val="FFFFFF"/>
                </a:solidFill>
                <a:latin typeface="PT Sans"/>
                <a:ea typeface="PT Sans"/>
                <a:cs typeface="PT Sans"/>
                <a:sym typeface="PT Sans"/>
              </a:rPr>
              <a:t>A little preparation before departure can make a big difference during a long mountain journey.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DAHTSV-EEZk</dc:identifier>
  <dcterms:modified xsi:type="dcterms:W3CDTF">2011-08-01T06:04:30Z</dcterms:modified>
  <cp:revision>1</cp:revision>
  <dc:title>Kashmir to Ladakh Self Drive Car</dc:title>
</cp:coreProperties>
</file>