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18288000" cy="10287000"/>
  <p:notesSz cx="6858000" cy="9144000"/>
  <p:embeddedFontLst>
    <p:embeddedFont>
      <p:font typeface="Canva Sans Bold" charset="1" panose="020B0803030501040103"/>
      <p:regular r:id="rId26"/>
    </p:embeddedFont>
    <p:embeddedFont>
      <p:font typeface="Canva Sans" charset="1" panose="020B0503030501040103"/>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fonts/font26.fntdata" Type="http://schemas.openxmlformats.org/officeDocument/2006/relationships/font"/><Relationship Id="rId27" Target="fonts/font27.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16442" t="0" r="-16442"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48689"/>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This phase guarantees a polished product that meets both client expectations and user needs.</a:t>
            </a:r>
          </a:p>
          <a:p>
            <a:pPr algn="ctr">
              <a:lnSpc>
                <a:spcPts val="4373"/>
              </a:lnSpc>
              <a:spcBef>
                <a:spcPct val="0"/>
              </a:spcBef>
            </a:pPr>
            <a:r>
              <a:rPr lang="en-US" sz="2733">
                <a:solidFill>
                  <a:srgbClr val="000000"/>
                </a:solidFill>
                <a:latin typeface="Canva Sans"/>
                <a:ea typeface="Canva Sans"/>
                <a:cs typeface="Canva Sans"/>
                <a:sym typeface="Canva Sans"/>
              </a:rPr>
              <a:t>Step 6: Launching and Beyond</a:t>
            </a:r>
          </a:p>
          <a:p>
            <a:pPr algn="ctr">
              <a:lnSpc>
                <a:spcPts val="4373"/>
              </a:lnSpc>
              <a:spcBef>
                <a:spcPct val="0"/>
              </a:spcBef>
            </a:pPr>
            <a:r>
              <a:rPr lang="en-US" sz="2733">
                <a:solidFill>
                  <a:srgbClr val="000000"/>
                </a:solidFill>
                <a:latin typeface="Canva Sans"/>
                <a:ea typeface="Canva Sans"/>
                <a:cs typeface="Canva Sans"/>
                <a:sym typeface="Canva Sans"/>
              </a:rPr>
              <a:t>Once the website passes all tests, it’s ready to go live. But the journey doesn’t end here. Post-launch, expert teams provide ongoing support to:</a:t>
            </a:r>
          </a:p>
          <a:p>
            <a:pPr algn="ctr">
              <a:lnSpc>
                <a:spcPts val="4373"/>
              </a:lnSpc>
              <a:spcBef>
                <a:spcPct val="0"/>
              </a:spcBef>
            </a:pPr>
            <a:r>
              <a:rPr lang="en-US" sz="2733">
                <a:solidFill>
                  <a:srgbClr val="000000"/>
                </a:solidFill>
                <a:latin typeface="Canva Sans"/>
                <a:ea typeface="Canva Sans"/>
                <a:cs typeface="Canva Sans"/>
                <a:sym typeface="Canva Sans"/>
              </a:rPr>
              <a:t>Monitor Performance: Tracking analytics to measure success and identify areas for improvement.</a:t>
            </a:r>
          </a:p>
          <a:p>
            <a:pPr algn="ctr">
              <a:lnSpc>
                <a:spcPts val="4373"/>
              </a:lnSpc>
              <a:spcBef>
                <a:spcPct val="0"/>
              </a:spcBef>
            </a:pPr>
            <a:r>
              <a:rPr lang="en-US" sz="2733">
                <a:solidFill>
                  <a:srgbClr val="000000"/>
                </a:solidFill>
                <a:latin typeface="Canva Sans"/>
                <a:ea typeface="Canva Sans"/>
                <a:cs typeface="Canva Sans"/>
                <a:sym typeface="Canva Sans"/>
              </a:rPr>
              <a:t>Implement Updates: Keeping the website fresh with new features and content.</a:t>
            </a:r>
          </a:p>
          <a:p>
            <a:pPr algn="ctr">
              <a:lnSpc>
                <a:spcPts val="4373"/>
              </a:lnSpc>
              <a:spcBef>
                <a:spcPct val="0"/>
              </a:spcBef>
            </a:pPr>
            <a:r>
              <a:rPr lang="en-US" sz="2733">
                <a:solidFill>
                  <a:srgbClr val="000000"/>
                </a:solidFill>
                <a:latin typeface="Canva Sans"/>
                <a:ea typeface="Canva Sans"/>
                <a:cs typeface="Canva Sans"/>
                <a:sym typeface="Canva Sans"/>
              </a:rPr>
              <a:t>Ensure Security: Regularly updating software and monitoring for vulnerabilities.</a:t>
            </a:r>
          </a:p>
          <a:p>
            <a:pPr algn="ctr">
              <a:lnSpc>
                <a:spcPts val="4373"/>
              </a:lnSpc>
              <a:spcBef>
                <a:spcPct val="0"/>
              </a:spcBef>
            </a:pPr>
            <a:r>
              <a:rPr lang="en-US" sz="2733">
                <a:solidFill>
                  <a:srgbClr val="000000"/>
                </a:solidFill>
                <a:latin typeface="Canva Sans"/>
                <a:ea typeface="Canva Sans"/>
                <a:cs typeface="Canva Sans"/>
                <a:sym typeface="Canva Sans"/>
              </a:rPr>
              <a:t>A website is a dynamic entity that evolves with the business and its audience, requiring continuous attention and care.</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76298"/>
            <a:ext cx="18288000" cy="3321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The Power of Collaboration</a:t>
            </a:r>
          </a:p>
          <a:p>
            <a:pPr algn="ctr">
              <a:lnSpc>
                <a:spcPts val="3821"/>
              </a:lnSpc>
              <a:spcBef>
                <a:spcPct val="0"/>
              </a:spcBef>
            </a:pPr>
            <a:r>
              <a:rPr lang="en-US" sz="2729">
                <a:solidFill>
                  <a:srgbClr val="000000"/>
                </a:solidFill>
                <a:latin typeface="Canva Sans"/>
                <a:ea typeface="Canva Sans"/>
                <a:cs typeface="Canva Sans"/>
                <a:sym typeface="Canva Sans"/>
              </a:rPr>
              <a:t>Creating a stunning and functional website is not a solo endeavor. It requires collaboration between clients, designers, developers, and sometimes marketers and content creators. By combining their expertise, these teams craft digital experiences that leave lasting impressions.</a:t>
            </a:r>
          </a:p>
          <a:p>
            <a:pPr algn="ctr">
              <a:lnSpc>
                <a:spcPts val="3821"/>
              </a:lnSpc>
              <a:spcBef>
                <a:spcPct val="0"/>
              </a:spcBef>
            </a:pPr>
            <a:r>
              <a:rPr lang="en-US" sz="2729">
                <a:solidFill>
                  <a:srgbClr val="000000"/>
                </a:solidFill>
                <a:latin typeface="Canva Sans"/>
                <a:ea typeface="Canva Sans"/>
                <a:cs typeface="Canva Sans"/>
                <a:sym typeface="Canva Sans"/>
              </a:rPr>
              <a:t>In conclusion, the journey of building a website is as rewarding as the final product itself. With the guidance of expert design and development teams, businesses can create online platforms that not only meet but exceed expectations, setting the stage for success in the ever-competitive digital landscape.</a:t>
            </a:r>
          </a:p>
        </p:txBody>
      </p:sp>
      <p:sp>
        <p:nvSpPr>
          <p:cNvPr name="TextBox 3" id="3"/>
          <p:cNvSpPr txBox="true"/>
          <p:nvPr/>
        </p:nvSpPr>
        <p:spPr>
          <a:xfrm rot="0">
            <a:off x="0" y="7999599"/>
            <a:ext cx="18288000" cy="141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Top Features to Expect from a Leading Website Design and Development Company in 2025</a:t>
            </a:r>
          </a:p>
          <a:p>
            <a:pPr algn="ctr">
              <a:lnSpc>
                <a:spcPts val="3821"/>
              </a:lnSpc>
              <a:spcBef>
                <a:spcPct val="0"/>
              </a:spcBef>
            </a:pPr>
            <a:r>
              <a:rPr lang="en-US" sz="2729">
                <a:solidFill>
                  <a:srgbClr val="000000"/>
                </a:solidFill>
                <a:latin typeface="Canva Sans"/>
                <a:ea typeface="Canva Sans"/>
                <a:cs typeface="Canva Sans"/>
                <a:sym typeface="Canva Sans"/>
              </a:rPr>
              <a:t>As the digital landscape continues to evolve, the demand for innovative, user-centric, and future-ready websites is higher than ever.</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760360"/>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 In 2025, businesses seeking to stay competitive will turn to leading website design and development companies that offer cutting-edge features and services. Here are the top features to expect from these industry leaders:</a:t>
            </a:r>
          </a:p>
          <a:p>
            <a:pPr algn="ctr">
              <a:lnSpc>
                <a:spcPts val="3821"/>
              </a:lnSpc>
              <a:spcBef>
                <a:spcPct val="0"/>
              </a:spcBef>
            </a:pPr>
            <a:r>
              <a:rPr lang="en-US" sz="2729">
                <a:solidFill>
                  <a:srgbClr val="000000"/>
                </a:solidFill>
                <a:latin typeface="Canva Sans"/>
                <a:ea typeface="Canva Sans"/>
                <a:cs typeface="Canva Sans"/>
                <a:sym typeface="Canva Sans"/>
              </a:rPr>
              <a:t>1. AI-Powered Personalization</a:t>
            </a:r>
          </a:p>
          <a:p>
            <a:pPr algn="ctr">
              <a:lnSpc>
                <a:spcPts val="3821"/>
              </a:lnSpc>
              <a:spcBef>
                <a:spcPct val="0"/>
              </a:spcBef>
            </a:pPr>
            <a:r>
              <a:rPr lang="en-US" sz="2729">
                <a:solidFill>
                  <a:srgbClr val="000000"/>
                </a:solidFill>
                <a:latin typeface="Canva Sans"/>
                <a:ea typeface="Canva Sans"/>
                <a:cs typeface="Canva Sans"/>
                <a:sym typeface="Canva Sans"/>
              </a:rPr>
              <a:t>The best companies in 2025 will leverage artificial intelligence (AI) to create hyper-personalized user experiences. AI tools will analyze user behavior, preferences, and interactions to deliver tailored content, product recommendations, and interface adjustments in real time. This feature ensures higher engagement and conversion rates.</a:t>
            </a:r>
          </a:p>
          <a:p>
            <a:pPr algn="ctr">
              <a:lnSpc>
                <a:spcPts val="3821"/>
              </a:lnSpc>
              <a:spcBef>
                <a:spcPct val="0"/>
              </a:spcBef>
            </a:pPr>
            <a:r>
              <a:rPr lang="en-US" sz="2729">
                <a:solidFill>
                  <a:srgbClr val="000000"/>
                </a:solidFill>
                <a:latin typeface="Canva Sans"/>
                <a:ea typeface="Canva Sans"/>
                <a:cs typeface="Canva Sans"/>
                <a:sym typeface="Canva Sans"/>
              </a:rPr>
              <a:t>2. Focus on Accessibility and Inclusivity</a:t>
            </a:r>
          </a:p>
          <a:p>
            <a:pPr algn="ctr">
              <a:lnSpc>
                <a:spcPts val="3821"/>
              </a:lnSpc>
              <a:spcBef>
                <a:spcPct val="0"/>
              </a:spcBef>
            </a:pPr>
            <a:r>
              <a:rPr lang="en-US" sz="2729">
                <a:solidFill>
                  <a:srgbClr val="000000"/>
                </a:solidFill>
                <a:latin typeface="Canva Sans"/>
                <a:ea typeface="Canva Sans"/>
                <a:cs typeface="Canva Sans"/>
                <a:sym typeface="Canva Sans"/>
              </a:rPr>
              <a:t>Accessibility will remain a priority, with companies adhering to Web Content Accessibility Guidelines (WCAG) to ensure their websites are usable by people with disabilities.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50003"/>
            <a:ext cx="1828800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Features like voice navigation, screen reader compatibility, and customizable display options will be standard offerings.</a:t>
            </a:r>
          </a:p>
          <a:p>
            <a:pPr algn="ctr">
              <a:lnSpc>
                <a:spcPts val="3821"/>
              </a:lnSpc>
              <a:spcBef>
                <a:spcPct val="0"/>
              </a:spcBef>
            </a:pPr>
            <a:r>
              <a:rPr lang="en-US" sz="2729">
                <a:solidFill>
                  <a:srgbClr val="000000"/>
                </a:solidFill>
                <a:latin typeface="Canva Sans"/>
                <a:ea typeface="Canva Sans"/>
                <a:cs typeface="Canva Sans"/>
                <a:sym typeface="Canva Sans"/>
              </a:rPr>
              <a:t>3. Progressive Web Apps (PWAs)</a:t>
            </a:r>
          </a:p>
          <a:p>
            <a:pPr algn="ctr">
              <a:lnSpc>
                <a:spcPts val="3821"/>
              </a:lnSpc>
              <a:spcBef>
                <a:spcPct val="0"/>
              </a:spcBef>
            </a:pPr>
            <a:r>
              <a:rPr lang="en-US" sz="2729">
                <a:solidFill>
                  <a:srgbClr val="000000"/>
                </a:solidFill>
                <a:latin typeface="Canva Sans"/>
                <a:ea typeface="Canva Sans"/>
                <a:cs typeface="Canva Sans"/>
                <a:sym typeface="Canva Sans"/>
              </a:rPr>
              <a:t>Leading companies will prioritize Progressive Web Apps that combine the functionality of a website and a mobile app. PWAs offer offline access, faster load times, and app-like experiences without requiring downloads, making them indispensable for businesses targeting mobile-first users.</a:t>
            </a:r>
          </a:p>
          <a:p>
            <a:pPr algn="ctr">
              <a:lnSpc>
                <a:spcPts val="3821"/>
              </a:lnSpc>
              <a:spcBef>
                <a:spcPct val="0"/>
              </a:spcBef>
            </a:pPr>
            <a:r>
              <a:rPr lang="en-US" sz="2729">
                <a:solidFill>
                  <a:srgbClr val="000000"/>
                </a:solidFill>
                <a:latin typeface="Canva Sans"/>
                <a:ea typeface="Canva Sans"/>
                <a:cs typeface="Canva Sans"/>
                <a:sym typeface="Canva Sans"/>
              </a:rPr>
              <a:t>4. Advanced SEO Integration</a:t>
            </a:r>
          </a:p>
          <a:p>
            <a:pPr algn="ctr">
              <a:lnSpc>
                <a:spcPts val="3821"/>
              </a:lnSpc>
              <a:spcBef>
                <a:spcPct val="0"/>
              </a:spcBef>
            </a:pPr>
            <a:r>
              <a:rPr lang="en-US" sz="2729">
                <a:solidFill>
                  <a:srgbClr val="000000"/>
                </a:solidFill>
                <a:latin typeface="Canva Sans"/>
                <a:ea typeface="Canva Sans"/>
                <a:cs typeface="Canva Sans"/>
                <a:sym typeface="Canva Sans"/>
              </a:rPr>
              <a:t>Search engine optimization (SEO) will go beyond keywords. Companies will offer:</a:t>
            </a:r>
          </a:p>
          <a:p>
            <a:pPr algn="ctr">
              <a:lnSpc>
                <a:spcPts val="3821"/>
              </a:lnSpc>
              <a:spcBef>
                <a:spcPct val="0"/>
              </a:spcBef>
            </a:pPr>
            <a:r>
              <a:rPr lang="en-US" sz="2729">
                <a:solidFill>
                  <a:srgbClr val="000000"/>
                </a:solidFill>
                <a:latin typeface="Canva Sans"/>
                <a:ea typeface="Canva Sans"/>
                <a:cs typeface="Canva Sans"/>
                <a:sym typeface="Canva Sans"/>
              </a:rPr>
              <a:t>Voice Search Optimization: Tailoring websites for users who interact via smart speakers and voice assistants.</a:t>
            </a:r>
          </a:p>
          <a:p>
            <a:pPr algn="ctr">
              <a:lnSpc>
                <a:spcPts val="3821"/>
              </a:lnSpc>
              <a:spcBef>
                <a:spcPct val="0"/>
              </a:spcBef>
            </a:pPr>
            <a:r>
              <a:rPr lang="en-US" sz="2729">
                <a:solidFill>
                  <a:srgbClr val="000000"/>
                </a:solidFill>
                <a:latin typeface="Canva Sans"/>
                <a:ea typeface="Canva Sans"/>
                <a:cs typeface="Canva Sans"/>
                <a:sym typeface="Canva Sans"/>
              </a:rPr>
              <a:t>Semantic Search Capabilities: Structuring content to align with user intent rather than exact phrasing.</a:t>
            </a:r>
          </a:p>
          <a:p>
            <a:pPr algn="ctr">
              <a:lnSpc>
                <a:spcPts val="3821"/>
              </a:lnSpc>
              <a:spcBef>
                <a:spcPct val="0"/>
              </a:spcBef>
            </a:pPr>
            <a:r>
              <a:rPr lang="en-US" sz="2729">
                <a:solidFill>
                  <a:srgbClr val="000000"/>
                </a:solidFill>
                <a:latin typeface="Canva Sans"/>
                <a:ea typeface="Canva Sans"/>
                <a:cs typeface="Canva Sans"/>
                <a:sym typeface="Canva Sans"/>
              </a:rPr>
              <a:t>Core Web Vitals Enhancement: Ensuring optimal performance metrics for search engine rankings.</a:t>
            </a:r>
          </a:p>
          <a:p>
            <a:pPr algn="ctr">
              <a:lnSpc>
                <a:spcPts val="3821"/>
              </a:lnSpc>
              <a:spcBef>
                <a:spcPct val="0"/>
              </a:spcBef>
            </a:pPr>
            <a:r>
              <a:rPr lang="en-US" sz="2729">
                <a:solidFill>
                  <a:srgbClr val="000000"/>
                </a:solidFill>
                <a:latin typeface="Canva Sans"/>
                <a:ea typeface="Canva Sans"/>
                <a:cs typeface="Canva Sans"/>
                <a:sym typeface="Canva Sans"/>
              </a:rPr>
              <a:t>5. Immersive Design Elements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602503"/>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With advancements in technology, design trends in 2025 will include:</a:t>
            </a:r>
          </a:p>
          <a:p>
            <a:pPr algn="ctr">
              <a:lnSpc>
                <a:spcPts val="3821"/>
              </a:lnSpc>
              <a:spcBef>
                <a:spcPct val="0"/>
              </a:spcBef>
            </a:pPr>
            <a:r>
              <a:rPr lang="en-US" sz="2729">
                <a:solidFill>
                  <a:srgbClr val="000000"/>
                </a:solidFill>
                <a:latin typeface="Canva Sans"/>
                <a:ea typeface="Canva Sans"/>
                <a:cs typeface="Canva Sans"/>
                <a:sym typeface="Canva Sans"/>
              </a:rPr>
              <a:t>3D Graphics and Animations: Interactive visuals that captivate and engage users.</a:t>
            </a:r>
          </a:p>
          <a:p>
            <a:pPr algn="ctr">
              <a:lnSpc>
                <a:spcPts val="3821"/>
              </a:lnSpc>
              <a:spcBef>
                <a:spcPct val="0"/>
              </a:spcBef>
            </a:pPr>
            <a:r>
              <a:rPr lang="en-US" sz="2729">
                <a:solidFill>
                  <a:srgbClr val="000000"/>
                </a:solidFill>
                <a:latin typeface="Canva Sans"/>
                <a:ea typeface="Canva Sans"/>
                <a:cs typeface="Canva Sans"/>
                <a:sym typeface="Canva Sans"/>
              </a:rPr>
              <a:t>Augmented Reality (AR) Features: Integrating AR to let users visualize products or spaces in real time.</a:t>
            </a:r>
          </a:p>
          <a:p>
            <a:pPr algn="ctr">
              <a:lnSpc>
                <a:spcPts val="3821"/>
              </a:lnSpc>
              <a:spcBef>
                <a:spcPct val="0"/>
              </a:spcBef>
            </a:pPr>
            <a:r>
              <a:rPr lang="en-US" sz="2729">
                <a:solidFill>
                  <a:srgbClr val="000000"/>
                </a:solidFill>
                <a:latin typeface="Canva Sans"/>
                <a:ea typeface="Canva Sans"/>
                <a:cs typeface="Canva Sans"/>
                <a:sym typeface="Canva Sans"/>
              </a:rPr>
              <a:t>Dark Mode and Dynamic Themes: Giving users control over their viewing preferences.</a:t>
            </a:r>
          </a:p>
          <a:p>
            <a:pPr algn="ctr">
              <a:lnSpc>
                <a:spcPts val="3821"/>
              </a:lnSpc>
              <a:spcBef>
                <a:spcPct val="0"/>
              </a:spcBef>
            </a:pPr>
            <a:r>
              <a:rPr lang="en-US" sz="2729">
                <a:solidFill>
                  <a:srgbClr val="000000"/>
                </a:solidFill>
                <a:latin typeface="Canva Sans"/>
                <a:ea typeface="Canva Sans"/>
                <a:cs typeface="Canva Sans"/>
                <a:sym typeface="Canva Sans"/>
              </a:rPr>
              <a:t>6. No-Code and Low-Code Solutions</a:t>
            </a:r>
          </a:p>
          <a:p>
            <a:pPr algn="ctr">
              <a:lnSpc>
                <a:spcPts val="3821"/>
              </a:lnSpc>
              <a:spcBef>
                <a:spcPct val="0"/>
              </a:spcBef>
            </a:pPr>
            <a:r>
              <a:rPr lang="en-US" sz="2729">
                <a:solidFill>
                  <a:srgbClr val="000000"/>
                </a:solidFill>
                <a:latin typeface="Canva Sans"/>
                <a:ea typeface="Canva Sans"/>
                <a:cs typeface="Canva Sans"/>
                <a:sym typeface="Canva Sans"/>
              </a:rPr>
              <a:t>For clients looking for cost-effective and quick website updates, no-code and low-code platforms will be a staple. These tools empower non-technical users to make modifications and create new pages with ease.</a:t>
            </a:r>
          </a:p>
          <a:p>
            <a:pPr algn="ctr">
              <a:lnSpc>
                <a:spcPts val="3821"/>
              </a:lnSpc>
              <a:spcBef>
                <a:spcPct val="0"/>
              </a:spcBef>
            </a:pPr>
            <a:r>
              <a:rPr lang="en-US" sz="2729">
                <a:solidFill>
                  <a:srgbClr val="000000"/>
                </a:solidFill>
                <a:latin typeface="Canva Sans"/>
                <a:ea typeface="Canva Sans"/>
                <a:cs typeface="Canva Sans"/>
                <a:sym typeface="Canva Sans"/>
              </a:rPr>
              <a:t>7. Enhanced Cybersecurity Features</a:t>
            </a:r>
          </a:p>
          <a:p>
            <a:pPr algn="ctr">
              <a:lnSpc>
                <a:spcPts val="3821"/>
              </a:lnSpc>
              <a:spcBef>
                <a:spcPct val="0"/>
              </a:spcBef>
            </a:pPr>
            <a:r>
              <a:rPr lang="en-US" sz="2729">
                <a:solidFill>
                  <a:srgbClr val="000000"/>
                </a:solidFill>
                <a:latin typeface="Canva Sans"/>
                <a:ea typeface="Canva Sans"/>
                <a:cs typeface="Canva Sans"/>
                <a:sym typeface="Canva Sans"/>
              </a:rPr>
              <a:t>With increasing cyber threats, robust security measures will be non-negotiable. Expect leading companies to provide:</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49520"/>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Advanced Encryption: Protecting sensitive data with cutting-edge encryption techniques.</a:t>
            </a:r>
          </a:p>
          <a:p>
            <a:pPr algn="ctr">
              <a:lnSpc>
                <a:spcPts val="3821"/>
              </a:lnSpc>
              <a:spcBef>
                <a:spcPct val="0"/>
              </a:spcBef>
            </a:pPr>
            <a:r>
              <a:rPr lang="en-US" sz="2729">
                <a:solidFill>
                  <a:srgbClr val="000000"/>
                </a:solidFill>
                <a:latin typeface="Canva Sans"/>
                <a:ea typeface="Canva Sans"/>
                <a:cs typeface="Canva Sans"/>
                <a:sym typeface="Canva Sans"/>
              </a:rPr>
              <a:t>AI-Driven Threat Detection: Using AI to monitor and respond to potential vulnerabilities in real time.</a:t>
            </a:r>
          </a:p>
          <a:p>
            <a:pPr algn="ctr">
              <a:lnSpc>
                <a:spcPts val="3821"/>
              </a:lnSpc>
              <a:spcBef>
                <a:spcPct val="0"/>
              </a:spcBef>
            </a:pPr>
            <a:r>
              <a:rPr lang="en-US" sz="2729">
                <a:solidFill>
                  <a:srgbClr val="000000"/>
                </a:solidFill>
                <a:latin typeface="Canva Sans"/>
                <a:ea typeface="Canva Sans"/>
                <a:cs typeface="Canva Sans"/>
                <a:sym typeface="Canva Sans"/>
              </a:rPr>
              <a:t>Regular Security Audits: Proactive testing to identify and fix issues before they escalate.</a:t>
            </a:r>
          </a:p>
          <a:p>
            <a:pPr algn="ctr">
              <a:lnSpc>
                <a:spcPts val="3821"/>
              </a:lnSpc>
              <a:spcBef>
                <a:spcPct val="0"/>
              </a:spcBef>
            </a:pPr>
            <a:r>
              <a:rPr lang="en-US" sz="2729">
                <a:solidFill>
                  <a:srgbClr val="000000"/>
                </a:solidFill>
                <a:latin typeface="Canva Sans"/>
                <a:ea typeface="Canva Sans"/>
                <a:cs typeface="Canva Sans"/>
                <a:sym typeface="Canva Sans"/>
              </a:rPr>
              <a:t>8. Sustainable Web Development</a:t>
            </a:r>
          </a:p>
          <a:p>
            <a:pPr algn="ctr">
              <a:lnSpc>
                <a:spcPts val="3821"/>
              </a:lnSpc>
              <a:spcBef>
                <a:spcPct val="0"/>
              </a:spcBef>
            </a:pPr>
            <a:r>
              <a:rPr lang="en-US" sz="2729">
                <a:solidFill>
                  <a:srgbClr val="000000"/>
                </a:solidFill>
                <a:latin typeface="Canva Sans"/>
                <a:ea typeface="Canva Sans"/>
                <a:cs typeface="Canva Sans"/>
                <a:sym typeface="Canva Sans"/>
              </a:rPr>
              <a:t>Sustainability will become a key focus, with companies designing energy-efficient websites. This includes:</a:t>
            </a:r>
          </a:p>
          <a:p>
            <a:pPr algn="ctr">
              <a:lnSpc>
                <a:spcPts val="3821"/>
              </a:lnSpc>
              <a:spcBef>
                <a:spcPct val="0"/>
              </a:spcBef>
            </a:pPr>
            <a:r>
              <a:rPr lang="en-US" sz="2729">
                <a:solidFill>
                  <a:srgbClr val="000000"/>
                </a:solidFill>
                <a:latin typeface="Canva Sans"/>
                <a:ea typeface="Canva Sans"/>
                <a:cs typeface="Canva Sans"/>
                <a:sym typeface="Canva Sans"/>
              </a:rPr>
              <a:t>Green Hosting Solutions: Using servers powered by renewable energy.</a:t>
            </a:r>
          </a:p>
          <a:p>
            <a:pPr algn="ctr">
              <a:lnSpc>
                <a:spcPts val="3821"/>
              </a:lnSpc>
              <a:spcBef>
                <a:spcPct val="0"/>
              </a:spcBef>
            </a:pPr>
            <a:r>
              <a:rPr lang="en-US" sz="2729">
                <a:solidFill>
                  <a:srgbClr val="000000"/>
                </a:solidFill>
                <a:latin typeface="Canva Sans"/>
                <a:ea typeface="Canva Sans"/>
                <a:cs typeface="Canva Sans"/>
                <a:sym typeface="Canva Sans"/>
              </a:rPr>
              <a:t>Optimized Code: Minimizing resource consumption during website operation.</a:t>
            </a:r>
          </a:p>
          <a:p>
            <a:pPr algn="ctr">
              <a:lnSpc>
                <a:spcPts val="3821"/>
              </a:lnSpc>
              <a:spcBef>
                <a:spcPct val="0"/>
              </a:spcBef>
            </a:pPr>
            <a:r>
              <a:rPr lang="en-US" sz="2729">
                <a:solidFill>
                  <a:srgbClr val="000000"/>
                </a:solidFill>
                <a:latin typeface="Canva Sans"/>
                <a:ea typeface="Canva Sans"/>
                <a:cs typeface="Canva Sans"/>
                <a:sym typeface="Canva Sans"/>
              </a:rPr>
              <a:t>Carbon-Neutral Practices: Offsetting emissions generated during development and hosting.</a:t>
            </a:r>
          </a:p>
          <a:p>
            <a:pPr algn="ctr">
              <a:lnSpc>
                <a:spcPts val="3821"/>
              </a:lnSpc>
              <a:spcBef>
                <a:spcPct val="0"/>
              </a:spcBef>
            </a:pPr>
            <a:r>
              <a:rPr lang="en-US" sz="2729">
                <a:solidFill>
                  <a:srgbClr val="000000"/>
                </a:solidFill>
                <a:latin typeface="Canva Sans"/>
                <a:ea typeface="Canva Sans"/>
                <a:cs typeface="Canva Sans"/>
                <a:sym typeface="Canva Sans"/>
              </a:rPr>
              <a:t>9. API-First Development</a:t>
            </a:r>
          </a:p>
          <a:p>
            <a:pPr algn="ctr">
              <a:lnSpc>
                <a:spcPts val="3821"/>
              </a:lnSpc>
              <a:spcBef>
                <a:spcPct val="0"/>
              </a:spcBef>
            </a:pPr>
            <a:r>
              <a:rPr lang="en-US" sz="2729">
                <a:solidFill>
                  <a:srgbClr val="000000"/>
                </a:solidFill>
                <a:latin typeface="Canva Sans"/>
                <a:ea typeface="Canva Sans"/>
                <a:cs typeface="Canva Sans"/>
                <a:sym typeface="Canva Sans"/>
              </a:rPr>
              <a:t>An API-first approach ensures seamless integration with third-party tools and platforms, allowing businesses to scale and adapt effortlessly.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462312"/>
            <a:ext cx="18288000"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This feature is particularly crucial for e-commerce, SaaS, and enterprise websites.</a:t>
            </a:r>
          </a:p>
          <a:p>
            <a:pPr algn="ctr">
              <a:lnSpc>
                <a:spcPts val="3821"/>
              </a:lnSpc>
              <a:spcBef>
                <a:spcPct val="0"/>
              </a:spcBef>
            </a:pPr>
            <a:r>
              <a:rPr lang="en-US" sz="2729">
                <a:solidFill>
                  <a:srgbClr val="000000"/>
                </a:solidFill>
                <a:latin typeface="Canva Sans"/>
                <a:ea typeface="Canva Sans"/>
                <a:cs typeface="Canva Sans"/>
                <a:sym typeface="Canva Sans"/>
              </a:rPr>
              <a:t>10. Comprehensive Analytics and Insights</a:t>
            </a:r>
          </a:p>
          <a:p>
            <a:pPr algn="ctr">
              <a:lnSpc>
                <a:spcPts val="3821"/>
              </a:lnSpc>
              <a:spcBef>
                <a:spcPct val="0"/>
              </a:spcBef>
            </a:pPr>
            <a:r>
              <a:rPr lang="en-US" sz="2729">
                <a:solidFill>
                  <a:srgbClr val="000000"/>
                </a:solidFill>
                <a:latin typeface="Canva Sans"/>
                <a:ea typeface="Canva Sans"/>
                <a:cs typeface="Canva Sans"/>
                <a:sym typeface="Canva Sans"/>
              </a:rPr>
              <a:t>In 2025, leading companies will provide advanced analytics dashboards that go beyond basic metrics. These tools will offer:</a:t>
            </a:r>
          </a:p>
          <a:p>
            <a:pPr algn="ctr">
              <a:lnSpc>
                <a:spcPts val="3821"/>
              </a:lnSpc>
              <a:spcBef>
                <a:spcPct val="0"/>
              </a:spcBef>
            </a:pPr>
            <a:r>
              <a:rPr lang="en-US" sz="2729">
                <a:solidFill>
                  <a:srgbClr val="000000"/>
                </a:solidFill>
                <a:latin typeface="Canva Sans"/>
                <a:ea typeface="Canva Sans"/>
                <a:cs typeface="Canva Sans"/>
                <a:sym typeface="Canva Sans"/>
              </a:rPr>
              <a:t>Behavioral Insights: Understanding user actions and preferences in-depth.</a:t>
            </a:r>
          </a:p>
          <a:p>
            <a:pPr algn="ctr">
              <a:lnSpc>
                <a:spcPts val="3821"/>
              </a:lnSpc>
              <a:spcBef>
                <a:spcPct val="0"/>
              </a:spcBef>
            </a:pPr>
            <a:r>
              <a:rPr lang="en-US" sz="2729">
                <a:solidFill>
                  <a:srgbClr val="000000"/>
                </a:solidFill>
                <a:latin typeface="Canva Sans"/>
                <a:ea typeface="Canva Sans"/>
                <a:cs typeface="Canva Sans"/>
                <a:sym typeface="Canva Sans"/>
              </a:rPr>
              <a:t>Predictive Analytics: Leveraging data to anticipate future trends and user needs.</a:t>
            </a:r>
          </a:p>
          <a:p>
            <a:pPr algn="ctr">
              <a:lnSpc>
                <a:spcPts val="3821"/>
              </a:lnSpc>
              <a:spcBef>
                <a:spcPct val="0"/>
              </a:spcBef>
            </a:pPr>
            <a:r>
              <a:rPr lang="en-US" sz="2729">
                <a:solidFill>
                  <a:srgbClr val="000000"/>
                </a:solidFill>
                <a:latin typeface="Canva Sans"/>
                <a:ea typeface="Canva Sans"/>
                <a:cs typeface="Canva Sans"/>
                <a:sym typeface="Canva Sans"/>
              </a:rPr>
              <a:t>Customizable Reporting: Tailoring analytics reports to match business goals.</a:t>
            </a:r>
          </a:p>
          <a:p>
            <a:pPr algn="ctr">
              <a:lnSpc>
                <a:spcPts val="3821"/>
              </a:lnSpc>
              <a:spcBef>
                <a:spcPct val="0"/>
              </a:spcBef>
            </a:pPr>
            <a:r>
              <a:rPr lang="en-US" sz="2729">
                <a:solidFill>
                  <a:srgbClr val="000000"/>
                </a:solidFill>
                <a:latin typeface="Canva Sans"/>
                <a:ea typeface="Canva Sans"/>
                <a:cs typeface="Canva Sans"/>
                <a:sym typeface="Canva Sans"/>
              </a:rPr>
              <a:t>11. Post-Launch Support and Maintenance</a:t>
            </a:r>
          </a:p>
          <a:p>
            <a:pPr algn="ctr">
              <a:lnSpc>
                <a:spcPts val="3821"/>
              </a:lnSpc>
              <a:spcBef>
                <a:spcPct val="0"/>
              </a:spcBef>
            </a:pPr>
            <a:r>
              <a:rPr lang="en-US" sz="2729">
                <a:solidFill>
                  <a:srgbClr val="000000"/>
                </a:solidFill>
                <a:latin typeface="Canva Sans"/>
                <a:ea typeface="Canva Sans"/>
                <a:cs typeface="Canva Sans"/>
                <a:sym typeface="Canva Sans"/>
              </a:rPr>
              <a:t>A hallmark of top-tier companies will be their commitment to long-term partnerships.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086350"/>
            <a:ext cx="18288000" cy="3797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Clients can expect:</a:t>
            </a:r>
          </a:p>
          <a:p>
            <a:pPr algn="ctr">
              <a:lnSpc>
                <a:spcPts val="3821"/>
              </a:lnSpc>
              <a:spcBef>
                <a:spcPct val="0"/>
              </a:spcBef>
            </a:pPr>
            <a:r>
              <a:rPr lang="en-US" sz="2729">
                <a:solidFill>
                  <a:srgbClr val="000000"/>
                </a:solidFill>
                <a:latin typeface="Canva Sans"/>
                <a:ea typeface="Canva Sans"/>
                <a:cs typeface="Canva Sans"/>
                <a:sym typeface="Canva Sans"/>
              </a:rPr>
              <a:t>24/7 Support: Immediate assistance for troubleshooting and updates.</a:t>
            </a:r>
          </a:p>
          <a:p>
            <a:pPr algn="ctr">
              <a:lnSpc>
                <a:spcPts val="3821"/>
              </a:lnSpc>
              <a:spcBef>
                <a:spcPct val="0"/>
              </a:spcBef>
            </a:pPr>
            <a:r>
              <a:rPr lang="en-US" sz="2729">
                <a:solidFill>
                  <a:srgbClr val="000000"/>
                </a:solidFill>
                <a:latin typeface="Canva Sans"/>
                <a:ea typeface="Canva Sans"/>
                <a:cs typeface="Canva Sans"/>
                <a:sym typeface="Canva Sans"/>
              </a:rPr>
              <a:t>Regular Updates: Ensuring the website remains compatible with evolving technologies.</a:t>
            </a:r>
          </a:p>
          <a:p>
            <a:pPr algn="ctr">
              <a:lnSpc>
                <a:spcPts val="3821"/>
              </a:lnSpc>
              <a:spcBef>
                <a:spcPct val="0"/>
              </a:spcBef>
            </a:pPr>
            <a:r>
              <a:rPr lang="en-US" sz="2729">
                <a:solidFill>
                  <a:srgbClr val="000000"/>
                </a:solidFill>
                <a:latin typeface="Canva Sans"/>
                <a:ea typeface="Canva Sans"/>
                <a:cs typeface="Canva Sans"/>
                <a:sym typeface="Canva Sans"/>
              </a:rPr>
              <a:t>Continuous Optimization: Refining performance based on user feedback and analytics.</a:t>
            </a:r>
          </a:p>
          <a:p>
            <a:pPr algn="ctr">
              <a:lnSpc>
                <a:spcPts val="3821"/>
              </a:lnSpc>
              <a:spcBef>
                <a:spcPct val="0"/>
              </a:spcBef>
            </a:pPr>
            <a:r>
              <a:rPr lang="en-US" sz="2729">
                <a:solidFill>
                  <a:srgbClr val="000000"/>
                </a:solidFill>
                <a:latin typeface="Canva Sans"/>
                <a:ea typeface="Canva Sans"/>
                <a:cs typeface="Canva Sans"/>
                <a:sym typeface="Canva Sans"/>
              </a:rPr>
              <a:t>12. Emphasis on Scalability</a:t>
            </a:r>
          </a:p>
          <a:p>
            <a:pPr algn="ctr">
              <a:lnSpc>
                <a:spcPts val="3821"/>
              </a:lnSpc>
              <a:spcBef>
                <a:spcPct val="0"/>
              </a:spcBef>
            </a:pPr>
            <a:r>
              <a:rPr lang="en-US" sz="2729">
                <a:solidFill>
                  <a:srgbClr val="000000"/>
                </a:solidFill>
                <a:latin typeface="Canva Sans"/>
                <a:ea typeface="Canva Sans"/>
                <a:cs typeface="Canva Sans"/>
                <a:sym typeface="Canva Sans"/>
              </a:rPr>
              <a:t>Future-proof websites will be designed to grow with businesses. Scalability will be built into the architecture, allowing websites to handle increased traffic, new features, and expanded content without compromising performance.</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6412992"/>
            <a:ext cx="18288000" cy="2845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The year 2025 will set new benchmarks for website design and development, with companies pushing the boundaries of technology, creativity, and user-centricity. Businesses partnering with these industry leaders can expect not just a website, but a powerful digital platform that drives growth, engagement, and success. Choosing the right partner—one that embraces these top features—will be critical in staying ahead in an ever-competitive digital world.</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41937"/>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238843" y="7446105"/>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48295" y="314330"/>
            <a:ext cx="14122958" cy="7790364"/>
          </a:xfrm>
          <a:custGeom>
            <a:avLst/>
            <a:gdLst/>
            <a:ahLst/>
            <a:cxnLst/>
            <a:rect r="r" b="b" t="t" l="l"/>
            <a:pathLst>
              <a:path h="7790364" w="14122958">
                <a:moveTo>
                  <a:pt x="0" y="0"/>
                </a:moveTo>
                <a:lnTo>
                  <a:pt x="14122958" y="0"/>
                </a:lnTo>
                <a:lnTo>
                  <a:pt x="14122958" y="7790364"/>
                </a:lnTo>
                <a:lnTo>
                  <a:pt x="0" y="7790364"/>
                </a:lnTo>
                <a:lnTo>
                  <a:pt x="0" y="0"/>
                </a:lnTo>
                <a:close/>
              </a:path>
            </a:pathLst>
          </a:custGeom>
          <a:blipFill>
            <a:blip r:embed="rId2"/>
            <a:stretch>
              <a:fillRect l="0" t="-19017" r="0" b="-1793"/>
            </a:stretch>
          </a:blipFill>
        </p:spPr>
      </p:sp>
      <p:sp>
        <p:nvSpPr>
          <p:cNvPr name="TextBox 3" id="3"/>
          <p:cNvSpPr txBox="true"/>
          <p:nvPr/>
        </p:nvSpPr>
        <p:spPr>
          <a:xfrm rot="0">
            <a:off x="0" y="8907330"/>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 Journey of Creating Stunning and Functional Websites with Expert Design and Development Teams</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24713" t="0" r="-24713"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72180" y="289405"/>
            <a:ext cx="14214427" cy="7522043"/>
          </a:xfrm>
          <a:custGeom>
            <a:avLst/>
            <a:gdLst/>
            <a:ahLst/>
            <a:cxnLst/>
            <a:rect r="r" b="b" t="t" l="l"/>
            <a:pathLst>
              <a:path h="7522043" w="14214427">
                <a:moveTo>
                  <a:pt x="0" y="0"/>
                </a:moveTo>
                <a:lnTo>
                  <a:pt x="14214427" y="0"/>
                </a:lnTo>
                <a:lnTo>
                  <a:pt x="14214427" y="7522043"/>
                </a:lnTo>
                <a:lnTo>
                  <a:pt x="0" y="7522043"/>
                </a:lnTo>
                <a:lnTo>
                  <a:pt x="0" y="0"/>
                </a:lnTo>
                <a:close/>
              </a:path>
            </a:pathLst>
          </a:custGeom>
          <a:blipFill>
            <a:blip r:embed="rId2"/>
            <a:stretch>
              <a:fillRect l="0" t="-6295" r="0" b="0"/>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In today’s digital age, a website serves as the virtual storefront for businesses, organizations, and personal brands alike.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15715" y="303788"/>
            <a:ext cx="14398593" cy="7732520"/>
          </a:xfrm>
          <a:custGeom>
            <a:avLst/>
            <a:gdLst/>
            <a:ahLst/>
            <a:cxnLst/>
            <a:rect r="r" b="b" t="t" l="l"/>
            <a:pathLst>
              <a:path h="7732520" w="14398593">
                <a:moveTo>
                  <a:pt x="0" y="0"/>
                </a:moveTo>
                <a:lnTo>
                  <a:pt x="14398594" y="0"/>
                </a:lnTo>
                <a:lnTo>
                  <a:pt x="14398594" y="7732519"/>
                </a:lnTo>
                <a:lnTo>
                  <a:pt x="0" y="7732519"/>
                </a:lnTo>
                <a:lnTo>
                  <a:pt x="0" y="0"/>
                </a:lnTo>
                <a:close/>
              </a:path>
            </a:pathLst>
          </a:custGeom>
          <a:blipFill>
            <a:blip r:embed="rId2"/>
            <a:stretch>
              <a:fillRect l="-1047" t="-6936" r="-1047" b="0"/>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stunning and functional website not only captures attention but also ensures seamless user experiences, driving engagement and conversions.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05644" y="315603"/>
            <a:ext cx="14260878" cy="7735198"/>
          </a:xfrm>
          <a:custGeom>
            <a:avLst/>
            <a:gdLst/>
            <a:ahLst/>
            <a:cxnLst/>
            <a:rect r="r" b="b" t="t" l="l"/>
            <a:pathLst>
              <a:path h="7735198" w="14260878">
                <a:moveTo>
                  <a:pt x="0" y="0"/>
                </a:moveTo>
                <a:lnTo>
                  <a:pt x="14260878" y="0"/>
                </a:lnTo>
                <a:lnTo>
                  <a:pt x="14260878" y="7735198"/>
                </a:lnTo>
                <a:lnTo>
                  <a:pt x="0" y="7735198"/>
                </a:lnTo>
                <a:lnTo>
                  <a:pt x="0" y="0"/>
                </a:lnTo>
                <a:close/>
              </a:path>
            </a:pathLst>
          </a:custGeom>
          <a:blipFill>
            <a:blip r:embed="rId2"/>
            <a:stretch>
              <a:fillRect l="-207" t="-1975" r="-207" b="0"/>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However, crafting such a digital masterpiece requires a blend of creativity, technical expertise, and strategic planning—qualities that expert design and development teams bring to the table.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90831"/>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Let’s dive into the journey of creating exceptional websites with the help of skilled professionals.</a:t>
            </a:r>
          </a:p>
          <a:p>
            <a:pPr algn="ctr">
              <a:lnSpc>
                <a:spcPts val="4373"/>
              </a:lnSpc>
              <a:spcBef>
                <a:spcPct val="0"/>
              </a:spcBef>
            </a:pPr>
            <a:r>
              <a:rPr lang="en-US" sz="2733">
                <a:solidFill>
                  <a:srgbClr val="000000"/>
                </a:solidFill>
                <a:latin typeface="Canva Sans"/>
                <a:ea typeface="Canva Sans"/>
                <a:cs typeface="Canva Sans"/>
                <a:sym typeface="Canva Sans"/>
              </a:rPr>
              <a:t>Step 1: Understanding the Vision</a:t>
            </a:r>
          </a:p>
          <a:p>
            <a:pPr algn="ctr">
              <a:lnSpc>
                <a:spcPts val="4373"/>
              </a:lnSpc>
              <a:spcBef>
                <a:spcPct val="0"/>
              </a:spcBef>
            </a:pPr>
            <a:r>
              <a:rPr lang="en-US" sz="2733">
                <a:solidFill>
                  <a:srgbClr val="000000"/>
                </a:solidFill>
                <a:latin typeface="Canva Sans"/>
                <a:ea typeface="Canva Sans"/>
                <a:cs typeface="Canva Sans"/>
                <a:sym typeface="Canva Sans"/>
              </a:rPr>
              <a:t>Every successful website begins with a clear understanding of its purpose and target audience. Design and development teams work closely with clients to gather insights into their brand identity, goals, and user expectations. This phase involves:</a:t>
            </a:r>
          </a:p>
          <a:p>
            <a:pPr algn="ctr">
              <a:lnSpc>
                <a:spcPts val="4373"/>
              </a:lnSpc>
              <a:spcBef>
                <a:spcPct val="0"/>
              </a:spcBef>
            </a:pPr>
            <a:r>
              <a:rPr lang="en-US" sz="2733">
                <a:solidFill>
                  <a:srgbClr val="000000"/>
                </a:solidFill>
                <a:latin typeface="Canva Sans"/>
                <a:ea typeface="Canva Sans"/>
                <a:cs typeface="Canva Sans"/>
                <a:sym typeface="Canva Sans"/>
              </a:rPr>
              <a:t>Discovery Workshops: Collaborative sessions to define objectives and outline the project scope.</a:t>
            </a:r>
          </a:p>
          <a:p>
            <a:pPr algn="ctr">
              <a:lnSpc>
                <a:spcPts val="4373"/>
              </a:lnSpc>
              <a:spcBef>
                <a:spcPct val="0"/>
              </a:spcBef>
            </a:pPr>
            <a:r>
              <a:rPr lang="en-US" sz="2733">
                <a:solidFill>
                  <a:srgbClr val="000000"/>
                </a:solidFill>
                <a:latin typeface="Canva Sans"/>
                <a:ea typeface="Canva Sans"/>
                <a:cs typeface="Canva Sans"/>
                <a:sym typeface="Canva Sans"/>
              </a:rPr>
              <a:t>User Research: Identifying the needs, behaviors, and preferences of the target audience.</a:t>
            </a:r>
          </a:p>
          <a:p>
            <a:pPr algn="ctr">
              <a:lnSpc>
                <a:spcPts val="4373"/>
              </a:lnSpc>
              <a:spcBef>
                <a:spcPct val="0"/>
              </a:spcBef>
            </a:pPr>
            <a:r>
              <a:rPr lang="en-US" sz="2733">
                <a:solidFill>
                  <a:srgbClr val="000000"/>
                </a:solidFill>
                <a:latin typeface="Canva Sans"/>
                <a:ea typeface="Canva Sans"/>
                <a:cs typeface="Canva Sans"/>
                <a:sym typeface="Canva Sans"/>
              </a:rPr>
              <a:t>Competitor Analysis: Studying industry trends and rival websites to ensure differentiation.</a:t>
            </a:r>
          </a:p>
          <a:p>
            <a:pPr algn="ctr">
              <a:lnSpc>
                <a:spcPts val="4373"/>
              </a:lnSpc>
              <a:spcBef>
                <a:spcPct val="0"/>
              </a:spcBef>
            </a:pPr>
            <a:r>
              <a:rPr lang="en-US" sz="2733">
                <a:solidFill>
                  <a:srgbClr val="000000"/>
                </a:solidFill>
                <a:latin typeface="Canva Sans"/>
                <a:ea typeface="Canva Sans"/>
                <a:cs typeface="Canva Sans"/>
                <a:sym typeface="Canva Sans"/>
              </a:rPr>
              <a:t>This foundational step sets the stage for a website that resonates with its intended users.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85593"/>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Step 2: Crafting the Blueprint</a:t>
            </a:r>
          </a:p>
          <a:p>
            <a:pPr algn="ctr">
              <a:lnSpc>
                <a:spcPts val="4373"/>
              </a:lnSpc>
              <a:spcBef>
                <a:spcPct val="0"/>
              </a:spcBef>
            </a:pPr>
            <a:r>
              <a:rPr lang="en-US" sz="2733">
                <a:solidFill>
                  <a:srgbClr val="000000"/>
                </a:solidFill>
                <a:latin typeface="Canva Sans"/>
                <a:ea typeface="Canva Sans"/>
                <a:cs typeface="Canva Sans"/>
                <a:sym typeface="Canva Sans"/>
              </a:rPr>
              <a:t>Once the vision is clear, the team creates a blueprint for the website. This includes:</a:t>
            </a:r>
          </a:p>
          <a:p>
            <a:pPr algn="ctr">
              <a:lnSpc>
                <a:spcPts val="4373"/>
              </a:lnSpc>
              <a:spcBef>
                <a:spcPct val="0"/>
              </a:spcBef>
            </a:pPr>
            <a:r>
              <a:rPr lang="en-US" sz="2733">
                <a:solidFill>
                  <a:srgbClr val="000000"/>
                </a:solidFill>
                <a:latin typeface="Canva Sans"/>
                <a:ea typeface="Canva Sans"/>
                <a:cs typeface="Canva Sans"/>
                <a:sym typeface="Canva Sans"/>
              </a:rPr>
              <a:t>Site Architecture: Structuring the layout to ensure intuitive navigation.</a:t>
            </a:r>
          </a:p>
          <a:p>
            <a:pPr algn="ctr">
              <a:lnSpc>
                <a:spcPts val="4373"/>
              </a:lnSpc>
              <a:spcBef>
                <a:spcPct val="0"/>
              </a:spcBef>
            </a:pPr>
            <a:r>
              <a:rPr lang="en-US" sz="2733">
                <a:solidFill>
                  <a:srgbClr val="000000"/>
                </a:solidFill>
                <a:latin typeface="Canva Sans"/>
                <a:ea typeface="Canva Sans"/>
                <a:cs typeface="Canva Sans"/>
                <a:sym typeface="Canva Sans"/>
              </a:rPr>
              <a:t>Wireframes: Sketching the skeletal framework of each page to map content placement and functionality.</a:t>
            </a:r>
          </a:p>
          <a:p>
            <a:pPr algn="ctr">
              <a:lnSpc>
                <a:spcPts val="4373"/>
              </a:lnSpc>
              <a:spcBef>
                <a:spcPct val="0"/>
              </a:spcBef>
            </a:pPr>
            <a:r>
              <a:rPr lang="en-US" sz="2733">
                <a:solidFill>
                  <a:srgbClr val="000000"/>
                </a:solidFill>
                <a:latin typeface="Canva Sans"/>
                <a:ea typeface="Canva Sans"/>
                <a:cs typeface="Canva Sans"/>
                <a:sym typeface="Canva Sans"/>
              </a:rPr>
              <a:t>Content Strategy: Planning the type and flow of content to convey the brand’s message effectively.</a:t>
            </a:r>
          </a:p>
          <a:p>
            <a:pPr algn="ctr">
              <a:lnSpc>
                <a:spcPts val="4373"/>
              </a:lnSpc>
              <a:spcBef>
                <a:spcPct val="0"/>
              </a:spcBef>
            </a:pPr>
            <a:r>
              <a:rPr lang="en-US" sz="2733">
                <a:solidFill>
                  <a:srgbClr val="000000"/>
                </a:solidFill>
                <a:latin typeface="Canva Sans"/>
                <a:ea typeface="Canva Sans"/>
                <a:cs typeface="Canva Sans"/>
                <a:sym typeface="Canva Sans"/>
              </a:rPr>
              <a:t>A well-thought-out blueprint serves as a roadmap, aligning everyone involved and minimizing potential missteps during development.</a:t>
            </a:r>
          </a:p>
          <a:p>
            <a:pPr algn="ctr">
              <a:lnSpc>
                <a:spcPts val="4373"/>
              </a:lnSpc>
              <a:spcBef>
                <a:spcPct val="0"/>
              </a:spcBef>
            </a:pPr>
            <a:r>
              <a:rPr lang="en-US" sz="2733">
                <a:solidFill>
                  <a:srgbClr val="000000"/>
                </a:solidFill>
                <a:latin typeface="Canva Sans"/>
                <a:ea typeface="Canva Sans"/>
                <a:cs typeface="Canva Sans"/>
                <a:sym typeface="Canva Sans"/>
              </a:rPr>
              <a:t>Step 3: Designing for Impact</a:t>
            </a:r>
          </a:p>
          <a:p>
            <a:pPr algn="ctr">
              <a:lnSpc>
                <a:spcPts val="4373"/>
              </a:lnSpc>
              <a:spcBef>
                <a:spcPct val="0"/>
              </a:spcBef>
            </a:pPr>
            <a:r>
              <a:rPr lang="en-US" sz="2733">
                <a:solidFill>
                  <a:srgbClr val="000000"/>
                </a:solidFill>
                <a:latin typeface="Canva Sans"/>
                <a:ea typeface="Canva Sans"/>
                <a:cs typeface="Canva Sans"/>
                <a:sym typeface="Canva Sans"/>
              </a:rPr>
              <a:t>Design is where creativity takes center stage.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11903"/>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Expert designers translate the blueprint into visually compelling interfaces that align with the brand’s identity. Key aspects of this phase include:</a:t>
            </a:r>
          </a:p>
          <a:p>
            <a:pPr algn="ctr">
              <a:lnSpc>
                <a:spcPts val="4373"/>
              </a:lnSpc>
              <a:spcBef>
                <a:spcPct val="0"/>
              </a:spcBef>
            </a:pPr>
            <a:r>
              <a:rPr lang="en-US" sz="2733">
                <a:solidFill>
                  <a:srgbClr val="000000"/>
                </a:solidFill>
                <a:latin typeface="Canva Sans"/>
                <a:ea typeface="Canva Sans"/>
                <a:cs typeface="Canva Sans"/>
                <a:sym typeface="Canva Sans"/>
              </a:rPr>
              <a:t>Visual Identity: Incorporating brand colors, typography, and imagery for consistency.</a:t>
            </a:r>
          </a:p>
          <a:p>
            <a:pPr algn="ctr">
              <a:lnSpc>
                <a:spcPts val="4373"/>
              </a:lnSpc>
              <a:spcBef>
                <a:spcPct val="0"/>
              </a:spcBef>
            </a:pPr>
            <a:r>
              <a:rPr lang="en-US" sz="2733">
                <a:solidFill>
                  <a:srgbClr val="000000"/>
                </a:solidFill>
                <a:latin typeface="Canva Sans"/>
                <a:ea typeface="Canva Sans"/>
                <a:cs typeface="Canva Sans"/>
                <a:sym typeface="Canva Sans"/>
              </a:rPr>
              <a:t>User Interface (UI) Design: Crafting an aesthetically pleasing layout that enhances usability.</a:t>
            </a:r>
          </a:p>
          <a:p>
            <a:pPr algn="ctr">
              <a:lnSpc>
                <a:spcPts val="4373"/>
              </a:lnSpc>
              <a:spcBef>
                <a:spcPct val="0"/>
              </a:spcBef>
            </a:pPr>
            <a:r>
              <a:rPr lang="en-US" sz="2733">
                <a:solidFill>
                  <a:srgbClr val="000000"/>
                </a:solidFill>
                <a:latin typeface="Canva Sans"/>
                <a:ea typeface="Canva Sans"/>
                <a:cs typeface="Canva Sans"/>
                <a:sym typeface="Canva Sans"/>
              </a:rPr>
              <a:t>Responsive Design: Ensuring the website adapts seamlessly across devices and screen sizes.</a:t>
            </a:r>
          </a:p>
          <a:p>
            <a:pPr algn="ctr">
              <a:lnSpc>
                <a:spcPts val="4373"/>
              </a:lnSpc>
              <a:spcBef>
                <a:spcPct val="0"/>
              </a:spcBef>
            </a:pPr>
            <a:r>
              <a:rPr lang="en-US" sz="2733">
                <a:solidFill>
                  <a:srgbClr val="000000"/>
                </a:solidFill>
                <a:latin typeface="Canva Sans"/>
                <a:ea typeface="Canva Sans"/>
                <a:cs typeface="Canva Sans"/>
                <a:sym typeface="Canva Sans"/>
              </a:rPr>
              <a:t>The goal is to create a design that not only looks stunning but also engages users at every touchpoint.</a:t>
            </a:r>
          </a:p>
          <a:p>
            <a:pPr algn="ctr">
              <a:lnSpc>
                <a:spcPts val="4373"/>
              </a:lnSpc>
              <a:spcBef>
                <a:spcPct val="0"/>
              </a:spcBef>
            </a:pPr>
            <a:r>
              <a:rPr lang="en-US" sz="2733">
                <a:solidFill>
                  <a:srgbClr val="000000"/>
                </a:solidFill>
                <a:latin typeface="Canva Sans"/>
                <a:ea typeface="Canva Sans"/>
                <a:cs typeface="Canva Sans"/>
                <a:sym typeface="Canva Sans"/>
              </a:rPr>
              <a:t>Step 4: Developing the Functionality</a:t>
            </a:r>
          </a:p>
          <a:p>
            <a:pPr algn="ctr">
              <a:lnSpc>
                <a:spcPts val="4373"/>
              </a:lnSpc>
              <a:spcBef>
                <a:spcPct val="0"/>
              </a:spcBef>
            </a:pPr>
            <a:r>
              <a:rPr lang="en-US" sz="2733">
                <a:solidFill>
                  <a:srgbClr val="000000"/>
                </a:solidFill>
                <a:latin typeface="Canva Sans"/>
                <a:ea typeface="Canva Sans"/>
                <a:cs typeface="Canva Sans"/>
                <a:sym typeface="Canva Sans"/>
              </a:rPr>
              <a:t>With the design finalized, it’s time to bring the website to life through development. This involves:</a:t>
            </a:r>
          </a:p>
          <a:p>
            <a:pPr algn="ctr">
              <a:lnSpc>
                <a:spcPts val="4373"/>
              </a:lnSpc>
              <a:spcBef>
                <a:spcPct val="0"/>
              </a:spcBef>
            </a:pPr>
            <a:r>
              <a:rPr lang="en-US" sz="2733">
                <a:solidFill>
                  <a:srgbClr val="000000"/>
                </a:solidFill>
                <a:latin typeface="Canva Sans"/>
                <a:ea typeface="Canva Sans"/>
                <a:cs typeface="Canva Sans"/>
                <a:sym typeface="Canva Sans"/>
              </a:rPr>
              <a:t>Front-End Development: Converting designs into interactive elements using HTML, CSS, and JavaScript.</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32974"/>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Back-End Development: Building the server-side infrastructure to manage data and functionality.</a:t>
            </a:r>
          </a:p>
          <a:p>
            <a:pPr algn="ctr">
              <a:lnSpc>
                <a:spcPts val="4373"/>
              </a:lnSpc>
              <a:spcBef>
                <a:spcPct val="0"/>
              </a:spcBef>
            </a:pPr>
            <a:r>
              <a:rPr lang="en-US" sz="2733">
                <a:solidFill>
                  <a:srgbClr val="000000"/>
                </a:solidFill>
                <a:latin typeface="Canva Sans"/>
                <a:ea typeface="Canva Sans"/>
                <a:cs typeface="Canva Sans"/>
                <a:sym typeface="Canva Sans"/>
              </a:rPr>
              <a:t>Content Management System (CMS) Integration: Implementing platforms like WordPress or Drupal for easy content updates.</a:t>
            </a:r>
          </a:p>
          <a:p>
            <a:pPr algn="ctr">
              <a:lnSpc>
                <a:spcPts val="4373"/>
              </a:lnSpc>
              <a:spcBef>
                <a:spcPct val="0"/>
              </a:spcBef>
            </a:pPr>
            <a:r>
              <a:rPr lang="en-US" sz="2733">
                <a:solidFill>
                  <a:srgbClr val="000000"/>
                </a:solidFill>
                <a:latin typeface="Canva Sans"/>
                <a:ea typeface="Canva Sans"/>
                <a:cs typeface="Canva Sans"/>
                <a:sym typeface="Canva Sans"/>
              </a:rPr>
              <a:t>Expert developers ensure that the website is fast, secure, and scalable, using best practices and the latest technologies.</a:t>
            </a:r>
          </a:p>
          <a:p>
            <a:pPr algn="ctr">
              <a:lnSpc>
                <a:spcPts val="4373"/>
              </a:lnSpc>
              <a:spcBef>
                <a:spcPct val="0"/>
              </a:spcBef>
            </a:pPr>
            <a:r>
              <a:rPr lang="en-US" sz="2733">
                <a:solidFill>
                  <a:srgbClr val="000000"/>
                </a:solidFill>
                <a:latin typeface="Canva Sans"/>
                <a:ea typeface="Canva Sans"/>
                <a:cs typeface="Canva Sans"/>
                <a:sym typeface="Canva Sans"/>
              </a:rPr>
              <a:t>Step 5: Testing and Refining</a:t>
            </a:r>
          </a:p>
          <a:p>
            <a:pPr algn="ctr">
              <a:lnSpc>
                <a:spcPts val="4373"/>
              </a:lnSpc>
              <a:spcBef>
                <a:spcPct val="0"/>
              </a:spcBef>
            </a:pPr>
            <a:r>
              <a:rPr lang="en-US" sz="2733">
                <a:solidFill>
                  <a:srgbClr val="000000"/>
                </a:solidFill>
                <a:latin typeface="Canva Sans"/>
                <a:ea typeface="Canva Sans"/>
                <a:cs typeface="Canva Sans"/>
                <a:sym typeface="Canva Sans"/>
              </a:rPr>
              <a:t>Before launch, the website undergoes rigorous testing to identify and fix any issues. This includes:</a:t>
            </a:r>
          </a:p>
          <a:p>
            <a:pPr algn="ctr">
              <a:lnSpc>
                <a:spcPts val="4373"/>
              </a:lnSpc>
              <a:spcBef>
                <a:spcPct val="0"/>
              </a:spcBef>
            </a:pPr>
            <a:r>
              <a:rPr lang="en-US" sz="2733">
                <a:solidFill>
                  <a:srgbClr val="000000"/>
                </a:solidFill>
                <a:latin typeface="Canva Sans"/>
                <a:ea typeface="Canva Sans"/>
                <a:cs typeface="Canva Sans"/>
                <a:sym typeface="Canva Sans"/>
              </a:rPr>
              <a:t>Functionality Testing: Ensuring all features work as intended.</a:t>
            </a:r>
          </a:p>
          <a:p>
            <a:pPr algn="ctr">
              <a:lnSpc>
                <a:spcPts val="4373"/>
              </a:lnSpc>
              <a:spcBef>
                <a:spcPct val="0"/>
              </a:spcBef>
            </a:pPr>
            <a:r>
              <a:rPr lang="en-US" sz="2733">
                <a:solidFill>
                  <a:srgbClr val="000000"/>
                </a:solidFill>
                <a:latin typeface="Canva Sans"/>
                <a:ea typeface="Canva Sans"/>
                <a:cs typeface="Canva Sans"/>
                <a:sym typeface="Canva Sans"/>
              </a:rPr>
              <a:t>Performance Testing: Measuring loading speeds and optimizing for efficiency.</a:t>
            </a:r>
          </a:p>
          <a:p>
            <a:pPr algn="ctr">
              <a:lnSpc>
                <a:spcPts val="4373"/>
              </a:lnSpc>
              <a:spcBef>
                <a:spcPct val="0"/>
              </a:spcBef>
            </a:pPr>
            <a:r>
              <a:rPr lang="en-US" sz="2733">
                <a:solidFill>
                  <a:srgbClr val="000000"/>
                </a:solidFill>
                <a:latin typeface="Canva Sans"/>
                <a:ea typeface="Canva Sans"/>
                <a:cs typeface="Canva Sans"/>
                <a:sym typeface="Canva Sans"/>
              </a:rPr>
              <a:t>User Testing: Gathering feedback from real users to refine the experience.</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DAGcv0otk9U</dc:identifier>
  <dcterms:modified xsi:type="dcterms:W3CDTF">2011-08-01T06:04:30Z</dcterms:modified>
  <cp:revision>1</cp:revision>
  <dc:title>The Journey of Creating Stunning and Functional Websites with Expert Design and Development Teams</dc:title>
</cp:coreProperties>
</file>