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Lst>
  <p:sldSz cx="18288000" cy="10287000"/>
  <p:notesSz cx="6858000" cy="9144000"/>
  <p:embeddedFontLst>
    <p:embeddedFont>
      <p:font typeface="TT Ramillas" charset="1" panose="020E0000080000020004"/>
      <p:regular r:id="rId16"/>
    </p:embeddedFont>
    <p:embeddedFont>
      <p:font typeface="TT Ramillas Italics" charset="1" panose="020E0000080000090004"/>
      <p:regular r:id="rId17"/>
    </p:embeddedFont>
    <p:embeddedFont>
      <p:font typeface="Inter" charset="1" panose="02000503000000020004"/>
      <p:regular r:id="rId18"/>
    </p:embeddedFont>
    <p:embeddedFont>
      <p:font typeface="Inter Bold" charset="1" panose="02000503000000020004"/>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https://www.airflypolicy.com" TargetMode="External" Type="http://schemas.openxmlformats.org/officeDocument/2006/relationships/hyperlink"/><Relationship Id="rId3" Target="https://vimeo.com/1211003064?share=copy&amp;fl=sv&amp;fe=ci" TargetMode="External" Type="http://schemas.openxmlformats.org/officeDocument/2006/relationships/hyperlink"/><Relationship Id="rId4" Target="../media/image1.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https://www.airflypolicy.com/pet-policy/american-airlines-pet-policy" TargetMode="External" Type="http://schemas.openxmlformats.org/officeDocument/2006/relationships/hyperlink"/><Relationship Id="rId4" Target="../media/image3.png" Type="http://schemas.openxmlformats.org/officeDocument/2006/relationships/image"/><Relationship Id="rId5" Target="../media/image4.svg" Type="http://schemas.openxmlformats.org/officeDocument/2006/relationships/image"/><Relationship Id="rId6" Target="../media/image1.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6.png" Type="http://schemas.openxmlformats.org/officeDocument/2006/relationships/image"/><Relationship Id="rId4" Target="../media/image7.svg" Type="http://schemas.openxmlformats.org/officeDocument/2006/relationships/image"/><Relationship Id="rId5" Target="../media/image1.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6.png" Type="http://schemas.openxmlformats.org/officeDocument/2006/relationships/image"/><Relationship Id="rId4" Target="../media/image7.svg" Type="http://schemas.openxmlformats.org/officeDocument/2006/relationships/image"/><Relationship Id="rId5" Target="../media/image1.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png" Type="http://schemas.openxmlformats.org/officeDocument/2006/relationships/image"/><Relationship Id="rId3" Target="../media/image6.png" Type="http://schemas.openxmlformats.org/officeDocument/2006/relationships/image"/><Relationship Id="rId4" Target="../media/image7.svg" Type="http://schemas.openxmlformats.org/officeDocument/2006/relationships/image"/><Relationship Id="rId5" Target="../media/image1.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6.png" Type="http://schemas.openxmlformats.org/officeDocument/2006/relationships/image"/><Relationship Id="rId4" Target="../media/image7.svg" Type="http://schemas.openxmlformats.org/officeDocument/2006/relationships/image"/><Relationship Id="rId5" Target="../media/image1.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 Id="rId3" Target="../media/image1.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jpeg" Type="http://schemas.openxmlformats.org/officeDocument/2006/relationships/image"/><Relationship Id="rId3" Target="../media/image1.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pn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1.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223343"/>
        </a:solidFill>
      </p:bgPr>
    </p:bg>
    <p:spTree>
      <p:nvGrpSpPr>
        <p:cNvPr id="1" name=""/>
        <p:cNvGrpSpPr/>
        <p:nvPr/>
      </p:nvGrpSpPr>
      <p:grpSpPr>
        <a:xfrm>
          <a:off x="0" y="0"/>
          <a:ext cx="0" cy="0"/>
          <a:chOff x="0" y="0"/>
          <a:chExt cx="0" cy="0"/>
        </a:xfrm>
      </p:grpSpPr>
      <p:grpSp>
        <p:nvGrpSpPr>
          <p:cNvPr name="Group 2" id="2"/>
          <p:cNvGrpSpPr/>
          <p:nvPr/>
        </p:nvGrpSpPr>
        <p:grpSpPr>
          <a:xfrm rot="0">
            <a:off x="9769028" y="-1426599"/>
            <a:ext cx="16639994" cy="16639994"/>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162736">
                    <a:alpha val="100000"/>
                  </a:srgbClr>
                </a:gs>
                <a:gs pos="100000">
                  <a:srgbClr val="223343">
                    <a:alpha val="0"/>
                  </a:srgbClr>
                </a:gs>
              </a:gsLst>
              <a:lin ang="5400000"/>
            </a:gradFill>
          </p:spPr>
        </p:sp>
        <p:sp>
          <p:nvSpPr>
            <p:cNvPr name="TextBox 4" id="4"/>
            <p:cNvSpPr txBox="true"/>
            <p:nvPr/>
          </p:nvSpPr>
          <p:spPr>
            <a:xfrm>
              <a:off x="76200" y="76200"/>
              <a:ext cx="660400" cy="660400"/>
            </a:xfrm>
            <a:prstGeom prst="rect">
              <a:avLst/>
            </a:prstGeom>
          </p:spPr>
          <p:txBody>
            <a:bodyPr anchor="ctr" rtlCol="false" tIns="50800" lIns="50800" bIns="50800" rIns="50800"/>
            <a:lstStyle/>
            <a:p>
              <a:pPr algn="ctr" marL="0" indent="0" lvl="0">
                <a:lnSpc>
                  <a:spcPts val="2709"/>
                </a:lnSpc>
              </a:pPr>
            </a:p>
          </p:txBody>
        </p:sp>
      </p:grpSp>
      <p:sp>
        <p:nvSpPr>
          <p:cNvPr name="TextBox 5" id="5"/>
          <p:cNvSpPr txBox="true"/>
          <p:nvPr/>
        </p:nvSpPr>
        <p:spPr>
          <a:xfrm rot="0">
            <a:off x="1028700" y="4031849"/>
            <a:ext cx="16387525" cy="2843675"/>
          </a:xfrm>
          <a:prstGeom prst="rect">
            <a:avLst/>
          </a:prstGeom>
        </p:spPr>
        <p:txBody>
          <a:bodyPr anchor="t" rtlCol="false" tIns="0" lIns="0" bIns="0" rIns="0">
            <a:spAutoFit/>
          </a:bodyPr>
          <a:lstStyle/>
          <a:p>
            <a:pPr algn="l" marL="0" indent="0" lvl="0">
              <a:lnSpc>
                <a:spcPts val="11495"/>
              </a:lnSpc>
            </a:pPr>
            <a:r>
              <a:rPr lang="en-US" sz="8210">
                <a:solidFill>
                  <a:srgbClr val="FF6D07"/>
                </a:solidFill>
                <a:latin typeface="TT Ramillas"/>
                <a:ea typeface="TT Ramillas"/>
                <a:cs typeface="TT Ramillas"/>
                <a:sym typeface="TT Ramillas"/>
              </a:rPr>
              <a:t>How much is the American Airlines pet fee?</a:t>
            </a:r>
          </a:p>
        </p:txBody>
      </p:sp>
      <p:grpSp>
        <p:nvGrpSpPr>
          <p:cNvPr name="Group 6" id="6"/>
          <p:cNvGrpSpPr/>
          <p:nvPr/>
        </p:nvGrpSpPr>
        <p:grpSpPr>
          <a:xfrm rot="-1355575">
            <a:off x="-816902" y="-3762174"/>
            <a:ext cx="7099323" cy="7099323"/>
            <a:chOff x="0" y="0"/>
            <a:chExt cx="812800" cy="812800"/>
          </a:xfrm>
        </p:grpSpPr>
        <p:sp>
          <p:nvSpPr>
            <p:cNvPr name="Freeform 7" id="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223343">
                    <a:alpha val="0"/>
                  </a:srgbClr>
                </a:gs>
                <a:gs pos="100000">
                  <a:srgbClr val="162736">
                    <a:alpha val="100000"/>
                  </a:srgbClr>
                </a:gs>
              </a:gsLst>
              <a:lin ang="5400000"/>
            </a:gradFill>
          </p:spPr>
        </p:sp>
        <p:sp>
          <p:nvSpPr>
            <p:cNvPr name="TextBox 8" id="8"/>
            <p:cNvSpPr txBox="true"/>
            <p:nvPr/>
          </p:nvSpPr>
          <p:spPr>
            <a:xfrm>
              <a:off x="76200" y="76200"/>
              <a:ext cx="660400" cy="660400"/>
            </a:xfrm>
            <a:prstGeom prst="rect">
              <a:avLst/>
            </a:prstGeom>
          </p:spPr>
          <p:txBody>
            <a:bodyPr anchor="ctr" rtlCol="false" tIns="50800" lIns="50800" bIns="50800" rIns="50800"/>
            <a:lstStyle/>
            <a:p>
              <a:pPr algn="ctr" marL="0" indent="0" lvl="0">
                <a:lnSpc>
                  <a:spcPts val="2709"/>
                </a:lnSpc>
              </a:pPr>
            </a:p>
          </p:txBody>
        </p:sp>
      </p:grpSp>
      <p:grpSp>
        <p:nvGrpSpPr>
          <p:cNvPr name="Group 9" id="9"/>
          <p:cNvGrpSpPr/>
          <p:nvPr/>
        </p:nvGrpSpPr>
        <p:grpSpPr>
          <a:xfrm rot="9608927">
            <a:off x="-3502291" y="-2756874"/>
            <a:ext cx="7099323" cy="7099323"/>
            <a:chOff x="0" y="0"/>
            <a:chExt cx="812800" cy="812800"/>
          </a:xfrm>
        </p:grpSpPr>
        <p:sp>
          <p:nvSpPr>
            <p:cNvPr name="Freeform 10" id="1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FF6D07">
                    <a:alpha val="100000"/>
                  </a:srgbClr>
                </a:gs>
                <a:gs pos="100000">
                  <a:srgbClr val="223343">
                    <a:alpha val="0"/>
                  </a:srgbClr>
                </a:gs>
              </a:gsLst>
              <a:lin ang="0"/>
            </a:gradFill>
          </p:spPr>
        </p:sp>
        <p:sp>
          <p:nvSpPr>
            <p:cNvPr name="TextBox 11" id="11"/>
            <p:cNvSpPr txBox="true"/>
            <p:nvPr/>
          </p:nvSpPr>
          <p:spPr>
            <a:xfrm>
              <a:off x="76200" y="76200"/>
              <a:ext cx="660400" cy="660400"/>
            </a:xfrm>
            <a:prstGeom prst="rect">
              <a:avLst/>
            </a:prstGeom>
          </p:spPr>
          <p:txBody>
            <a:bodyPr anchor="ctr" rtlCol="false" tIns="50800" lIns="50800" bIns="50800" rIns="50800"/>
            <a:lstStyle/>
            <a:p>
              <a:pPr algn="ctr" marL="0" indent="0" lvl="0">
                <a:lnSpc>
                  <a:spcPts val="2709"/>
                </a:lnSpc>
              </a:pPr>
            </a:p>
          </p:txBody>
        </p:sp>
      </p:grpSp>
      <p:grpSp>
        <p:nvGrpSpPr>
          <p:cNvPr name="Group 12" id="12"/>
          <p:cNvGrpSpPr/>
          <p:nvPr/>
        </p:nvGrpSpPr>
        <p:grpSpPr>
          <a:xfrm rot="0">
            <a:off x="15983318" y="8032998"/>
            <a:ext cx="987123" cy="987123"/>
            <a:chOff x="0" y="0"/>
            <a:chExt cx="698500" cy="698500"/>
          </a:xfrm>
        </p:grpSpPr>
        <p:sp>
          <p:nvSpPr>
            <p:cNvPr name="Freeform 13" id="13"/>
            <p:cNvSpPr/>
            <p:nvPr/>
          </p:nvSpPr>
          <p:spPr>
            <a:xfrm flipH="false" flipV="false" rot="0">
              <a:off x="0" y="0"/>
              <a:ext cx="698500" cy="698500"/>
            </a:xfrm>
            <a:custGeom>
              <a:avLst/>
              <a:gdLst/>
              <a:ahLst/>
              <a:cxnLst/>
              <a:rect r="r" b="b" t="t" l="l"/>
              <a:pathLst>
                <a:path h="698500" w="698500">
                  <a:moveTo>
                    <a:pt x="698500" y="349250"/>
                  </a:moveTo>
                  <a:cubicBezTo>
                    <a:pt x="588476" y="313379"/>
                    <a:pt x="502341" y="175825"/>
                    <a:pt x="479908" y="0"/>
                  </a:cubicBezTo>
                  <a:cubicBezTo>
                    <a:pt x="463950" y="125312"/>
                    <a:pt x="415552" y="231178"/>
                    <a:pt x="349250" y="294716"/>
                  </a:cubicBezTo>
                  <a:cubicBezTo>
                    <a:pt x="282948" y="231178"/>
                    <a:pt x="234550" y="125475"/>
                    <a:pt x="218592" y="0"/>
                  </a:cubicBezTo>
                  <a:cubicBezTo>
                    <a:pt x="196159" y="175825"/>
                    <a:pt x="110024" y="313379"/>
                    <a:pt x="0" y="349250"/>
                  </a:cubicBezTo>
                  <a:cubicBezTo>
                    <a:pt x="110024" y="385121"/>
                    <a:pt x="196159" y="522675"/>
                    <a:pt x="218592" y="698500"/>
                  </a:cubicBezTo>
                  <a:cubicBezTo>
                    <a:pt x="234550" y="573188"/>
                    <a:pt x="282948" y="467322"/>
                    <a:pt x="349250" y="403784"/>
                  </a:cubicBezTo>
                  <a:cubicBezTo>
                    <a:pt x="415552" y="467322"/>
                    <a:pt x="463950" y="573025"/>
                    <a:pt x="479908" y="698500"/>
                  </a:cubicBezTo>
                  <a:cubicBezTo>
                    <a:pt x="502341" y="522675"/>
                    <a:pt x="588476" y="385121"/>
                    <a:pt x="698500" y="349250"/>
                  </a:cubicBezTo>
                  <a:close/>
                </a:path>
              </a:pathLst>
            </a:custGeom>
            <a:solidFill>
              <a:srgbClr val="FF6D07"/>
            </a:solidFill>
          </p:spPr>
        </p:sp>
        <p:sp>
          <p:nvSpPr>
            <p:cNvPr name="TextBox 14" id="14"/>
            <p:cNvSpPr txBox="true"/>
            <p:nvPr/>
          </p:nvSpPr>
          <p:spPr>
            <a:xfrm>
              <a:off x="76200" y="139700"/>
              <a:ext cx="546100" cy="419100"/>
            </a:xfrm>
            <a:prstGeom prst="rect">
              <a:avLst/>
            </a:prstGeom>
          </p:spPr>
          <p:txBody>
            <a:bodyPr anchor="ctr" rtlCol="false" tIns="50800" lIns="50800" bIns="50800" rIns="50800"/>
            <a:lstStyle/>
            <a:p>
              <a:pPr algn="ctr" marL="0" indent="0" lvl="0">
                <a:lnSpc>
                  <a:spcPts val="2709"/>
                </a:lnSpc>
              </a:pPr>
            </a:p>
          </p:txBody>
        </p:sp>
      </p:grpSp>
      <p:sp>
        <p:nvSpPr>
          <p:cNvPr name="Freeform 15" id="15"/>
          <p:cNvSpPr/>
          <p:nvPr/>
        </p:nvSpPr>
        <p:spPr>
          <a:xfrm flipH="false" flipV="false" rot="0">
            <a:off x="0" y="0"/>
            <a:ext cx="3241190" cy="1047405"/>
          </a:xfrm>
          <a:custGeom>
            <a:avLst/>
            <a:gdLst/>
            <a:ahLst/>
            <a:cxnLst/>
            <a:rect r="r" b="b" t="t" l="l"/>
            <a:pathLst>
              <a:path h="1047405" w="3241190">
                <a:moveTo>
                  <a:pt x="0" y="0"/>
                </a:moveTo>
                <a:lnTo>
                  <a:pt x="3241190" y="0"/>
                </a:lnTo>
                <a:lnTo>
                  <a:pt x="3241190" y="1047405"/>
                </a:lnTo>
                <a:lnTo>
                  <a:pt x="0" y="1047405"/>
                </a:lnTo>
                <a:lnTo>
                  <a:pt x="0" y="0"/>
                </a:lnTo>
                <a:close/>
              </a:path>
            </a:pathLst>
          </a:custGeom>
          <a:blipFill>
            <a:blip r:embed="rId2"/>
            <a:stretch>
              <a:fillRect l="0" t="-10723" r="0" b="-19149"/>
            </a:stretch>
          </a:blipFill>
        </p:spPr>
      </p:sp>
      <p:sp>
        <p:nvSpPr>
          <p:cNvPr name="TextBox 16" id="16"/>
          <p:cNvSpPr txBox="true"/>
          <p:nvPr/>
        </p:nvSpPr>
        <p:spPr>
          <a:xfrm rot="0">
            <a:off x="1028700" y="6643405"/>
            <a:ext cx="11831900" cy="1555059"/>
          </a:xfrm>
          <a:prstGeom prst="rect">
            <a:avLst/>
          </a:prstGeom>
        </p:spPr>
        <p:txBody>
          <a:bodyPr anchor="t" rtlCol="false" tIns="0" lIns="0" bIns="0" rIns="0">
            <a:spAutoFit/>
          </a:bodyPr>
          <a:lstStyle/>
          <a:p>
            <a:pPr algn="l" marL="0" indent="0" lvl="0">
              <a:lnSpc>
                <a:spcPts val="6262"/>
              </a:lnSpc>
            </a:pPr>
            <a:r>
              <a:rPr lang="en-US" sz="4473" i="true">
                <a:solidFill>
                  <a:srgbClr val="FFFFFF"/>
                </a:solidFill>
                <a:latin typeface="TT Ramillas Italics"/>
                <a:ea typeface="TT Ramillas Italics"/>
                <a:cs typeface="TT Ramillas Italics"/>
                <a:sym typeface="TT Ramillas Italics"/>
              </a:rPr>
              <a:t>Your Complete Guide to Flying with Furry Companions</a:t>
            </a:r>
          </a:p>
        </p:txBody>
      </p:sp>
      <p:sp>
        <p:nvSpPr>
          <p:cNvPr name="TextBox 17" id="17"/>
          <p:cNvSpPr txBox="true"/>
          <p:nvPr/>
        </p:nvSpPr>
        <p:spPr>
          <a:xfrm rot="0">
            <a:off x="1028700" y="8578828"/>
            <a:ext cx="6073016" cy="923785"/>
          </a:xfrm>
          <a:prstGeom prst="rect">
            <a:avLst/>
          </a:prstGeom>
        </p:spPr>
        <p:txBody>
          <a:bodyPr anchor="t" rtlCol="false" tIns="0" lIns="0" bIns="0" rIns="0">
            <a:spAutoFit/>
          </a:bodyPr>
          <a:lstStyle/>
          <a:p>
            <a:pPr algn="l" marL="0" indent="0" lvl="0">
              <a:lnSpc>
                <a:spcPts val="7508"/>
              </a:lnSpc>
            </a:pPr>
            <a:r>
              <a:rPr lang="en-US" sz="5363">
                <a:solidFill>
                  <a:srgbClr val="D9D9D9"/>
                </a:solidFill>
                <a:latin typeface="Inter"/>
                <a:ea typeface="Inter"/>
                <a:cs typeface="Inter"/>
                <a:sym typeface="Inter"/>
              </a:rPr>
              <a:t>+1-888-212-0809</a:t>
            </a:r>
          </a:p>
        </p:txBody>
      </p:sp>
      <p:sp>
        <p:nvSpPr>
          <p:cNvPr name="TextBox 18" id="18"/>
          <p:cNvSpPr txBox="true"/>
          <p:nvPr/>
        </p:nvSpPr>
        <p:spPr>
          <a:xfrm rot="0">
            <a:off x="15727285" y="689008"/>
            <a:ext cx="1960189" cy="339761"/>
          </a:xfrm>
          <a:prstGeom prst="rect">
            <a:avLst/>
          </a:prstGeom>
        </p:spPr>
        <p:txBody>
          <a:bodyPr anchor="t" rtlCol="false" tIns="0" lIns="0" bIns="0" rIns="0">
            <a:spAutoFit/>
          </a:bodyPr>
          <a:lstStyle/>
          <a:p>
            <a:pPr algn="l" marL="0" indent="0" lvl="0">
              <a:lnSpc>
                <a:spcPts val="2798"/>
              </a:lnSpc>
            </a:pPr>
            <a:r>
              <a:rPr lang="en-US" sz="1998">
                <a:solidFill>
                  <a:srgbClr val="FFFFFF"/>
                </a:solidFill>
                <a:latin typeface="Inter"/>
                <a:ea typeface="Inter"/>
                <a:cs typeface="Inter"/>
                <a:sym typeface="Inter"/>
              </a:rPr>
              <a:t>Pet Policy Guide</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223343"/>
        </a:solidFill>
      </p:bgPr>
    </p:bg>
    <p:spTree>
      <p:nvGrpSpPr>
        <p:cNvPr id="1" name=""/>
        <p:cNvGrpSpPr/>
        <p:nvPr/>
      </p:nvGrpSpPr>
      <p:grpSpPr>
        <a:xfrm>
          <a:off x="0" y="0"/>
          <a:ext cx="0" cy="0"/>
          <a:chOff x="0" y="0"/>
          <a:chExt cx="0" cy="0"/>
        </a:xfrm>
      </p:grpSpPr>
      <p:sp>
        <p:nvSpPr>
          <p:cNvPr name="TextBox 2" id="2"/>
          <p:cNvSpPr txBox="true"/>
          <p:nvPr/>
        </p:nvSpPr>
        <p:spPr>
          <a:xfrm rot="0">
            <a:off x="2455093" y="4428453"/>
            <a:ext cx="7899874" cy="3400425"/>
          </a:xfrm>
          <a:prstGeom prst="rect">
            <a:avLst/>
          </a:prstGeom>
        </p:spPr>
        <p:txBody>
          <a:bodyPr anchor="t" rtlCol="false" tIns="0" lIns="0" bIns="0" rIns="0">
            <a:spAutoFit/>
          </a:bodyPr>
          <a:lstStyle/>
          <a:p>
            <a:pPr algn="l" marL="0" indent="0" lvl="0">
              <a:lnSpc>
                <a:spcPts val="8993"/>
              </a:lnSpc>
            </a:pPr>
            <a:r>
              <a:rPr lang="en-US" sz="7494" i="true">
                <a:solidFill>
                  <a:srgbClr val="FFFFFF"/>
                </a:solidFill>
                <a:latin typeface="TT Ramillas Italics"/>
                <a:ea typeface="TT Ramillas Italics"/>
                <a:cs typeface="TT Ramillas Italics"/>
                <a:sym typeface="TT Ramillas Italics"/>
              </a:rPr>
              <a:t>Still Have Questions? Let's Chat!</a:t>
            </a:r>
          </a:p>
        </p:txBody>
      </p:sp>
      <p:sp>
        <p:nvSpPr>
          <p:cNvPr name="TextBox 3" id="3"/>
          <p:cNvSpPr txBox="true"/>
          <p:nvPr/>
        </p:nvSpPr>
        <p:spPr>
          <a:xfrm rot="0">
            <a:off x="6774547" y="7676446"/>
            <a:ext cx="3392014" cy="352425"/>
          </a:xfrm>
          <a:prstGeom prst="rect">
            <a:avLst/>
          </a:prstGeom>
        </p:spPr>
        <p:txBody>
          <a:bodyPr anchor="t" rtlCol="false" tIns="0" lIns="0" bIns="0" rIns="0">
            <a:spAutoFit/>
          </a:bodyPr>
          <a:lstStyle/>
          <a:p>
            <a:pPr algn="ctr" marL="0" indent="0" lvl="0">
              <a:lnSpc>
                <a:spcPts val="2707"/>
              </a:lnSpc>
            </a:pPr>
            <a:r>
              <a:rPr lang="en-US" b="true" sz="2256">
                <a:solidFill>
                  <a:srgbClr val="FF6D07"/>
                </a:solidFill>
                <a:latin typeface="Inter Bold"/>
                <a:ea typeface="Inter Bold"/>
                <a:cs typeface="Inter Bold"/>
                <a:sym typeface="Inter Bold"/>
              </a:rPr>
              <a:t>+1-888-212-0809</a:t>
            </a:r>
          </a:p>
        </p:txBody>
      </p:sp>
      <p:grpSp>
        <p:nvGrpSpPr>
          <p:cNvPr name="Group 4" id="4"/>
          <p:cNvGrpSpPr/>
          <p:nvPr/>
        </p:nvGrpSpPr>
        <p:grpSpPr>
          <a:xfrm rot="0">
            <a:off x="11998130" y="2574138"/>
            <a:ext cx="12015589" cy="12015589"/>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162736">
                    <a:alpha val="100000"/>
                  </a:srgbClr>
                </a:gs>
                <a:gs pos="100000">
                  <a:srgbClr val="223343">
                    <a:alpha val="0"/>
                  </a:srgbClr>
                </a:gs>
              </a:gsLst>
              <a:lin ang="5400000"/>
            </a:gradFill>
          </p:spPr>
        </p:sp>
        <p:sp>
          <p:nvSpPr>
            <p:cNvPr name="TextBox 6" id="6"/>
            <p:cNvSpPr txBox="true"/>
            <p:nvPr/>
          </p:nvSpPr>
          <p:spPr>
            <a:xfrm>
              <a:off x="76200" y="76200"/>
              <a:ext cx="660400" cy="660400"/>
            </a:xfrm>
            <a:prstGeom prst="rect">
              <a:avLst/>
            </a:prstGeom>
          </p:spPr>
          <p:txBody>
            <a:bodyPr anchor="ctr" rtlCol="false" tIns="50800" lIns="50800" bIns="50800" rIns="50800"/>
            <a:lstStyle/>
            <a:p>
              <a:pPr algn="ctr" marL="0" indent="0" lvl="0">
                <a:lnSpc>
                  <a:spcPts val="2709"/>
                </a:lnSpc>
              </a:pPr>
            </a:p>
          </p:txBody>
        </p:sp>
      </p:grpSp>
      <p:sp>
        <p:nvSpPr>
          <p:cNvPr name="TextBox 7" id="7"/>
          <p:cNvSpPr txBox="true"/>
          <p:nvPr/>
        </p:nvSpPr>
        <p:spPr>
          <a:xfrm rot="0">
            <a:off x="10819305" y="7676446"/>
            <a:ext cx="4506711" cy="352425"/>
          </a:xfrm>
          <a:prstGeom prst="rect">
            <a:avLst/>
          </a:prstGeom>
        </p:spPr>
        <p:txBody>
          <a:bodyPr anchor="t" rtlCol="false" tIns="0" lIns="0" bIns="0" rIns="0">
            <a:spAutoFit/>
          </a:bodyPr>
          <a:lstStyle/>
          <a:p>
            <a:pPr algn="ctr" marL="0" indent="0" lvl="0">
              <a:lnSpc>
                <a:spcPts val="2707"/>
              </a:lnSpc>
            </a:pPr>
            <a:r>
              <a:rPr lang="en-US" b="true" sz="2256" u="sng">
                <a:solidFill>
                  <a:srgbClr val="FF6D07"/>
                </a:solidFill>
                <a:latin typeface="Inter Bold"/>
                <a:ea typeface="Inter Bold"/>
                <a:cs typeface="Inter Bold"/>
                <a:sym typeface="Inter Bold"/>
                <a:hlinkClick r:id="rId2" tooltip="https://www.airflypolicy.com"/>
              </a:rPr>
              <a:t>www.airflypolicy.com</a:t>
            </a:r>
          </a:p>
        </p:txBody>
      </p:sp>
      <p:sp>
        <p:nvSpPr>
          <p:cNvPr name="TextBox 8" id="8"/>
          <p:cNvSpPr txBox="true"/>
          <p:nvPr/>
        </p:nvSpPr>
        <p:spPr>
          <a:xfrm rot="0">
            <a:off x="11250341" y="5048204"/>
            <a:ext cx="5035545" cy="1563983"/>
          </a:xfrm>
          <a:prstGeom prst="rect">
            <a:avLst/>
          </a:prstGeom>
        </p:spPr>
        <p:txBody>
          <a:bodyPr anchor="t" rtlCol="false" tIns="0" lIns="0" bIns="0" rIns="0">
            <a:spAutoFit/>
          </a:bodyPr>
          <a:lstStyle/>
          <a:p>
            <a:pPr algn="l" marL="0" indent="0" lvl="0">
              <a:lnSpc>
                <a:spcPts val="2521"/>
              </a:lnSpc>
            </a:pPr>
            <a:r>
              <a:rPr lang="en-US" sz="1800">
                <a:solidFill>
                  <a:srgbClr val="A6A6A6"/>
                </a:solidFill>
                <a:latin typeface="Inter"/>
                <a:ea typeface="Inter"/>
                <a:cs typeface="Inter"/>
                <a:sym typeface="Inter"/>
              </a:rPr>
              <a:t>Get expert assistance with your pet travel planning. Our specialists are ready to help you navigate </a:t>
            </a:r>
            <a:r>
              <a:rPr lang="en-US" sz="1800" u="sng">
                <a:solidFill>
                  <a:srgbClr val="A6A6A6"/>
                </a:solidFill>
                <a:latin typeface="Inter"/>
                <a:ea typeface="Inter"/>
                <a:cs typeface="Inter"/>
                <a:sym typeface="Inter"/>
                <a:hlinkClick r:id="rId3" tooltip="https://vimeo.com/1211003064?share=copy&amp;fl=sv&amp;fe=ci"/>
              </a:rPr>
              <a:t>American Airlines pet policies</a:t>
            </a:r>
            <a:r>
              <a:rPr lang="en-US" sz="1800">
                <a:solidFill>
                  <a:srgbClr val="A6A6A6"/>
                </a:solidFill>
                <a:latin typeface="Inter"/>
                <a:ea typeface="Inter"/>
                <a:cs typeface="Inter"/>
                <a:sym typeface="Inter"/>
              </a:rPr>
              <a:t>, fees, and documentation requirements for a stress-free journey with your furry companion.</a:t>
            </a:r>
          </a:p>
        </p:txBody>
      </p:sp>
      <p:grpSp>
        <p:nvGrpSpPr>
          <p:cNvPr name="Group 9" id="9"/>
          <p:cNvGrpSpPr/>
          <p:nvPr/>
        </p:nvGrpSpPr>
        <p:grpSpPr>
          <a:xfrm rot="-1355575">
            <a:off x="-816902" y="-3762174"/>
            <a:ext cx="7099323" cy="7099323"/>
            <a:chOff x="0" y="0"/>
            <a:chExt cx="812800" cy="812800"/>
          </a:xfrm>
        </p:grpSpPr>
        <p:sp>
          <p:nvSpPr>
            <p:cNvPr name="Freeform 10" id="1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223343">
                    <a:alpha val="0"/>
                  </a:srgbClr>
                </a:gs>
                <a:gs pos="100000">
                  <a:srgbClr val="162736">
                    <a:alpha val="100000"/>
                  </a:srgbClr>
                </a:gs>
              </a:gsLst>
              <a:lin ang="5400000"/>
            </a:gradFill>
          </p:spPr>
        </p:sp>
        <p:sp>
          <p:nvSpPr>
            <p:cNvPr name="TextBox 11" id="11"/>
            <p:cNvSpPr txBox="true"/>
            <p:nvPr/>
          </p:nvSpPr>
          <p:spPr>
            <a:xfrm>
              <a:off x="76200" y="76200"/>
              <a:ext cx="660400" cy="660400"/>
            </a:xfrm>
            <a:prstGeom prst="rect">
              <a:avLst/>
            </a:prstGeom>
          </p:spPr>
          <p:txBody>
            <a:bodyPr anchor="ctr" rtlCol="false" tIns="50800" lIns="50800" bIns="50800" rIns="50800"/>
            <a:lstStyle/>
            <a:p>
              <a:pPr algn="ctr" marL="0" indent="0" lvl="0">
                <a:lnSpc>
                  <a:spcPts val="2709"/>
                </a:lnSpc>
              </a:pPr>
            </a:p>
          </p:txBody>
        </p:sp>
      </p:grpSp>
      <p:grpSp>
        <p:nvGrpSpPr>
          <p:cNvPr name="Group 12" id="12"/>
          <p:cNvGrpSpPr/>
          <p:nvPr/>
        </p:nvGrpSpPr>
        <p:grpSpPr>
          <a:xfrm rot="9608927">
            <a:off x="-3502291" y="-2756874"/>
            <a:ext cx="7099323" cy="7099323"/>
            <a:chOff x="0" y="0"/>
            <a:chExt cx="812800" cy="812800"/>
          </a:xfrm>
        </p:grpSpPr>
        <p:sp>
          <p:nvSpPr>
            <p:cNvPr name="Freeform 13" id="1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FF6D07">
                    <a:alpha val="100000"/>
                  </a:srgbClr>
                </a:gs>
                <a:gs pos="100000">
                  <a:srgbClr val="223343">
                    <a:alpha val="0"/>
                  </a:srgbClr>
                </a:gs>
              </a:gsLst>
              <a:lin ang="0"/>
            </a:gradFill>
          </p:spPr>
        </p:sp>
        <p:sp>
          <p:nvSpPr>
            <p:cNvPr name="TextBox 14" id="14"/>
            <p:cNvSpPr txBox="true"/>
            <p:nvPr/>
          </p:nvSpPr>
          <p:spPr>
            <a:xfrm>
              <a:off x="76200" y="76200"/>
              <a:ext cx="660400" cy="660400"/>
            </a:xfrm>
            <a:prstGeom prst="rect">
              <a:avLst/>
            </a:prstGeom>
          </p:spPr>
          <p:txBody>
            <a:bodyPr anchor="ctr" rtlCol="false" tIns="50800" lIns="50800" bIns="50800" rIns="50800"/>
            <a:lstStyle/>
            <a:p>
              <a:pPr algn="ctr" marL="0" indent="0" lvl="0">
                <a:lnSpc>
                  <a:spcPts val="2709"/>
                </a:lnSpc>
              </a:pPr>
            </a:p>
          </p:txBody>
        </p:sp>
      </p:grpSp>
      <p:sp>
        <p:nvSpPr>
          <p:cNvPr name="TextBox 15" id="15"/>
          <p:cNvSpPr txBox="true"/>
          <p:nvPr/>
        </p:nvSpPr>
        <p:spPr>
          <a:xfrm rot="0">
            <a:off x="1028700" y="689008"/>
            <a:ext cx="2263156" cy="274197"/>
          </a:xfrm>
          <a:prstGeom prst="rect">
            <a:avLst/>
          </a:prstGeom>
        </p:spPr>
        <p:txBody>
          <a:bodyPr anchor="t" rtlCol="false" tIns="0" lIns="0" bIns="0" rIns="0">
            <a:spAutoFit/>
          </a:bodyPr>
          <a:lstStyle/>
          <a:p>
            <a:pPr algn="l" marL="0" indent="0" lvl="0">
              <a:lnSpc>
                <a:spcPts val="2211"/>
              </a:lnSpc>
            </a:pPr>
            <a:r>
              <a:rPr lang="en-US" sz="1579">
                <a:solidFill>
                  <a:srgbClr val="FFFFFF"/>
                </a:solidFill>
                <a:latin typeface="Inter"/>
                <a:ea typeface="Inter"/>
                <a:cs typeface="Inter"/>
                <a:sym typeface="Inter"/>
              </a:rPr>
              <a:t>AirFlyPolicy.com</a:t>
            </a:r>
          </a:p>
        </p:txBody>
      </p:sp>
      <p:sp>
        <p:nvSpPr>
          <p:cNvPr name="TextBox 16" id="16"/>
          <p:cNvSpPr txBox="true"/>
          <p:nvPr/>
        </p:nvSpPr>
        <p:spPr>
          <a:xfrm rot="0">
            <a:off x="15727285" y="689008"/>
            <a:ext cx="1960189" cy="274197"/>
          </a:xfrm>
          <a:prstGeom prst="rect">
            <a:avLst/>
          </a:prstGeom>
        </p:spPr>
        <p:txBody>
          <a:bodyPr anchor="t" rtlCol="false" tIns="0" lIns="0" bIns="0" rIns="0">
            <a:spAutoFit/>
          </a:bodyPr>
          <a:lstStyle/>
          <a:p>
            <a:pPr algn="l" marL="0" indent="0" lvl="0">
              <a:lnSpc>
                <a:spcPts val="2211"/>
              </a:lnSpc>
            </a:pPr>
            <a:r>
              <a:rPr lang="en-US" sz="1579">
                <a:solidFill>
                  <a:srgbClr val="FFFFFF"/>
                </a:solidFill>
                <a:latin typeface="Inter"/>
                <a:ea typeface="Inter"/>
                <a:cs typeface="Inter"/>
                <a:sym typeface="Inter"/>
              </a:rPr>
              <a:t>Presentation</a:t>
            </a:r>
          </a:p>
        </p:txBody>
      </p:sp>
      <p:grpSp>
        <p:nvGrpSpPr>
          <p:cNvPr name="Group 17" id="17"/>
          <p:cNvGrpSpPr/>
          <p:nvPr/>
        </p:nvGrpSpPr>
        <p:grpSpPr>
          <a:xfrm rot="0">
            <a:off x="1028700" y="8088372"/>
            <a:ext cx="987123" cy="987123"/>
            <a:chOff x="0" y="0"/>
            <a:chExt cx="698500" cy="698500"/>
          </a:xfrm>
        </p:grpSpPr>
        <p:sp>
          <p:nvSpPr>
            <p:cNvPr name="Freeform 18" id="18"/>
            <p:cNvSpPr/>
            <p:nvPr/>
          </p:nvSpPr>
          <p:spPr>
            <a:xfrm flipH="false" flipV="false" rot="0">
              <a:off x="0" y="0"/>
              <a:ext cx="698500" cy="698500"/>
            </a:xfrm>
            <a:custGeom>
              <a:avLst/>
              <a:gdLst/>
              <a:ahLst/>
              <a:cxnLst/>
              <a:rect r="r" b="b" t="t" l="l"/>
              <a:pathLst>
                <a:path h="698500" w="698500">
                  <a:moveTo>
                    <a:pt x="698500" y="349250"/>
                  </a:moveTo>
                  <a:cubicBezTo>
                    <a:pt x="588476" y="313379"/>
                    <a:pt x="502341" y="175825"/>
                    <a:pt x="479908" y="0"/>
                  </a:cubicBezTo>
                  <a:cubicBezTo>
                    <a:pt x="463950" y="125312"/>
                    <a:pt x="415552" y="231178"/>
                    <a:pt x="349250" y="294716"/>
                  </a:cubicBezTo>
                  <a:cubicBezTo>
                    <a:pt x="282948" y="231178"/>
                    <a:pt x="234550" y="125475"/>
                    <a:pt x="218592" y="0"/>
                  </a:cubicBezTo>
                  <a:cubicBezTo>
                    <a:pt x="196159" y="175825"/>
                    <a:pt x="110024" y="313379"/>
                    <a:pt x="0" y="349250"/>
                  </a:cubicBezTo>
                  <a:cubicBezTo>
                    <a:pt x="110024" y="385121"/>
                    <a:pt x="196159" y="522675"/>
                    <a:pt x="218592" y="698500"/>
                  </a:cubicBezTo>
                  <a:cubicBezTo>
                    <a:pt x="234550" y="573188"/>
                    <a:pt x="282948" y="467322"/>
                    <a:pt x="349250" y="403784"/>
                  </a:cubicBezTo>
                  <a:cubicBezTo>
                    <a:pt x="415552" y="467322"/>
                    <a:pt x="463950" y="573025"/>
                    <a:pt x="479908" y="698500"/>
                  </a:cubicBezTo>
                  <a:cubicBezTo>
                    <a:pt x="502341" y="522675"/>
                    <a:pt x="588476" y="385121"/>
                    <a:pt x="698500" y="349250"/>
                  </a:cubicBezTo>
                  <a:close/>
                </a:path>
              </a:pathLst>
            </a:custGeom>
            <a:solidFill>
              <a:srgbClr val="FF6D07"/>
            </a:solidFill>
          </p:spPr>
        </p:sp>
        <p:sp>
          <p:nvSpPr>
            <p:cNvPr name="TextBox 19" id="19"/>
            <p:cNvSpPr txBox="true"/>
            <p:nvPr/>
          </p:nvSpPr>
          <p:spPr>
            <a:xfrm>
              <a:off x="76200" y="139700"/>
              <a:ext cx="546100" cy="419100"/>
            </a:xfrm>
            <a:prstGeom prst="rect">
              <a:avLst/>
            </a:prstGeom>
          </p:spPr>
          <p:txBody>
            <a:bodyPr anchor="ctr" rtlCol="false" tIns="50800" lIns="50800" bIns="50800" rIns="50800"/>
            <a:lstStyle/>
            <a:p>
              <a:pPr algn="ctr" marL="0" indent="0" lvl="0">
                <a:lnSpc>
                  <a:spcPts val="2709"/>
                </a:lnSpc>
              </a:pPr>
            </a:p>
          </p:txBody>
        </p:sp>
      </p:grpSp>
      <p:sp>
        <p:nvSpPr>
          <p:cNvPr name="Freeform 20" id="20"/>
          <p:cNvSpPr/>
          <p:nvPr/>
        </p:nvSpPr>
        <p:spPr>
          <a:xfrm flipH="false" flipV="false" rot="0">
            <a:off x="0" y="0"/>
            <a:ext cx="3241190" cy="1047405"/>
          </a:xfrm>
          <a:custGeom>
            <a:avLst/>
            <a:gdLst/>
            <a:ahLst/>
            <a:cxnLst/>
            <a:rect r="r" b="b" t="t" l="l"/>
            <a:pathLst>
              <a:path h="1047405" w="3241190">
                <a:moveTo>
                  <a:pt x="0" y="0"/>
                </a:moveTo>
                <a:lnTo>
                  <a:pt x="3241190" y="0"/>
                </a:lnTo>
                <a:lnTo>
                  <a:pt x="3241190" y="1047405"/>
                </a:lnTo>
                <a:lnTo>
                  <a:pt x="0" y="1047405"/>
                </a:lnTo>
                <a:lnTo>
                  <a:pt x="0" y="0"/>
                </a:lnTo>
                <a:close/>
              </a:path>
            </a:pathLst>
          </a:custGeom>
          <a:blipFill>
            <a:blip r:embed="rId4"/>
            <a:stretch>
              <a:fillRect l="0" t="-10723" r="0" b="-19149"/>
            </a:stretch>
          </a:blipFill>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666" r="0" b="-666"/>
            </a:stretch>
          </a:blipFill>
        </p:spPr>
      </p:sp>
      <p:grpSp>
        <p:nvGrpSpPr>
          <p:cNvPr name="Group 3" id="3"/>
          <p:cNvGrpSpPr/>
          <p:nvPr/>
        </p:nvGrpSpPr>
        <p:grpSpPr>
          <a:xfrm rot="0">
            <a:off x="7399707" y="2714979"/>
            <a:ext cx="11457828" cy="4857042"/>
            <a:chOff x="0" y="0"/>
            <a:chExt cx="3017699" cy="1279221"/>
          </a:xfrm>
        </p:grpSpPr>
        <p:sp>
          <p:nvSpPr>
            <p:cNvPr name="Freeform 4" id="4"/>
            <p:cNvSpPr/>
            <p:nvPr/>
          </p:nvSpPr>
          <p:spPr>
            <a:xfrm flipH="false" flipV="false" rot="0">
              <a:off x="0" y="0"/>
              <a:ext cx="3017700" cy="1279221"/>
            </a:xfrm>
            <a:custGeom>
              <a:avLst/>
              <a:gdLst/>
              <a:ahLst/>
              <a:cxnLst/>
              <a:rect r="r" b="b" t="t" l="l"/>
              <a:pathLst>
                <a:path h="1279221" w="3017700">
                  <a:moveTo>
                    <a:pt x="25000" y="0"/>
                  </a:moveTo>
                  <a:lnTo>
                    <a:pt x="2992699" y="0"/>
                  </a:lnTo>
                  <a:cubicBezTo>
                    <a:pt x="3006506" y="0"/>
                    <a:pt x="3017700" y="11193"/>
                    <a:pt x="3017700" y="25000"/>
                  </a:cubicBezTo>
                  <a:lnTo>
                    <a:pt x="3017700" y="1254221"/>
                  </a:lnTo>
                  <a:cubicBezTo>
                    <a:pt x="3017700" y="1268028"/>
                    <a:pt x="3006506" y="1279221"/>
                    <a:pt x="2992699" y="1279221"/>
                  </a:cubicBezTo>
                  <a:lnTo>
                    <a:pt x="25000" y="1279221"/>
                  </a:lnTo>
                  <a:cubicBezTo>
                    <a:pt x="11193" y="1279221"/>
                    <a:pt x="0" y="1268028"/>
                    <a:pt x="0" y="1254221"/>
                  </a:cubicBezTo>
                  <a:lnTo>
                    <a:pt x="0" y="25000"/>
                  </a:lnTo>
                  <a:cubicBezTo>
                    <a:pt x="0" y="11193"/>
                    <a:pt x="11193" y="0"/>
                    <a:pt x="25000" y="0"/>
                  </a:cubicBezTo>
                  <a:close/>
                </a:path>
              </a:pathLst>
            </a:custGeom>
            <a:solidFill>
              <a:srgbClr val="FF6D07"/>
            </a:solidFill>
          </p:spPr>
        </p:sp>
        <p:sp>
          <p:nvSpPr>
            <p:cNvPr name="TextBox 5" id="5"/>
            <p:cNvSpPr txBox="true"/>
            <p:nvPr/>
          </p:nvSpPr>
          <p:spPr>
            <a:xfrm>
              <a:off x="0" y="0"/>
              <a:ext cx="3017699" cy="1279221"/>
            </a:xfrm>
            <a:prstGeom prst="rect">
              <a:avLst/>
            </a:prstGeom>
          </p:spPr>
          <p:txBody>
            <a:bodyPr anchor="ctr" rtlCol="false" tIns="50800" lIns="50800" bIns="50800" rIns="50800"/>
            <a:lstStyle/>
            <a:p>
              <a:pPr algn="ctr" marL="0" indent="0" lvl="0">
                <a:lnSpc>
                  <a:spcPts val="2709"/>
                </a:lnSpc>
              </a:pPr>
            </a:p>
          </p:txBody>
        </p:sp>
      </p:grpSp>
      <p:sp>
        <p:nvSpPr>
          <p:cNvPr name="TextBox 6" id="6"/>
          <p:cNvSpPr txBox="true"/>
          <p:nvPr/>
        </p:nvSpPr>
        <p:spPr>
          <a:xfrm rot="0">
            <a:off x="1779558" y="3429000"/>
            <a:ext cx="5164047" cy="1114425"/>
          </a:xfrm>
          <a:prstGeom prst="rect">
            <a:avLst/>
          </a:prstGeom>
        </p:spPr>
        <p:txBody>
          <a:bodyPr anchor="t" rtlCol="false" tIns="0" lIns="0" bIns="0" rIns="0">
            <a:spAutoFit/>
          </a:bodyPr>
          <a:lstStyle/>
          <a:p>
            <a:pPr algn="l" marL="0" indent="0" lvl="0">
              <a:lnSpc>
                <a:spcPts val="8820"/>
              </a:lnSpc>
            </a:pPr>
            <a:r>
              <a:rPr lang="en-US" sz="7350" i="true">
                <a:solidFill>
                  <a:srgbClr val="FFFFFF"/>
                </a:solidFill>
                <a:latin typeface="TT Ramillas Italics"/>
                <a:ea typeface="TT Ramillas Italics"/>
                <a:cs typeface="TT Ramillas Italics"/>
                <a:sym typeface="TT Ramillas Italics"/>
              </a:rPr>
              <a:t>Introduction</a:t>
            </a:r>
          </a:p>
        </p:txBody>
      </p:sp>
      <p:sp>
        <p:nvSpPr>
          <p:cNvPr name="TextBox 7" id="7"/>
          <p:cNvSpPr txBox="true"/>
          <p:nvPr/>
        </p:nvSpPr>
        <p:spPr>
          <a:xfrm rot="0">
            <a:off x="8689166" y="3539174"/>
            <a:ext cx="7694894" cy="1878308"/>
          </a:xfrm>
          <a:prstGeom prst="rect">
            <a:avLst/>
          </a:prstGeom>
        </p:spPr>
        <p:txBody>
          <a:bodyPr anchor="t" rtlCol="false" tIns="0" lIns="0" bIns="0" rIns="0">
            <a:spAutoFit/>
          </a:bodyPr>
          <a:lstStyle/>
          <a:p>
            <a:pPr algn="l" marL="0" indent="0" lvl="0">
              <a:lnSpc>
                <a:spcPts val="2521"/>
              </a:lnSpc>
            </a:pPr>
            <a:r>
              <a:rPr lang="en-US" sz="1800">
                <a:solidFill>
                  <a:srgbClr val="223343"/>
                </a:solidFill>
                <a:latin typeface="Inter"/>
                <a:ea typeface="Inter"/>
                <a:cs typeface="Inter"/>
                <a:sym typeface="Inter"/>
              </a:rPr>
              <a:t>Traveling with pets requires careful planning and a thorough understanding of airline regulations. The </a:t>
            </a:r>
            <a:r>
              <a:rPr lang="en-US" sz="1800" u="sng">
                <a:solidFill>
                  <a:srgbClr val="223343"/>
                </a:solidFill>
                <a:latin typeface="Inter"/>
                <a:ea typeface="Inter"/>
                <a:cs typeface="Inter"/>
                <a:sym typeface="Inter"/>
                <a:hlinkClick r:id="rId3" tooltip="https://www.airflypolicy.com/pet-policy/american-airlines-pet-policy"/>
              </a:rPr>
              <a:t>american airlines pet policy</a:t>
            </a:r>
            <a:r>
              <a:rPr lang="en-US" sz="1800">
                <a:solidFill>
                  <a:srgbClr val="223343"/>
                </a:solidFill>
                <a:latin typeface="Inter"/>
                <a:ea typeface="Inter"/>
                <a:cs typeface="Inter"/>
                <a:sym typeface="Inter"/>
              </a:rPr>
              <a:t> provides comprehensive guidelines for pet owners flying with their companions. Whether on domestic or international trips, knowing the requirements, fees, and restrictions ensures a smooth and stress-free experience.</a:t>
            </a:r>
          </a:p>
        </p:txBody>
      </p:sp>
      <p:sp>
        <p:nvSpPr>
          <p:cNvPr name="TextBox 8" id="8"/>
          <p:cNvSpPr txBox="true"/>
          <p:nvPr/>
        </p:nvSpPr>
        <p:spPr>
          <a:xfrm rot="0">
            <a:off x="8689166" y="5560009"/>
            <a:ext cx="7694894" cy="1249658"/>
          </a:xfrm>
          <a:prstGeom prst="rect">
            <a:avLst/>
          </a:prstGeom>
        </p:spPr>
        <p:txBody>
          <a:bodyPr anchor="t" rtlCol="false" tIns="0" lIns="0" bIns="0" rIns="0">
            <a:spAutoFit/>
          </a:bodyPr>
          <a:lstStyle/>
          <a:p>
            <a:pPr algn="l" marL="0" indent="0" lvl="0">
              <a:lnSpc>
                <a:spcPts val="2521"/>
              </a:lnSpc>
            </a:pPr>
            <a:r>
              <a:rPr lang="en-US" sz="1800">
                <a:solidFill>
                  <a:srgbClr val="223343"/>
                </a:solidFill>
                <a:latin typeface="Inter"/>
                <a:ea typeface="Inter"/>
                <a:cs typeface="Inter"/>
                <a:sym typeface="Inter"/>
              </a:rPr>
              <a:t>This guide covers essential topics including documentation, weight limits, carrier requirements, and more — everything you need to prepare for worry-free travel with your pet. Understanding these rules helps avoid denied boarding and last-minute surprises at the airport.</a:t>
            </a:r>
          </a:p>
        </p:txBody>
      </p:sp>
      <p:grpSp>
        <p:nvGrpSpPr>
          <p:cNvPr name="Group 9" id="9"/>
          <p:cNvGrpSpPr/>
          <p:nvPr/>
        </p:nvGrpSpPr>
        <p:grpSpPr>
          <a:xfrm rot="0">
            <a:off x="16272177" y="8271177"/>
            <a:ext cx="987123" cy="987123"/>
            <a:chOff x="0" y="0"/>
            <a:chExt cx="698500" cy="698500"/>
          </a:xfrm>
        </p:grpSpPr>
        <p:sp>
          <p:nvSpPr>
            <p:cNvPr name="Freeform 10" id="10"/>
            <p:cNvSpPr/>
            <p:nvPr/>
          </p:nvSpPr>
          <p:spPr>
            <a:xfrm flipH="false" flipV="false" rot="0">
              <a:off x="0" y="0"/>
              <a:ext cx="698500" cy="698500"/>
            </a:xfrm>
            <a:custGeom>
              <a:avLst/>
              <a:gdLst/>
              <a:ahLst/>
              <a:cxnLst/>
              <a:rect r="r" b="b" t="t" l="l"/>
              <a:pathLst>
                <a:path h="698500" w="698500">
                  <a:moveTo>
                    <a:pt x="698500" y="349250"/>
                  </a:moveTo>
                  <a:cubicBezTo>
                    <a:pt x="588476" y="313379"/>
                    <a:pt x="502341" y="175825"/>
                    <a:pt x="479908" y="0"/>
                  </a:cubicBezTo>
                  <a:cubicBezTo>
                    <a:pt x="463950" y="125312"/>
                    <a:pt x="415552" y="231178"/>
                    <a:pt x="349250" y="294716"/>
                  </a:cubicBezTo>
                  <a:cubicBezTo>
                    <a:pt x="282948" y="231178"/>
                    <a:pt x="234550" y="125475"/>
                    <a:pt x="218592" y="0"/>
                  </a:cubicBezTo>
                  <a:cubicBezTo>
                    <a:pt x="196159" y="175825"/>
                    <a:pt x="110024" y="313379"/>
                    <a:pt x="0" y="349250"/>
                  </a:cubicBezTo>
                  <a:cubicBezTo>
                    <a:pt x="110024" y="385121"/>
                    <a:pt x="196159" y="522675"/>
                    <a:pt x="218592" y="698500"/>
                  </a:cubicBezTo>
                  <a:cubicBezTo>
                    <a:pt x="234550" y="573188"/>
                    <a:pt x="282948" y="467322"/>
                    <a:pt x="349250" y="403784"/>
                  </a:cubicBezTo>
                  <a:cubicBezTo>
                    <a:pt x="415552" y="467322"/>
                    <a:pt x="463950" y="573025"/>
                    <a:pt x="479908" y="698500"/>
                  </a:cubicBezTo>
                  <a:cubicBezTo>
                    <a:pt x="502341" y="522675"/>
                    <a:pt x="588476" y="385121"/>
                    <a:pt x="698500" y="349250"/>
                  </a:cubicBezTo>
                  <a:close/>
                </a:path>
              </a:pathLst>
            </a:custGeom>
            <a:solidFill>
              <a:srgbClr val="FF6D07"/>
            </a:solidFill>
          </p:spPr>
        </p:sp>
        <p:sp>
          <p:nvSpPr>
            <p:cNvPr name="TextBox 11" id="11"/>
            <p:cNvSpPr txBox="true"/>
            <p:nvPr/>
          </p:nvSpPr>
          <p:spPr>
            <a:xfrm>
              <a:off x="76200" y="139700"/>
              <a:ext cx="546100" cy="419100"/>
            </a:xfrm>
            <a:prstGeom prst="rect">
              <a:avLst/>
            </a:prstGeom>
          </p:spPr>
          <p:txBody>
            <a:bodyPr anchor="ctr" rtlCol="false" tIns="50800" lIns="50800" bIns="50800" rIns="50800"/>
            <a:lstStyle/>
            <a:p>
              <a:pPr algn="ctr" marL="0" indent="0" lvl="0">
                <a:lnSpc>
                  <a:spcPts val="2709"/>
                </a:lnSpc>
              </a:pPr>
            </a:p>
          </p:txBody>
        </p:sp>
      </p:grpSp>
      <p:sp>
        <p:nvSpPr>
          <p:cNvPr name="TextBox 12" id="12"/>
          <p:cNvSpPr txBox="true"/>
          <p:nvPr/>
        </p:nvSpPr>
        <p:spPr>
          <a:xfrm rot="0">
            <a:off x="1028700" y="689008"/>
            <a:ext cx="2263156" cy="339761"/>
          </a:xfrm>
          <a:prstGeom prst="rect">
            <a:avLst/>
          </a:prstGeom>
        </p:spPr>
        <p:txBody>
          <a:bodyPr anchor="t" rtlCol="false" tIns="0" lIns="0" bIns="0" rIns="0">
            <a:spAutoFit/>
          </a:bodyPr>
          <a:lstStyle/>
          <a:p>
            <a:pPr algn="l" marL="0" indent="0" lvl="0">
              <a:lnSpc>
                <a:spcPts val="2798"/>
              </a:lnSpc>
            </a:pPr>
            <a:r>
              <a:rPr lang="en-US" sz="1998">
                <a:solidFill>
                  <a:srgbClr val="FFFFFF"/>
                </a:solidFill>
                <a:latin typeface="Inter"/>
                <a:ea typeface="Inter"/>
                <a:cs typeface="Inter"/>
                <a:sym typeface="Inter"/>
              </a:rPr>
              <a:t>Impact Inc</a:t>
            </a:r>
          </a:p>
        </p:txBody>
      </p:sp>
      <p:sp>
        <p:nvSpPr>
          <p:cNvPr name="TextBox 13" id="13"/>
          <p:cNvSpPr txBox="true"/>
          <p:nvPr/>
        </p:nvSpPr>
        <p:spPr>
          <a:xfrm rot="0">
            <a:off x="15727285" y="689008"/>
            <a:ext cx="1960189" cy="339761"/>
          </a:xfrm>
          <a:prstGeom prst="rect">
            <a:avLst/>
          </a:prstGeom>
        </p:spPr>
        <p:txBody>
          <a:bodyPr anchor="t" rtlCol="false" tIns="0" lIns="0" bIns="0" rIns="0">
            <a:spAutoFit/>
          </a:bodyPr>
          <a:lstStyle/>
          <a:p>
            <a:pPr algn="l" marL="0" indent="0" lvl="0">
              <a:lnSpc>
                <a:spcPts val="2798"/>
              </a:lnSpc>
            </a:pPr>
            <a:r>
              <a:rPr lang="en-US" sz="1998">
                <a:solidFill>
                  <a:srgbClr val="FFFFFF"/>
                </a:solidFill>
                <a:latin typeface="Inter"/>
                <a:ea typeface="Inter"/>
                <a:cs typeface="Inter"/>
                <a:sym typeface="Inter"/>
              </a:rPr>
              <a:t>Presentation</a:t>
            </a:r>
          </a:p>
        </p:txBody>
      </p:sp>
      <p:sp>
        <p:nvSpPr>
          <p:cNvPr name="Freeform 14" id="14"/>
          <p:cNvSpPr/>
          <p:nvPr/>
        </p:nvSpPr>
        <p:spPr>
          <a:xfrm flipH="false" flipV="false" rot="-2700000">
            <a:off x="1426274" y="8030734"/>
            <a:ext cx="1468009" cy="1468009"/>
          </a:xfrm>
          <a:custGeom>
            <a:avLst/>
            <a:gdLst/>
            <a:ahLst/>
            <a:cxnLst/>
            <a:rect r="r" b="b" t="t" l="l"/>
            <a:pathLst>
              <a:path h="1468009" w="1468009">
                <a:moveTo>
                  <a:pt x="0" y="0"/>
                </a:moveTo>
                <a:lnTo>
                  <a:pt x="1468008" y="0"/>
                </a:lnTo>
                <a:lnTo>
                  <a:pt x="1468008" y="1468009"/>
                </a:lnTo>
                <a:lnTo>
                  <a:pt x="0" y="146800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5" id="15"/>
          <p:cNvSpPr/>
          <p:nvPr/>
        </p:nvSpPr>
        <p:spPr>
          <a:xfrm flipH="false" flipV="false" rot="0">
            <a:off x="0" y="0"/>
            <a:ext cx="3241190" cy="1047405"/>
          </a:xfrm>
          <a:custGeom>
            <a:avLst/>
            <a:gdLst/>
            <a:ahLst/>
            <a:cxnLst/>
            <a:rect r="r" b="b" t="t" l="l"/>
            <a:pathLst>
              <a:path h="1047405" w="3241190">
                <a:moveTo>
                  <a:pt x="0" y="0"/>
                </a:moveTo>
                <a:lnTo>
                  <a:pt x="3241190" y="0"/>
                </a:lnTo>
                <a:lnTo>
                  <a:pt x="3241190" y="1047405"/>
                </a:lnTo>
                <a:lnTo>
                  <a:pt x="0" y="1047405"/>
                </a:lnTo>
                <a:lnTo>
                  <a:pt x="0" y="0"/>
                </a:lnTo>
                <a:close/>
              </a:path>
            </a:pathLst>
          </a:custGeom>
          <a:blipFill>
            <a:blip r:embed="rId6"/>
            <a:stretch>
              <a:fillRect l="0" t="-10723" r="0" b="-19149"/>
            </a:stretch>
          </a:blipFill>
        </p:spPr>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223343"/>
        </a:solidFill>
      </p:bgPr>
    </p:bg>
    <p:spTree>
      <p:nvGrpSpPr>
        <p:cNvPr id="1" name=""/>
        <p:cNvGrpSpPr/>
        <p:nvPr/>
      </p:nvGrpSpPr>
      <p:grpSpPr>
        <a:xfrm>
          <a:off x="0" y="0"/>
          <a:ext cx="0" cy="0"/>
          <a:chOff x="0" y="0"/>
          <a:chExt cx="0" cy="0"/>
        </a:xfrm>
      </p:grpSpPr>
      <p:grpSp>
        <p:nvGrpSpPr>
          <p:cNvPr name="Group 2" id="2"/>
          <p:cNvGrpSpPr/>
          <p:nvPr/>
        </p:nvGrpSpPr>
        <p:grpSpPr>
          <a:xfrm rot="0">
            <a:off x="8134208" y="1692822"/>
            <a:ext cx="6086751" cy="681539"/>
            <a:chOff x="0" y="0"/>
            <a:chExt cx="1603095" cy="179500"/>
          </a:xfrm>
        </p:grpSpPr>
        <p:sp>
          <p:nvSpPr>
            <p:cNvPr name="Freeform 3" id="3"/>
            <p:cNvSpPr/>
            <p:nvPr/>
          </p:nvSpPr>
          <p:spPr>
            <a:xfrm flipH="false" flipV="false" rot="0">
              <a:off x="0" y="0"/>
              <a:ext cx="1603095" cy="179500"/>
            </a:xfrm>
            <a:custGeom>
              <a:avLst/>
              <a:gdLst/>
              <a:ahLst/>
              <a:cxnLst/>
              <a:rect r="r" b="b" t="t" l="l"/>
              <a:pathLst>
                <a:path h="179500" w="1603095">
                  <a:moveTo>
                    <a:pt x="64868" y="0"/>
                  </a:moveTo>
                  <a:lnTo>
                    <a:pt x="1538227" y="0"/>
                  </a:lnTo>
                  <a:cubicBezTo>
                    <a:pt x="1574052" y="0"/>
                    <a:pt x="1603095" y="29043"/>
                    <a:pt x="1603095" y="64868"/>
                  </a:cubicBezTo>
                  <a:lnTo>
                    <a:pt x="1603095" y="114632"/>
                  </a:lnTo>
                  <a:cubicBezTo>
                    <a:pt x="1603095" y="150457"/>
                    <a:pt x="1574052" y="179500"/>
                    <a:pt x="1538227" y="179500"/>
                  </a:cubicBezTo>
                  <a:lnTo>
                    <a:pt x="64868" y="179500"/>
                  </a:lnTo>
                  <a:cubicBezTo>
                    <a:pt x="29043" y="179500"/>
                    <a:pt x="0" y="150457"/>
                    <a:pt x="0" y="114632"/>
                  </a:cubicBezTo>
                  <a:lnTo>
                    <a:pt x="0" y="64868"/>
                  </a:lnTo>
                  <a:cubicBezTo>
                    <a:pt x="0" y="29043"/>
                    <a:pt x="29043" y="0"/>
                    <a:pt x="64868" y="0"/>
                  </a:cubicBezTo>
                  <a:close/>
                </a:path>
              </a:pathLst>
            </a:custGeom>
            <a:solidFill>
              <a:srgbClr val="D9D9D9"/>
            </a:solidFill>
          </p:spPr>
        </p:sp>
        <p:sp>
          <p:nvSpPr>
            <p:cNvPr name="TextBox 4" id="4"/>
            <p:cNvSpPr txBox="true"/>
            <p:nvPr/>
          </p:nvSpPr>
          <p:spPr>
            <a:xfrm>
              <a:off x="0" y="0"/>
              <a:ext cx="1603095" cy="179500"/>
            </a:xfrm>
            <a:prstGeom prst="rect">
              <a:avLst/>
            </a:prstGeom>
          </p:spPr>
          <p:txBody>
            <a:bodyPr anchor="ctr" rtlCol="false" tIns="50800" lIns="50800" bIns="50800" rIns="50800"/>
            <a:lstStyle/>
            <a:p>
              <a:pPr algn="ctr" marL="0" indent="0" lvl="0">
                <a:lnSpc>
                  <a:spcPts val="2709"/>
                </a:lnSpc>
              </a:pPr>
            </a:p>
          </p:txBody>
        </p:sp>
      </p:grpSp>
      <p:grpSp>
        <p:nvGrpSpPr>
          <p:cNvPr name="Group 5" id="5"/>
          <p:cNvGrpSpPr/>
          <p:nvPr/>
        </p:nvGrpSpPr>
        <p:grpSpPr>
          <a:xfrm rot="0">
            <a:off x="8134208" y="2641582"/>
            <a:ext cx="6589434" cy="681539"/>
            <a:chOff x="0" y="0"/>
            <a:chExt cx="1735489" cy="179500"/>
          </a:xfrm>
        </p:grpSpPr>
        <p:sp>
          <p:nvSpPr>
            <p:cNvPr name="Freeform 6" id="6"/>
            <p:cNvSpPr/>
            <p:nvPr/>
          </p:nvSpPr>
          <p:spPr>
            <a:xfrm flipH="false" flipV="false" rot="0">
              <a:off x="0" y="0"/>
              <a:ext cx="1735489" cy="179500"/>
            </a:xfrm>
            <a:custGeom>
              <a:avLst/>
              <a:gdLst/>
              <a:ahLst/>
              <a:cxnLst/>
              <a:rect r="r" b="b" t="t" l="l"/>
              <a:pathLst>
                <a:path h="179500" w="1735489">
                  <a:moveTo>
                    <a:pt x="59920" y="0"/>
                  </a:moveTo>
                  <a:lnTo>
                    <a:pt x="1675569" y="0"/>
                  </a:lnTo>
                  <a:cubicBezTo>
                    <a:pt x="1708662" y="0"/>
                    <a:pt x="1735489" y="26827"/>
                    <a:pt x="1735489" y="59920"/>
                  </a:cubicBezTo>
                  <a:lnTo>
                    <a:pt x="1735489" y="119580"/>
                  </a:lnTo>
                  <a:cubicBezTo>
                    <a:pt x="1735489" y="152673"/>
                    <a:pt x="1708662" y="179500"/>
                    <a:pt x="1675569" y="179500"/>
                  </a:cubicBezTo>
                  <a:lnTo>
                    <a:pt x="59920" y="179500"/>
                  </a:lnTo>
                  <a:cubicBezTo>
                    <a:pt x="26827" y="179500"/>
                    <a:pt x="0" y="152673"/>
                    <a:pt x="0" y="119580"/>
                  </a:cubicBezTo>
                  <a:lnTo>
                    <a:pt x="0" y="59920"/>
                  </a:lnTo>
                  <a:cubicBezTo>
                    <a:pt x="0" y="26827"/>
                    <a:pt x="26827" y="0"/>
                    <a:pt x="59920" y="0"/>
                  </a:cubicBezTo>
                  <a:close/>
                </a:path>
              </a:pathLst>
            </a:custGeom>
            <a:solidFill>
              <a:srgbClr val="FF6D07"/>
            </a:solidFill>
          </p:spPr>
        </p:sp>
        <p:sp>
          <p:nvSpPr>
            <p:cNvPr name="TextBox 7" id="7"/>
            <p:cNvSpPr txBox="true"/>
            <p:nvPr/>
          </p:nvSpPr>
          <p:spPr>
            <a:xfrm>
              <a:off x="0" y="0"/>
              <a:ext cx="1735489" cy="179500"/>
            </a:xfrm>
            <a:prstGeom prst="rect">
              <a:avLst/>
            </a:prstGeom>
          </p:spPr>
          <p:txBody>
            <a:bodyPr anchor="ctr" rtlCol="false" tIns="50800" lIns="50800" bIns="50800" rIns="50800"/>
            <a:lstStyle/>
            <a:p>
              <a:pPr algn="ctr" marL="0" indent="0" lvl="0">
                <a:lnSpc>
                  <a:spcPts val="2709"/>
                </a:lnSpc>
              </a:pPr>
            </a:p>
          </p:txBody>
        </p:sp>
      </p:grpSp>
      <p:grpSp>
        <p:nvGrpSpPr>
          <p:cNvPr name="Group 8" id="8"/>
          <p:cNvGrpSpPr/>
          <p:nvPr/>
        </p:nvGrpSpPr>
        <p:grpSpPr>
          <a:xfrm rot="0">
            <a:off x="1493282" y="1375611"/>
            <a:ext cx="4899683" cy="4297506"/>
            <a:chOff x="0" y="0"/>
            <a:chExt cx="964761" cy="846191"/>
          </a:xfrm>
        </p:grpSpPr>
        <p:sp>
          <p:nvSpPr>
            <p:cNvPr name="Freeform 9" id="9"/>
            <p:cNvSpPr/>
            <p:nvPr/>
          </p:nvSpPr>
          <p:spPr>
            <a:xfrm flipH="false" flipV="false" rot="0">
              <a:off x="0" y="0"/>
              <a:ext cx="964761" cy="846191"/>
            </a:xfrm>
            <a:custGeom>
              <a:avLst/>
              <a:gdLst/>
              <a:ahLst/>
              <a:cxnLst/>
              <a:rect r="r" b="b" t="t" l="l"/>
              <a:pathLst>
                <a:path h="846191" w="964761">
                  <a:moveTo>
                    <a:pt x="52143" y="0"/>
                  </a:moveTo>
                  <a:lnTo>
                    <a:pt x="912618" y="0"/>
                  </a:lnTo>
                  <a:cubicBezTo>
                    <a:pt x="941416" y="0"/>
                    <a:pt x="964761" y="23345"/>
                    <a:pt x="964761" y="52143"/>
                  </a:cubicBezTo>
                  <a:lnTo>
                    <a:pt x="964761" y="794048"/>
                  </a:lnTo>
                  <a:cubicBezTo>
                    <a:pt x="964761" y="822846"/>
                    <a:pt x="941416" y="846191"/>
                    <a:pt x="912618" y="846191"/>
                  </a:cubicBezTo>
                  <a:lnTo>
                    <a:pt x="52143" y="846191"/>
                  </a:lnTo>
                  <a:cubicBezTo>
                    <a:pt x="23345" y="846191"/>
                    <a:pt x="0" y="822846"/>
                    <a:pt x="0" y="794048"/>
                  </a:cubicBezTo>
                  <a:lnTo>
                    <a:pt x="0" y="52143"/>
                  </a:lnTo>
                  <a:cubicBezTo>
                    <a:pt x="0" y="23345"/>
                    <a:pt x="23345" y="0"/>
                    <a:pt x="52143" y="0"/>
                  </a:cubicBezTo>
                  <a:close/>
                </a:path>
              </a:pathLst>
            </a:custGeom>
            <a:blipFill>
              <a:blip r:embed="rId2"/>
              <a:stretch>
                <a:fillRect l="-48" t="0" r="-48" b="0"/>
              </a:stretch>
            </a:blipFill>
          </p:spPr>
        </p:sp>
      </p:grpSp>
      <p:sp>
        <p:nvSpPr>
          <p:cNvPr name="Freeform 10" id="10"/>
          <p:cNvSpPr/>
          <p:nvPr/>
        </p:nvSpPr>
        <p:spPr>
          <a:xfrm flipH="false" flipV="false" rot="-2700000">
            <a:off x="15744915" y="8145621"/>
            <a:ext cx="1254558" cy="1254558"/>
          </a:xfrm>
          <a:custGeom>
            <a:avLst/>
            <a:gdLst/>
            <a:ahLst/>
            <a:cxnLst/>
            <a:rect r="r" b="b" t="t" l="l"/>
            <a:pathLst>
              <a:path h="1254558" w="1254558">
                <a:moveTo>
                  <a:pt x="0" y="0"/>
                </a:moveTo>
                <a:lnTo>
                  <a:pt x="1254558" y="0"/>
                </a:lnTo>
                <a:lnTo>
                  <a:pt x="1254558" y="1254558"/>
                </a:lnTo>
                <a:lnTo>
                  <a:pt x="0" y="125455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11" id="11"/>
          <p:cNvSpPr txBox="true"/>
          <p:nvPr/>
        </p:nvSpPr>
        <p:spPr>
          <a:xfrm rot="0">
            <a:off x="1493282" y="6486900"/>
            <a:ext cx="5511237" cy="2266950"/>
          </a:xfrm>
          <a:prstGeom prst="rect">
            <a:avLst/>
          </a:prstGeom>
        </p:spPr>
        <p:txBody>
          <a:bodyPr anchor="t" rtlCol="false" tIns="0" lIns="0" bIns="0" rIns="0">
            <a:spAutoFit/>
          </a:bodyPr>
          <a:lstStyle/>
          <a:p>
            <a:pPr algn="l" marL="0" indent="0" lvl="0">
              <a:lnSpc>
                <a:spcPts val="8993"/>
              </a:lnSpc>
            </a:pPr>
            <a:r>
              <a:rPr lang="en-US" sz="7494" i="true">
                <a:solidFill>
                  <a:srgbClr val="EFEFEF"/>
                </a:solidFill>
                <a:latin typeface="TT Ramillas Italics"/>
                <a:ea typeface="TT Ramillas Italics"/>
                <a:cs typeface="TT Ramillas Italics"/>
                <a:sym typeface="TT Ramillas Italics"/>
              </a:rPr>
              <a:t>Pet Travel</a:t>
            </a:r>
          </a:p>
          <a:p>
            <a:pPr algn="l" marL="0" indent="0" lvl="0">
              <a:lnSpc>
                <a:spcPts val="8993"/>
              </a:lnSpc>
            </a:pPr>
            <a:r>
              <a:rPr lang="en-US" sz="7494" i="true">
                <a:solidFill>
                  <a:srgbClr val="EFEFEF"/>
                </a:solidFill>
                <a:latin typeface="TT Ramillas Italics"/>
                <a:ea typeface="TT Ramillas Italics"/>
                <a:cs typeface="TT Ramillas Italics"/>
                <a:sym typeface="TT Ramillas Italics"/>
              </a:rPr>
              <a:t>Documents</a:t>
            </a:r>
          </a:p>
        </p:txBody>
      </p:sp>
      <p:sp>
        <p:nvSpPr>
          <p:cNvPr name="TextBox 12" id="12"/>
          <p:cNvSpPr txBox="true"/>
          <p:nvPr/>
        </p:nvSpPr>
        <p:spPr>
          <a:xfrm rot="0">
            <a:off x="8134208" y="6627522"/>
            <a:ext cx="6086751" cy="1878361"/>
          </a:xfrm>
          <a:prstGeom prst="rect">
            <a:avLst/>
          </a:prstGeom>
        </p:spPr>
        <p:txBody>
          <a:bodyPr anchor="t" rtlCol="false" tIns="0" lIns="0" bIns="0" rIns="0">
            <a:spAutoFit/>
          </a:bodyPr>
          <a:lstStyle/>
          <a:p>
            <a:pPr algn="l" marL="0" indent="0" lvl="0">
              <a:lnSpc>
                <a:spcPts val="2518"/>
              </a:lnSpc>
            </a:pPr>
            <a:r>
              <a:rPr lang="en-US" sz="1798">
                <a:solidFill>
                  <a:srgbClr val="A6A6A6"/>
                </a:solidFill>
                <a:latin typeface="Inter"/>
                <a:ea typeface="Inter"/>
                <a:cs typeface="Inter"/>
                <a:sym typeface="Inter"/>
              </a:rPr>
              <a:t>Required documents: Valid health certificate from a licensed vet • Proof of current rabies vaccination • Import permits for international destinations • Airline-approved carrier documentation • Government-issued ID matching reservation • Country-specific veterinary certificates for international travel.</a:t>
            </a:r>
          </a:p>
        </p:txBody>
      </p:sp>
      <p:sp>
        <p:nvSpPr>
          <p:cNvPr name="TextBox 13" id="13"/>
          <p:cNvSpPr txBox="true"/>
          <p:nvPr/>
        </p:nvSpPr>
        <p:spPr>
          <a:xfrm rot="0">
            <a:off x="8134208" y="4193237"/>
            <a:ext cx="6086751" cy="1564036"/>
          </a:xfrm>
          <a:prstGeom prst="rect">
            <a:avLst/>
          </a:prstGeom>
        </p:spPr>
        <p:txBody>
          <a:bodyPr anchor="t" rtlCol="false" tIns="0" lIns="0" bIns="0" rIns="0">
            <a:spAutoFit/>
          </a:bodyPr>
          <a:lstStyle/>
          <a:p>
            <a:pPr algn="l" marL="0" indent="0" lvl="0">
              <a:lnSpc>
                <a:spcPts val="2518"/>
              </a:lnSpc>
            </a:pPr>
            <a:r>
              <a:rPr lang="en-US" sz="1798">
                <a:solidFill>
                  <a:srgbClr val="A6A6A6"/>
                </a:solidFill>
                <a:latin typeface="Inter"/>
                <a:ea typeface="Inter"/>
                <a:cs typeface="Inter"/>
                <a:sym typeface="Inter"/>
              </a:rPr>
              <a:t>Flying with pets requires proper documentation for airline and government compliance. International flights under the American Airlines pet policy have stricter rules than domestic routes. Prepare all documents well ahead of travel to avoid last-minute issues at check-in.</a:t>
            </a:r>
          </a:p>
        </p:txBody>
      </p:sp>
      <p:sp>
        <p:nvSpPr>
          <p:cNvPr name="TextBox 14" id="14"/>
          <p:cNvSpPr txBox="true"/>
          <p:nvPr/>
        </p:nvSpPr>
        <p:spPr>
          <a:xfrm rot="0">
            <a:off x="8581378" y="1852617"/>
            <a:ext cx="5773317" cy="295275"/>
          </a:xfrm>
          <a:prstGeom prst="rect">
            <a:avLst/>
          </a:prstGeom>
        </p:spPr>
        <p:txBody>
          <a:bodyPr anchor="t" rtlCol="false" tIns="0" lIns="0" bIns="0" rIns="0">
            <a:spAutoFit/>
          </a:bodyPr>
          <a:lstStyle/>
          <a:p>
            <a:pPr algn="l" marL="0" indent="0" lvl="0">
              <a:lnSpc>
                <a:spcPts val="2324"/>
              </a:lnSpc>
              <a:spcBef>
                <a:spcPct val="0"/>
              </a:spcBef>
            </a:pPr>
            <a:r>
              <a:rPr lang="en-US" b="true" sz="1937">
                <a:solidFill>
                  <a:srgbClr val="000000"/>
                </a:solidFill>
                <a:latin typeface="Inter Bold"/>
                <a:ea typeface="Inter Bold"/>
                <a:cs typeface="Inter Bold"/>
                <a:sym typeface="Inter Bold"/>
              </a:rPr>
              <a:t>Q: What documents are needed to fly with a pet?</a:t>
            </a:r>
          </a:p>
        </p:txBody>
      </p:sp>
      <p:sp>
        <p:nvSpPr>
          <p:cNvPr name="TextBox 15" id="15"/>
          <p:cNvSpPr txBox="true"/>
          <p:nvPr/>
        </p:nvSpPr>
        <p:spPr>
          <a:xfrm rot="0">
            <a:off x="8581378" y="2801377"/>
            <a:ext cx="5773317" cy="295275"/>
          </a:xfrm>
          <a:prstGeom prst="rect">
            <a:avLst/>
          </a:prstGeom>
        </p:spPr>
        <p:txBody>
          <a:bodyPr anchor="t" rtlCol="false" tIns="0" lIns="0" bIns="0" rIns="0">
            <a:spAutoFit/>
          </a:bodyPr>
          <a:lstStyle/>
          <a:p>
            <a:pPr algn="l" marL="0" indent="0" lvl="0">
              <a:lnSpc>
                <a:spcPts val="2324"/>
              </a:lnSpc>
              <a:spcBef>
                <a:spcPct val="0"/>
              </a:spcBef>
            </a:pPr>
            <a:r>
              <a:rPr lang="en-US" b="true" sz="1937">
                <a:solidFill>
                  <a:srgbClr val="FFFFFF"/>
                </a:solidFill>
                <a:latin typeface="Inter Bold"/>
                <a:ea typeface="Inter Bold"/>
                <a:cs typeface="Inter Bold"/>
                <a:sym typeface="Inter Bold"/>
              </a:rPr>
              <a:t>A: Health cert, vaccination proof &amp; carrier docs!</a:t>
            </a:r>
          </a:p>
        </p:txBody>
      </p:sp>
      <p:grpSp>
        <p:nvGrpSpPr>
          <p:cNvPr name="Group 16" id="16"/>
          <p:cNvGrpSpPr/>
          <p:nvPr/>
        </p:nvGrpSpPr>
        <p:grpSpPr>
          <a:xfrm rot="0">
            <a:off x="15878632" y="1540030"/>
            <a:ext cx="987123" cy="987123"/>
            <a:chOff x="0" y="0"/>
            <a:chExt cx="698500" cy="698500"/>
          </a:xfrm>
        </p:grpSpPr>
        <p:sp>
          <p:nvSpPr>
            <p:cNvPr name="Freeform 17" id="17"/>
            <p:cNvSpPr/>
            <p:nvPr/>
          </p:nvSpPr>
          <p:spPr>
            <a:xfrm flipH="false" flipV="false" rot="0">
              <a:off x="0" y="0"/>
              <a:ext cx="698500" cy="698500"/>
            </a:xfrm>
            <a:custGeom>
              <a:avLst/>
              <a:gdLst/>
              <a:ahLst/>
              <a:cxnLst/>
              <a:rect r="r" b="b" t="t" l="l"/>
              <a:pathLst>
                <a:path h="698500" w="698500">
                  <a:moveTo>
                    <a:pt x="698500" y="349250"/>
                  </a:moveTo>
                  <a:cubicBezTo>
                    <a:pt x="588476" y="313379"/>
                    <a:pt x="502341" y="175825"/>
                    <a:pt x="479908" y="0"/>
                  </a:cubicBezTo>
                  <a:cubicBezTo>
                    <a:pt x="463950" y="125312"/>
                    <a:pt x="415552" y="231178"/>
                    <a:pt x="349250" y="294716"/>
                  </a:cubicBezTo>
                  <a:cubicBezTo>
                    <a:pt x="282948" y="231178"/>
                    <a:pt x="234550" y="125475"/>
                    <a:pt x="218592" y="0"/>
                  </a:cubicBezTo>
                  <a:cubicBezTo>
                    <a:pt x="196159" y="175825"/>
                    <a:pt x="110024" y="313379"/>
                    <a:pt x="0" y="349250"/>
                  </a:cubicBezTo>
                  <a:cubicBezTo>
                    <a:pt x="110024" y="385121"/>
                    <a:pt x="196159" y="522675"/>
                    <a:pt x="218592" y="698500"/>
                  </a:cubicBezTo>
                  <a:cubicBezTo>
                    <a:pt x="234550" y="573188"/>
                    <a:pt x="282948" y="467322"/>
                    <a:pt x="349250" y="403784"/>
                  </a:cubicBezTo>
                  <a:cubicBezTo>
                    <a:pt x="415552" y="467322"/>
                    <a:pt x="463950" y="573025"/>
                    <a:pt x="479908" y="698500"/>
                  </a:cubicBezTo>
                  <a:cubicBezTo>
                    <a:pt x="502341" y="522675"/>
                    <a:pt x="588476" y="385121"/>
                    <a:pt x="698500" y="349250"/>
                  </a:cubicBezTo>
                  <a:close/>
                </a:path>
              </a:pathLst>
            </a:custGeom>
            <a:solidFill>
              <a:srgbClr val="FF6D07"/>
            </a:solidFill>
          </p:spPr>
        </p:sp>
        <p:sp>
          <p:nvSpPr>
            <p:cNvPr name="TextBox 18" id="18"/>
            <p:cNvSpPr txBox="true"/>
            <p:nvPr/>
          </p:nvSpPr>
          <p:spPr>
            <a:xfrm>
              <a:off x="76200" y="139700"/>
              <a:ext cx="546100" cy="419100"/>
            </a:xfrm>
            <a:prstGeom prst="rect">
              <a:avLst/>
            </a:prstGeom>
          </p:spPr>
          <p:txBody>
            <a:bodyPr anchor="ctr" rtlCol="false" tIns="50800" lIns="50800" bIns="50800" rIns="50800"/>
            <a:lstStyle/>
            <a:p>
              <a:pPr algn="ctr" marL="0" indent="0" lvl="0">
                <a:lnSpc>
                  <a:spcPts val="2709"/>
                </a:lnSpc>
              </a:pPr>
            </a:p>
          </p:txBody>
        </p:sp>
      </p:grpSp>
      <p:sp>
        <p:nvSpPr>
          <p:cNvPr name="Freeform 19" id="19"/>
          <p:cNvSpPr/>
          <p:nvPr/>
        </p:nvSpPr>
        <p:spPr>
          <a:xfrm flipH="false" flipV="false" rot="0">
            <a:off x="0" y="0"/>
            <a:ext cx="3241190" cy="1047405"/>
          </a:xfrm>
          <a:custGeom>
            <a:avLst/>
            <a:gdLst/>
            <a:ahLst/>
            <a:cxnLst/>
            <a:rect r="r" b="b" t="t" l="l"/>
            <a:pathLst>
              <a:path h="1047405" w="3241190">
                <a:moveTo>
                  <a:pt x="0" y="0"/>
                </a:moveTo>
                <a:lnTo>
                  <a:pt x="3241190" y="0"/>
                </a:lnTo>
                <a:lnTo>
                  <a:pt x="3241190" y="1047405"/>
                </a:lnTo>
                <a:lnTo>
                  <a:pt x="0" y="1047405"/>
                </a:lnTo>
                <a:lnTo>
                  <a:pt x="0" y="0"/>
                </a:lnTo>
                <a:close/>
              </a:path>
            </a:pathLst>
          </a:custGeom>
          <a:blipFill>
            <a:blip r:embed="rId5"/>
            <a:stretch>
              <a:fillRect l="0" t="-10723" r="0" b="-19149"/>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223343"/>
        </a:solidFill>
      </p:bgPr>
    </p:bg>
    <p:spTree>
      <p:nvGrpSpPr>
        <p:cNvPr id="1" name=""/>
        <p:cNvGrpSpPr/>
        <p:nvPr/>
      </p:nvGrpSpPr>
      <p:grpSpPr>
        <a:xfrm>
          <a:off x="0" y="0"/>
          <a:ext cx="0" cy="0"/>
          <a:chOff x="0" y="0"/>
          <a:chExt cx="0" cy="0"/>
        </a:xfrm>
      </p:grpSpPr>
      <p:grpSp>
        <p:nvGrpSpPr>
          <p:cNvPr name="Group 2" id="2"/>
          <p:cNvGrpSpPr/>
          <p:nvPr/>
        </p:nvGrpSpPr>
        <p:grpSpPr>
          <a:xfrm rot="0">
            <a:off x="11571244" y="1799086"/>
            <a:ext cx="4987978" cy="681539"/>
            <a:chOff x="0" y="0"/>
            <a:chExt cx="1313706" cy="179500"/>
          </a:xfrm>
        </p:grpSpPr>
        <p:sp>
          <p:nvSpPr>
            <p:cNvPr name="Freeform 3" id="3"/>
            <p:cNvSpPr/>
            <p:nvPr/>
          </p:nvSpPr>
          <p:spPr>
            <a:xfrm flipH="false" flipV="false" rot="0">
              <a:off x="0" y="0"/>
              <a:ext cx="1313706" cy="179500"/>
            </a:xfrm>
            <a:custGeom>
              <a:avLst/>
              <a:gdLst/>
              <a:ahLst/>
              <a:cxnLst/>
              <a:rect r="r" b="b" t="t" l="l"/>
              <a:pathLst>
                <a:path h="179500" w="1313706">
                  <a:moveTo>
                    <a:pt x="79158" y="0"/>
                  </a:moveTo>
                  <a:lnTo>
                    <a:pt x="1234548" y="0"/>
                  </a:lnTo>
                  <a:cubicBezTo>
                    <a:pt x="1255542" y="0"/>
                    <a:pt x="1275676" y="8340"/>
                    <a:pt x="1290521" y="23185"/>
                  </a:cubicBezTo>
                  <a:cubicBezTo>
                    <a:pt x="1305366" y="38030"/>
                    <a:pt x="1313706" y="58164"/>
                    <a:pt x="1313706" y="79158"/>
                  </a:cubicBezTo>
                  <a:lnTo>
                    <a:pt x="1313706" y="100342"/>
                  </a:lnTo>
                  <a:cubicBezTo>
                    <a:pt x="1313706" y="121336"/>
                    <a:pt x="1305366" y="141470"/>
                    <a:pt x="1290521" y="156315"/>
                  </a:cubicBezTo>
                  <a:cubicBezTo>
                    <a:pt x="1275676" y="171160"/>
                    <a:pt x="1255542" y="179500"/>
                    <a:pt x="1234548" y="179500"/>
                  </a:cubicBezTo>
                  <a:lnTo>
                    <a:pt x="79158" y="179500"/>
                  </a:lnTo>
                  <a:cubicBezTo>
                    <a:pt x="35440" y="179500"/>
                    <a:pt x="0" y="144060"/>
                    <a:pt x="0" y="100342"/>
                  </a:cubicBezTo>
                  <a:lnTo>
                    <a:pt x="0" y="79158"/>
                  </a:lnTo>
                  <a:cubicBezTo>
                    <a:pt x="0" y="58164"/>
                    <a:pt x="8340" y="38030"/>
                    <a:pt x="23185" y="23185"/>
                  </a:cubicBezTo>
                  <a:cubicBezTo>
                    <a:pt x="38030" y="8340"/>
                    <a:pt x="58164" y="0"/>
                    <a:pt x="79158" y="0"/>
                  </a:cubicBezTo>
                  <a:close/>
                </a:path>
              </a:pathLst>
            </a:custGeom>
            <a:solidFill>
              <a:srgbClr val="D9D9D9"/>
            </a:solidFill>
          </p:spPr>
        </p:sp>
        <p:sp>
          <p:nvSpPr>
            <p:cNvPr name="TextBox 4" id="4"/>
            <p:cNvSpPr txBox="true"/>
            <p:nvPr/>
          </p:nvSpPr>
          <p:spPr>
            <a:xfrm>
              <a:off x="0" y="0"/>
              <a:ext cx="1313706" cy="179500"/>
            </a:xfrm>
            <a:prstGeom prst="rect">
              <a:avLst/>
            </a:prstGeom>
          </p:spPr>
          <p:txBody>
            <a:bodyPr anchor="ctr" rtlCol="false" tIns="50800" lIns="50800" bIns="50800" rIns="50800"/>
            <a:lstStyle/>
            <a:p>
              <a:pPr algn="ctr" marL="0" indent="0" lvl="0">
                <a:lnSpc>
                  <a:spcPts val="2709"/>
                </a:lnSpc>
              </a:pPr>
            </a:p>
          </p:txBody>
        </p:sp>
      </p:grpSp>
      <p:grpSp>
        <p:nvGrpSpPr>
          <p:cNvPr name="Group 5" id="5"/>
          <p:cNvGrpSpPr/>
          <p:nvPr/>
        </p:nvGrpSpPr>
        <p:grpSpPr>
          <a:xfrm rot="0">
            <a:off x="11571244" y="2747846"/>
            <a:ext cx="2369509" cy="681539"/>
            <a:chOff x="0" y="0"/>
            <a:chExt cx="624068" cy="179500"/>
          </a:xfrm>
        </p:grpSpPr>
        <p:sp>
          <p:nvSpPr>
            <p:cNvPr name="Freeform 6" id="6"/>
            <p:cNvSpPr/>
            <p:nvPr/>
          </p:nvSpPr>
          <p:spPr>
            <a:xfrm flipH="false" flipV="false" rot="0">
              <a:off x="0" y="0"/>
              <a:ext cx="624068" cy="179500"/>
            </a:xfrm>
            <a:custGeom>
              <a:avLst/>
              <a:gdLst/>
              <a:ahLst/>
              <a:cxnLst/>
              <a:rect r="r" b="b" t="t" l="l"/>
              <a:pathLst>
                <a:path h="179500" w="624068">
                  <a:moveTo>
                    <a:pt x="89750" y="0"/>
                  </a:moveTo>
                  <a:lnTo>
                    <a:pt x="534318" y="0"/>
                  </a:lnTo>
                  <a:cubicBezTo>
                    <a:pt x="558121" y="0"/>
                    <a:pt x="580950" y="9456"/>
                    <a:pt x="597781" y="26287"/>
                  </a:cubicBezTo>
                  <a:cubicBezTo>
                    <a:pt x="614612" y="43119"/>
                    <a:pt x="624068" y="65947"/>
                    <a:pt x="624068" y="89750"/>
                  </a:cubicBezTo>
                  <a:lnTo>
                    <a:pt x="624068" y="89750"/>
                  </a:lnTo>
                  <a:cubicBezTo>
                    <a:pt x="624068" y="113553"/>
                    <a:pt x="614612" y="136381"/>
                    <a:pt x="597781" y="153213"/>
                  </a:cubicBezTo>
                  <a:cubicBezTo>
                    <a:pt x="580950" y="170044"/>
                    <a:pt x="558121" y="179500"/>
                    <a:pt x="534318" y="179500"/>
                  </a:cubicBezTo>
                  <a:lnTo>
                    <a:pt x="89750" y="179500"/>
                  </a:lnTo>
                  <a:cubicBezTo>
                    <a:pt x="65947" y="179500"/>
                    <a:pt x="43119" y="170044"/>
                    <a:pt x="26287" y="153213"/>
                  </a:cubicBezTo>
                  <a:cubicBezTo>
                    <a:pt x="9456" y="136381"/>
                    <a:pt x="0" y="113553"/>
                    <a:pt x="0" y="89750"/>
                  </a:cubicBezTo>
                  <a:lnTo>
                    <a:pt x="0" y="89750"/>
                  </a:lnTo>
                  <a:cubicBezTo>
                    <a:pt x="0" y="65947"/>
                    <a:pt x="9456" y="43119"/>
                    <a:pt x="26287" y="26287"/>
                  </a:cubicBezTo>
                  <a:cubicBezTo>
                    <a:pt x="43119" y="9456"/>
                    <a:pt x="65947" y="0"/>
                    <a:pt x="89750" y="0"/>
                  </a:cubicBezTo>
                  <a:close/>
                </a:path>
              </a:pathLst>
            </a:custGeom>
            <a:solidFill>
              <a:srgbClr val="FF6D07"/>
            </a:solidFill>
          </p:spPr>
        </p:sp>
        <p:sp>
          <p:nvSpPr>
            <p:cNvPr name="TextBox 7" id="7"/>
            <p:cNvSpPr txBox="true"/>
            <p:nvPr/>
          </p:nvSpPr>
          <p:spPr>
            <a:xfrm>
              <a:off x="0" y="0"/>
              <a:ext cx="624068" cy="179500"/>
            </a:xfrm>
            <a:prstGeom prst="rect">
              <a:avLst/>
            </a:prstGeom>
          </p:spPr>
          <p:txBody>
            <a:bodyPr anchor="ctr" rtlCol="false" tIns="50800" lIns="50800" bIns="50800" rIns="50800"/>
            <a:lstStyle/>
            <a:p>
              <a:pPr algn="ctr" marL="0" indent="0" lvl="0">
                <a:lnSpc>
                  <a:spcPts val="2709"/>
                </a:lnSpc>
              </a:pPr>
            </a:p>
          </p:txBody>
        </p:sp>
      </p:grpSp>
      <p:sp>
        <p:nvSpPr>
          <p:cNvPr name="TextBox 8" id="8"/>
          <p:cNvSpPr txBox="true"/>
          <p:nvPr/>
        </p:nvSpPr>
        <p:spPr>
          <a:xfrm rot="0">
            <a:off x="1515180" y="5105400"/>
            <a:ext cx="4186847" cy="4324117"/>
          </a:xfrm>
          <a:prstGeom prst="rect">
            <a:avLst/>
          </a:prstGeom>
        </p:spPr>
        <p:txBody>
          <a:bodyPr anchor="t" rtlCol="false" tIns="0" lIns="0" bIns="0" rIns="0">
            <a:spAutoFit/>
          </a:bodyPr>
          <a:lstStyle/>
          <a:p>
            <a:pPr algn="l" marL="0" indent="0" lvl="0">
              <a:lnSpc>
                <a:spcPts val="2637"/>
              </a:lnSpc>
            </a:pPr>
            <a:r>
              <a:rPr lang="en-US" sz="1884">
                <a:solidFill>
                  <a:srgbClr val="A6A6A6"/>
                </a:solidFill>
                <a:latin typeface="Inter"/>
                <a:ea typeface="Inter"/>
                <a:cs typeface="Inter"/>
                <a:sym typeface="Inter"/>
              </a:rPr>
              <a:t>• Cabin travel limited to small pets in carriers fitting under seat</a:t>
            </a:r>
          </a:p>
          <a:p>
            <a:pPr algn="l" marL="0" indent="0" lvl="0">
              <a:lnSpc>
                <a:spcPts val="2637"/>
              </a:lnSpc>
            </a:pPr>
            <a:r>
              <a:rPr lang="en-US" sz="1884">
                <a:solidFill>
                  <a:srgbClr val="A6A6A6"/>
                </a:solidFill>
                <a:latin typeface="Inter"/>
                <a:ea typeface="Inter"/>
                <a:cs typeface="Inter"/>
                <a:sym typeface="Inter"/>
              </a:rPr>
              <a:t>• Large dogs travel as checked pets or cargo only</a:t>
            </a:r>
          </a:p>
          <a:p>
            <a:pPr algn="l" marL="0" indent="0" lvl="0">
              <a:lnSpc>
                <a:spcPts val="2637"/>
              </a:lnSpc>
            </a:pPr>
            <a:r>
              <a:rPr lang="en-US" sz="1884">
                <a:solidFill>
                  <a:srgbClr val="A6A6A6"/>
                </a:solidFill>
                <a:latin typeface="Inter"/>
                <a:ea typeface="Inter"/>
                <a:cs typeface="Inter"/>
                <a:sym typeface="Inter"/>
              </a:rPr>
              <a:t>• Combined pet and carrier weight determines eligibility</a:t>
            </a:r>
          </a:p>
          <a:p>
            <a:pPr algn="l" marL="0" indent="0" lvl="0">
              <a:lnSpc>
                <a:spcPts val="2637"/>
              </a:lnSpc>
            </a:pPr>
            <a:r>
              <a:rPr lang="en-US" sz="1884">
                <a:solidFill>
                  <a:srgbClr val="A6A6A6"/>
                </a:solidFill>
                <a:latin typeface="Inter"/>
                <a:ea typeface="Inter"/>
                <a:cs typeface="Inter"/>
                <a:sym typeface="Inter"/>
              </a:rPr>
              <a:t>• Cargo compartments are temperature-controlled and pressurized</a:t>
            </a:r>
          </a:p>
          <a:p>
            <a:pPr algn="l" marL="0" indent="0" lvl="0">
              <a:lnSpc>
                <a:spcPts val="2637"/>
              </a:lnSpc>
            </a:pPr>
            <a:r>
              <a:rPr lang="en-US" sz="1884">
                <a:solidFill>
                  <a:srgbClr val="A6A6A6"/>
                </a:solidFill>
                <a:latin typeface="Inter"/>
                <a:ea typeface="Inter"/>
                <a:cs typeface="Inter"/>
                <a:sym typeface="Inter"/>
              </a:rPr>
              <a:t>• Advance booking required for pet cargo services</a:t>
            </a:r>
          </a:p>
          <a:p>
            <a:pPr algn="l" marL="0" indent="0" lvl="0">
              <a:lnSpc>
                <a:spcPts val="2637"/>
              </a:lnSpc>
            </a:pPr>
            <a:r>
              <a:rPr lang="en-US" sz="1884">
                <a:solidFill>
                  <a:srgbClr val="A6A6A6"/>
                </a:solidFill>
                <a:latin typeface="Inter"/>
                <a:ea typeface="Inter"/>
                <a:cs typeface="Inter"/>
                <a:sym typeface="Inter"/>
              </a:rPr>
              <a:t>• Breed restrictions may apply for cargo travel</a:t>
            </a:r>
          </a:p>
        </p:txBody>
      </p:sp>
      <p:grpSp>
        <p:nvGrpSpPr>
          <p:cNvPr name="Group 9" id="9"/>
          <p:cNvGrpSpPr/>
          <p:nvPr/>
        </p:nvGrpSpPr>
        <p:grpSpPr>
          <a:xfrm rot="0">
            <a:off x="7229029" y="4580012"/>
            <a:ext cx="9463928" cy="4202965"/>
            <a:chOff x="0" y="0"/>
            <a:chExt cx="1905391" cy="846191"/>
          </a:xfrm>
        </p:grpSpPr>
        <p:sp>
          <p:nvSpPr>
            <p:cNvPr name="Freeform 10" id="10"/>
            <p:cNvSpPr/>
            <p:nvPr/>
          </p:nvSpPr>
          <p:spPr>
            <a:xfrm flipH="false" flipV="false" rot="0">
              <a:off x="0" y="0"/>
              <a:ext cx="1905391" cy="846191"/>
            </a:xfrm>
            <a:custGeom>
              <a:avLst/>
              <a:gdLst/>
              <a:ahLst/>
              <a:cxnLst/>
              <a:rect r="r" b="b" t="t" l="l"/>
              <a:pathLst>
                <a:path h="846191" w="1905391">
                  <a:moveTo>
                    <a:pt x="26995" y="0"/>
                  </a:moveTo>
                  <a:lnTo>
                    <a:pt x="1878395" y="0"/>
                  </a:lnTo>
                  <a:cubicBezTo>
                    <a:pt x="1885555" y="0"/>
                    <a:pt x="1892421" y="2844"/>
                    <a:pt x="1897484" y="7907"/>
                  </a:cubicBezTo>
                  <a:cubicBezTo>
                    <a:pt x="1902546" y="12969"/>
                    <a:pt x="1905391" y="19836"/>
                    <a:pt x="1905391" y="26995"/>
                  </a:cubicBezTo>
                  <a:lnTo>
                    <a:pt x="1905391" y="819196"/>
                  </a:lnTo>
                  <a:cubicBezTo>
                    <a:pt x="1905391" y="826355"/>
                    <a:pt x="1902546" y="833222"/>
                    <a:pt x="1897484" y="838284"/>
                  </a:cubicBezTo>
                  <a:cubicBezTo>
                    <a:pt x="1892421" y="843347"/>
                    <a:pt x="1885555" y="846191"/>
                    <a:pt x="1878395" y="846191"/>
                  </a:cubicBezTo>
                  <a:lnTo>
                    <a:pt x="26995" y="846191"/>
                  </a:lnTo>
                  <a:cubicBezTo>
                    <a:pt x="19836" y="846191"/>
                    <a:pt x="12969" y="843347"/>
                    <a:pt x="7907" y="838284"/>
                  </a:cubicBezTo>
                  <a:cubicBezTo>
                    <a:pt x="2844" y="833222"/>
                    <a:pt x="0" y="826355"/>
                    <a:pt x="0" y="819196"/>
                  </a:cubicBezTo>
                  <a:lnTo>
                    <a:pt x="0" y="26995"/>
                  </a:lnTo>
                  <a:cubicBezTo>
                    <a:pt x="0" y="19836"/>
                    <a:pt x="2844" y="12969"/>
                    <a:pt x="7907" y="7907"/>
                  </a:cubicBezTo>
                  <a:cubicBezTo>
                    <a:pt x="12969" y="2844"/>
                    <a:pt x="19836" y="0"/>
                    <a:pt x="26995" y="0"/>
                  </a:cubicBezTo>
                  <a:close/>
                </a:path>
              </a:pathLst>
            </a:custGeom>
            <a:blipFill>
              <a:blip r:embed="rId2"/>
              <a:stretch>
                <a:fillRect l="-323" t="0" r="-323" b="0"/>
              </a:stretch>
            </a:blipFill>
          </p:spPr>
        </p:sp>
      </p:grpSp>
      <p:sp>
        <p:nvSpPr>
          <p:cNvPr name="Freeform 11" id="11"/>
          <p:cNvSpPr/>
          <p:nvPr/>
        </p:nvSpPr>
        <p:spPr>
          <a:xfrm flipH="false" flipV="false" rot="-2700000">
            <a:off x="1916553" y="3689212"/>
            <a:ext cx="1254558" cy="1254558"/>
          </a:xfrm>
          <a:custGeom>
            <a:avLst/>
            <a:gdLst/>
            <a:ahLst/>
            <a:cxnLst/>
            <a:rect r="r" b="b" t="t" l="l"/>
            <a:pathLst>
              <a:path h="1254558" w="1254558">
                <a:moveTo>
                  <a:pt x="0" y="0"/>
                </a:moveTo>
                <a:lnTo>
                  <a:pt x="1254558" y="0"/>
                </a:lnTo>
                <a:lnTo>
                  <a:pt x="1254558" y="1254558"/>
                </a:lnTo>
                <a:lnTo>
                  <a:pt x="0" y="125455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12" id="12"/>
          <p:cNvSpPr txBox="true"/>
          <p:nvPr/>
        </p:nvSpPr>
        <p:spPr>
          <a:xfrm rot="0">
            <a:off x="1656726" y="1471236"/>
            <a:ext cx="8090603" cy="1905000"/>
          </a:xfrm>
          <a:prstGeom prst="rect">
            <a:avLst/>
          </a:prstGeom>
        </p:spPr>
        <p:txBody>
          <a:bodyPr anchor="t" rtlCol="false" tIns="0" lIns="0" bIns="0" rIns="0">
            <a:spAutoFit/>
          </a:bodyPr>
          <a:lstStyle/>
          <a:p>
            <a:pPr algn="l" marL="0" indent="0" lvl="0">
              <a:lnSpc>
                <a:spcPts val="7533"/>
              </a:lnSpc>
            </a:pPr>
            <a:r>
              <a:rPr lang="en-US" sz="6277" i="true">
                <a:solidFill>
                  <a:srgbClr val="EFEFEF"/>
                </a:solidFill>
                <a:latin typeface="TT Ramillas Italics"/>
                <a:ea typeface="TT Ramillas Italics"/>
                <a:cs typeface="TT Ramillas Italics"/>
                <a:sym typeface="TT Ramillas Italics"/>
              </a:rPr>
              <a:t>Can I Buy My 50 lb Dog a Seat on a Plane?</a:t>
            </a:r>
          </a:p>
        </p:txBody>
      </p:sp>
      <p:sp>
        <p:nvSpPr>
          <p:cNvPr name="TextBox 13" id="13"/>
          <p:cNvSpPr txBox="true"/>
          <p:nvPr/>
        </p:nvSpPr>
        <p:spPr>
          <a:xfrm rot="0">
            <a:off x="12018413" y="1968406"/>
            <a:ext cx="4674544" cy="333375"/>
          </a:xfrm>
          <a:prstGeom prst="rect">
            <a:avLst/>
          </a:prstGeom>
        </p:spPr>
        <p:txBody>
          <a:bodyPr anchor="t" rtlCol="false" tIns="0" lIns="0" bIns="0" rIns="0">
            <a:spAutoFit/>
          </a:bodyPr>
          <a:lstStyle/>
          <a:p>
            <a:pPr algn="l" marL="0" indent="0" lvl="0">
              <a:lnSpc>
                <a:spcPts val="2665"/>
              </a:lnSpc>
              <a:spcBef>
                <a:spcPct val="0"/>
              </a:spcBef>
            </a:pPr>
            <a:r>
              <a:rPr lang="en-US" b="true" sz="2221">
                <a:solidFill>
                  <a:srgbClr val="000000"/>
                </a:solidFill>
                <a:latin typeface="Inter Bold"/>
                <a:ea typeface="Inter Bold"/>
                <a:cs typeface="Inter Bold"/>
                <a:sym typeface="Inter Bold"/>
              </a:rPr>
              <a:t>Q: Can large dogs fly in the cabin?</a:t>
            </a:r>
          </a:p>
        </p:txBody>
      </p:sp>
      <p:sp>
        <p:nvSpPr>
          <p:cNvPr name="TextBox 14" id="14"/>
          <p:cNvSpPr txBox="true"/>
          <p:nvPr/>
        </p:nvSpPr>
        <p:spPr>
          <a:xfrm rot="0">
            <a:off x="12018413" y="2917166"/>
            <a:ext cx="2046820" cy="333375"/>
          </a:xfrm>
          <a:prstGeom prst="rect">
            <a:avLst/>
          </a:prstGeom>
        </p:spPr>
        <p:txBody>
          <a:bodyPr anchor="t" rtlCol="false" tIns="0" lIns="0" bIns="0" rIns="0">
            <a:spAutoFit/>
          </a:bodyPr>
          <a:lstStyle/>
          <a:p>
            <a:pPr algn="l" marL="0" indent="0" lvl="0">
              <a:lnSpc>
                <a:spcPts val="2665"/>
              </a:lnSpc>
              <a:spcBef>
                <a:spcPct val="0"/>
              </a:spcBef>
            </a:pPr>
            <a:r>
              <a:rPr lang="en-US" b="true" sz="2221">
                <a:solidFill>
                  <a:srgbClr val="223343"/>
                </a:solidFill>
                <a:latin typeface="Inter Bold"/>
                <a:ea typeface="Inter Bold"/>
                <a:cs typeface="Inter Bold"/>
                <a:sym typeface="Inter Bold"/>
              </a:rPr>
              <a:t>A: Cargo only</a:t>
            </a:r>
          </a:p>
        </p:txBody>
      </p:sp>
      <p:grpSp>
        <p:nvGrpSpPr>
          <p:cNvPr name="Group 15" id="15"/>
          <p:cNvGrpSpPr/>
          <p:nvPr/>
        </p:nvGrpSpPr>
        <p:grpSpPr>
          <a:xfrm rot="0">
            <a:off x="9747329" y="1760723"/>
            <a:ext cx="987123" cy="987123"/>
            <a:chOff x="0" y="0"/>
            <a:chExt cx="698500" cy="698500"/>
          </a:xfrm>
        </p:grpSpPr>
        <p:sp>
          <p:nvSpPr>
            <p:cNvPr name="Freeform 16" id="16"/>
            <p:cNvSpPr/>
            <p:nvPr/>
          </p:nvSpPr>
          <p:spPr>
            <a:xfrm flipH="false" flipV="false" rot="0">
              <a:off x="0" y="0"/>
              <a:ext cx="698500" cy="698500"/>
            </a:xfrm>
            <a:custGeom>
              <a:avLst/>
              <a:gdLst/>
              <a:ahLst/>
              <a:cxnLst/>
              <a:rect r="r" b="b" t="t" l="l"/>
              <a:pathLst>
                <a:path h="698500" w="698500">
                  <a:moveTo>
                    <a:pt x="698500" y="349250"/>
                  </a:moveTo>
                  <a:cubicBezTo>
                    <a:pt x="588476" y="313379"/>
                    <a:pt x="502341" y="175825"/>
                    <a:pt x="479908" y="0"/>
                  </a:cubicBezTo>
                  <a:cubicBezTo>
                    <a:pt x="463950" y="125312"/>
                    <a:pt x="415552" y="231178"/>
                    <a:pt x="349250" y="294716"/>
                  </a:cubicBezTo>
                  <a:cubicBezTo>
                    <a:pt x="282948" y="231178"/>
                    <a:pt x="234550" y="125475"/>
                    <a:pt x="218592" y="0"/>
                  </a:cubicBezTo>
                  <a:cubicBezTo>
                    <a:pt x="196159" y="175825"/>
                    <a:pt x="110024" y="313379"/>
                    <a:pt x="0" y="349250"/>
                  </a:cubicBezTo>
                  <a:cubicBezTo>
                    <a:pt x="110024" y="385121"/>
                    <a:pt x="196159" y="522675"/>
                    <a:pt x="218592" y="698500"/>
                  </a:cubicBezTo>
                  <a:cubicBezTo>
                    <a:pt x="234550" y="573188"/>
                    <a:pt x="282948" y="467322"/>
                    <a:pt x="349250" y="403784"/>
                  </a:cubicBezTo>
                  <a:cubicBezTo>
                    <a:pt x="415552" y="467322"/>
                    <a:pt x="463950" y="573025"/>
                    <a:pt x="479908" y="698500"/>
                  </a:cubicBezTo>
                  <a:cubicBezTo>
                    <a:pt x="502341" y="522675"/>
                    <a:pt x="588476" y="385121"/>
                    <a:pt x="698500" y="349250"/>
                  </a:cubicBezTo>
                  <a:close/>
                </a:path>
              </a:pathLst>
            </a:custGeom>
            <a:solidFill>
              <a:srgbClr val="FF6D07"/>
            </a:solidFill>
          </p:spPr>
        </p:sp>
        <p:sp>
          <p:nvSpPr>
            <p:cNvPr name="TextBox 17" id="17"/>
            <p:cNvSpPr txBox="true"/>
            <p:nvPr/>
          </p:nvSpPr>
          <p:spPr>
            <a:xfrm>
              <a:off x="76200" y="139700"/>
              <a:ext cx="546100" cy="419100"/>
            </a:xfrm>
            <a:prstGeom prst="rect">
              <a:avLst/>
            </a:prstGeom>
          </p:spPr>
          <p:txBody>
            <a:bodyPr anchor="ctr" rtlCol="false" tIns="50800" lIns="50800" bIns="50800" rIns="50800"/>
            <a:lstStyle/>
            <a:p>
              <a:pPr algn="ctr" marL="0" indent="0" lvl="0">
                <a:lnSpc>
                  <a:spcPts val="2709"/>
                </a:lnSpc>
              </a:pPr>
            </a:p>
          </p:txBody>
        </p:sp>
      </p:grpSp>
      <p:sp>
        <p:nvSpPr>
          <p:cNvPr name="Freeform 18" id="18"/>
          <p:cNvSpPr/>
          <p:nvPr/>
        </p:nvSpPr>
        <p:spPr>
          <a:xfrm flipH="false" flipV="false" rot="0">
            <a:off x="0" y="0"/>
            <a:ext cx="3241190" cy="1047405"/>
          </a:xfrm>
          <a:custGeom>
            <a:avLst/>
            <a:gdLst/>
            <a:ahLst/>
            <a:cxnLst/>
            <a:rect r="r" b="b" t="t" l="l"/>
            <a:pathLst>
              <a:path h="1047405" w="3241190">
                <a:moveTo>
                  <a:pt x="0" y="0"/>
                </a:moveTo>
                <a:lnTo>
                  <a:pt x="3241190" y="0"/>
                </a:lnTo>
                <a:lnTo>
                  <a:pt x="3241190" y="1047405"/>
                </a:lnTo>
                <a:lnTo>
                  <a:pt x="0" y="1047405"/>
                </a:lnTo>
                <a:lnTo>
                  <a:pt x="0" y="0"/>
                </a:lnTo>
                <a:close/>
              </a:path>
            </a:pathLst>
          </a:custGeom>
          <a:blipFill>
            <a:blip r:embed="rId5"/>
            <a:stretch>
              <a:fillRect l="0" t="-10723" r="0" b="-19149"/>
            </a:stretch>
          </a:blipFill>
        </p:spPr>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223343"/>
        </a:solidFill>
      </p:bgPr>
    </p:bg>
    <p:spTree>
      <p:nvGrpSpPr>
        <p:cNvPr id="1" name=""/>
        <p:cNvGrpSpPr/>
        <p:nvPr/>
      </p:nvGrpSpPr>
      <p:grpSpPr>
        <a:xfrm>
          <a:off x="0" y="0"/>
          <a:ext cx="0" cy="0"/>
          <a:chOff x="0" y="0"/>
          <a:chExt cx="0" cy="0"/>
        </a:xfrm>
      </p:grpSpPr>
      <p:grpSp>
        <p:nvGrpSpPr>
          <p:cNvPr name="Group 2" id="2"/>
          <p:cNvGrpSpPr/>
          <p:nvPr/>
        </p:nvGrpSpPr>
        <p:grpSpPr>
          <a:xfrm rot="0">
            <a:off x="8134208" y="1692822"/>
            <a:ext cx="6086751" cy="681539"/>
            <a:chOff x="0" y="0"/>
            <a:chExt cx="1603095" cy="179500"/>
          </a:xfrm>
        </p:grpSpPr>
        <p:sp>
          <p:nvSpPr>
            <p:cNvPr name="Freeform 3" id="3"/>
            <p:cNvSpPr/>
            <p:nvPr/>
          </p:nvSpPr>
          <p:spPr>
            <a:xfrm flipH="false" flipV="false" rot="0">
              <a:off x="0" y="0"/>
              <a:ext cx="1603095" cy="179500"/>
            </a:xfrm>
            <a:custGeom>
              <a:avLst/>
              <a:gdLst/>
              <a:ahLst/>
              <a:cxnLst/>
              <a:rect r="r" b="b" t="t" l="l"/>
              <a:pathLst>
                <a:path h="179500" w="1603095">
                  <a:moveTo>
                    <a:pt x="64868" y="0"/>
                  </a:moveTo>
                  <a:lnTo>
                    <a:pt x="1538227" y="0"/>
                  </a:lnTo>
                  <a:cubicBezTo>
                    <a:pt x="1574052" y="0"/>
                    <a:pt x="1603095" y="29043"/>
                    <a:pt x="1603095" y="64868"/>
                  </a:cubicBezTo>
                  <a:lnTo>
                    <a:pt x="1603095" y="114632"/>
                  </a:lnTo>
                  <a:cubicBezTo>
                    <a:pt x="1603095" y="150457"/>
                    <a:pt x="1574052" y="179500"/>
                    <a:pt x="1538227" y="179500"/>
                  </a:cubicBezTo>
                  <a:lnTo>
                    <a:pt x="64868" y="179500"/>
                  </a:lnTo>
                  <a:cubicBezTo>
                    <a:pt x="29043" y="179500"/>
                    <a:pt x="0" y="150457"/>
                    <a:pt x="0" y="114632"/>
                  </a:cubicBezTo>
                  <a:lnTo>
                    <a:pt x="0" y="64868"/>
                  </a:lnTo>
                  <a:cubicBezTo>
                    <a:pt x="0" y="29043"/>
                    <a:pt x="29043" y="0"/>
                    <a:pt x="64868" y="0"/>
                  </a:cubicBezTo>
                  <a:close/>
                </a:path>
              </a:pathLst>
            </a:custGeom>
            <a:solidFill>
              <a:srgbClr val="D9D9D9"/>
            </a:solidFill>
          </p:spPr>
        </p:sp>
        <p:sp>
          <p:nvSpPr>
            <p:cNvPr name="TextBox 4" id="4"/>
            <p:cNvSpPr txBox="true"/>
            <p:nvPr/>
          </p:nvSpPr>
          <p:spPr>
            <a:xfrm>
              <a:off x="0" y="0"/>
              <a:ext cx="1603095" cy="179500"/>
            </a:xfrm>
            <a:prstGeom prst="rect">
              <a:avLst/>
            </a:prstGeom>
          </p:spPr>
          <p:txBody>
            <a:bodyPr anchor="ctr" rtlCol="false" tIns="50800" lIns="50800" bIns="50800" rIns="50800"/>
            <a:lstStyle/>
            <a:p>
              <a:pPr algn="ctr" marL="0" indent="0" lvl="0">
                <a:lnSpc>
                  <a:spcPts val="2709"/>
                </a:lnSpc>
              </a:pPr>
            </a:p>
          </p:txBody>
        </p:sp>
      </p:grpSp>
      <p:grpSp>
        <p:nvGrpSpPr>
          <p:cNvPr name="Group 5" id="5"/>
          <p:cNvGrpSpPr/>
          <p:nvPr/>
        </p:nvGrpSpPr>
        <p:grpSpPr>
          <a:xfrm rot="0">
            <a:off x="8134208" y="2641582"/>
            <a:ext cx="6589434" cy="681539"/>
            <a:chOff x="0" y="0"/>
            <a:chExt cx="1735489" cy="179500"/>
          </a:xfrm>
        </p:grpSpPr>
        <p:sp>
          <p:nvSpPr>
            <p:cNvPr name="Freeform 6" id="6"/>
            <p:cNvSpPr/>
            <p:nvPr/>
          </p:nvSpPr>
          <p:spPr>
            <a:xfrm flipH="false" flipV="false" rot="0">
              <a:off x="0" y="0"/>
              <a:ext cx="1735489" cy="179500"/>
            </a:xfrm>
            <a:custGeom>
              <a:avLst/>
              <a:gdLst/>
              <a:ahLst/>
              <a:cxnLst/>
              <a:rect r="r" b="b" t="t" l="l"/>
              <a:pathLst>
                <a:path h="179500" w="1735489">
                  <a:moveTo>
                    <a:pt x="59920" y="0"/>
                  </a:moveTo>
                  <a:lnTo>
                    <a:pt x="1675569" y="0"/>
                  </a:lnTo>
                  <a:cubicBezTo>
                    <a:pt x="1708662" y="0"/>
                    <a:pt x="1735489" y="26827"/>
                    <a:pt x="1735489" y="59920"/>
                  </a:cubicBezTo>
                  <a:lnTo>
                    <a:pt x="1735489" y="119580"/>
                  </a:lnTo>
                  <a:cubicBezTo>
                    <a:pt x="1735489" y="152673"/>
                    <a:pt x="1708662" y="179500"/>
                    <a:pt x="1675569" y="179500"/>
                  </a:cubicBezTo>
                  <a:lnTo>
                    <a:pt x="59920" y="179500"/>
                  </a:lnTo>
                  <a:cubicBezTo>
                    <a:pt x="26827" y="179500"/>
                    <a:pt x="0" y="152673"/>
                    <a:pt x="0" y="119580"/>
                  </a:cubicBezTo>
                  <a:lnTo>
                    <a:pt x="0" y="59920"/>
                  </a:lnTo>
                  <a:cubicBezTo>
                    <a:pt x="0" y="26827"/>
                    <a:pt x="26827" y="0"/>
                    <a:pt x="59920" y="0"/>
                  </a:cubicBezTo>
                  <a:close/>
                </a:path>
              </a:pathLst>
            </a:custGeom>
            <a:solidFill>
              <a:srgbClr val="FF6D07"/>
            </a:solidFill>
          </p:spPr>
        </p:sp>
        <p:sp>
          <p:nvSpPr>
            <p:cNvPr name="TextBox 7" id="7"/>
            <p:cNvSpPr txBox="true"/>
            <p:nvPr/>
          </p:nvSpPr>
          <p:spPr>
            <a:xfrm>
              <a:off x="0" y="0"/>
              <a:ext cx="1735489" cy="179500"/>
            </a:xfrm>
            <a:prstGeom prst="rect">
              <a:avLst/>
            </a:prstGeom>
          </p:spPr>
          <p:txBody>
            <a:bodyPr anchor="ctr" rtlCol="false" tIns="50800" lIns="50800" bIns="50800" rIns="50800"/>
            <a:lstStyle/>
            <a:p>
              <a:pPr algn="ctr" marL="0" indent="0" lvl="0">
                <a:lnSpc>
                  <a:spcPts val="2709"/>
                </a:lnSpc>
              </a:pPr>
            </a:p>
          </p:txBody>
        </p:sp>
      </p:grpSp>
      <p:grpSp>
        <p:nvGrpSpPr>
          <p:cNvPr name="Group 8" id="8"/>
          <p:cNvGrpSpPr/>
          <p:nvPr/>
        </p:nvGrpSpPr>
        <p:grpSpPr>
          <a:xfrm rot="0">
            <a:off x="1493282" y="1375611"/>
            <a:ext cx="4899683" cy="4297506"/>
            <a:chOff x="0" y="0"/>
            <a:chExt cx="964761" cy="846191"/>
          </a:xfrm>
        </p:grpSpPr>
        <p:sp>
          <p:nvSpPr>
            <p:cNvPr name="Freeform 9" id="9"/>
            <p:cNvSpPr/>
            <p:nvPr/>
          </p:nvSpPr>
          <p:spPr>
            <a:xfrm flipH="false" flipV="false" rot="0">
              <a:off x="0" y="0"/>
              <a:ext cx="964761" cy="846191"/>
            </a:xfrm>
            <a:custGeom>
              <a:avLst/>
              <a:gdLst/>
              <a:ahLst/>
              <a:cxnLst/>
              <a:rect r="r" b="b" t="t" l="l"/>
              <a:pathLst>
                <a:path h="846191" w="964761">
                  <a:moveTo>
                    <a:pt x="52143" y="0"/>
                  </a:moveTo>
                  <a:lnTo>
                    <a:pt x="912618" y="0"/>
                  </a:lnTo>
                  <a:cubicBezTo>
                    <a:pt x="941416" y="0"/>
                    <a:pt x="964761" y="23345"/>
                    <a:pt x="964761" y="52143"/>
                  </a:cubicBezTo>
                  <a:lnTo>
                    <a:pt x="964761" y="794048"/>
                  </a:lnTo>
                  <a:cubicBezTo>
                    <a:pt x="964761" y="822846"/>
                    <a:pt x="941416" y="846191"/>
                    <a:pt x="912618" y="846191"/>
                  </a:cubicBezTo>
                  <a:lnTo>
                    <a:pt x="52143" y="846191"/>
                  </a:lnTo>
                  <a:cubicBezTo>
                    <a:pt x="23345" y="846191"/>
                    <a:pt x="0" y="822846"/>
                    <a:pt x="0" y="794048"/>
                  </a:cubicBezTo>
                  <a:lnTo>
                    <a:pt x="0" y="52143"/>
                  </a:lnTo>
                  <a:cubicBezTo>
                    <a:pt x="0" y="23345"/>
                    <a:pt x="23345" y="0"/>
                    <a:pt x="52143" y="0"/>
                  </a:cubicBezTo>
                  <a:close/>
                </a:path>
              </a:pathLst>
            </a:custGeom>
            <a:blipFill>
              <a:blip r:embed="rId2"/>
              <a:stretch>
                <a:fillRect l="-48" t="0" r="-48" b="0"/>
              </a:stretch>
            </a:blipFill>
          </p:spPr>
        </p:sp>
      </p:grpSp>
      <p:sp>
        <p:nvSpPr>
          <p:cNvPr name="Freeform 10" id="10"/>
          <p:cNvSpPr/>
          <p:nvPr/>
        </p:nvSpPr>
        <p:spPr>
          <a:xfrm flipH="false" flipV="false" rot="-2700000">
            <a:off x="15744915" y="8145621"/>
            <a:ext cx="1254558" cy="1254558"/>
          </a:xfrm>
          <a:custGeom>
            <a:avLst/>
            <a:gdLst/>
            <a:ahLst/>
            <a:cxnLst/>
            <a:rect r="r" b="b" t="t" l="l"/>
            <a:pathLst>
              <a:path h="1254558" w="1254558">
                <a:moveTo>
                  <a:pt x="0" y="0"/>
                </a:moveTo>
                <a:lnTo>
                  <a:pt x="1254558" y="0"/>
                </a:lnTo>
                <a:lnTo>
                  <a:pt x="1254558" y="1254558"/>
                </a:lnTo>
                <a:lnTo>
                  <a:pt x="0" y="125455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11" id="11"/>
          <p:cNvSpPr txBox="true"/>
          <p:nvPr/>
        </p:nvSpPr>
        <p:spPr>
          <a:xfrm rot="0">
            <a:off x="1493282" y="6486900"/>
            <a:ext cx="5511237" cy="1562100"/>
          </a:xfrm>
          <a:prstGeom prst="rect">
            <a:avLst/>
          </a:prstGeom>
        </p:spPr>
        <p:txBody>
          <a:bodyPr anchor="t" rtlCol="false" tIns="0" lIns="0" bIns="0" rIns="0">
            <a:spAutoFit/>
          </a:bodyPr>
          <a:lstStyle/>
          <a:p>
            <a:pPr algn="l" marL="0" indent="0" lvl="0">
              <a:lnSpc>
                <a:spcPts val="6214"/>
              </a:lnSpc>
            </a:pPr>
            <a:r>
              <a:rPr lang="en-US" sz="5178" i="true">
                <a:solidFill>
                  <a:srgbClr val="EFEFEF"/>
                </a:solidFill>
                <a:latin typeface="TT Ramillas Italics"/>
                <a:ea typeface="TT Ramillas Italics"/>
                <a:cs typeface="TT Ramillas Italics"/>
                <a:sym typeface="TT Ramillas Italics"/>
              </a:rPr>
              <a:t>Policy</a:t>
            </a:r>
          </a:p>
          <a:p>
            <a:pPr algn="l" marL="0" indent="0" lvl="0">
              <a:lnSpc>
                <a:spcPts val="6214"/>
              </a:lnSpc>
            </a:pPr>
            <a:r>
              <a:rPr lang="en-US" sz="5178" i="true">
                <a:solidFill>
                  <a:srgbClr val="EFEFEF"/>
                </a:solidFill>
                <a:latin typeface="TT Ramillas Italics"/>
                <a:ea typeface="TT Ramillas Italics"/>
                <a:cs typeface="TT Ramillas Italics"/>
                <a:sym typeface="TT Ramillas Italics"/>
              </a:rPr>
              <a:t>Strictness</a:t>
            </a:r>
          </a:p>
        </p:txBody>
      </p:sp>
      <p:sp>
        <p:nvSpPr>
          <p:cNvPr name="TextBox 12" id="12"/>
          <p:cNvSpPr txBox="true"/>
          <p:nvPr/>
        </p:nvSpPr>
        <p:spPr>
          <a:xfrm rot="0">
            <a:off x="8134208" y="6627522"/>
            <a:ext cx="6086751" cy="2582091"/>
          </a:xfrm>
          <a:prstGeom prst="rect">
            <a:avLst/>
          </a:prstGeom>
        </p:spPr>
        <p:txBody>
          <a:bodyPr anchor="t" rtlCol="false" tIns="0" lIns="0" bIns="0" rIns="0">
            <a:spAutoFit/>
          </a:bodyPr>
          <a:lstStyle/>
          <a:p>
            <a:pPr algn="l" marL="0" indent="0" lvl="0">
              <a:lnSpc>
                <a:spcPts val="2579"/>
              </a:lnSpc>
            </a:pPr>
            <a:r>
              <a:rPr lang="en-US" sz="1842">
                <a:solidFill>
                  <a:srgbClr val="A6A6A6"/>
                </a:solidFill>
                <a:latin typeface="Inter"/>
                <a:ea typeface="Inter"/>
                <a:cs typeface="Inter"/>
                <a:sym typeface="Inter"/>
              </a:rPr>
              <a:t>• Carrier dimensions strictly measured at check-in</a:t>
            </a:r>
          </a:p>
          <a:p>
            <a:pPr algn="l" marL="0" indent="0" lvl="0">
              <a:lnSpc>
                <a:spcPts val="2579"/>
              </a:lnSpc>
            </a:pPr>
            <a:r>
              <a:rPr lang="en-US" sz="1842">
                <a:solidFill>
                  <a:srgbClr val="A6A6A6"/>
                </a:solidFill>
                <a:latin typeface="Inter"/>
                <a:ea typeface="Inter"/>
                <a:cs typeface="Inter"/>
                <a:sym typeface="Inter"/>
              </a:rPr>
              <a:t>• Pet must remain in carrier throughout flight</a:t>
            </a:r>
          </a:p>
          <a:p>
            <a:pPr algn="l" marL="0" indent="0" lvl="0">
              <a:lnSpc>
                <a:spcPts val="2579"/>
              </a:lnSpc>
            </a:pPr>
            <a:r>
              <a:rPr lang="en-US" sz="1842">
                <a:solidFill>
                  <a:srgbClr val="A6A6A6"/>
                </a:solidFill>
                <a:latin typeface="Inter"/>
                <a:ea typeface="Inter"/>
                <a:cs typeface="Inter"/>
                <a:sym typeface="Inter"/>
              </a:rPr>
              <a:t>• Only one pet carrier allowed per passenger</a:t>
            </a:r>
          </a:p>
          <a:p>
            <a:pPr algn="l" marL="0" indent="0" lvl="0">
              <a:lnSpc>
                <a:spcPts val="2579"/>
              </a:lnSpc>
            </a:pPr>
            <a:r>
              <a:rPr lang="en-US" sz="1842">
                <a:solidFill>
                  <a:srgbClr val="A6A6A6"/>
                </a:solidFill>
                <a:latin typeface="Inter"/>
                <a:ea typeface="Inter"/>
                <a:cs typeface="Inter"/>
                <a:sym typeface="Inter"/>
              </a:rPr>
              <a:t>• Service animals have different requirements than pets</a:t>
            </a:r>
          </a:p>
          <a:p>
            <a:pPr algn="l" marL="0" indent="0" lvl="0">
              <a:lnSpc>
                <a:spcPts val="2579"/>
              </a:lnSpc>
            </a:pPr>
            <a:r>
              <a:rPr lang="en-US" sz="1842">
                <a:solidFill>
                  <a:srgbClr val="A6A6A6"/>
                </a:solidFill>
                <a:latin typeface="Inter"/>
                <a:ea typeface="Inter"/>
                <a:cs typeface="Inter"/>
                <a:sym typeface="Inter"/>
              </a:rPr>
              <a:t>• Staff may refuse boarding if pet appears distressed or ill</a:t>
            </a:r>
          </a:p>
          <a:p>
            <a:pPr algn="l" marL="0" indent="0" lvl="0">
              <a:lnSpc>
                <a:spcPts val="2579"/>
              </a:lnSpc>
            </a:pPr>
            <a:r>
              <a:rPr lang="en-US" sz="1842">
                <a:solidFill>
                  <a:srgbClr val="A6A6A6"/>
                </a:solidFill>
                <a:latin typeface="Inter"/>
                <a:ea typeface="Inter"/>
                <a:cs typeface="Inter"/>
                <a:sym typeface="Inter"/>
              </a:rPr>
              <a:t>• All documentation thoroughly reviewed before acceptance</a:t>
            </a:r>
          </a:p>
        </p:txBody>
      </p:sp>
      <p:sp>
        <p:nvSpPr>
          <p:cNvPr name="TextBox 13" id="13"/>
          <p:cNvSpPr txBox="true"/>
          <p:nvPr/>
        </p:nvSpPr>
        <p:spPr>
          <a:xfrm rot="0">
            <a:off x="8134208" y="4193237"/>
            <a:ext cx="6086751" cy="1934391"/>
          </a:xfrm>
          <a:prstGeom prst="rect">
            <a:avLst/>
          </a:prstGeom>
        </p:spPr>
        <p:txBody>
          <a:bodyPr anchor="t" rtlCol="false" tIns="0" lIns="0" bIns="0" rIns="0">
            <a:spAutoFit/>
          </a:bodyPr>
          <a:lstStyle/>
          <a:p>
            <a:pPr algn="l" marL="0" indent="0" lvl="0">
              <a:lnSpc>
                <a:spcPts val="2579"/>
              </a:lnSpc>
            </a:pPr>
            <a:r>
              <a:rPr lang="en-US" sz="1842">
                <a:solidFill>
                  <a:srgbClr val="A6A6A6"/>
                </a:solidFill>
                <a:latin typeface="Inter"/>
                <a:ea typeface="Inter"/>
                <a:cs typeface="Inter"/>
                <a:sym typeface="Inter"/>
              </a:rPr>
              <a:t>American Airlines enforces firm standards to ensure safety and comfort during pet travel. The american airlines pet policy on domestic flights is consistently applied at check-in and boarding. Being aware of these strict rules helps avoid denied boarding or travel disruptions.</a:t>
            </a:r>
          </a:p>
        </p:txBody>
      </p:sp>
      <p:sp>
        <p:nvSpPr>
          <p:cNvPr name="TextBox 14" id="14"/>
          <p:cNvSpPr txBox="true"/>
          <p:nvPr/>
        </p:nvSpPr>
        <p:spPr>
          <a:xfrm rot="0">
            <a:off x="8581378" y="1862142"/>
            <a:ext cx="5773317" cy="228600"/>
          </a:xfrm>
          <a:prstGeom prst="rect">
            <a:avLst/>
          </a:prstGeom>
        </p:spPr>
        <p:txBody>
          <a:bodyPr anchor="t" rtlCol="false" tIns="0" lIns="0" bIns="0" rIns="0">
            <a:spAutoFit/>
          </a:bodyPr>
          <a:lstStyle/>
          <a:p>
            <a:pPr algn="l" marL="0" indent="0" lvl="0">
              <a:lnSpc>
                <a:spcPts val="1871"/>
              </a:lnSpc>
              <a:spcBef>
                <a:spcPct val="0"/>
              </a:spcBef>
            </a:pPr>
            <a:r>
              <a:rPr lang="en-US" b="true" sz="1559">
                <a:solidFill>
                  <a:srgbClr val="000000"/>
                </a:solidFill>
                <a:latin typeface="Inter Bold"/>
                <a:ea typeface="Inter Bold"/>
                <a:cs typeface="Inter Bold"/>
                <a:sym typeface="Inter Bold"/>
              </a:rPr>
              <a:t>Q: How strict are American Airlines with pets?</a:t>
            </a:r>
          </a:p>
        </p:txBody>
      </p:sp>
      <p:sp>
        <p:nvSpPr>
          <p:cNvPr name="TextBox 15" id="15"/>
          <p:cNvSpPr txBox="true"/>
          <p:nvPr/>
        </p:nvSpPr>
        <p:spPr>
          <a:xfrm rot="0">
            <a:off x="8581378" y="2810902"/>
            <a:ext cx="5773317" cy="228600"/>
          </a:xfrm>
          <a:prstGeom prst="rect">
            <a:avLst/>
          </a:prstGeom>
        </p:spPr>
        <p:txBody>
          <a:bodyPr anchor="t" rtlCol="false" tIns="0" lIns="0" bIns="0" rIns="0">
            <a:spAutoFit/>
          </a:bodyPr>
          <a:lstStyle/>
          <a:p>
            <a:pPr algn="l" marL="0" indent="0" lvl="0">
              <a:lnSpc>
                <a:spcPts val="1871"/>
              </a:lnSpc>
              <a:spcBef>
                <a:spcPct val="0"/>
              </a:spcBef>
            </a:pPr>
            <a:r>
              <a:rPr lang="en-US" b="true" sz="1559">
                <a:solidFill>
                  <a:srgbClr val="FFFFFF"/>
                </a:solidFill>
                <a:latin typeface="Inter Bold"/>
                <a:ea typeface="Inter Bold"/>
                <a:cs typeface="Inter Bold"/>
                <a:sym typeface="Inter Bold"/>
              </a:rPr>
              <a:t>A: Very strict — rules are enforced at check-in and boarding!</a:t>
            </a:r>
          </a:p>
        </p:txBody>
      </p:sp>
      <p:grpSp>
        <p:nvGrpSpPr>
          <p:cNvPr name="Group 16" id="16"/>
          <p:cNvGrpSpPr/>
          <p:nvPr/>
        </p:nvGrpSpPr>
        <p:grpSpPr>
          <a:xfrm rot="0">
            <a:off x="15878632" y="1540030"/>
            <a:ext cx="987123" cy="987123"/>
            <a:chOff x="0" y="0"/>
            <a:chExt cx="698500" cy="698500"/>
          </a:xfrm>
        </p:grpSpPr>
        <p:sp>
          <p:nvSpPr>
            <p:cNvPr name="Freeform 17" id="17"/>
            <p:cNvSpPr/>
            <p:nvPr/>
          </p:nvSpPr>
          <p:spPr>
            <a:xfrm flipH="false" flipV="false" rot="0">
              <a:off x="0" y="0"/>
              <a:ext cx="698500" cy="698500"/>
            </a:xfrm>
            <a:custGeom>
              <a:avLst/>
              <a:gdLst/>
              <a:ahLst/>
              <a:cxnLst/>
              <a:rect r="r" b="b" t="t" l="l"/>
              <a:pathLst>
                <a:path h="698500" w="698500">
                  <a:moveTo>
                    <a:pt x="698500" y="349250"/>
                  </a:moveTo>
                  <a:cubicBezTo>
                    <a:pt x="588476" y="313379"/>
                    <a:pt x="502341" y="175825"/>
                    <a:pt x="479908" y="0"/>
                  </a:cubicBezTo>
                  <a:cubicBezTo>
                    <a:pt x="463950" y="125312"/>
                    <a:pt x="415552" y="231178"/>
                    <a:pt x="349250" y="294716"/>
                  </a:cubicBezTo>
                  <a:cubicBezTo>
                    <a:pt x="282948" y="231178"/>
                    <a:pt x="234550" y="125475"/>
                    <a:pt x="218592" y="0"/>
                  </a:cubicBezTo>
                  <a:cubicBezTo>
                    <a:pt x="196159" y="175825"/>
                    <a:pt x="110024" y="313379"/>
                    <a:pt x="0" y="349250"/>
                  </a:cubicBezTo>
                  <a:cubicBezTo>
                    <a:pt x="110024" y="385121"/>
                    <a:pt x="196159" y="522675"/>
                    <a:pt x="218592" y="698500"/>
                  </a:cubicBezTo>
                  <a:cubicBezTo>
                    <a:pt x="234550" y="573188"/>
                    <a:pt x="282948" y="467322"/>
                    <a:pt x="349250" y="403784"/>
                  </a:cubicBezTo>
                  <a:cubicBezTo>
                    <a:pt x="415552" y="467322"/>
                    <a:pt x="463950" y="573025"/>
                    <a:pt x="479908" y="698500"/>
                  </a:cubicBezTo>
                  <a:cubicBezTo>
                    <a:pt x="502341" y="522675"/>
                    <a:pt x="588476" y="385121"/>
                    <a:pt x="698500" y="349250"/>
                  </a:cubicBezTo>
                  <a:close/>
                </a:path>
              </a:pathLst>
            </a:custGeom>
            <a:solidFill>
              <a:srgbClr val="FF6D07"/>
            </a:solidFill>
          </p:spPr>
        </p:sp>
        <p:sp>
          <p:nvSpPr>
            <p:cNvPr name="TextBox 18" id="18"/>
            <p:cNvSpPr txBox="true"/>
            <p:nvPr/>
          </p:nvSpPr>
          <p:spPr>
            <a:xfrm>
              <a:off x="76200" y="139700"/>
              <a:ext cx="546100" cy="419100"/>
            </a:xfrm>
            <a:prstGeom prst="rect">
              <a:avLst/>
            </a:prstGeom>
          </p:spPr>
          <p:txBody>
            <a:bodyPr anchor="ctr" rtlCol="false" tIns="50800" lIns="50800" bIns="50800" rIns="50800"/>
            <a:lstStyle/>
            <a:p>
              <a:pPr algn="ctr" marL="0" indent="0" lvl="0">
                <a:lnSpc>
                  <a:spcPts val="2709"/>
                </a:lnSpc>
              </a:pPr>
            </a:p>
          </p:txBody>
        </p:sp>
      </p:grpSp>
      <p:sp>
        <p:nvSpPr>
          <p:cNvPr name="Freeform 19" id="19"/>
          <p:cNvSpPr/>
          <p:nvPr/>
        </p:nvSpPr>
        <p:spPr>
          <a:xfrm flipH="false" flipV="false" rot="0">
            <a:off x="0" y="0"/>
            <a:ext cx="3241190" cy="1047405"/>
          </a:xfrm>
          <a:custGeom>
            <a:avLst/>
            <a:gdLst/>
            <a:ahLst/>
            <a:cxnLst/>
            <a:rect r="r" b="b" t="t" l="l"/>
            <a:pathLst>
              <a:path h="1047405" w="3241190">
                <a:moveTo>
                  <a:pt x="0" y="0"/>
                </a:moveTo>
                <a:lnTo>
                  <a:pt x="3241190" y="0"/>
                </a:lnTo>
                <a:lnTo>
                  <a:pt x="3241190" y="1047405"/>
                </a:lnTo>
                <a:lnTo>
                  <a:pt x="0" y="1047405"/>
                </a:lnTo>
                <a:lnTo>
                  <a:pt x="0" y="0"/>
                </a:lnTo>
                <a:close/>
              </a:path>
            </a:pathLst>
          </a:custGeom>
          <a:blipFill>
            <a:blip r:embed="rId5"/>
            <a:stretch>
              <a:fillRect l="0" t="-10723" r="0" b="-19149"/>
            </a:stretch>
          </a:blipFill>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223343"/>
        </a:solidFill>
      </p:bgPr>
    </p:bg>
    <p:spTree>
      <p:nvGrpSpPr>
        <p:cNvPr id="1" name=""/>
        <p:cNvGrpSpPr/>
        <p:nvPr/>
      </p:nvGrpSpPr>
      <p:grpSpPr>
        <a:xfrm>
          <a:off x="0" y="0"/>
          <a:ext cx="0" cy="0"/>
          <a:chOff x="0" y="0"/>
          <a:chExt cx="0" cy="0"/>
        </a:xfrm>
      </p:grpSpPr>
      <p:grpSp>
        <p:nvGrpSpPr>
          <p:cNvPr name="Group 2" id="2"/>
          <p:cNvGrpSpPr/>
          <p:nvPr/>
        </p:nvGrpSpPr>
        <p:grpSpPr>
          <a:xfrm rot="0">
            <a:off x="11571244" y="1799086"/>
            <a:ext cx="4987978" cy="681539"/>
            <a:chOff x="0" y="0"/>
            <a:chExt cx="1313706" cy="179500"/>
          </a:xfrm>
        </p:grpSpPr>
        <p:sp>
          <p:nvSpPr>
            <p:cNvPr name="Freeform 3" id="3"/>
            <p:cNvSpPr/>
            <p:nvPr/>
          </p:nvSpPr>
          <p:spPr>
            <a:xfrm flipH="false" flipV="false" rot="0">
              <a:off x="0" y="0"/>
              <a:ext cx="1313706" cy="179500"/>
            </a:xfrm>
            <a:custGeom>
              <a:avLst/>
              <a:gdLst/>
              <a:ahLst/>
              <a:cxnLst/>
              <a:rect r="r" b="b" t="t" l="l"/>
              <a:pathLst>
                <a:path h="179500" w="1313706">
                  <a:moveTo>
                    <a:pt x="79158" y="0"/>
                  </a:moveTo>
                  <a:lnTo>
                    <a:pt x="1234548" y="0"/>
                  </a:lnTo>
                  <a:cubicBezTo>
                    <a:pt x="1255542" y="0"/>
                    <a:pt x="1275676" y="8340"/>
                    <a:pt x="1290521" y="23185"/>
                  </a:cubicBezTo>
                  <a:cubicBezTo>
                    <a:pt x="1305366" y="38030"/>
                    <a:pt x="1313706" y="58164"/>
                    <a:pt x="1313706" y="79158"/>
                  </a:cubicBezTo>
                  <a:lnTo>
                    <a:pt x="1313706" y="100342"/>
                  </a:lnTo>
                  <a:cubicBezTo>
                    <a:pt x="1313706" y="121336"/>
                    <a:pt x="1305366" y="141470"/>
                    <a:pt x="1290521" y="156315"/>
                  </a:cubicBezTo>
                  <a:cubicBezTo>
                    <a:pt x="1275676" y="171160"/>
                    <a:pt x="1255542" y="179500"/>
                    <a:pt x="1234548" y="179500"/>
                  </a:cubicBezTo>
                  <a:lnTo>
                    <a:pt x="79158" y="179500"/>
                  </a:lnTo>
                  <a:cubicBezTo>
                    <a:pt x="35440" y="179500"/>
                    <a:pt x="0" y="144060"/>
                    <a:pt x="0" y="100342"/>
                  </a:cubicBezTo>
                  <a:lnTo>
                    <a:pt x="0" y="79158"/>
                  </a:lnTo>
                  <a:cubicBezTo>
                    <a:pt x="0" y="58164"/>
                    <a:pt x="8340" y="38030"/>
                    <a:pt x="23185" y="23185"/>
                  </a:cubicBezTo>
                  <a:cubicBezTo>
                    <a:pt x="38030" y="8340"/>
                    <a:pt x="58164" y="0"/>
                    <a:pt x="79158" y="0"/>
                  </a:cubicBezTo>
                  <a:close/>
                </a:path>
              </a:pathLst>
            </a:custGeom>
            <a:solidFill>
              <a:srgbClr val="D9D9D9"/>
            </a:solidFill>
          </p:spPr>
        </p:sp>
        <p:sp>
          <p:nvSpPr>
            <p:cNvPr name="TextBox 4" id="4"/>
            <p:cNvSpPr txBox="true"/>
            <p:nvPr/>
          </p:nvSpPr>
          <p:spPr>
            <a:xfrm>
              <a:off x="0" y="0"/>
              <a:ext cx="1313706" cy="179500"/>
            </a:xfrm>
            <a:prstGeom prst="rect">
              <a:avLst/>
            </a:prstGeom>
          </p:spPr>
          <p:txBody>
            <a:bodyPr anchor="ctr" rtlCol="false" tIns="50800" lIns="50800" bIns="50800" rIns="50800"/>
            <a:lstStyle/>
            <a:p>
              <a:pPr algn="ctr" marL="0" indent="0" lvl="0">
                <a:lnSpc>
                  <a:spcPts val="2709"/>
                </a:lnSpc>
              </a:pPr>
            </a:p>
          </p:txBody>
        </p:sp>
      </p:grpSp>
      <p:grpSp>
        <p:nvGrpSpPr>
          <p:cNvPr name="Group 5" id="5"/>
          <p:cNvGrpSpPr/>
          <p:nvPr/>
        </p:nvGrpSpPr>
        <p:grpSpPr>
          <a:xfrm rot="0">
            <a:off x="11571244" y="2747846"/>
            <a:ext cx="2369509" cy="681539"/>
            <a:chOff x="0" y="0"/>
            <a:chExt cx="624068" cy="179500"/>
          </a:xfrm>
        </p:grpSpPr>
        <p:sp>
          <p:nvSpPr>
            <p:cNvPr name="Freeform 6" id="6"/>
            <p:cNvSpPr/>
            <p:nvPr/>
          </p:nvSpPr>
          <p:spPr>
            <a:xfrm flipH="false" flipV="false" rot="0">
              <a:off x="0" y="0"/>
              <a:ext cx="624068" cy="179500"/>
            </a:xfrm>
            <a:custGeom>
              <a:avLst/>
              <a:gdLst/>
              <a:ahLst/>
              <a:cxnLst/>
              <a:rect r="r" b="b" t="t" l="l"/>
              <a:pathLst>
                <a:path h="179500" w="624068">
                  <a:moveTo>
                    <a:pt x="89750" y="0"/>
                  </a:moveTo>
                  <a:lnTo>
                    <a:pt x="534318" y="0"/>
                  </a:lnTo>
                  <a:cubicBezTo>
                    <a:pt x="558121" y="0"/>
                    <a:pt x="580950" y="9456"/>
                    <a:pt x="597781" y="26287"/>
                  </a:cubicBezTo>
                  <a:cubicBezTo>
                    <a:pt x="614612" y="43119"/>
                    <a:pt x="624068" y="65947"/>
                    <a:pt x="624068" y="89750"/>
                  </a:cubicBezTo>
                  <a:lnTo>
                    <a:pt x="624068" y="89750"/>
                  </a:lnTo>
                  <a:cubicBezTo>
                    <a:pt x="624068" y="113553"/>
                    <a:pt x="614612" y="136381"/>
                    <a:pt x="597781" y="153213"/>
                  </a:cubicBezTo>
                  <a:cubicBezTo>
                    <a:pt x="580950" y="170044"/>
                    <a:pt x="558121" y="179500"/>
                    <a:pt x="534318" y="179500"/>
                  </a:cubicBezTo>
                  <a:lnTo>
                    <a:pt x="89750" y="179500"/>
                  </a:lnTo>
                  <a:cubicBezTo>
                    <a:pt x="65947" y="179500"/>
                    <a:pt x="43119" y="170044"/>
                    <a:pt x="26287" y="153213"/>
                  </a:cubicBezTo>
                  <a:cubicBezTo>
                    <a:pt x="9456" y="136381"/>
                    <a:pt x="0" y="113553"/>
                    <a:pt x="0" y="89750"/>
                  </a:cubicBezTo>
                  <a:lnTo>
                    <a:pt x="0" y="89750"/>
                  </a:lnTo>
                  <a:cubicBezTo>
                    <a:pt x="0" y="65947"/>
                    <a:pt x="9456" y="43119"/>
                    <a:pt x="26287" y="26287"/>
                  </a:cubicBezTo>
                  <a:cubicBezTo>
                    <a:pt x="43119" y="9456"/>
                    <a:pt x="65947" y="0"/>
                    <a:pt x="89750" y="0"/>
                  </a:cubicBezTo>
                  <a:close/>
                </a:path>
              </a:pathLst>
            </a:custGeom>
            <a:solidFill>
              <a:srgbClr val="FF6D07"/>
            </a:solidFill>
          </p:spPr>
        </p:sp>
        <p:sp>
          <p:nvSpPr>
            <p:cNvPr name="TextBox 7" id="7"/>
            <p:cNvSpPr txBox="true"/>
            <p:nvPr/>
          </p:nvSpPr>
          <p:spPr>
            <a:xfrm>
              <a:off x="0" y="0"/>
              <a:ext cx="624068" cy="179500"/>
            </a:xfrm>
            <a:prstGeom prst="rect">
              <a:avLst/>
            </a:prstGeom>
          </p:spPr>
          <p:txBody>
            <a:bodyPr anchor="ctr" rtlCol="false" tIns="50800" lIns="50800" bIns="50800" rIns="50800"/>
            <a:lstStyle/>
            <a:p>
              <a:pPr algn="ctr" marL="0" indent="0" lvl="0">
                <a:lnSpc>
                  <a:spcPts val="2709"/>
                </a:lnSpc>
              </a:pPr>
            </a:p>
          </p:txBody>
        </p:sp>
      </p:grpSp>
      <p:sp>
        <p:nvSpPr>
          <p:cNvPr name="TextBox 8" id="8"/>
          <p:cNvSpPr txBox="true"/>
          <p:nvPr/>
        </p:nvSpPr>
        <p:spPr>
          <a:xfrm rot="0">
            <a:off x="1656726" y="6306600"/>
            <a:ext cx="4186847" cy="3229274"/>
          </a:xfrm>
          <a:prstGeom prst="rect">
            <a:avLst/>
          </a:prstGeom>
        </p:spPr>
        <p:txBody>
          <a:bodyPr anchor="t" rtlCol="false" tIns="0" lIns="0" bIns="0" rIns="0">
            <a:spAutoFit/>
          </a:bodyPr>
          <a:lstStyle/>
          <a:p>
            <a:pPr algn="l" marL="0" indent="0" lvl="0">
              <a:lnSpc>
                <a:spcPts val="2608"/>
              </a:lnSpc>
            </a:pPr>
            <a:r>
              <a:rPr lang="en-US" sz="1863">
                <a:solidFill>
                  <a:srgbClr val="A6A6A6"/>
                </a:solidFill>
                <a:latin typeface="Inter"/>
                <a:ea typeface="Inter"/>
                <a:cs typeface="Inter"/>
                <a:sym typeface="Inter"/>
              </a:rPr>
              <a:t>Health certificates are essential for pet travel on American Airlines. Required for all pets, issued within 10 days of travel by a licensed veterinarian. The certificate confirms your pet is fit for air travel. International flights may require additional certifications. Keep original documents accessible throughout your journey.</a:t>
            </a:r>
          </a:p>
        </p:txBody>
      </p:sp>
      <p:grpSp>
        <p:nvGrpSpPr>
          <p:cNvPr name="Group 9" id="9"/>
          <p:cNvGrpSpPr/>
          <p:nvPr/>
        </p:nvGrpSpPr>
        <p:grpSpPr>
          <a:xfrm rot="0">
            <a:off x="7229029" y="4580012"/>
            <a:ext cx="9463928" cy="4202965"/>
            <a:chOff x="0" y="0"/>
            <a:chExt cx="1905391" cy="846191"/>
          </a:xfrm>
        </p:grpSpPr>
        <p:sp>
          <p:nvSpPr>
            <p:cNvPr name="Freeform 10" id="10"/>
            <p:cNvSpPr/>
            <p:nvPr/>
          </p:nvSpPr>
          <p:spPr>
            <a:xfrm flipH="false" flipV="false" rot="0">
              <a:off x="0" y="0"/>
              <a:ext cx="1905391" cy="846191"/>
            </a:xfrm>
            <a:custGeom>
              <a:avLst/>
              <a:gdLst/>
              <a:ahLst/>
              <a:cxnLst/>
              <a:rect r="r" b="b" t="t" l="l"/>
              <a:pathLst>
                <a:path h="846191" w="1905391">
                  <a:moveTo>
                    <a:pt x="26995" y="0"/>
                  </a:moveTo>
                  <a:lnTo>
                    <a:pt x="1878395" y="0"/>
                  </a:lnTo>
                  <a:cubicBezTo>
                    <a:pt x="1885555" y="0"/>
                    <a:pt x="1892421" y="2844"/>
                    <a:pt x="1897484" y="7907"/>
                  </a:cubicBezTo>
                  <a:cubicBezTo>
                    <a:pt x="1902546" y="12969"/>
                    <a:pt x="1905391" y="19836"/>
                    <a:pt x="1905391" y="26995"/>
                  </a:cubicBezTo>
                  <a:lnTo>
                    <a:pt x="1905391" y="819196"/>
                  </a:lnTo>
                  <a:cubicBezTo>
                    <a:pt x="1905391" y="826355"/>
                    <a:pt x="1902546" y="833222"/>
                    <a:pt x="1897484" y="838284"/>
                  </a:cubicBezTo>
                  <a:cubicBezTo>
                    <a:pt x="1892421" y="843347"/>
                    <a:pt x="1885555" y="846191"/>
                    <a:pt x="1878395" y="846191"/>
                  </a:cubicBezTo>
                  <a:lnTo>
                    <a:pt x="26995" y="846191"/>
                  </a:lnTo>
                  <a:cubicBezTo>
                    <a:pt x="19836" y="846191"/>
                    <a:pt x="12969" y="843347"/>
                    <a:pt x="7907" y="838284"/>
                  </a:cubicBezTo>
                  <a:cubicBezTo>
                    <a:pt x="2844" y="833222"/>
                    <a:pt x="0" y="826355"/>
                    <a:pt x="0" y="819196"/>
                  </a:cubicBezTo>
                  <a:lnTo>
                    <a:pt x="0" y="26995"/>
                  </a:lnTo>
                  <a:cubicBezTo>
                    <a:pt x="0" y="19836"/>
                    <a:pt x="2844" y="12969"/>
                    <a:pt x="7907" y="7907"/>
                  </a:cubicBezTo>
                  <a:cubicBezTo>
                    <a:pt x="12969" y="2844"/>
                    <a:pt x="19836" y="0"/>
                    <a:pt x="26995" y="0"/>
                  </a:cubicBezTo>
                  <a:close/>
                </a:path>
              </a:pathLst>
            </a:custGeom>
            <a:blipFill>
              <a:blip r:embed="rId2"/>
              <a:stretch>
                <a:fillRect l="-323" t="0" r="-323" b="0"/>
              </a:stretch>
            </a:blipFill>
          </p:spPr>
        </p:sp>
      </p:grpSp>
      <p:sp>
        <p:nvSpPr>
          <p:cNvPr name="Freeform 11" id="11"/>
          <p:cNvSpPr/>
          <p:nvPr/>
        </p:nvSpPr>
        <p:spPr>
          <a:xfrm flipH="false" flipV="false" rot="-2700000">
            <a:off x="1916553" y="4887464"/>
            <a:ext cx="1254558" cy="1254558"/>
          </a:xfrm>
          <a:custGeom>
            <a:avLst/>
            <a:gdLst/>
            <a:ahLst/>
            <a:cxnLst/>
            <a:rect r="r" b="b" t="t" l="l"/>
            <a:pathLst>
              <a:path h="1254558" w="1254558">
                <a:moveTo>
                  <a:pt x="0" y="0"/>
                </a:moveTo>
                <a:lnTo>
                  <a:pt x="1254558" y="0"/>
                </a:lnTo>
                <a:lnTo>
                  <a:pt x="1254558" y="1254558"/>
                </a:lnTo>
                <a:lnTo>
                  <a:pt x="0" y="125455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12" id="12"/>
          <p:cNvSpPr txBox="true"/>
          <p:nvPr/>
        </p:nvSpPr>
        <p:spPr>
          <a:xfrm rot="0">
            <a:off x="1656726" y="1471236"/>
            <a:ext cx="8090603" cy="2266950"/>
          </a:xfrm>
          <a:prstGeom prst="rect">
            <a:avLst/>
          </a:prstGeom>
        </p:spPr>
        <p:txBody>
          <a:bodyPr anchor="t" rtlCol="false" tIns="0" lIns="0" bIns="0" rIns="0">
            <a:spAutoFit/>
          </a:bodyPr>
          <a:lstStyle/>
          <a:p>
            <a:pPr algn="l" marL="0" indent="0" lvl="0">
              <a:lnSpc>
                <a:spcPts val="8993"/>
              </a:lnSpc>
            </a:pPr>
            <a:r>
              <a:rPr lang="en-US" sz="7494" i="true">
                <a:solidFill>
                  <a:srgbClr val="EFEFEF"/>
                </a:solidFill>
                <a:latin typeface="TT Ramillas Italics"/>
                <a:ea typeface="TT Ramillas Italics"/>
                <a:cs typeface="TT Ramillas Italics"/>
                <a:sym typeface="TT Ramillas Italics"/>
              </a:rPr>
              <a:t>Health Certificate Requirements</a:t>
            </a:r>
          </a:p>
        </p:txBody>
      </p:sp>
      <p:sp>
        <p:nvSpPr>
          <p:cNvPr name="TextBox 13" id="13"/>
          <p:cNvSpPr txBox="true"/>
          <p:nvPr/>
        </p:nvSpPr>
        <p:spPr>
          <a:xfrm rot="0">
            <a:off x="12018413" y="1958881"/>
            <a:ext cx="4674544" cy="285750"/>
          </a:xfrm>
          <a:prstGeom prst="rect">
            <a:avLst/>
          </a:prstGeom>
        </p:spPr>
        <p:txBody>
          <a:bodyPr anchor="t" rtlCol="false" tIns="0" lIns="0" bIns="0" rIns="0">
            <a:spAutoFit/>
          </a:bodyPr>
          <a:lstStyle/>
          <a:p>
            <a:pPr algn="l" marL="0" indent="0" lvl="0">
              <a:lnSpc>
                <a:spcPts val="2211"/>
              </a:lnSpc>
              <a:spcBef>
                <a:spcPct val="0"/>
              </a:spcBef>
            </a:pPr>
            <a:r>
              <a:rPr lang="en-US" b="true" sz="1842">
                <a:solidFill>
                  <a:srgbClr val="000000"/>
                </a:solidFill>
                <a:latin typeface="Inter Bold"/>
                <a:ea typeface="Inter Bold"/>
                <a:cs typeface="Inter Bold"/>
                <a:sym typeface="Inter Bold"/>
              </a:rPr>
              <a:t>Q: Does my pet need a health certificate?</a:t>
            </a:r>
          </a:p>
        </p:txBody>
      </p:sp>
      <p:sp>
        <p:nvSpPr>
          <p:cNvPr name="TextBox 14" id="14"/>
          <p:cNvSpPr txBox="true"/>
          <p:nvPr/>
        </p:nvSpPr>
        <p:spPr>
          <a:xfrm rot="0">
            <a:off x="12018413" y="2907641"/>
            <a:ext cx="2046820" cy="285750"/>
          </a:xfrm>
          <a:prstGeom prst="rect">
            <a:avLst/>
          </a:prstGeom>
        </p:spPr>
        <p:txBody>
          <a:bodyPr anchor="t" rtlCol="false" tIns="0" lIns="0" bIns="0" rIns="0">
            <a:spAutoFit/>
          </a:bodyPr>
          <a:lstStyle/>
          <a:p>
            <a:pPr algn="l" marL="0" indent="0" lvl="0">
              <a:lnSpc>
                <a:spcPts val="2211"/>
              </a:lnSpc>
              <a:spcBef>
                <a:spcPct val="0"/>
              </a:spcBef>
            </a:pPr>
            <a:r>
              <a:rPr lang="en-US" b="true" sz="1842">
                <a:solidFill>
                  <a:srgbClr val="223343"/>
                </a:solidFill>
                <a:latin typeface="Inter Bold"/>
                <a:ea typeface="Inter Bold"/>
                <a:cs typeface="Inter Bold"/>
                <a:sym typeface="Inter Bold"/>
              </a:rPr>
              <a:t>A: Yes, always</a:t>
            </a:r>
          </a:p>
        </p:txBody>
      </p:sp>
      <p:grpSp>
        <p:nvGrpSpPr>
          <p:cNvPr name="Group 15" id="15"/>
          <p:cNvGrpSpPr/>
          <p:nvPr/>
        </p:nvGrpSpPr>
        <p:grpSpPr>
          <a:xfrm rot="0">
            <a:off x="9747329" y="1760723"/>
            <a:ext cx="987123" cy="987123"/>
            <a:chOff x="0" y="0"/>
            <a:chExt cx="698500" cy="698500"/>
          </a:xfrm>
        </p:grpSpPr>
        <p:sp>
          <p:nvSpPr>
            <p:cNvPr name="Freeform 16" id="16"/>
            <p:cNvSpPr/>
            <p:nvPr/>
          </p:nvSpPr>
          <p:spPr>
            <a:xfrm flipH="false" flipV="false" rot="0">
              <a:off x="0" y="0"/>
              <a:ext cx="698500" cy="698500"/>
            </a:xfrm>
            <a:custGeom>
              <a:avLst/>
              <a:gdLst/>
              <a:ahLst/>
              <a:cxnLst/>
              <a:rect r="r" b="b" t="t" l="l"/>
              <a:pathLst>
                <a:path h="698500" w="698500">
                  <a:moveTo>
                    <a:pt x="698500" y="349250"/>
                  </a:moveTo>
                  <a:cubicBezTo>
                    <a:pt x="588476" y="313379"/>
                    <a:pt x="502341" y="175825"/>
                    <a:pt x="479908" y="0"/>
                  </a:cubicBezTo>
                  <a:cubicBezTo>
                    <a:pt x="463950" y="125312"/>
                    <a:pt x="415552" y="231178"/>
                    <a:pt x="349250" y="294716"/>
                  </a:cubicBezTo>
                  <a:cubicBezTo>
                    <a:pt x="282948" y="231178"/>
                    <a:pt x="234550" y="125475"/>
                    <a:pt x="218592" y="0"/>
                  </a:cubicBezTo>
                  <a:cubicBezTo>
                    <a:pt x="196159" y="175825"/>
                    <a:pt x="110024" y="313379"/>
                    <a:pt x="0" y="349250"/>
                  </a:cubicBezTo>
                  <a:cubicBezTo>
                    <a:pt x="110024" y="385121"/>
                    <a:pt x="196159" y="522675"/>
                    <a:pt x="218592" y="698500"/>
                  </a:cubicBezTo>
                  <a:cubicBezTo>
                    <a:pt x="234550" y="573188"/>
                    <a:pt x="282948" y="467322"/>
                    <a:pt x="349250" y="403784"/>
                  </a:cubicBezTo>
                  <a:cubicBezTo>
                    <a:pt x="415552" y="467322"/>
                    <a:pt x="463950" y="573025"/>
                    <a:pt x="479908" y="698500"/>
                  </a:cubicBezTo>
                  <a:cubicBezTo>
                    <a:pt x="502341" y="522675"/>
                    <a:pt x="588476" y="385121"/>
                    <a:pt x="698500" y="349250"/>
                  </a:cubicBezTo>
                  <a:close/>
                </a:path>
              </a:pathLst>
            </a:custGeom>
            <a:solidFill>
              <a:srgbClr val="FF6D07"/>
            </a:solidFill>
          </p:spPr>
        </p:sp>
        <p:sp>
          <p:nvSpPr>
            <p:cNvPr name="TextBox 17" id="17"/>
            <p:cNvSpPr txBox="true"/>
            <p:nvPr/>
          </p:nvSpPr>
          <p:spPr>
            <a:xfrm>
              <a:off x="76200" y="139700"/>
              <a:ext cx="546100" cy="419100"/>
            </a:xfrm>
            <a:prstGeom prst="rect">
              <a:avLst/>
            </a:prstGeom>
          </p:spPr>
          <p:txBody>
            <a:bodyPr anchor="ctr" rtlCol="false" tIns="50800" lIns="50800" bIns="50800" rIns="50800"/>
            <a:lstStyle/>
            <a:p>
              <a:pPr algn="ctr" marL="0" indent="0" lvl="0">
                <a:lnSpc>
                  <a:spcPts val="2709"/>
                </a:lnSpc>
              </a:pPr>
            </a:p>
          </p:txBody>
        </p:sp>
      </p:grpSp>
      <p:sp>
        <p:nvSpPr>
          <p:cNvPr name="Freeform 18" id="18"/>
          <p:cNvSpPr/>
          <p:nvPr/>
        </p:nvSpPr>
        <p:spPr>
          <a:xfrm flipH="false" flipV="false" rot="0">
            <a:off x="0" y="0"/>
            <a:ext cx="3241190" cy="1047405"/>
          </a:xfrm>
          <a:custGeom>
            <a:avLst/>
            <a:gdLst/>
            <a:ahLst/>
            <a:cxnLst/>
            <a:rect r="r" b="b" t="t" l="l"/>
            <a:pathLst>
              <a:path h="1047405" w="3241190">
                <a:moveTo>
                  <a:pt x="0" y="0"/>
                </a:moveTo>
                <a:lnTo>
                  <a:pt x="3241190" y="0"/>
                </a:lnTo>
                <a:lnTo>
                  <a:pt x="3241190" y="1047405"/>
                </a:lnTo>
                <a:lnTo>
                  <a:pt x="0" y="1047405"/>
                </a:lnTo>
                <a:lnTo>
                  <a:pt x="0" y="0"/>
                </a:lnTo>
                <a:close/>
              </a:path>
            </a:pathLst>
          </a:custGeom>
          <a:blipFill>
            <a:blip r:embed="rId5"/>
            <a:stretch>
              <a:fillRect l="0" t="-10723" r="0" b="-19149"/>
            </a:stretch>
          </a:blipFill>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EFEFEF"/>
        </a:solidFill>
      </p:bgPr>
    </p:bg>
    <p:spTree>
      <p:nvGrpSpPr>
        <p:cNvPr id="1" name=""/>
        <p:cNvGrpSpPr/>
        <p:nvPr/>
      </p:nvGrpSpPr>
      <p:grpSpPr>
        <a:xfrm>
          <a:off x="0" y="0"/>
          <a:ext cx="0" cy="0"/>
          <a:chOff x="0" y="0"/>
          <a:chExt cx="0" cy="0"/>
        </a:xfrm>
      </p:grpSpPr>
      <p:grpSp>
        <p:nvGrpSpPr>
          <p:cNvPr name="Group 2" id="2"/>
          <p:cNvGrpSpPr/>
          <p:nvPr/>
        </p:nvGrpSpPr>
        <p:grpSpPr>
          <a:xfrm rot="0">
            <a:off x="1028700" y="1028700"/>
            <a:ext cx="16230600" cy="3665117"/>
            <a:chOff x="0" y="0"/>
            <a:chExt cx="3195850" cy="721672"/>
          </a:xfrm>
        </p:grpSpPr>
        <p:sp>
          <p:nvSpPr>
            <p:cNvPr name="Freeform 3" id="3"/>
            <p:cNvSpPr/>
            <p:nvPr/>
          </p:nvSpPr>
          <p:spPr>
            <a:xfrm flipH="false" flipV="false" rot="0">
              <a:off x="0" y="0"/>
              <a:ext cx="3195850" cy="721672"/>
            </a:xfrm>
            <a:custGeom>
              <a:avLst/>
              <a:gdLst/>
              <a:ahLst/>
              <a:cxnLst/>
              <a:rect r="r" b="b" t="t" l="l"/>
              <a:pathLst>
                <a:path h="721672" w="3195850">
                  <a:moveTo>
                    <a:pt x="15741" y="0"/>
                  </a:moveTo>
                  <a:lnTo>
                    <a:pt x="3180109" y="0"/>
                  </a:lnTo>
                  <a:cubicBezTo>
                    <a:pt x="3188803" y="0"/>
                    <a:pt x="3195850" y="7047"/>
                    <a:pt x="3195850" y="15741"/>
                  </a:cubicBezTo>
                  <a:lnTo>
                    <a:pt x="3195850" y="705931"/>
                  </a:lnTo>
                  <a:cubicBezTo>
                    <a:pt x="3195850" y="710106"/>
                    <a:pt x="3194192" y="714109"/>
                    <a:pt x="3191240" y="717061"/>
                  </a:cubicBezTo>
                  <a:cubicBezTo>
                    <a:pt x="3188288" y="720013"/>
                    <a:pt x="3184284" y="721672"/>
                    <a:pt x="3180109" y="721672"/>
                  </a:cubicBezTo>
                  <a:lnTo>
                    <a:pt x="15741" y="721672"/>
                  </a:lnTo>
                  <a:cubicBezTo>
                    <a:pt x="7047" y="721672"/>
                    <a:pt x="0" y="714624"/>
                    <a:pt x="0" y="705931"/>
                  </a:cubicBezTo>
                  <a:lnTo>
                    <a:pt x="0" y="15741"/>
                  </a:lnTo>
                  <a:cubicBezTo>
                    <a:pt x="0" y="7047"/>
                    <a:pt x="7047" y="0"/>
                    <a:pt x="15741" y="0"/>
                  </a:cubicBezTo>
                  <a:close/>
                </a:path>
              </a:pathLst>
            </a:custGeom>
            <a:blipFill>
              <a:blip r:embed="rId2"/>
              <a:stretch>
                <a:fillRect l="0" t="-373" r="0" b="-373"/>
              </a:stretch>
            </a:blipFill>
          </p:spPr>
        </p:sp>
      </p:grpSp>
      <p:grpSp>
        <p:nvGrpSpPr>
          <p:cNvPr name="Group 4" id="4"/>
          <p:cNvGrpSpPr/>
          <p:nvPr/>
        </p:nvGrpSpPr>
        <p:grpSpPr>
          <a:xfrm rot="0">
            <a:off x="7600519" y="3150767"/>
            <a:ext cx="3086100" cy="3086100"/>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6D07"/>
            </a:solidFill>
          </p:spPr>
        </p:sp>
        <p:sp>
          <p:nvSpPr>
            <p:cNvPr name="TextBox 6" id="6"/>
            <p:cNvSpPr txBox="true"/>
            <p:nvPr/>
          </p:nvSpPr>
          <p:spPr>
            <a:xfrm>
              <a:off x="76200" y="76200"/>
              <a:ext cx="660400" cy="660400"/>
            </a:xfrm>
            <a:prstGeom prst="rect">
              <a:avLst/>
            </a:prstGeom>
          </p:spPr>
          <p:txBody>
            <a:bodyPr anchor="ctr" rtlCol="false" tIns="50800" lIns="50800" bIns="50800" rIns="50800"/>
            <a:lstStyle/>
            <a:p>
              <a:pPr algn="ctr" marL="0" indent="0" lvl="0">
                <a:lnSpc>
                  <a:spcPts val="2709"/>
                </a:lnSpc>
              </a:pPr>
            </a:p>
          </p:txBody>
        </p:sp>
      </p:grpSp>
      <p:grpSp>
        <p:nvGrpSpPr>
          <p:cNvPr name="Group 7" id="7"/>
          <p:cNvGrpSpPr/>
          <p:nvPr/>
        </p:nvGrpSpPr>
        <p:grpSpPr>
          <a:xfrm rot="0">
            <a:off x="2181656" y="3150767"/>
            <a:ext cx="3086100" cy="3086100"/>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23343"/>
            </a:solidFill>
          </p:spPr>
        </p:sp>
        <p:sp>
          <p:nvSpPr>
            <p:cNvPr name="TextBox 9" id="9"/>
            <p:cNvSpPr txBox="true"/>
            <p:nvPr/>
          </p:nvSpPr>
          <p:spPr>
            <a:xfrm>
              <a:off x="76200" y="76200"/>
              <a:ext cx="660400" cy="660400"/>
            </a:xfrm>
            <a:prstGeom prst="rect">
              <a:avLst/>
            </a:prstGeom>
          </p:spPr>
          <p:txBody>
            <a:bodyPr anchor="ctr" rtlCol="false" tIns="50800" lIns="50800" bIns="50800" rIns="50800"/>
            <a:lstStyle/>
            <a:p>
              <a:pPr algn="ctr" marL="0" indent="0" lvl="0">
                <a:lnSpc>
                  <a:spcPts val="2709"/>
                </a:lnSpc>
              </a:pPr>
            </a:p>
          </p:txBody>
        </p:sp>
      </p:grpSp>
      <p:grpSp>
        <p:nvGrpSpPr>
          <p:cNvPr name="Group 10" id="10"/>
          <p:cNvGrpSpPr/>
          <p:nvPr/>
        </p:nvGrpSpPr>
        <p:grpSpPr>
          <a:xfrm rot="0">
            <a:off x="13020244" y="3150767"/>
            <a:ext cx="3086100" cy="3086100"/>
            <a:chOff x="0" y="0"/>
            <a:chExt cx="812800" cy="812800"/>
          </a:xfrm>
        </p:grpSpPr>
        <p:sp>
          <p:nvSpPr>
            <p:cNvPr name="Freeform 11" id="1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6A6A6"/>
            </a:solidFill>
          </p:spPr>
        </p:sp>
        <p:sp>
          <p:nvSpPr>
            <p:cNvPr name="TextBox 12" id="12"/>
            <p:cNvSpPr txBox="true"/>
            <p:nvPr/>
          </p:nvSpPr>
          <p:spPr>
            <a:xfrm>
              <a:off x="76200" y="76200"/>
              <a:ext cx="660400" cy="660400"/>
            </a:xfrm>
            <a:prstGeom prst="rect">
              <a:avLst/>
            </a:prstGeom>
          </p:spPr>
          <p:txBody>
            <a:bodyPr anchor="ctr" rtlCol="false" tIns="50800" lIns="50800" bIns="50800" rIns="50800"/>
            <a:lstStyle/>
            <a:p>
              <a:pPr algn="ctr" marL="0" indent="0" lvl="0">
                <a:lnSpc>
                  <a:spcPts val="2709"/>
                </a:lnSpc>
              </a:pPr>
            </a:p>
          </p:txBody>
        </p:sp>
      </p:grpSp>
      <p:sp>
        <p:nvSpPr>
          <p:cNvPr name="TextBox 13" id="13"/>
          <p:cNvSpPr txBox="true"/>
          <p:nvPr/>
        </p:nvSpPr>
        <p:spPr>
          <a:xfrm rot="0">
            <a:off x="697377" y="6237840"/>
            <a:ext cx="6457081" cy="2228850"/>
          </a:xfrm>
          <a:prstGeom prst="rect">
            <a:avLst/>
          </a:prstGeom>
        </p:spPr>
        <p:txBody>
          <a:bodyPr anchor="t" rtlCol="false" tIns="0" lIns="0" bIns="0" rIns="0">
            <a:spAutoFit/>
          </a:bodyPr>
          <a:lstStyle/>
          <a:p>
            <a:pPr algn="l" marL="0" indent="0" lvl="0">
              <a:lnSpc>
                <a:spcPts val="8805"/>
              </a:lnSpc>
            </a:pPr>
            <a:r>
              <a:rPr lang="en-US" sz="7337" i="true">
                <a:solidFill>
                  <a:srgbClr val="000000"/>
                </a:solidFill>
                <a:latin typeface="TT Ramillas Italics"/>
                <a:ea typeface="TT Ramillas Italics"/>
                <a:cs typeface="TT Ramillas Italics"/>
                <a:sym typeface="TT Ramillas Italics"/>
              </a:rPr>
              <a:t>Weight Limits &amp; Carrier Rules</a:t>
            </a:r>
          </a:p>
        </p:txBody>
      </p:sp>
      <p:sp>
        <p:nvSpPr>
          <p:cNvPr name="TextBox 14" id="14"/>
          <p:cNvSpPr txBox="true"/>
          <p:nvPr/>
        </p:nvSpPr>
        <p:spPr>
          <a:xfrm rot="0">
            <a:off x="2565833" y="4525952"/>
            <a:ext cx="2317746" cy="352425"/>
          </a:xfrm>
          <a:prstGeom prst="rect">
            <a:avLst/>
          </a:prstGeom>
        </p:spPr>
        <p:txBody>
          <a:bodyPr anchor="t" rtlCol="false" tIns="0" lIns="0" bIns="0" rIns="0">
            <a:spAutoFit/>
          </a:bodyPr>
          <a:lstStyle/>
          <a:p>
            <a:pPr algn="ctr" marL="0" indent="0" lvl="0">
              <a:lnSpc>
                <a:spcPts val="2707"/>
              </a:lnSpc>
            </a:pPr>
            <a:r>
              <a:rPr lang="en-US" b="true" sz="2256">
                <a:solidFill>
                  <a:srgbClr val="EFEFEF"/>
                </a:solidFill>
                <a:latin typeface="Inter Bold"/>
                <a:ea typeface="Inter Bold"/>
                <a:cs typeface="Inter Bold"/>
                <a:sym typeface="Inter Bold"/>
              </a:rPr>
              <a:t>WEIGHT LIMIT</a:t>
            </a:r>
          </a:p>
        </p:txBody>
      </p:sp>
      <p:sp>
        <p:nvSpPr>
          <p:cNvPr name="TextBox 15" id="15"/>
          <p:cNvSpPr txBox="true"/>
          <p:nvPr/>
        </p:nvSpPr>
        <p:spPr>
          <a:xfrm rot="0">
            <a:off x="8095380" y="4525952"/>
            <a:ext cx="2096379" cy="352425"/>
          </a:xfrm>
          <a:prstGeom prst="rect">
            <a:avLst/>
          </a:prstGeom>
        </p:spPr>
        <p:txBody>
          <a:bodyPr anchor="t" rtlCol="false" tIns="0" lIns="0" bIns="0" rIns="0">
            <a:spAutoFit/>
          </a:bodyPr>
          <a:lstStyle/>
          <a:p>
            <a:pPr algn="ctr" marL="0" indent="0" lvl="0">
              <a:lnSpc>
                <a:spcPts val="2707"/>
              </a:lnSpc>
            </a:pPr>
            <a:r>
              <a:rPr lang="en-US" b="true" sz="2256">
                <a:solidFill>
                  <a:srgbClr val="223343"/>
                </a:solidFill>
                <a:latin typeface="Inter Bold"/>
                <a:ea typeface="Inter Bold"/>
                <a:cs typeface="Inter Bold"/>
                <a:sym typeface="Inter Bold"/>
              </a:rPr>
              <a:t>DIMENSIONS</a:t>
            </a:r>
          </a:p>
        </p:txBody>
      </p:sp>
      <p:sp>
        <p:nvSpPr>
          <p:cNvPr name="TextBox 16" id="16"/>
          <p:cNvSpPr txBox="true"/>
          <p:nvPr/>
        </p:nvSpPr>
        <p:spPr>
          <a:xfrm rot="0">
            <a:off x="13509167" y="4525952"/>
            <a:ext cx="2108255" cy="352425"/>
          </a:xfrm>
          <a:prstGeom prst="rect">
            <a:avLst/>
          </a:prstGeom>
        </p:spPr>
        <p:txBody>
          <a:bodyPr anchor="t" rtlCol="false" tIns="0" lIns="0" bIns="0" rIns="0">
            <a:spAutoFit/>
          </a:bodyPr>
          <a:lstStyle/>
          <a:p>
            <a:pPr algn="ctr" marL="0" indent="0" lvl="0">
              <a:lnSpc>
                <a:spcPts val="2707"/>
              </a:lnSpc>
            </a:pPr>
            <a:r>
              <a:rPr lang="en-US" b="true" sz="2256">
                <a:solidFill>
                  <a:srgbClr val="000000"/>
                </a:solidFill>
                <a:latin typeface="Inter Bold"/>
                <a:ea typeface="Inter Bold"/>
                <a:cs typeface="Inter Bold"/>
                <a:sym typeface="Inter Bold"/>
              </a:rPr>
              <a:t>COMFORT</a:t>
            </a:r>
          </a:p>
        </p:txBody>
      </p:sp>
      <p:sp>
        <p:nvSpPr>
          <p:cNvPr name="TextBox 17" id="17"/>
          <p:cNvSpPr txBox="true"/>
          <p:nvPr/>
        </p:nvSpPr>
        <p:spPr>
          <a:xfrm rot="0">
            <a:off x="12545950" y="7314165"/>
            <a:ext cx="4054942" cy="1564036"/>
          </a:xfrm>
          <a:prstGeom prst="rect">
            <a:avLst/>
          </a:prstGeom>
        </p:spPr>
        <p:txBody>
          <a:bodyPr anchor="t" rtlCol="false" tIns="0" lIns="0" bIns="0" rIns="0">
            <a:spAutoFit/>
          </a:bodyPr>
          <a:lstStyle/>
          <a:p>
            <a:pPr algn="l" marL="0" indent="0" lvl="0">
              <a:lnSpc>
                <a:spcPts val="2518"/>
              </a:lnSpc>
            </a:pPr>
            <a:r>
              <a:rPr lang="en-US" sz="1798">
                <a:solidFill>
                  <a:srgbClr val="737373"/>
                </a:solidFill>
                <a:latin typeface="Inter"/>
                <a:ea typeface="Inter"/>
                <a:cs typeface="Inter"/>
                <a:sym typeface="Inter"/>
              </a:rPr>
              <a:t>Carrier must fit under the seat in front of you. Max size: 19" x 13" x 9". Hard-sided or soft-sided carriers accepted if airline-approved. Ventilation required on at least two sides.</a:t>
            </a:r>
          </a:p>
        </p:txBody>
      </p:sp>
      <p:sp>
        <p:nvSpPr>
          <p:cNvPr name="TextBox 18" id="18"/>
          <p:cNvSpPr txBox="true"/>
          <p:nvPr/>
        </p:nvSpPr>
        <p:spPr>
          <a:xfrm rot="0">
            <a:off x="7338522" y="7314165"/>
            <a:ext cx="4054942" cy="1564036"/>
          </a:xfrm>
          <a:prstGeom prst="rect">
            <a:avLst/>
          </a:prstGeom>
        </p:spPr>
        <p:txBody>
          <a:bodyPr anchor="t" rtlCol="false" tIns="0" lIns="0" bIns="0" rIns="0">
            <a:spAutoFit/>
          </a:bodyPr>
          <a:lstStyle/>
          <a:p>
            <a:pPr algn="l" marL="0" indent="0" lvl="0">
              <a:lnSpc>
                <a:spcPts val="2518"/>
              </a:lnSpc>
            </a:pPr>
            <a:r>
              <a:rPr lang="en-US" sz="1798">
                <a:solidFill>
                  <a:srgbClr val="737373"/>
                </a:solidFill>
                <a:latin typeface="Inter"/>
                <a:ea typeface="Inter"/>
                <a:cs typeface="Inter"/>
                <a:sym typeface="Inter"/>
              </a:rPr>
              <a:t>Combined weight of pet and carrier must not exceed 20 lbs for cabin travel. Larger pets must travel as checked pets or cargo. Weight is verified at check-in.</a:t>
            </a:r>
          </a:p>
        </p:txBody>
      </p:sp>
      <p:sp>
        <p:nvSpPr>
          <p:cNvPr name="AutoShape 19" id="19"/>
          <p:cNvSpPr/>
          <p:nvPr/>
        </p:nvSpPr>
        <p:spPr>
          <a:xfrm>
            <a:off x="5713816" y="5304495"/>
            <a:ext cx="1440642" cy="0"/>
          </a:xfrm>
          <a:prstGeom prst="line">
            <a:avLst/>
          </a:prstGeom>
          <a:ln cap="flat" w="38100">
            <a:solidFill>
              <a:srgbClr val="223343"/>
            </a:solidFill>
            <a:prstDash val="sysDot"/>
            <a:headEnd type="oval" len="lg" w="lg"/>
            <a:tailEnd type="arrow" len="sm" w="med"/>
          </a:ln>
        </p:spPr>
      </p:sp>
      <p:sp>
        <p:nvSpPr>
          <p:cNvPr name="AutoShape 20" id="20"/>
          <p:cNvSpPr/>
          <p:nvPr/>
        </p:nvSpPr>
        <p:spPr>
          <a:xfrm>
            <a:off x="11134294" y="5304495"/>
            <a:ext cx="1440642" cy="0"/>
          </a:xfrm>
          <a:prstGeom prst="line">
            <a:avLst/>
          </a:prstGeom>
          <a:ln cap="flat" w="38100">
            <a:solidFill>
              <a:srgbClr val="223343"/>
            </a:solidFill>
            <a:prstDash val="sysDot"/>
            <a:headEnd type="oval" len="lg" w="lg"/>
            <a:tailEnd type="arrow" len="sm" w="med"/>
          </a:ln>
        </p:spPr>
      </p:sp>
      <p:grpSp>
        <p:nvGrpSpPr>
          <p:cNvPr name="Group 21" id="21"/>
          <p:cNvGrpSpPr/>
          <p:nvPr/>
        </p:nvGrpSpPr>
        <p:grpSpPr>
          <a:xfrm rot="0">
            <a:off x="16272177" y="6025611"/>
            <a:ext cx="987123" cy="987123"/>
            <a:chOff x="0" y="0"/>
            <a:chExt cx="698500" cy="698500"/>
          </a:xfrm>
        </p:grpSpPr>
        <p:sp>
          <p:nvSpPr>
            <p:cNvPr name="Freeform 22" id="22"/>
            <p:cNvSpPr/>
            <p:nvPr/>
          </p:nvSpPr>
          <p:spPr>
            <a:xfrm flipH="false" flipV="false" rot="0">
              <a:off x="0" y="0"/>
              <a:ext cx="698500" cy="698500"/>
            </a:xfrm>
            <a:custGeom>
              <a:avLst/>
              <a:gdLst/>
              <a:ahLst/>
              <a:cxnLst/>
              <a:rect r="r" b="b" t="t" l="l"/>
              <a:pathLst>
                <a:path h="698500" w="698500">
                  <a:moveTo>
                    <a:pt x="698500" y="349250"/>
                  </a:moveTo>
                  <a:cubicBezTo>
                    <a:pt x="588476" y="313379"/>
                    <a:pt x="502341" y="175825"/>
                    <a:pt x="479908" y="0"/>
                  </a:cubicBezTo>
                  <a:cubicBezTo>
                    <a:pt x="463950" y="125312"/>
                    <a:pt x="415552" y="231178"/>
                    <a:pt x="349250" y="294716"/>
                  </a:cubicBezTo>
                  <a:cubicBezTo>
                    <a:pt x="282948" y="231178"/>
                    <a:pt x="234550" y="125475"/>
                    <a:pt x="218592" y="0"/>
                  </a:cubicBezTo>
                  <a:cubicBezTo>
                    <a:pt x="196159" y="175825"/>
                    <a:pt x="110024" y="313379"/>
                    <a:pt x="0" y="349250"/>
                  </a:cubicBezTo>
                  <a:cubicBezTo>
                    <a:pt x="110024" y="385121"/>
                    <a:pt x="196159" y="522675"/>
                    <a:pt x="218592" y="698500"/>
                  </a:cubicBezTo>
                  <a:cubicBezTo>
                    <a:pt x="234550" y="573188"/>
                    <a:pt x="282948" y="467322"/>
                    <a:pt x="349250" y="403784"/>
                  </a:cubicBezTo>
                  <a:cubicBezTo>
                    <a:pt x="415552" y="467322"/>
                    <a:pt x="463950" y="573025"/>
                    <a:pt x="479908" y="698500"/>
                  </a:cubicBezTo>
                  <a:cubicBezTo>
                    <a:pt x="502341" y="522675"/>
                    <a:pt x="588476" y="385121"/>
                    <a:pt x="698500" y="349250"/>
                  </a:cubicBezTo>
                  <a:close/>
                </a:path>
              </a:pathLst>
            </a:custGeom>
            <a:solidFill>
              <a:srgbClr val="FF6D07"/>
            </a:solidFill>
          </p:spPr>
        </p:sp>
        <p:sp>
          <p:nvSpPr>
            <p:cNvPr name="TextBox 23" id="23"/>
            <p:cNvSpPr txBox="true"/>
            <p:nvPr/>
          </p:nvSpPr>
          <p:spPr>
            <a:xfrm>
              <a:off x="76200" y="139700"/>
              <a:ext cx="546100" cy="419100"/>
            </a:xfrm>
            <a:prstGeom prst="rect">
              <a:avLst/>
            </a:prstGeom>
          </p:spPr>
          <p:txBody>
            <a:bodyPr anchor="ctr" rtlCol="false" tIns="50800" lIns="50800" bIns="50800" rIns="50800"/>
            <a:lstStyle/>
            <a:p>
              <a:pPr algn="ctr" marL="0" indent="0" lvl="0">
                <a:lnSpc>
                  <a:spcPts val="2709"/>
                </a:lnSpc>
              </a:pPr>
            </a:p>
          </p:txBody>
        </p:sp>
      </p:grpSp>
      <p:sp>
        <p:nvSpPr>
          <p:cNvPr name="Freeform 24" id="24"/>
          <p:cNvSpPr/>
          <p:nvPr/>
        </p:nvSpPr>
        <p:spPr>
          <a:xfrm flipH="false" flipV="false" rot="0">
            <a:off x="0" y="0"/>
            <a:ext cx="3241190" cy="1047405"/>
          </a:xfrm>
          <a:custGeom>
            <a:avLst/>
            <a:gdLst/>
            <a:ahLst/>
            <a:cxnLst/>
            <a:rect r="r" b="b" t="t" l="l"/>
            <a:pathLst>
              <a:path h="1047405" w="3241190">
                <a:moveTo>
                  <a:pt x="0" y="0"/>
                </a:moveTo>
                <a:lnTo>
                  <a:pt x="3241190" y="0"/>
                </a:lnTo>
                <a:lnTo>
                  <a:pt x="3241190" y="1047405"/>
                </a:lnTo>
                <a:lnTo>
                  <a:pt x="0" y="1047405"/>
                </a:lnTo>
                <a:lnTo>
                  <a:pt x="0" y="0"/>
                </a:lnTo>
                <a:close/>
              </a:path>
            </a:pathLst>
          </a:custGeom>
          <a:blipFill>
            <a:blip r:embed="rId3"/>
            <a:stretch>
              <a:fillRect l="0" t="-10723" r="0" b="-19149"/>
            </a:stretch>
          </a:blipFill>
        </p:spPr>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59" r="0" b="-9259"/>
            </a:stretch>
          </a:blipFill>
        </p:spPr>
      </p:sp>
      <p:grpSp>
        <p:nvGrpSpPr>
          <p:cNvPr name="Group 3" id="3"/>
          <p:cNvGrpSpPr/>
          <p:nvPr/>
        </p:nvGrpSpPr>
        <p:grpSpPr>
          <a:xfrm rot="0">
            <a:off x="2150796" y="3021467"/>
            <a:ext cx="4050086" cy="6046914"/>
            <a:chOff x="0" y="0"/>
            <a:chExt cx="1066689" cy="1592603"/>
          </a:xfrm>
        </p:grpSpPr>
        <p:sp>
          <p:nvSpPr>
            <p:cNvPr name="Freeform 4" id="4"/>
            <p:cNvSpPr/>
            <p:nvPr/>
          </p:nvSpPr>
          <p:spPr>
            <a:xfrm flipH="false" flipV="false" rot="0">
              <a:off x="0" y="0"/>
              <a:ext cx="1066689" cy="1592603"/>
            </a:xfrm>
            <a:custGeom>
              <a:avLst/>
              <a:gdLst/>
              <a:ahLst/>
              <a:cxnLst/>
              <a:rect r="r" b="b" t="t" l="l"/>
              <a:pathLst>
                <a:path h="1592603" w="1066689">
                  <a:moveTo>
                    <a:pt x="47789" y="0"/>
                  </a:moveTo>
                  <a:lnTo>
                    <a:pt x="1018901" y="0"/>
                  </a:lnTo>
                  <a:cubicBezTo>
                    <a:pt x="1045294" y="0"/>
                    <a:pt x="1066689" y="21396"/>
                    <a:pt x="1066689" y="47789"/>
                  </a:cubicBezTo>
                  <a:lnTo>
                    <a:pt x="1066689" y="1544814"/>
                  </a:lnTo>
                  <a:cubicBezTo>
                    <a:pt x="1066689" y="1571207"/>
                    <a:pt x="1045294" y="1592603"/>
                    <a:pt x="1018901" y="1592603"/>
                  </a:cubicBezTo>
                  <a:lnTo>
                    <a:pt x="47789" y="1592603"/>
                  </a:lnTo>
                  <a:cubicBezTo>
                    <a:pt x="21396" y="1592603"/>
                    <a:pt x="0" y="1571207"/>
                    <a:pt x="0" y="1544814"/>
                  </a:cubicBezTo>
                  <a:lnTo>
                    <a:pt x="0" y="47789"/>
                  </a:lnTo>
                  <a:cubicBezTo>
                    <a:pt x="0" y="21396"/>
                    <a:pt x="21396" y="0"/>
                    <a:pt x="47789" y="0"/>
                  </a:cubicBezTo>
                  <a:close/>
                </a:path>
              </a:pathLst>
            </a:custGeom>
            <a:gradFill rotWithShape="true">
              <a:gsLst>
                <a:gs pos="0">
                  <a:srgbClr val="374654">
                    <a:alpha val="0"/>
                  </a:srgbClr>
                </a:gs>
                <a:gs pos="100000">
                  <a:srgbClr val="D9D9D9">
                    <a:alpha val="59000"/>
                  </a:srgbClr>
                </a:gs>
              </a:gsLst>
              <a:lin ang="5400000"/>
            </a:gradFill>
          </p:spPr>
        </p:sp>
        <p:sp>
          <p:nvSpPr>
            <p:cNvPr name="TextBox 5" id="5"/>
            <p:cNvSpPr txBox="true"/>
            <p:nvPr/>
          </p:nvSpPr>
          <p:spPr>
            <a:xfrm>
              <a:off x="0" y="0"/>
              <a:ext cx="1066689" cy="1592603"/>
            </a:xfrm>
            <a:prstGeom prst="rect">
              <a:avLst/>
            </a:prstGeom>
          </p:spPr>
          <p:txBody>
            <a:bodyPr anchor="ctr" rtlCol="false" tIns="50800" lIns="50800" bIns="50800" rIns="50800"/>
            <a:lstStyle/>
            <a:p>
              <a:pPr algn="ctr" marL="0" indent="0" lvl="0">
                <a:lnSpc>
                  <a:spcPts val="2709"/>
                </a:lnSpc>
              </a:pPr>
            </a:p>
          </p:txBody>
        </p:sp>
      </p:grpSp>
      <p:grpSp>
        <p:nvGrpSpPr>
          <p:cNvPr name="Group 6" id="6"/>
          <p:cNvGrpSpPr/>
          <p:nvPr/>
        </p:nvGrpSpPr>
        <p:grpSpPr>
          <a:xfrm rot="0">
            <a:off x="7118957" y="3021467"/>
            <a:ext cx="4050086" cy="6046914"/>
            <a:chOff x="0" y="0"/>
            <a:chExt cx="1066689" cy="1592603"/>
          </a:xfrm>
        </p:grpSpPr>
        <p:sp>
          <p:nvSpPr>
            <p:cNvPr name="Freeform 7" id="7"/>
            <p:cNvSpPr/>
            <p:nvPr/>
          </p:nvSpPr>
          <p:spPr>
            <a:xfrm flipH="false" flipV="false" rot="0">
              <a:off x="0" y="0"/>
              <a:ext cx="1066689" cy="1592603"/>
            </a:xfrm>
            <a:custGeom>
              <a:avLst/>
              <a:gdLst/>
              <a:ahLst/>
              <a:cxnLst/>
              <a:rect r="r" b="b" t="t" l="l"/>
              <a:pathLst>
                <a:path h="1592603" w="1066689">
                  <a:moveTo>
                    <a:pt x="47789" y="0"/>
                  </a:moveTo>
                  <a:lnTo>
                    <a:pt x="1018901" y="0"/>
                  </a:lnTo>
                  <a:cubicBezTo>
                    <a:pt x="1045294" y="0"/>
                    <a:pt x="1066689" y="21396"/>
                    <a:pt x="1066689" y="47789"/>
                  </a:cubicBezTo>
                  <a:lnTo>
                    <a:pt x="1066689" y="1544814"/>
                  </a:lnTo>
                  <a:cubicBezTo>
                    <a:pt x="1066689" y="1571207"/>
                    <a:pt x="1045294" y="1592603"/>
                    <a:pt x="1018901" y="1592603"/>
                  </a:cubicBezTo>
                  <a:lnTo>
                    <a:pt x="47789" y="1592603"/>
                  </a:lnTo>
                  <a:cubicBezTo>
                    <a:pt x="21396" y="1592603"/>
                    <a:pt x="0" y="1571207"/>
                    <a:pt x="0" y="1544814"/>
                  </a:cubicBezTo>
                  <a:lnTo>
                    <a:pt x="0" y="47789"/>
                  </a:lnTo>
                  <a:cubicBezTo>
                    <a:pt x="0" y="21396"/>
                    <a:pt x="21396" y="0"/>
                    <a:pt x="47789" y="0"/>
                  </a:cubicBezTo>
                  <a:close/>
                </a:path>
              </a:pathLst>
            </a:custGeom>
            <a:gradFill rotWithShape="true">
              <a:gsLst>
                <a:gs pos="0">
                  <a:srgbClr val="374654">
                    <a:alpha val="0"/>
                  </a:srgbClr>
                </a:gs>
                <a:gs pos="100000">
                  <a:srgbClr val="D9D9D9">
                    <a:alpha val="59000"/>
                  </a:srgbClr>
                </a:gs>
              </a:gsLst>
              <a:lin ang="5400000"/>
            </a:gradFill>
          </p:spPr>
        </p:sp>
        <p:sp>
          <p:nvSpPr>
            <p:cNvPr name="TextBox 8" id="8"/>
            <p:cNvSpPr txBox="true"/>
            <p:nvPr/>
          </p:nvSpPr>
          <p:spPr>
            <a:xfrm>
              <a:off x="0" y="0"/>
              <a:ext cx="1066689" cy="1592603"/>
            </a:xfrm>
            <a:prstGeom prst="rect">
              <a:avLst/>
            </a:prstGeom>
          </p:spPr>
          <p:txBody>
            <a:bodyPr anchor="ctr" rtlCol="false" tIns="50800" lIns="50800" bIns="50800" rIns="50800"/>
            <a:lstStyle/>
            <a:p>
              <a:pPr algn="ctr" marL="0" indent="0" lvl="0">
                <a:lnSpc>
                  <a:spcPts val="2709"/>
                </a:lnSpc>
              </a:pPr>
            </a:p>
          </p:txBody>
        </p:sp>
      </p:grpSp>
      <p:grpSp>
        <p:nvGrpSpPr>
          <p:cNvPr name="Group 9" id="9"/>
          <p:cNvGrpSpPr/>
          <p:nvPr/>
        </p:nvGrpSpPr>
        <p:grpSpPr>
          <a:xfrm rot="0">
            <a:off x="12083443" y="3021467"/>
            <a:ext cx="4050086" cy="6046914"/>
            <a:chOff x="0" y="0"/>
            <a:chExt cx="1066689" cy="1592603"/>
          </a:xfrm>
        </p:grpSpPr>
        <p:sp>
          <p:nvSpPr>
            <p:cNvPr name="Freeform 10" id="10"/>
            <p:cNvSpPr/>
            <p:nvPr/>
          </p:nvSpPr>
          <p:spPr>
            <a:xfrm flipH="false" flipV="false" rot="0">
              <a:off x="0" y="0"/>
              <a:ext cx="1066689" cy="1592603"/>
            </a:xfrm>
            <a:custGeom>
              <a:avLst/>
              <a:gdLst/>
              <a:ahLst/>
              <a:cxnLst/>
              <a:rect r="r" b="b" t="t" l="l"/>
              <a:pathLst>
                <a:path h="1592603" w="1066689">
                  <a:moveTo>
                    <a:pt x="47789" y="0"/>
                  </a:moveTo>
                  <a:lnTo>
                    <a:pt x="1018901" y="0"/>
                  </a:lnTo>
                  <a:cubicBezTo>
                    <a:pt x="1045294" y="0"/>
                    <a:pt x="1066689" y="21396"/>
                    <a:pt x="1066689" y="47789"/>
                  </a:cubicBezTo>
                  <a:lnTo>
                    <a:pt x="1066689" y="1544814"/>
                  </a:lnTo>
                  <a:cubicBezTo>
                    <a:pt x="1066689" y="1571207"/>
                    <a:pt x="1045294" y="1592603"/>
                    <a:pt x="1018901" y="1592603"/>
                  </a:cubicBezTo>
                  <a:lnTo>
                    <a:pt x="47789" y="1592603"/>
                  </a:lnTo>
                  <a:cubicBezTo>
                    <a:pt x="21396" y="1592603"/>
                    <a:pt x="0" y="1571207"/>
                    <a:pt x="0" y="1544814"/>
                  </a:cubicBezTo>
                  <a:lnTo>
                    <a:pt x="0" y="47789"/>
                  </a:lnTo>
                  <a:cubicBezTo>
                    <a:pt x="0" y="21396"/>
                    <a:pt x="21396" y="0"/>
                    <a:pt x="47789" y="0"/>
                  </a:cubicBezTo>
                  <a:close/>
                </a:path>
              </a:pathLst>
            </a:custGeom>
            <a:gradFill rotWithShape="true">
              <a:gsLst>
                <a:gs pos="0">
                  <a:srgbClr val="374654">
                    <a:alpha val="0"/>
                  </a:srgbClr>
                </a:gs>
                <a:gs pos="100000">
                  <a:srgbClr val="D9D9D9">
                    <a:alpha val="59000"/>
                  </a:srgbClr>
                </a:gs>
              </a:gsLst>
              <a:lin ang="5400000"/>
            </a:gradFill>
          </p:spPr>
        </p:sp>
        <p:sp>
          <p:nvSpPr>
            <p:cNvPr name="TextBox 11" id="11"/>
            <p:cNvSpPr txBox="true"/>
            <p:nvPr/>
          </p:nvSpPr>
          <p:spPr>
            <a:xfrm>
              <a:off x="0" y="0"/>
              <a:ext cx="1066689" cy="1592603"/>
            </a:xfrm>
            <a:prstGeom prst="rect">
              <a:avLst/>
            </a:prstGeom>
          </p:spPr>
          <p:txBody>
            <a:bodyPr anchor="ctr" rtlCol="false" tIns="50800" lIns="50800" bIns="50800" rIns="50800"/>
            <a:lstStyle/>
            <a:p>
              <a:pPr algn="ctr" marL="0" indent="0" lvl="0">
                <a:lnSpc>
                  <a:spcPts val="2709"/>
                </a:lnSpc>
              </a:pPr>
            </a:p>
          </p:txBody>
        </p:sp>
      </p:grpSp>
      <p:grpSp>
        <p:nvGrpSpPr>
          <p:cNvPr name="Group 12" id="12"/>
          <p:cNvGrpSpPr/>
          <p:nvPr/>
        </p:nvGrpSpPr>
        <p:grpSpPr>
          <a:xfrm rot="0">
            <a:off x="2654989" y="2729095"/>
            <a:ext cx="3064376" cy="2848284"/>
            <a:chOff x="0" y="0"/>
            <a:chExt cx="381000" cy="354133"/>
          </a:xfrm>
        </p:grpSpPr>
        <p:sp>
          <p:nvSpPr>
            <p:cNvPr name="Freeform 13" id="13"/>
            <p:cNvSpPr/>
            <p:nvPr/>
          </p:nvSpPr>
          <p:spPr>
            <a:xfrm flipH="false" flipV="false" rot="0">
              <a:off x="0" y="0"/>
              <a:ext cx="381000" cy="343796"/>
            </a:xfrm>
            <a:custGeom>
              <a:avLst/>
              <a:gdLst/>
              <a:ahLst/>
              <a:cxnLst/>
              <a:rect r="r" b="b" t="t" l="l"/>
              <a:pathLst>
                <a:path h="343796" w="381000">
                  <a:moveTo>
                    <a:pt x="381000" y="46125"/>
                  </a:moveTo>
                  <a:lnTo>
                    <a:pt x="381000" y="157985"/>
                  </a:lnTo>
                  <a:cubicBezTo>
                    <a:pt x="381000" y="175308"/>
                    <a:pt x="373581" y="191801"/>
                    <a:pt x="360620" y="203293"/>
                  </a:cubicBezTo>
                  <a:lnTo>
                    <a:pt x="210880" y="336062"/>
                  </a:lnTo>
                  <a:cubicBezTo>
                    <a:pt x="199250" y="346374"/>
                    <a:pt x="181750" y="346374"/>
                    <a:pt x="170120" y="336062"/>
                  </a:cubicBezTo>
                  <a:lnTo>
                    <a:pt x="20380" y="203293"/>
                  </a:lnTo>
                  <a:cubicBezTo>
                    <a:pt x="7419" y="191801"/>
                    <a:pt x="0" y="175308"/>
                    <a:pt x="0" y="157985"/>
                  </a:cubicBezTo>
                  <a:lnTo>
                    <a:pt x="0" y="46125"/>
                  </a:lnTo>
                  <a:cubicBezTo>
                    <a:pt x="0" y="22860"/>
                    <a:pt x="22860" y="0"/>
                    <a:pt x="49530" y="0"/>
                  </a:cubicBezTo>
                  <a:lnTo>
                    <a:pt x="331470" y="0"/>
                  </a:lnTo>
                  <a:cubicBezTo>
                    <a:pt x="358140" y="0"/>
                    <a:pt x="381000" y="22860"/>
                    <a:pt x="381000" y="46125"/>
                  </a:cubicBezTo>
                  <a:lnTo>
                    <a:pt x="0" y="0"/>
                  </a:lnTo>
                  <a:cubicBezTo>
                    <a:pt x="0" y="0"/>
                    <a:pt x="381000" y="46125"/>
                    <a:pt x="381000" y="46125"/>
                  </a:cubicBezTo>
                  <a:close/>
                </a:path>
              </a:pathLst>
            </a:custGeom>
            <a:solidFill>
              <a:srgbClr val="FF6D07"/>
            </a:solidFill>
          </p:spPr>
        </p:sp>
        <p:sp>
          <p:nvSpPr>
            <p:cNvPr name="TextBox 14" id="14"/>
            <p:cNvSpPr txBox="true"/>
            <p:nvPr/>
          </p:nvSpPr>
          <p:spPr>
            <a:xfrm>
              <a:off x="0" y="0"/>
              <a:ext cx="381000" cy="177603"/>
            </a:xfrm>
            <a:prstGeom prst="rect">
              <a:avLst/>
            </a:prstGeom>
          </p:spPr>
          <p:txBody>
            <a:bodyPr anchor="ctr" rtlCol="false" tIns="50800" lIns="50800" bIns="50800" rIns="50800"/>
            <a:lstStyle/>
            <a:p>
              <a:pPr algn="ctr" marL="0" indent="0" lvl="0">
                <a:lnSpc>
                  <a:spcPts val="2709"/>
                </a:lnSpc>
              </a:pPr>
            </a:p>
          </p:txBody>
        </p:sp>
      </p:grpSp>
      <p:grpSp>
        <p:nvGrpSpPr>
          <p:cNvPr name="Group 15" id="15"/>
          <p:cNvGrpSpPr/>
          <p:nvPr/>
        </p:nvGrpSpPr>
        <p:grpSpPr>
          <a:xfrm rot="0">
            <a:off x="7611812" y="2729095"/>
            <a:ext cx="3064376" cy="2848284"/>
            <a:chOff x="0" y="0"/>
            <a:chExt cx="381000" cy="354133"/>
          </a:xfrm>
        </p:grpSpPr>
        <p:sp>
          <p:nvSpPr>
            <p:cNvPr name="Freeform 16" id="16"/>
            <p:cNvSpPr/>
            <p:nvPr/>
          </p:nvSpPr>
          <p:spPr>
            <a:xfrm flipH="false" flipV="false" rot="0">
              <a:off x="0" y="0"/>
              <a:ext cx="381000" cy="343796"/>
            </a:xfrm>
            <a:custGeom>
              <a:avLst/>
              <a:gdLst/>
              <a:ahLst/>
              <a:cxnLst/>
              <a:rect r="r" b="b" t="t" l="l"/>
              <a:pathLst>
                <a:path h="343796" w="381000">
                  <a:moveTo>
                    <a:pt x="381000" y="46125"/>
                  </a:moveTo>
                  <a:lnTo>
                    <a:pt x="381000" y="157985"/>
                  </a:lnTo>
                  <a:cubicBezTo>
                    <a:pt x="381000" y="175308"/>
                    <a:pt x="373581" y="191801"/>
                    <a:pt x="360620" y="203293"/>
                  </a:cubicBezTo>
                  <a:lnTo>
                    <a:pt x="210880" y="336062"/>
                  </a:lnTo>
                  <a:cubicBezTo>
                    <a:pt x="199250" y="346374"/>
                    <a:pt x="181750" y="346374"/>
                    <a:pt x="170120" y="336062"/>
                  </a:cubicBezTo>
                  <a:lnTo>
                    <a:pt x="20380" y="203293"/>
                  </a:lnTo>
                  <a:cubicBezTo>
                    <a:pt x="7419" y="191801"/>
                    <a:pt x="0" y="175308"/>
                    <a:pt x="0" y="157985"/>
                  </a:cubicBezTo>
                  <a:lnTo>
                    <a:pt x="0" y="46125"/>
                  </a:lnTo>
                  <a:cubicBezTo>
                    <a:pt x="0" y="22860"/>
                    <a:pt x="22860" y="0"/>
                    <a:pt x="49530" y="0"/>
                  </a:cubicBezTo>
                  <a:lnTo>
                    <a:pt x="331470" y="0"/>
                  </a:lnTo>
                  <a:cubicBezTo>
                    <a:pt x="358140" y="0"/>
                    <a:pt x="381000" y="22860"/>
                    <a:pt x="381000" y="46125"/>
                  </a:cubicBezTo>
                  <a:lnTo>
                    <a:pt x="0" y="0"/>
                  </a:lnTo>
                  <a:cubicBezTo>
                    <a:pt x="0" y="0"/>
                    <a:pt x="381000" y="46125"/>
                    <a:pt x="381000" y="46125"/>
                  </a:cubicBezTo>
                  <a:close/>
                </a:path>
              </a:pathLst>
            </a:custGeom>
            <a:solidFill>
              <a:srgbClr val="FF6D07"/>
            </a:solidFill>
          </p:spPr>
        </p:sp>
        <p:sp>
          <p:nvSpPr>
            <p:cNvPr name="TextBox 17" id="17"/>
            <p:cNvSpPr txBox="true"/>
            <p:nvPr/>
          </p:nvSpPr>
          <p:spPr>
            <a:xfrm>
              <a:off x="0" y="0"/>
              <a:ext cx="381000" cy="177603"/>
            </a:xfrm>
            <a:prstGeom prst="rect">
              <a:avLst/>
            </a:prstGeom>
          </p:spPr>
          <p:txBody>
            <a:bodyPr anchor="ctr" rtlCol="false" tIns="50800" lIns="50800" bIns="50800" rIns="50800"/>
            <a:lstStyle/>
            <a:p>
              <a:pPr algn="ctr" marL="0" indent="0" lvl="0">
                <a:lnSpc>
                  <a:spcPts val="2709"/>
                </a:lnSpc>
              </a:pPr>
            </a:p>
          </p:txBody>
        </p:sp>
      </p:grpSp>
      <p:grpSp>
        <p:nvGrpSpPr>
          <p:cNvPr name="Group 18" id="18"/>
          <p:cNvGrpSpPr/>
          <p:nvPr/>
        </p:nvGrpSpPr>
        <p:grpSpPr>
          <a:xfrm rot="0">
            <a:off x="12578743" y="2729095"/>
            <a:ext cx="3064376" cy="2848284"/>
            <a:chOff x="0" y="0"/>
            <a:chExt cx="381000" cy="354133"/>
          </a:xfrm>
        </p:grpSpPr>
        <p:sp>
          <p:nvSpPr>
            <p:cNvPr name="Freeform 19" id="19"/>
            <p:cNvSpPr/>
            <p:nvPr/>
          </p:nvSpPr>
          <p:spPr>
            <a:xfrm flipH="false" flipV="false" rot="0">
              <a:off x="0" y="0"/>
              <a:ext cx="381000" cy="343796"/>
            </a:xfrm>
            <a:custGeom>
              <a:avLst/>
              <a:gdLst/>
              <a:ahLst/>
              <a:cxnLst/>
              <a:rect r="r" b="b" t="t" l="l"/>
              <a:pathLst>
                <a:path h="343796" w="381000">
                  <a:moveTo>
                    <a:pt x="381000" y="46125"/>
                  </a:moveTo>
                  <a:lnTo>
                    <a:pt x="381000" y="157985"/>
                  </a:lnTo>
                  <a:cubicBezTo>
                    <a:pt x="381000" y="175308"/>
                    <a:pt x="373581" y="191801"/>
                    <a:pt x="360620" y="203293"/>
                  </a:cubicBezTo>
                  <a:lnTo>
                    <a:pt x="210880" y="336062"/>
                  </a:lnTo>
                  <a:cubicBezTo>
                    <a:pt x="199250" y="346374"/>
                    <a:pt x="181750" y="346374"/>
                    <a:pt x="170120" y="336062"/>
                  </a:cubicBezTo>
                  <a:lnTo>
                    <a:pt x="20380" y="203293"/>
                  </a:lnTo>
                  <a:cubicBezTo>
                    <a:pt x="7419" y="191801"/>
                    <a:pt x="0" y="175308"/>
                    <a:pt x="0" y="157985"/>
                  </a:cubicBezTo>
                  <a:lnTo>
                    <a:pt x="0" y="46125"/>
                  </a:lnTo>
                  <a:cubicBezTo>
                    <a:pt x="0" y="22860"/>
                    <a:pt x="22860" y="0"/>
                    <a:pt x="49530" y="0"/>
                  </a:cubicBezTo>
                  <a:lnTo>
                    <a:pt x="331470" y="0"/>
                  </a:lnTo>
                  <a:cubicBezTo>
                    <a:pt x="358140" y="0"/>
                    <a:pt x="381000" y="22860"/>
                    <a:pt x="381000" y="46125"/>
                  </a:cubicBezTo>
                  <a:lnTo>
                    <a:pt x="0" y="0"/>
                  </a:lnTo>
                  <a:cubicBezTo>
                    <a:pt x="0" y="0"/>
                    <a:pt x="381000" y="46125"/>
                    <a:pt x="381000" y="46125"/>
                  </a:cubicBezTo>
                  <a:close/>
                </a:path>
              </a:pathLst>
            </a:custGeom>
            <a:solidFill>
              <a:srgbClr val="FF6D07"/>
            </a:solidFill>
          </p:spPr>
        </p:sp>
        <p:sp>
          <p:nvSpPr>
            <p:cNvPr name="TextBox 20" id="20"/>
            <p:cNvSpPr txBox="true"/>
            <p:nvPr/>
          </p:nvSpPr>
          <p:spPr>
            <a:xfrm>
              <a:off x="0" y="0"/>
              <a:ext cx="381000" cy="177603"/>
            </a:xfrm>
            <a:prstGeom prst="rect">
              <a:avLst/>
            </a:prstGeom>
          </p:spPr>
          <p:txBody>
            <a:bodyPr anchor="ctr" rtlCol="false" tIns="50800" lIns="50800" bIns="50800" rIns="50800"/>
            <a:lstStyle/>
            <a:p>
              <a:pPr algn="ctr" marL="0" indent="0" lvl="0">
                <a:lnSpc>
                  <a:spcPts val="2709"/>
                </a:lnSpc>
              </a:pPr>
            </a:p>
          </p:txBody>
        </p:sp>
      </p:grpSp>
      <p:sp>
        <p:nvSpPr>
          <p:cNvPr name="TextBox 21" id="21"/>
          <p:cNvSpPr txBox="true"/>
          <p:nvPr/>
        </p:nvSpPr>
        <p:spPr>
          <a:xfrm rot="0">
            <a:off x="4157245" y="1190370"/>
            <a:ext cx="9973509" cy="657225"/>
          </a:xfrm>
          <a:prstGeom prst="rect">
            <a:avLst/>
          </a:prstGeom>
        </p:spPr>
        <p:txBody>
          <a:bodyPr anchor="t" rtlCol="false" tIns="0" lIns="0" bIns="0" rIns="0">
            <a:spAutoFit/>
          </a:bodyPr>
          <a:lstStyle/>
          <a:p>
            <a:pPr algn="ctr" marL="0" indent="0" lvl="0">
              <a:lnSpc>
                <a:spcPts val="5224"/>
              </a:lnSpc>
            </a:pPr>
            <a:r>
              <a:rPr lang="en-US" sz="4354" i="true">
                <a:solidFill>
                  <a:srgbClr val="FFFFFF"/>
                </a:solidFill>
                <a:latin typeface="TT Ramillas Italics"/>
                <a:ea typeface="TT Ramillas Italics"/>
                <a:cs typeface="TT Ramillas Italics"/>
                <a:sym typeface="TT Ramillas Italics"/>
              </a:rPr>
              <a:t>Special Provisions for Military Personnel</a:t>
            </a:r>
          </a:p>
        </p:txBody>
      </p:sp>
      <p:sp>
        <p:nvSpPr>
          <p:cNvPr name="TextBox 22" id="22"/>
          <p:cNvSpPr txBox="true"/>
          <p:nvPr/>
        </p:nvSpPr>
        <p:spPr>
          <a:xfrm rot="0">
            <a:off x="3338677" y="3200969"/>
            <a:ext cx="1697001" cy="657225"/>
          </a:xfrm>
          <a:prstGeom prst="rect">
            <a:avLst/>
          </a:prstGeom>
        </p:spPr>
        <p:txBody>
          <a:bodyPr anchor="t" rtlCol="false" tIns="0" lIns="0" bIns="0" rIns="0">
            <a:spAutoFit/>
          </a:bodyPr>
          <a:lstStyle/>
          <a:p>
            <a:pPr algn="ctr" marL="0" indent="0" lvl="0">
              <a:lnSpc>
                <a:spcPts val="5224"/>
              </a:lnSpc>
            </a:pPr>
          </a:p>
        </p:txBody>
      </p:sp>
      <p:sp>
        <p:nvSpPr>
          <p:cNvPr name="TextBox 23" id="23"/>
          <p:cNvSpPr txBox="true"/>
          <p:nvPr/>
        </p:nvSpPr>
        <p:spPr>
          <a:xfrm rot="0">
            <a:off x="8300554" y="3200969"/>
            <a:ext cx="1697001" cy="657225"/>
          </a:xfrm>
          <a:prstGeom prst="rect">
            <a:avLst/>
          </a:prstGeom>
        </p:spPr>
        <p:txBody>
          <a:bodyPr anchor="t" rtlCol="false" tIns="0" lIns="0" bIns="0" rIns="0">
            <a:spAutoFit/>
          </a:bodyPr>
          <a:lstStyle/>
          <a:p>
            <a:pPr algn="ctr" marL="0" indent="0" lvl="0">
              <a:lnSpc>
                <a:spcPts val="5224"/>
              </a:lnSpc>
            </a:pPr>
          </a:p>
        </p:txBody>
      </p:sp>
      <p:sp>
        <p:nvSpPr>
          <p:cNvPr name="TextBox 24" id="24"/>
          <p:cNvSpPr txBox="true"/>
          <p:nvPr/>
        </p:nvSpPr>
        <p:spPr>
          <a:xfrm rot="0">
            <a:off x="13282254" y="3200969"/>
            <a:ext cx="1697001" cy="657225"/>
          </a:xfrm>
          <a:prstGeom prst="rect">
            <a:avLst/>
          </a:prstGeom>
        </p:spPr>
        <p:txBody>
          <a:bodyPr anchor="t" rtlCol="false" tIns="0" lIns="0" bIns="0" rIns="0">
            <a:spAutoFit/>
          </a:bodyPr>
          <a:lstStyle/>
          <a:p>
            <a:pPr algn="ctr" marL="0" indent="0" lvl="0">
              <a:lnSpc>
                <a:spcPts val="5224"/>
              </a:lnSpc>
            </a:pPr>
          </a:p>
        </p:txBody>
      </p:sp>
      <p:sp>
        <p:nvSpPr>
          <p:cNvPr name="TextBox 25" id="25"/>
          <p:cNvSpPr txBox="true"/>
          <p:nvPr/>
        </p:nvSpPr>
        <p:spPr>
          <a:xfrm rot="0">
            <a:off x="3526246" y="4038937"/>
            <a:ext cx="1321862" cy="228600"/>
          </a:xfrm>
          <a:prstGeom prst="rect">
            <a:avLst/>
          </a:prstGeom>
        </p:spPr>
        <p:txBody>
          <a:bodyPr anchor="t" rtlCol="false" tIns="0" lIns="0" bIns="0" rIns="0">
            <a:spAutoFit/>
          </a:bodyPr>
          <a:lstStyle/>
          <a:p>
            <a:pPr algn="ctr" marL="0" indent="0" lvl="0">
              <a:lnSpc>
                <a:spcPts val="1871"/>
              </a:lnSpc>
            </a:pPr>
            <a:r>
              <a:rPr lang="en-US" b="true" sz="1559">
                <a:solidFill>
                  <a:srgbClr val="FFFFFF"/>
                </a:solidFill>
                <a:latin typeface="Inter Bold"/>
                <a:ea typeface="Inter Bold"/>
                <a:cs typeface="Inter Bold"/>
                <a:sym typeface="Inter Bold"/>
              </a:rPr>
              <a:t>FEE WAIVERS</a:t>
            </a:r>
          </a:p>
        </p:txBody>
      </p:sp>
      <p:sp>
        <p:nvSpPr>
          <p:cNvPr name="TextBox 26" id="26"/>
          <p:cNvSpPr txBox="true"/>
          <p:nvPr/>
        </p:nvSpPr>
        <p:spPr>
          <a:xfrm rot="0">
            <a:off x="8363499" y="4038937"/>
            <a:ext cx="2052626" cy="228600"/>
          </a:xfrm>
          <a:prstGeom prst="rect">
            <a:avLst/>
          </a:prstGeom>
        </p:spPr>
        <p:txBody>
          <a:bodyPr anchor="t" rtlCol="false" tIns="0" lIns="0" bIns="0" rIns="0">
            <a:spAutoFit/>
          </a:bodyPr>
          <a:lstStyle/>
          <a:p>
            <a:pPr algn="ctr" marL="0" indent="0" lvl="0">
              <a:lnSpc>
                <a:spcPts val="1871"/>
              </a:lnSpc>
            </a:pPr>
            <a:r>
              <a:rPr lang="en-US" b="true" sz="1559">
                <a:solidFill>
                  <a:srgbClr val="FFFFFF"/>
                </a:solidFill>
                <a:latin typeface="Inter Bold"/>
                <a:ea typeface="Inter Bold"/>
                <a:cs typeface="Inter Bold"/>
                <a:sym typeface="Inter Bold"/>
              </a:rPr>
              <a:t>BAGGAGE &amp; ORDERS</a:t>
            </a:r>
          </a:p>
        </p:txBody>
      </p:sp>
      <p:sp>
        <p:nvSpPr>
          <p:cNvPr name="TextBox 27" id="27"/>
          <p:cNvSpPr txBox="true"/>
          <p:nvPr/>
        </p:nvSpPr>
        <p:spPr>
          <a:xfrm rot="0">
            <a:off x="13202683" y="4038937"/>
            <a:ext cx="2052626" cy="228600"/>
          </a:xfrm>
          <a:prstGeom prst="rect">
            <a:avLst/>
          </a:prstGeom>
        </p:spPr>
        <p:txBody>
          <a:bodyPr anchor="t" rtlCol="false" tIns="0" lIns="0" bIns="0" rIns="0">
            <a:spAutoFit/>
          </a:bodyPr>
          <a:lstStyle/>
          <a:p>
            <a:pPr algn="ctr" marL="0" indent="0" lvl="0">
              <a:lnSpc>
                <a:spcPts val="1871"/>
              </a:lnSpc>
            </a:pPr>
            <a:r>
              <a:rPr lang="en-US" b="true" sz="1559">
                <a:solidFill>
                  <a:srgbClr val="FFFFFF"/>
                </a:solidFill>
                <a:latin typeface="Inter Bold"/>
                <a:ea typeface="Inter Bold"/>
                <a:cs typeface="Inter Bold"/>
                <a:sym typeface="Inter Bold"/>
              </a:rPr>
              <a:t>COORDINATION</a:t>
            </a:r>
          </a:p>
        </p:txBody>
      </p:sp>
      <p:sp>
        <p:nvSpPr>
          <p:cNvPr name="TextBox 28" id="28"/>
          <p:cNvSpPr txBox="true"/>
          <p:nvPr/>
        </p:nvSpPr>
        <p:spPr>
          <a:xfrm rot="0">
            <a:off x="2657053" y="5674902"/>
            <a:ext cx="3041698" cy="2821320"/>
          </a:xfrm>
          <a:prstGeom prst="rect">
            <a:avLst/>
          </a:prstGeom>
        </p:spPr>
        <p:txBody>
          <a:bodyPr anchor="t" rtlCol="false" tIns="0" lIns="0" bIns="0" rIns="0">
            <a:spAutoFit/>
          </a:bodyPr>
          <a:lstStyle/>
          <a:p>
            <a:pPr algn="ctr" marL="0" indent="0" lvl="0">
              <a:lnSpc>
                <a:spcPts val="2519"/>
              </a:lnSpc>
            </a:pPr>
            <a:r>
              <a:rPr lang="en-US" sz="1799">
                <a:solidFill>
                  <a:srgbClr val="FFFFFF"/>
                </a:solidFill>
                <a:latin typeface="Inter"/>
                <a:ea typeface="Inter"/>
                <a:cs typeface="Inter"/>
                <a:sym typeface="Inter"/>
              </a:rPr>
              <a:t>Active duty military may receive fee waivers on certain routes. American Airlines pet policy military provisions provide special flexibility and accommodations for service members traveling with pets under official orders.</a:t>
            </a:r>
          </a:p>
        </p:txBody>
      </p:sp>
      <p:sp>
        <p:nvSpPr>
          <p:cNvPr name="TextBox 29" id="29"/>
          <p:cNvSpPr txBox="true"/>
          <p:nvPr/>
        </p:nvSpPr>
        <p:spPr>
          <a:xfrm rot="0">
            <a:off x="7530876" y="5832065"/>
            <a:ext cx="3145312" cy="2506995"/>
          </a:xfrm>
          <a:prstGeom prst="rect">
            <a:avLst/>
          </a:prstGeom>
        </p:spPr>
        <p:txBody>
          <a:bodyPr anchor="t" rtlCol="false" tIns="0" lIns="0" bIns="0" rIns="0">
            <a:spAutoFit/>
          </a:bodyPr>
          <a:lstStyle/>
          <a:p>
            <a:pPr algn="ctr" marL="0" indent="0" lvl="0">
              <a:lnSpc>
                <a:spcPts val="2519"/>
              </a:lnSpc>
            </a:pPr>
            <a:r>
              <a:rPr lang="en-US" sz="1799">
                <a:solidFill>
                  <a:srgbClr val="FFFFFF"/>
                </a:solidFill>
                <a:latin typeface="Inter"/>
                <a:ea typeface="Inter"/>
                <a:cs typeface="Inter"/>
                <a:sym typeface="Inter"/>
              </a:rPr>
              <a:t>Additional baggage allowances apply for pet carriers. PCS orders must be presented at check-in. Same health and safety requirements apply to all military pet travelers as standard passengers.</a:t>
            </a:r>
          </a:p>
        </p:txBody>
      </p:sp>
      <p:sp>
        <p:nvSpPr>
          <p:cNvPr name="TextBox 30" id="30"/>
          <p:cNvSpPr txBox="true"/>
          <p:nvPr/>
        </p:nvSpPr>
        <p:spPr>
          <a:xfrm rot="0">
            <a:off x="12683882" y="5832065"/>
            <a:ext cx="3090228" cy="2506995"/>
          </a:xfrm>
          <a:prstGeom prst="rect">
            <a:avLst/>
          </a:prstGeom>
        </p:spPr>
        <p:txBody>
          <a:bodyPr anchor="t" rtlCol="false" tIns="0" lIns="0" bIns="0" rIns="0">
            <a:spAutoFit/>
          </a:bodyPr>
          <a:lstStyle/>
          <a:p>
            <a:pPr algn="ctr" marL="0" indent="0" lvl="0">
              <a:lnSpc>
                <a:spcPts val="2519"/>
              </a:lnSpc>
            </a:pPr>
            <a:r>
              <a:rPr lang="en-US" sz="1799">
                <a:solidFill>
                  <a:srgbClr val="FFFFFF"/>
                </a:solidFill>
                <a:latin typeface="Inter"/>
                <a:ea typeface="Inter"/>
                <a:cs typeface="Inter"/>
                <a:sym typeface="Inter"/>
              </a:rPr>
              <a:t>Advance coordination with your military travel office is strongly recommended. Contact the airline early to confirm current military benefits and ensure all pet documentation is prepared before travel day.</a:t>
            </a:r>
          </a:p>
        </p:txBody>
      </p:sp>
      <p:grpSp>
        <p:nvGrpSpPr>
          <p:cNvPr name="Group 31" id="31"/>
          <p:cNvGrpSpPr/>
          <p:nvPr/>
        </p:nvGrpSpPr>
        <p:grpSpPr>
          <a:xfrm rot="0">
            <a:off x="2935098" y="8631846"/>
            <a:ext cx="2444294" cy="626454"/>
            <a:chOff x="0" y="0"/>
            <a:chExt cx="643765" cy="164992"/>
          </a:xfrm>
        </p:grpSpPr>
        <p:sp>
          <p:nvSpPr>
            <p:cNvPr name="Freeform 32" id="32"/>
            <p:cNvSpPr/>
            <p:nvPr/>
          </p:nvSpPr>
          <p:spPr>
            <a:xfrm flipH="false" flipV="false" rot="0">
              <a:off x="0" y="0"/>
              <a:ext cx="643765" cy="164992"/>
            </a:xfrm>
            <a:custGeom>
              <a:avLst/>
              <a:gdLst/>
              <a:ahLst/>
              <a:cxnLst/>
              <a:rect r="r" b="b" t="t" l="l"/>
              <a:pathLst>
                <a:path h="164992" w="643765">
                  <a:moveTo>
                    <a:pt x="82496" y="0"/>
                  </a:moveTo>
                  <a:lnTo>
                    <a:pt x="561269" y="0"/>
                  </a:lnTo>
                  <a:cubicBezTo>
                    <a:pt x="606830" y="0"/>
                    <a:pt x="643765" y="36935"/>
                    <a:pt x="643765" y="82496"/>
                  </a:cubicBezTo>
                  <a:lnTo>
                    <a:pt x="643765" y="82496"/>
                  </a:lnTo>
                  <a:cubicBezTo>
                    <a:pt x="643765" y="128057"/>
                    <a:pt x="606830" y="164992"/>
                    <a:pt x="561269" y="164992"/>
                  </a:cubicBezTo>
                  <a:lnTo>
                    <a:pt x="82496" y="164992"/>
                  </a:lnTo>
                  <a:cubicBezTo>
                    <a:pt x="36935" y="164992"/>
                    <a:pt x="0" y="128057"/>
                    <a:pt x="0" y="82496"/>
                  </a:cubicBezTo>
                  <a:lnTo>
                    <a:pt x="0" y="82496"/>
                  </a:lnTo>
                  <a:cubicBezTo>
                    <a:pt x="0" y="36935"/>
                    <a:pt x="36935" y="0"/>
                    <a:pt x="82496" y="0"/>
                  </a:cubicBezTo>
                  <a:close/>
                </a:path>
              </a:pathLst>
            </a:custGeom>
            <a:solidFill>
              <a:srgbClr val="FF6D07"/>
            </a:solidFill>
          </p:spPr>
        </p:sp>
        <p:sp>
          <p:nvSpPr>
            <p:cNvPr name="TextBox 33" id="33"/>
            <p:cNvSpPr txBox="true"/>
            <p:nvPr/>
          </p:nvSpPr>
          <p:spPr>
            <a:xfrm>
              <a:off x="0" y="0"/>
              <a:ext cx="643765" cy="164992"/>
            </a:xfrm>
            <a:prstGeom prst="rect">
              <a:avLst/>
            </a:prstGeom>
          </p:spPr>
          <p:txBody>
            <a:bodyPr anchor="ctr" rtlCol="false" tIns="50800" lIns="50800" bIns="50800" rIns="50800"/>
            <a:lstStyle/>
            <a:p>
              <a:pPr algn="ctr" marL="0" indent="0" lvl="0">
                <a:lnSpc>
                  <a:spcPts val="2709"/>
                </a:lnSpc>
              </a:pPr>
            </a:p>
          </p:txBody>
        </p:sp>
      </p:grpSp>
      <p:grpSp>
        <p:nvGrpSpPr>
          <p:cNvPr name="Group 34" id="34"/>
          <p:cNvGrpSpPr/>
          <p:nvPr/>
        </p:nvGrpSpPr>
        <p:grpSpPr>
          <a:xfrm rot="0">
            <a:off x="7920015" y="8631846"/>
            <a:ext cx="2444294" cy="626454"/>
            <a:chOff x="0" y="0"/>
            <a:chExt cx="643765" cy="164992"/>
          </a:xfrm>
        </p:grpSpPr>
        <p:sp>
          <p:nvSpPr>
            <p:cNvPr name="Freeform 35" id="35"/>
            <p:cNvSpPr/>
            <p:nvPr/>
          </p:nvSpPr>
          <p:spPr>
            <a:xfrm flipH="false" flipV="false" rot="0">
              <a:off x="0" y="0"/>
              <a:ext cx="643765" cy="164992"/>
            </a:xfrm>
            <a:custGeom>
              <a:avLst/>
              <a:gdLst/>
              <a:ahLst/>
              <a:cxnLst/>
              <a:rect r="r" b="b" t="t" l="l"/>
              <a:pathLst>
                <a:path h="164992" w="643765">
                  <a:moveTo>
                    <a:pt x="82496" y="0"/>
                  </a:moveTo>
                  <a:lnTo>
                    <a:pt x="561269" y="0"/>
                  </a:lnTo>
                  <a:cubicBezTo>
                    <a:pt x="606830" y="0"/>
                    <a:pt x="643765" y="36935"/>
                    <a:pt x="643765" y="82496"/>
                  </a:cubicBezTo>
                  <a:lnTo>
                    <a:pt x="643765" y="82496"/>
                  </a:lnTo>
                  <a:cubicBezTo>
                    <a:pt x="643765" y="128057"/>
                    <a:pt x="606830" y="164992"/>
                    <a:pt x="561269" y="164992"/>
                  </a:cubicBezTo>
                  <a:lnTo>
                    <a:pt x="82496" y="164992"/>
                  </a:lnTo>
                  <a:cubicBezTo>
                    <a:pt x="36935" y="164992"/>
                    <a:pt x="0" y="128057"/>
                    <a:pt x="0" y="82496"/>
                  </a:cubicBezTo>
                  <a:lnTo>
                    <a:pt x="0" y="82496"/>
                  </a:lnTo>
                  <a:cubicBezTo>
                    <a:pt x="0" y="36935"/>
                    <a:pt x="36935" y="0"/>
                    <a:pt x="82496" y="0"/>
                  </a:cubicBezTo>
                  <a:close/>
                </a:path>
              </a:pathLst>
            </a:custGeom>
            <a:solidFill>
              <a:srgbClr val="FF6D07"/>
            </a:solidFill>
          </p:spPr>
        </p:sp>
        <p:sp>
          <p:nvSpPr>
            <p:cNvPr name="TextBox 36" id="36"/>
            <p:cNvSpPr txBox="true"/>
            <p:nvPr/>
          </p:nvSpPr>
          <p:spPr>
            <a:xfrm>
              <a:off x="0" y="0"/>
              <a:ext cx="643765" cy="164992"/>
            </a:xfrm>
            <a:prstGeom prst="rect">
              <a:avLst/>
            </a:prstGeom>
          </p:spPr>
          <p:txBody>
            <a:bodyPr anchor="ctr" rtlCol="false" tIns="50800" lIns="50800" bIns="50800" rIns="50800"/>
            <a:lstStyle/>
            <a:p>
              <a:pPr algn="ctr" marL="0" indent="0" lvl="0">
                <a:lnSpc>
                  <a:spcPts val="2709"/>
                </a:lnSpc>
              </a:pPr>
            </a:p>
          </p:txBody>
        </p:sp>
      </p:grpSp>
      <p:grpSp>
        <p:nvGrpSpPr>
          <p:cNvPr name="Group 37" id="37"/>
          <p:cNvGrpSpPr/>
          <p:nvPr/>
        </p:nvGrpSpPr>
        <p:grpSpPr>
          <a:xfrm rot="0">
            <a:off x="12908607" y="8631846"/>
            <a:ext cx="2444294" cy="626454"/>
            <a:chOff x="0" y="0"/>
            <a:chExt cx="643765" cy="164992"/>
          </a:xfrm>
        </p:grpSpPr>
        <p:sp>
          <p:nvSpPr>
            <p:cNvPr name="Freeform 38" id="38"/>
            <p:cNvSpPr/>
            <p:nvPr/>
          </p:nvSpPr>
          <p:spPr>
            <a:xfrm flipH="false" flipV="false" rot="0">
              <a:off x="0" y="0"/>
              <a:ext cx="643765" cy="164992"/>
            </a:xfrm>
            <a:custGeom>
              <a:avLst/>
              <a:gdLst/>
              <a:ahLst/>
              <a:cxnLst/>
              <a:rect r="r" b="b" t="t" l="l"/>
              <a:pathLst>
                <a:path h="164992" w="643765">
                  <a:moveTo>
                    <a:pt x="82496" y="0"/>
                  </a:moveTo>
                  <a:lnTo>
                    <a:pt x="561269" y="0"/>
                  </a:lnTo>
                  <a:cubicBezTo>
                    <a:pt x="606830" y="0"/>
                    <a:pt x="643765" y="36935"/>
                    <a:pt x="643765" y="82496"/>
                  </a:cubicBezTo>
                  <a:lnTo>
                    <a:pt x="643765" y="82496"/>
                  </a:lnTo>
                  <a:cubicBezTo>
                    <a:pt x="643765" y="128057"/>
                    <a:pt x="606830" y="164992"/>
                    <a:pt x="561269" y="164992"/>
                  </a:cubicBezTo>
                  <a:lnTo>
                    <a:pt x="82496" y="164992"/>
                  </a:lnTo>
                  <a:cubicBezTo>
                    <a:pt x="36935" y="164992"/>
                    <a:pt x="0" y="128057"/>
                    <a:pt x="0" y="82496"/>
                  </a:cubicBezTo>
                  <a:lnTo>
                    <a:pt x="0" y="82496"/>
                  </a:lnTo>
                  <a:cubicBezTo>
                    <a:pt x="0" y="36935"/>
                    <a:pt x="36935" y="0"/>
                    <a:pt x="82496" y="0"/>
                  </a:cubicBezTo>
                  <a:close/>
                </a:path>
              </a:pathLst>
            </a:custGeom>
            <a:solidFill>
              <a:srgbClr val="FF6D07"/>
            </a:solidFill>
          </p:spPr>
        </p:sp>
        <p:sp>
          <p:nvSpPr>
            <p:cNvPr name="TextBox 39" id="39"/>
            <p:cNvSpPr txBox="true"/>
            <p:nvPr/>
          </p:nvSpPr>
          <p:spPr>
            <a:xfrm>
              <a:off x="0" y="0"/>
              <a:ext cx="643765" cy="164992"/>
            </a:xfrm>
            <a:prstGeom prst="rect">
              <a:avLst/>
            </a:prstGeom>
          </p:spPr>
          <p:txBody>
            <a:bodyPr anchor="ctr" rtlCol="false" tIns="50800" lIns="50800" bIns="50800" rIns="50800"/>
            <a:lstStyle/>
            <a:p>
              <a:pPr algn="ctr" marL="0" indent="0" lvl="0">
                <a:lnSpc>
                  <a:spcPts val="2709"/>
                </a:lnSpc>
              </a:pPr>
            </a:p>
          </p:txBody>
        </p:sp>
      </p:grpSp>
      <p:sp>
        <p:nvSpPr>
          <p:cNvPr name="TextBox 40" id="40"/>
          <p:cNvSpPr txBox="true"/>
          <p:nvPr/>
        </p:nvSpPr>
        <p:spPr>
          <a:xfrm rot="0">
            <a:off x="3074005" y="8773590"/>
            <a:ext cx="2207795" cy="228600"/>
          </a:xfrm>
          <a:prstGeom prst="rect">
            <a:avLst/>
          </a:prstGeom>
        </p:spPr>
        <p:txBody>
          <a:bodyPr anchor="t" rtlCol="false" tIns="0" lIns="0" bIns="0" rIns="0">
            <a:spAutoFit/>
          </a:bodyPr>
          <a:lstStyle/>
          <a:p>
            <a:pPr algn="ctr" marL="0" indent="0" lvl="0">
              <a:lnSpc>
                <a:spcPts val="1871"/>
              </a:lnSpc>
              <a:spcBef>
                <a:spcPct val="0"/>
              </a:spcBef>
            </a:pPr>
            <a:r>
              <a:rPr lang="en-US" b="true" sz="1559">
                <a:solidFill>
                  <a:srgbClr val="223343"/>
                </a:solidFill>
                <a:latin typeface="Inter Bold"/>
                <a:ea typeface="Inter Bold"/>
                <a:cs typeface="Inter Bold"/>
                <a:sym typeface="Inter Bold"/>
              </a:rPr>
              <a:t>Learn More</a:t>
            </a:r>
          </a:p>
        </p:txBody>
      </p:sp>
      <p:sp>
        <p:nvSpPr>
          <p:cNvPr name="TextBox 41" id="41"/>
          <p:cNvSpPr txBox="true"/>
          <p:nvPr/>
        </p:nvSpPr>
        <p:spPr>
          <a:xfrm rot="0">
            <a:off x="8058921" y="8773590"/>
            <a:ext cx="2207795" cy="228600"/>
          </a:xfrm>
          <a:prstGeom prst="rect">
            <a:avLst/>
          </a:prstGeom>
        </p:spPr>
        <p:txBody>
          <a:bodyPr anchor="t" rtlCol="false" tIns="0" lIns="0" bIns="0" rIns="0">
            <a:spAutoFit/>
          </a:bodyPr>
          <a:lstStyle/>
          <a:p>
            <a:pPr algn="ctr" marL="0" indent="0" lvl="0">
              <a:lnSpc>
                <a:spcPts val="1871"/>
              </a:lnSpc>
              <a:spcBef>
                <a:spcPct val="0"/>
              </a:spcBef>
            </a:pPr>
            <a:r>
              <a:rPr lang="en-US" b="true" sz="1559">
                <a:solidFill>
                  <a:srgbClr val="223343"/>
                </a:solidFill>
                <a:latin typeface="Inter Bold"/>
                <a:ea typeface="Inter Bold"/>
                <a:cs typeface="Inter Bold"/>
                <a:sym typeface="Inter Bold"/>
              </a:rPr>
              <a:t>Learn More</a:t>
            </a:r>
          </a:p>
        </p:txBody>
      </p:sp>
      <p:sp>
        <p:nvSpPr>
          <p:cNvPr name="TextBox 42" id="42"/>
          <p:cNvSpPr txBox="true"/>
          <p:nvPr/>
        </p:nvSpPr>
        <p:spPr>
          <a:xfrm rot="0">
            <a:off x="13047514" y="8773590"/>
            <a:ext cx="2207795" cy="228600"/>
          </a:xfrm>
          <a:prstGeom prst="rect">
            <a:avLst/>
          </a:prstGeom>
        </p:spPr>
        <p:txBody>
          <a:bodyPr anchor="t" rtlCol="false" tIns="0" lIns="0" bIns="0" rIns="0">
            <a:spAutoFit/>
          </a:bodyPr>
          <a:lstStyle/>
          <a:p>
            <a:pPr algn="ctr" marL="0" indent="0" lvl="0">
              <a:lnSpc>
                <a:spcPts val="1871"/>
              </a:lnSpc>
              <a:spcBef>
                <a:spcPct val="0"/>
              </a:spcBef>
            </a:pPr>
            <a:r>
              <a:rPr lang="en-US" b="true" sz="1559">
                <a:solidFill>
                  <a:srgbClr val="223343"/>
                </a:solidFill>
                <a:latin typeface="Inter Bold"/>
                <a:ea typeface="Inter Bold"/>
                <a:cs typeface="Inter Bold"/>
                <a:sym typeface="Inter Bold"/>
              </a:rPr>
              <a:t>Learn More</a:t>
            </a:r>
          </a:p>
        </p:txBody>
      </p:sp>
      <p:grpSp>
        <p:nvGrpSpPr>
          <p:cNvPr name="Group 43" id="43"/>
          <p:cNvGrpSpPr/>
          <p:nvPr/>
        </p:nvGrpSpPr>
        <p:grpSpPr>
          <a:xfrm rot="0">
            <a:off x="16133529" y="1268308"/>
            <a:ext cx="987123" cy="987123"/>
            <a:chOff x="0" y="0"/>
            <a:chExt cx="698500" cy="698500"/>
          </a:xfrm>
        </p:grpSpPr>
        <p:sp>
          <p:nvSpPr>
            <p:cNvPr name="Freeform 44" id="44"/>
            <p:cNvSpPr/>
            <p:nvPr/>
          </p:nvSpPr>
          <p:spPr>
            <a:xfrm flipH="false" flipV="false" rot="0">
              <a:off x="0" y="0"/>
              <a:ext cx="698500" cy="698500"/>
            </a:xfrm>
            <a:custGeom>
              <a:avLst/>
              <a:gdLst/>
              <a:ahLst/>
              <a:cxnLst/>
              <a:rect r="r" b="b" t="t" l="l"/>
              <a:pathLst>
                <a:path h="698500" w="698500">
                  <a:moveTo>
                    <a:pt x="698500" y="349250"/>
                  </a:moveTo>
                  <a:cubicBezTo>
                    <a:pt x="588476" y="313379"/>
                    <a:pt x="502341" y="175825"/>
                    <a:pt x="479908" y="0"/>
                  </a:cubicBezTo>
                  <a:cubicBezTo>
                    <a:pt x="463950" y="125312"/>
                    <a:pt x="415552" y="231178"/>
                    <a:pt x="349250" y="294716"/>
                  </a:cubicBezTo>
                  <a:cubicBezTo>
                    <a:pt x="282948" y="231178"/>
                    <a:pt x="234550" y="125475"/>
                    <a:pt x="218592" y="0"/>
                  </a:cubicBezTo>
                  <a:cubicBezTo>
                    <a:pt x="196159" y="175825"/>
                    <a:pt x="110024" y="313379"/>
                    <a:pt x="0" y="349250"/>
                  </a:cubicBezTo>
                  <a:cubicBezTo>
                    <a:pt x="110024" y="385121"/>
                    <a:pt x="196159" y="522675"/>
                    <a:pt x="218592" y="698500"/>
                  </a:cubicBezTo>
                  <a:cubicBezTo>
                    <a:pt x="234550" y="573188"/>
                    <a:pt x="282948" y="467322"/>
                    <a:pt x="349250" y="403784"/>
                  </a:cubicBezTo>
                  <a:cubicBezTo>
                    <a:pt x="415552" y="467322"/>
                    <a:pt x="463950" y="573025"/>
                    <a:pt x="479908" y="698500"/>
                  </a:cubicBezTo>
                  <a:cubicBezTo>
                    <a:pt x="502341" y="522675"/>
                    <a:pt x="588476" y="385121"/>
                    <a:pt x="698500" y="349250"/>
                  </a:cubicBezTo>
                  <a:close/>
                </a:path>
              </a:pathLst>
            </a:custGeom>
            <a:solidFill>
              <a:srgbClr val="FF6D07"/>
            </a:solidFill>
          </p:spPr>
        </p:sp>
        <p:sp>
          <p:nvSpPr>
            <p:cNvPr name="TextBox 45" id="45"/>
            <p:cNvSpPr txBox="true"/>
            <p:nvPr/>
          </p:nvSpPr>
          <p:spPr>
            <a:xfrm>
              <a:off x="76200" y="139700"/>
              <a:ext cx="546100" cy="419100"/>
            </a:xfrm>
            <a:prstGeom prst="rect">
              <a:avLst/>
            </a:prstGeom>
          </p:spPr>
          <p:txBody>
            <a:bodyPr anchor="ctr" rtlCol="false" tIns="50800" lIns="50800" bIns="50800" rIns="50800"/>
            <a:lstStyle/>
            <a:p>
              <a:pPr algn="ctr" marL="0" indent="0" lvl="0">
                <a:lnSpc>
                  <a:spcPts val="2709"/>
                </a:lnSpc>
              </a:pPr>
            </a:p>
          </p:txBody>
        </p:sp>
      </p:grpSp>
      <p:grpSp>
        <p:nvGrpSpPr>
          <p:cNvPr name="Group 46" id="46"/>
          <p:cNvGrpSpPr/>
          <p:nvPr/>
        </p:nvGrpSpPr>
        <p:grpSpPr>
          <a:xfrm rot="0">
            <a:off x="1169873" y="1268308"/>
            <a:ext cx="987123" cy="987123"/>
            <a:chOff x="0" y="0"/>
            <a:chExt cx="698500" cy="698500"/>
          </a:xfrm>
        </p:grpSpPr>
        <p:sp>
          <p:nvSpPr>
            <p:cNvPr name="Freeform 47" id="47"/>
            <p:cNvSpPr/>
            <p:nvPr/>
          </p:nvSpPr>
          <p:spPr>
            <a:xfrm flipH="false" flipV="false" rot="0">
              <a:off x="0" y="0"/>
              <a:ext cx="698500" cy="698500"/>
            </a:xfrm>
            <a:custGeom>
              <a:avLst/>
              <a:gdLst/>
              <a:ahLst/>
              <a:cxnLst/>
              <a:rect r="r" b="b" t="t" l="l"/>
              <a:pathLst>
                <a:path h="698500" w="698500">
                  <a:moveTo>
                    <a:pt x="698500" y="349250"/>
                  </a:moveTo>
                  <a:cubicBezTo>
                    <a:pt x="588476" y="313379"/>
                    <a:pt x="502341" y="175825"/>
                    <a:pt x="479908" y="0"/>
                  </a:cubicBezTo>
                  <a:cubicBezTo>
                    <a:pt x="463950" y="125312"/>
                    <a:pt x="415552" y="231178"/>
                    <a:pt x="349250" y="294716"/>
                  </a:cubicBezTo>
                  <a:cubicBezTo>
                    <a:pt x="282948" y="231178"/>
                    <a:pt x="234550" y="125475"/>
                    <a:pt x="218592" y="0"/>
                  </a:cubicBezTo>
                  <a:cubicBezTo>
                    <a:pt x="196159" y="175825"/>
                    <a:pt x="110024" y="313379"/>
                    <a:pt x="0" y="349250"/>
                  </a:cubicBezTo>
                  <a:cubicBezTo>
                    <a:pt x="110024" y="385121"/>
                    <a:pt x="196159" y="522675"/>
                    <a:pt x="218592" y="698500"/>
                  </a:cubicBezTo>
                  <a:cubicBezTo>
                    <a:pt x="234550" y="573188"/>
                    <a:pt x="282948" y="467322"/>
                    <a:pt x="349250" y="403784"/>
                  </a:cubicBezTo>
                  <a:cubicBezTo>
                    <a:pt x="415552" y="467322"/>
                    <a:pt x="463950" y="573025"/>
                    <a:pt x="479908" y="698500"/>
                  </a:cubicBezTo>
                  <a:cubicBezTo>
                    <a:pt x="502341" y="522675"/>
                    <a:pt x="588476" y="385121"/>
                    <a:pt x="698500" y="349250"/>
                  </a:cubicBezTo>
                  <a:close/>
                </a:path>
              </a:pathLst>
            </a:custGeom>
            <a:solidFill>
              <a:srgbClr val="FF6D07"/>
            </a:solidFill>
          </p:spPr>
        </p:sp>
        <p:sp>
          <p:nvSpPr>
            <p:cNvPr name="TextBox 48" id="48"/>
            <p:cNvSpPr txBox="true"/>
            <p:nvPr/>
          </p:nvSpPr>
          <p:spPr>
            <a:xfrm>
              <a:off x="76200" y="139700"/>
              <a:ext cx="546100" cy="419100"/>
            </a:xfrm>
            <a:prstGeom prst="rect">
              <a:avLst/>
            </a:prstGeom>
          </p:spPr>
          <p:txBody>
            <a:bodyPr anchor="ctr" rtlCol="false" tIns="50800" lIns="50800" bIns="50800" rIns="50800"/>
            <a:lstStyle/>
            <a:p>
              <a:pPr algn="ctr" marL="0" indent="0" lvl="0">
                <a:lnSpc>
                  <a:spcPts val="2709"/>
                </a:lnSpc>
              </a:pPr>
            </a:p>
          </p:txBody>
        </p:sp>
      </p:grpSp>
      <p:sp>
        <p:nvSpPr>
          <p:cNvPr name="Freeform 49" id="49"/>
          <p:cNvSpPr/>
          <p:nvPr/>
        </p:nvSpPr>
        <p:spPr>
          <a:xfrm flipH="false" flipV="false" rot="0">
            <a:off x="0" y="0"/>
            <a:ext cx="3241190" cy="1047405"/>
          </a:xfrm>
          <a:custGeom>
            <a:avLst/>
            <a:gdLst/>
            <a:ahLst/>
            <a:cxnLst/>
            <a:rect r="r" b="b" t="t" l="l"/>
            <a:pathLst>
              <a:path h="1047405" w="3241190">
                <a:moveTo>
                  <a:pt x="0" y="0"/>
                </a:moveTo>
                <a:lnTo>
                  <a:pt x="3241190" y="0"/>
                </a:lnTo>
                <a:lnTo>
                  <a:pt x="3241190" y="1047405"/>
                </a:lnTo>
                <a:lnTo>
                  <a:pt x="0" y="1047405"/>
                </a:lnTo>
                <a:lnTo>
                  <a:pt x="0" y="0"/>
                </a:lnTo>
                <a:close/>
              </a:path>
            </a:pathLst>
          </a:custGeom>
          <a:blipFill>
            <a:blip r:embed="rId3"/>
            <a:stretch>
              <a:fillRect l="0" t="-10723" r="0" b="-19149"/>
            </a:stretch>
          </a:blipFill>
        </p:spPr>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666" r="0" b="-666"/>
            </a:stretch>
          </a:blipFill>
        </p:spPr>
      </p:sp>
      <p:grpSp>
        <p:nvGrpSpPr>
          <p:cNvPr name="Group 3" id="3"/>
          <p:cNvGrpSpPr/>
          <p:nvPr/>
        </p:nvGrpSpPr>
        <p:grpSpPr>
          <a:xfrm rot="0">
            <a:off x="7399707" y="2714979"/>
            <a:ext cx="11457828" cy="4857042"/>
            <a:chOff x="0" y="0"/>
            <a:chExt cx="3017699" cy="1279221"/>
          </a:xfrm>
        </p:grpSpPr>
        <p:sp>
          <p:nvSpPr>
            <p:cNvPr name="Freeform 4" id="4"/>
            <p:cNvSpPr/>
            <p:nvPr/>
          </p:nvSpPr>
          <p:spPr>
            <a:xfrm flipH="false" flipV="false" rot="0">
              <a:off x="0" y="0"/>
              <a:ext cx="3017700" cy="1279221"/>
            </a:xfrm>
            <a:custGeom>
              <a:avLst/>
              <a:gdLst/>
              <a:ahLst/>
              <a:cxnLst/>
              <a:rect r="r" b="b" t="t" l="l"/>
              <a:pathLst>
                <a:path h="1279221" w="3017700">
                  <a:moveTo>
                    <a:pt x="25000" y="0"/>
                  </a:moveTo>
                  <a:lnTo>
                    <a:pt x="2992699" y="0"/>
                  </a:lnTo>
                  <a:cubicBezTo>
                    <a:pt x="3006506" y="0"/>
                    <a:pt x="3017700" y="11193"/>
                    <a:pt x="3017700" y="25000"/>
                  </a:cubicBezTo>
                  <a:lnTo>
                    <a:pt x="3017700" y="1254221"/>
                  </a:lnTo>
                  <a:cubicBezTo>
                    <a:pt x="3017700" y="1268028"/>
                    <a:pt x="3006506" y="1279221"/>
                    <a:pt x="2992699" y="1279221"/>
                  </a:cubicBezTo>
                  <a:lnTo>
                    <a:pt x="25000" y="1279221"/>
                  </a:lnTo>
                  <a:cubicBezTo>
                    <a:pt x="11193" y="1279221"/>
                    <a:pt x="0" y="1268028"/>
                    <a:pt x="0" y="1254221"/>
                  </a:cubicBezTo>
                  <a:lnTo>
                    <a:pt x="0" y="25000"/>
                  </a:lnTo>
                  <a:cubicBezTo>
                    <a:pt x="0" y="11193"/>
                    <a:pt x="11193" y="0"/>
                    <a:pt x="25000" y="0"/>
                  </a:cubicBezTo>
                  <a:close/>
                </a:path>
              </a:pathLst>
            </a:custGeom>
            <a:solidFill>
              <a:srgbClr val="FF6D07"/>
            </a:solidFill>
          </p:spPr>
        </p:sp>
        <p:sp>
          <p:nvSpPr>
            <p:cNvPr name="TextBox 5" id="5"/>
            <p:cNvSpPr txBox="true"/>
            <p:nvPr/>
          </p:nvSpPr>
          <p:spPr>
            <a:xfrm>
              <a:off x="0" y="0"/>
              <a:ext cx="3017699" cy="1279221"/>
            </a:xfrm>
            <a:prstGeom prst="rect">
              <a:avLst/>
            </a:prstGeom>
          </p:spPr>
          <p:txBody>
            <a:bodyPr anchor="ctr" rtlCol="false" tIns="50800" lIns="50800" bIns="50800" rIns="50800"/>
            <a:lstStyle/>
            <a:p>
              <a:pPr algn="ctr" marL="0" indent="0" lvl="0">
                <a:lnSpc>
                  <a:spcPts val="2709"/>
                </a:lnSpc>
              </a:pPr>
            </a:p>
          </p:txBody>
        </p:sp>
      </p:grpSp>
      <p:sp>
        <p:nvSpPr>
          <p:cNvPr name="TextBox 6" id="6"/>
          <p:cNvSpPr txBox="true"/>
          <p:nvPr/>
        </p:nvSpPr>
        <p:spPr>
          <a:xfrm rot="0">
            <a:off x="1779558" y="3429000"/>
            <a:ext cx="5164047" cy="1143000"/>
          </a:xfrm>
          <a:prstGeom prst="rect">
            <a:avLst/>
          </a:prstGeom>
        </p:spPr>
        <p:txBody>
          <a:bodyPr anchor="t" rtlCol="false" tIns="0" lIns="0" bIns="0" rIns="0">
            <a:spAutoFit/>
          </a:bodyPr>
          <a:lstStyle/>
          <a:p>
            <a:pPr algn="l" marL="0" indent="0" lvl="0">
              <a:lnSpc>
                <a:spcPts val="9000"/>
              </a:lnSpc>
            </a:pPr>
            <a:r>
              <a:rPr lang="en-US" sz="7500" i="true">
                <a:solidFill>
                  <a:srgbClr val="FFFFFF"/>
                </a:solidFill>
                <a:latin typeface="TT Ramillas Italics"/>
                <a:ea typeface="TT Ramillas Italics"/>
                <a:cs typeface="TT Ramillas Italics"/>
                <a:sym typeface="TT Ramillas Italics"/>
              </a:rPr>
              <a:t>Conclusion</a:t>
            </a:r>
          </a:p>
        </p:txBody>
      </p:sp>
      <p:sp>
        <p:nvSpPr>
          <p:cNvPr name="TextBox 7" id="7"/>
          <p:cNvSpPr txBox="true"/>
          <p:nvPr/>
        </p:nvSpPr>
        <p:spPr>
          <a:xfrm rot="0">
            <a:off x="8689166" y="3548699"/>
            <a:ext cx="7694894" cy="871983"/>
          </a:xfrm>
          <a:prstGeom prst="rect">
            <a:avLst/>
          </a:prstGeom>
        </p:spPr>
        <p:txBody>
          <a:bodyPr anchor="t" rtlCol="false" tIns="0" lIns="0" bIns="0" rIns="0">
            <a:spAutoFit/>
          </a:bodyPr>
          <a:lstStyle/>
          <a:p>
            <a:pPr algn="l" marL="0" indent="0" lvl="0">
              <a:lnSpc>
                <a:spcPts val="2337"/>
              </a:lnSpc>
            </a:pPr>
            <a:r>
              <a:rPr lang="en-US" sz="1669">
                <a:solidFill>
                  <a:srgbClr val="223343"/>
                </a:solidFill>
                <a:latin typeface="Inter"/>
                <a:ea typeface="Inter"/>
                <a:cs typeface="Inter"/>
                <a:sym typeface="Inter"/>
              </a:rPr>
              <a:t>Understanding the american airlines pet policy is essential for smooth pet travel. Documentation, weight limits, and health certificates all play vital roles in ensuring compliance and comfort for your pet.</a:t>
            </a:r>
          </a:p>
        </p:txBody>
      </p:sp>
      <p:sp>
        <p:nvSpPr>
          <p:cNvPr name="TextBox 8" id="8"/>
          <p:cNvSpPr txBox="true"/>
          <p:nvPr/>
        </p:nvSpPr>
        <p:spPr>
          <a:xfrm rot="0">
            <a:off x="8689166" y="5395912"/>
            <a:ext cx="7694894" cy="1167258"/>
          </a:xfrm>
          <a:prstGeom prst="rect">
            <a:avLst/>
          </a:prstGeom>
        </p:spPr>
        <p:txBody>
          <a:bodyPr anchor="t" rtlCol="false" tIns="0" lIns="0" bIns="0" rIns="0">
            <a:spAutoFit/>
          </a:bodyPr>
          <a:lstStyle/>
          <a:p>
            <a:pPr algn="l" marL="0" indent="0" lvl="0">
              <a:lnSpc>
                <a:spcPts val="2337"/>
              </a:lnSpc>
            </a:pPr>
            <a:r>
              <a:rPr lang="en-US" sz="1669">
                <a:solidFill>
                  <a:srgbClr val="223343"/>
                </a:solidFill>
                <a:latin typeface="Inter"/>
                <a:ea typeface="Inter"/>
                <a:cs typeface="Inter"/>
                <a:sym typeface="Inter"/>
              </a:rPr>
              <a:t>The American Airlines carry-on pet policy provides clear cabin travel guidelines, while larger pets can use cargo services designed for safety and comfort. Preparing properly ensures a stress-free journey for you and your pet. Always verify current policies before booking as regulations may change.</a:t>
            </a:r>
          </a:p>
        </p:txBody>
      </p:sp>
      <p:grpSp>
        <p:nvGrpSpPr>
          <p:cNvPr name="Group 9" id="9"/>
          <p:cNvGrpSpPr/>
          <p:nvPr/>
        </p:nvGrpSpPr>
        <p:grpSpPr>
          <a:xfrm rot="0">
            <a:off x="16272177" y="8271177"/>
            <a:ext cx="987123" cy="987123"/>
            <a:chOff x="0" y="0"/>
            <a:chExt cx="698500" cy="698500"/>
          </a:xfrm>
        </p:grpSpPr>
        <p:sp>
          <p:nvSpPr>
            <p:cNvPr name="Freeform 10" id="10"/>
            <p:cNvSpPr/>
            <p:nvPr/>
          </p:nvSpPr>
          <p:spPr>
            <a:xfrm flipH="false" flipV="false" rot="0">
              <a:off x="0" y="0"/>
              <a:ext cx="698500" cy="698500"/>
            </a:xfrm>
            <a:custGeom>
              <a:avLst/>
              <a:gdLst/>
              <a:ahLst/>
              <a:cxnLst/>
              <a:rect r="r" b="b" t="t" l="l"/>
              <a:pathLst>
                <a:path h="698500" w="698500">
                  <a:moveTo>
                    <a:pt x="698500" y="349250"/>
                  </a:moveTo>
                  <a:cubicBezTo>
                    <a:pt x="588476" y="313379"/>
                    <a:pt x="502341" y="175825"/>
                    <a:pt x="479908" y="0"/>
                  </a:cubicBezTo>
                  <a:cubicBezTo>
                    <a:pt x="463950" y="125312"/>
                    <a:pt x="415552" y="231178"/>
                    <a:pt x="349250" y="294716"/>
                  </a:cubicBezTo>
                  <a:cubicBezTo>
                    <a:pt x="282948" y="231178"/>
                    <a:pt x="234550" y="125475"/>
                    <a:pt x="218592" y="0"/>
                  </a:cubicBezTo>
                  <a:cubicBezTo>
                    <a:pt x="196159" y="175825"/>
                    <a:pt x="110024" y="313379"/>
                    <a:pt x="0" y="349250"/>
                  </a:cubicBezTo>
                  <a:cubicBezTo>
                    <a:pt x="110024" y="385121"/>
                    <a:pt x="196159" y="522675"/>
                    <a:pt x="218592" y="698500"/>
                  </a:cubicBezTo>
                  <a:cubicBezTo>
                    <a:pt x="234550" y="573188"/>
                    <a:pt x="282948" y="467322"/>
                    <a:pt x="349250" y="403784"/>
                  </a:cubicBezTo>
                  <a:cubicBezTo>
                    <a:pt x="415552" y="467322"/>
                    <a:pt x="463950" y="573025"/>
                    <a:pt x="479908" y="698500"/>
                  </a:cubicBezTo>
                  <a:cubicBezTo>
                    <a:pt x="502341" y="522675"/>
                    <a:pt x="588476" y="385121"/>
                    <a:pt x="698500" y="349250"/>
                  </a:cubicBezTo>
                  <a:close/>
                </a:path>
              </a:pathLst>
            </a:custGeom>
            <a:solidFill>
              <a:srgbClr val="FF6D07"/>
            </a:solidFill>
          </p:spPr>
        </p:sp>
        <p:sp>
          <p:nvSpPr>
            <p:cNvPr name="TextBox 11" id="11"/>
            <p:cNvSpPr txBox="true"/>
            <p:nvPr/>
          </p:nvSpPr>
          <p:spPr>
            <a:xfrm>
              <a:off x="76200" y="139700"/>
              <a:ext cx="546100" cy="419100"/>
            </a:xfrm>
            <a:prstGeom prst="rect">
              <a:avLst/>
            </a:prstGeom>
          </p:spPr>
          <p:txBody>
            <a:bodyPr anchor="ctr" rtlCol="false" tIns="50800" lIns="50800" bIns="50800" rIns="50800"/>
            <a:lstStyle/>
            <a:p>
              <a:pPr algn="ctr" marL="0" indent="0" lvl="0">
                <a:lnSpc>
                  <a:spcPts val="2709"/>
                </a:lnSpc>
              </a:pPr>
            </a:p>
          </p:txBody>
        </p:sp>
      </p:grpSp>
      <p:sp>
        <p:nvSpPr>
          <p:cNvPr name="TextBox 12" id="12"/>
          <p:cNvSpPr txBox="true"/>
          <p:nvPr/>
        </p:nvSpPr>
        <p:spPr>
          <a:xfrm rot="0">
            <a:off x="1028700" y="689008"/>
            <a:ext cx="2263156" cy="339761"/>
          </a:xfrm>
          <a:prstGeom prst="rect">
            <a:avLst/>
          </a:prstGeom>
        </p:spPr>
        <p:txBody>
          <a:bodyPr anchor="t" rtlCol="false" tIns="0" lIns="0" bIns="0" rIns="0">
            <a:spAutoFit/>
          </a:bodyPr>
          <a:lstStyle/>
          <a:p>
            <a:pPr algn="l" marL="0" indent="0" lvl="0">
              <a:lnSpc>
                <a:spcPts val="2798"/>
              </a:lnSpc>
            </a:pPr>
            <a:r>
              <a:rPr lang="en-US" sz="1998">
                <a:solidFill>
                  <a:srgbClr val="FFFFFF"/>
                </a:solidFill>
                <a:latin typeface="Inter"/>
                <a:ea typeface="Inter"/>
                <a:cs typeface="Inter"/>
                <a:sym typeface="Inter"/>
              </a:rPr>
              <a:t>Impact Inc</a:t>
            </a:r>
          </a:p>
        </p:txBody>
      </p:sp>
      <p:sp>
        <p:nvSpPr>
          <p:cNvPr name="TextBox 13" id="13"/>
          <p:cNvSpPr txBox="true"/>
          <p:nvPr/>
        </p:nvSpPr>
        <p:spPr>
          <a:xfrm rot="0">
            <a:off x="15727285" y="689008"/>
            <a:ext cx="1960189" cy="339761"/>
          </a:xfrm>
          <a:prstGeom prst="rect">
            <a:avLst/>
          </a:prstGeom>
        </p:spPr>
        <p:txBody>
          <a:bodyPr anchor="t" rtlCol="false" tIns="0" lIns="0" bIns="0" rIns="0">
            <a:spAutoFit/>
          </a:bodyPr>
          <a:lstStyle/>
          <a:p>
            <a:pPr algn="l" marL="0" indent="0" lvl="0">
              <a:lnSpc>
                <a:spcPts val="2798"/>
              </a:lnSpc>
            </a:pPr>
            <a:r>
              <a:rPr lang="en-US" sz="1998">
                <a:solidFill>
                  <a:srgbClr val="FFFFFF"/>
                </a:solidFill>
                <a:latin typeface="Inter"/>
                <a:ea typeface="Inter"/>
                <a:cs typeface="Inter"/>
                <a:sym typeface="Inter"/>
              </a:rPr>
              <a:t>Presentation</a:t>
            </a:r>
          </a:p>
        </p:txBody>
      </p:sp>
      <p:sp>
        <p:nvSpPr>
          <p:cNvPr name="Freeform 14" id="14"/>
          <p:cNvSpPr/>
          <p:nvPr/>
        </p:nvSpPr>
        <p:spPr>
          <a:xfrm flipH="false" flipV="false" rot="-2700000">
            <a:off x="1426274" y="8030734"/>
            <a:ext cx="1468009" cy="1468009"/>
          </a:xfrm>
          <a:custGeom>
            <a:avLst/>
            <a:gdLst/>
            <a:ahLst/>
            <a:cxnLst/>
            <a:rect r="r" b="b" t="t" l="l"/>
            <a:pathLst>
              <a:path h="1468009" w="1468009">
                <a:moveTo>
                  <a:pt x="0" y="0"/>
                </a:moveTo>
                <a:lnTo>
                  <a:pt x="1468008" y="0"/>
                </a:lnTo>
                <a:lnTo>
                  <a:pt x="1468008" y="1468009"/>
                </a:lnTo>
                <a:lnTo>
                  <a:pt x="0" y="146800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5" id="15"/>
          <p:cNvSpPr/>
          <p:nvPr/>
        </p:nvSpPr>
        <p:spPr>
          <a:xfrm flipH="false" flipV="false" rot="0">
            <a:off x="0" y="0"/>
            <a:ext cx="3241190" cy="1047405"/>
          </a:xfrm>
          <a:custGeom>
            <a:avLst/>
            <a:gdLst/>
            <a:ahLst/>
            <a:cxnLst/>
            <a:rect r="r" b="b" t="t" l="l"/>
            <a:pathLst>
              <a:path h="1047405" w="3241190">
                <a:moveTo>
                  <a:pt x="0" y="0"/>
                </a:moveTo>
                <a:lnTo>
                  <a:pt x="3241190" y="0"/>
                </a:lnTo>
                <a:lnTo>
                  <a:pt x="3241190" y="1047405"/>
                </a:lnTo>
                <a:lnTo>
                  <a:pt x="0" y="1047405"/>
                </a:lnTo>
                <a:lnTo>
                  <a:pt x="0" y="0"/>
                </a:lnTo>
                <a:close/>
              </a:path>
            </a:pathLst>
          </a:custGeom>
          <a:blipFill>
            <a:blip r:embed="rId5"/>
            <a:stretch>
              <a:fillRect l="0" t="-10723" r="0" b="-19149"/>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DAHRsgNQJwk</dc:identifier>
  <dcterms:modified xsi:type="dcterms:W3CDTF">2011-08-01T06:04:30Z</dcterms:modified>
  <cp:revision>1</cp:revision>
  <dc:title>How much is the American Airlines pet fee?</dc:title>
</cp:coreProperties>
</file>