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8288000" cy="10287000"/>
  <p:notesSz cx="6858000" cy="9144000"/>
  <p:embeddedFontLst>
    <p:embeddedFont>
      <p:font typeface="TS Qamus Bold" charset="1" panose="00000800000000000000"/>
      <p:regular r:id="rId13"/>
    </p:embeddedFont>
    <p:embeddedFont>
      <p:font typeface="TS Qamus" charset="1" panose="00000500000000000000"/>
      <p:regular r:id="rId14"/>
    </p:embeddedFont>
    <p:embeddedFont>
      <p:font typeface="Open Sans" charset="1" panose="020B0606030504020204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https://www.airflypolicy.com/baggage-policy/allegiant-airlines-baggage-policy" TargetMode="External" Type="http://schemas.openxmlformats.org/officeDocument/2006/relationships/hyperlink"/><Relationship Id="rId5" Target="../media/image3.png" Type="http://schemas.openxmlformats.org/officeDocument/2006/relationships/image"/><Relationship Id="rId6" Target="../media/image4.svg" Type="http://schemas.openxmlformats.org/officeDocument/2006/relationships/image"/><Relationship Id="rId7" Target="../media/image5.png" Type="http://schemas.openxmlformats.org/officeDocument/2006/relationships/image"/><Relationship Id="rId8" Target="../media/image6.svg" Type="http://schemas.openxmlformats.org/officeDocument/2006/relationships/image"/><Relationship Id="rId9" Target="https://www.airflypolicy.com" TargetMode="External" Type="http://schemas.openxmlformats.org/officeDocument/2006/relationships/hyperlink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https://www.airflypolicy.com" TargetMode="External" Type="http://schemas.openxmlformats.org/officeDocument/2006/relationships/hyperlink"/><Relationship Id="rId2" Target="../media/image7.png" Type="http://schemas.openxmlformats.org/officeDocument/2006/relationships/image"/><Relationship Id="rId3" Target="../media/image8.png" Type="http://schemas.openxmlformats.org/officeDocument/2006/relationships/image"/><Relationship Id="rId4" Target="../media/image9.png" Type="http://schemas.openxmlformats.org/officeDocument/2006/relationships/image"/><Relationship Id="rId5" Target="../media/image10.png" Type="http://schemas.openxmlformats.org/officeDocument/2006/relationships/image"/><Relationship Id="rId6" Target="../media/image11.png" Type="http://schemas.openxmlformats.org/officeDocument/2006/relationships/image"/><Relationship Id="rId7" Target="https://smart-travel-policy.mystrikingly.com/blog/baggage-allowance-allegiant" TargetMode="External" Type="http://schemas.openxmlformats.org/officeDocument/2006/relationships/hyperlink"/><Relationship Id="rId8" Target="../media/image12.png" Type="http://schemas.openxmlformats.org/officeDocument/2006/relationships/image"/><Relationship Id="rId9" Target="../media/image13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https://www.airflypolicy.com" TargetMode="External" Type="http://schemas.openxmlformats.org/officeDocument/2006/relationships/hyperlink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https://www.airflypolicy.com" TargetMode="External" Type="http://schemas.openxmlformats.org/officeDocument/2006/relationships/hyperlink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14.png" Type="http://schemas.openxmlformats.org/officeDocument/2006/relationships/image"/><Relationship Id="rId5" Target="../media/image15.svg" Type="http://schemas.openxmlformats.org/officeDocument/2006/relationships/image"/><Relationship Id="rId6" Target="../media/image16.png" Type="http://schemas.openxmlformats.org/officeDocument/2006/relationships/image"/><Relationship Id="rId7" Target="../media/image17.png" Type="http://schemas.openxmlformats.org/officeDocument/2006/relationships/image"/><Relationship Id="rId8" Target="https://www.airflypolicy.com" TargetMode="External" Type="http://schemas.openxmlformats.org/officeDocument/2006/relationships/hyperlink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https://www.airflypolicy.com" TargetMode="External" Type="http://schemas.openxmlformats.org/officeDocument/2006/relationships/hyperlink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https://www.airflypolicy.com" TargetMode="External" Type="http://schemas.openxmlformats.org/officeDocument/2006/relationships/hyperlink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028700" y="887295"/>
            <a:ext cx="4114800" cy="4114800"/>
          </a:xfrm>
          <a:custGeom>
            <a:avLst/>
            <a:gdLst/>
            <a:ahLst/>
            <a:cxnLst/>
            <a:rect r="r" b="b" t="t" l="l"/>
            <a:pathLst>
              <a:path h="4114800" w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2267008" y="3601951"/>
            <a:ext cx="13753985" cy="20458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7902"/>
              </a:lnSpc>
            </a:pPr>
            <a:r>
              <a:rPr lang="en-US" b="true" sz="7249">
                <a:solidFill>
                  <a:srgbClr val="18899D"/>
                </a:solidFill>
                <a:latin typeface="TS Qamus Bold"/>
                <a:ea typeface="TS Qamus Bold"/>
                <a:cs typeface="TS Qamus Bold"/>
                <a:sym typeface="TS Qamus Bold"/>
              </a:rPr>
              <a:t>HOW TO AVOID ALLEGIANT AIR BAGGAGE FEES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4449213" y="6352402"/>
            <a:ext cx="9389573" cy="651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518"/>
              </a:lnSpc>
            </a:pPr>
            <a:r>
              <a:rPr lang="en-US" sz="2310">
                <a:solidFill>
                  <a:srgbClr val="18899D"/>
                </a:solidFill>
                <a:latin typeface="TS Qamus"/>
                <a:ea typeface="TS Qamus"/>
                <a:cs typeface="TS Qamus"/>
                <a:sym typeface="TS Qamus"/>
              </a:rPr>
              <a:t>Smart strategies for managing allegiant check in baggage and </a:t>
            </a:r>
            <a:r>
              <a:rPr lang="en-US" sz="2310" u="sng">
                <a:solidFill>
                  <a:srgbClr val="18899D"/>
                </a:solidFill>
                <a:latin typeface="TS Qamus"/>
                <a:ea typeface="TS Qamus"/>
                <a:cs typeface="TS Qamus"/>
                <a:sym typeface="TS Qamus"/>
                <a:hlinkClick r:id="rId4" tooltip="https://www.airflypolicy.com/baggage-policy/allegiant-airlines-baggage-policy"/>
              </a:rPr>
              <a:t>allegiant airlines baggage weight</a:t>
            </a:r>
          </a:p>
        </p:txBody>
      </p:sp>
      <p:sp>
        <p:nvSpPr>
          <p:cNvPr name="Freeform 5" id="5"/>
          <p:cNvSpPr/>
          <p:nvPr/>
        </p:nvSpPr>
        <p:spPr>
          <a:xfrm flipH="true" flipV="true" rot="0">
            <a:off x="13144500" y="4943839"/>
            <a:ext cx="4114800" cy="4114800"/>
          </a:xfrm>
          <a:custGeom>
            <a:avLst/>
            <a:gdLst/>
            <a:ahLst/>
            <a:cxnLst/>
            <a:rect r="r" b="b" t="t" l="l"/>
            <a:pathLst>
              <a:path h="4114800" w="4114800">
                <a:moveTo>
                  <a:pt x="4114800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114800" y="0"/>
                </a:lnTo>
                <a:lnTo>
                  <a:pt x="4114800" y="41148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2865987" y="8357346"/>
            <a:ext cx="7315200" cy="2673373"/>
          </a:xfrm>
          <a:custGeom>
            <a:avLst/>
            <a:gdLst/>
            <a:ahLst/>
            <a:cxnLst/>
            <a:rect r="r" b="b" t="t" l="l"/>
            <a:pathLst>
              <a:path h="2673373" w="7315200">
                <a:moveTo>
                  <a:pt x="0" y="0"/>
                </a:moveTo>
                <a:lnTo>
                  <a:pt x="7315200" y="0"/>
                </a:lnTo>
                <a:lnTo>
                  <a:pt x="7315200" y="2673373"/>
                </a:lnTo>
                <a:lnTo>
                  <a:pt x="0" y="267337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3144500" y="-449392"/>
            <a:ext cx="7315200" cy="2673373"/>
          </a:xfrm>
          <a:custGeom>
            <a:avLst/>
            <a:gdLst/>
            <a:ahLst/>
            <a:cxnLst/>
            <a:rect r="r" b="b" t="t" l="l"/>
            <a:pathLst>
              <a:path h="2673373" w="7315200">
                <a:moveTo>
                  <a:pt x="0" y="0"/>
                </a:moveTo>
                <a:lnTo>
                  <a:pt x="7315200" y="0"/>
                </a:lnTo>
                <a:lnTo>
                  <a:pt x="7315200" y="2673374"/>
                </a:lnTo>
                <a:lnTo>
                  <a:pt x="0" y="267337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3377411" y="8765271"/>
            <a:ext cx="2143604" cy="986058"/>
          </a:xfrm>
          <a:custGeom>
            <a:avLst/>
            <a:gdLst/>
            <a:ahLst/>
            <a:cxnLst/>
            <a:rect r="r" b="b" t="t" l="l"/>
            <a:pathLst>
              <a:path h="986058" w="2143604">
                <a:moveTo>
                  <a:pt x="0" y="0"/>
                </a:moveTo>
                <a:lnTo>
                  <a:pt x="2143604" y="0"/>
                </a:lnTo>
                <a:lnTo>
                  <a:pt x="2143604" y="986058"/>
                </a:lnTo>
                <a:lnTo>
                  <a:pt x="0" y="98605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true" flipV="false" rot="0">
            <a:off x="12433881" y="887295"/>
            <a:ext cx="2143604" cy="986058"/>
          </a:xfrm>
          <a:custGeom>
            <a:avLst/>
            <a:gdLst/>
            <a:ahLst/>
            <a:cxnLst/>
            <a:rect r="r" b="b" t="t" l="l"/>
            <a:pathLst>
              <a:path h="986058" w="2143604">
                <a:moveTo>
                  <a:pt x="2143604" y="0"/>
                </a:moveTo>
                <a:lnTo>
                  <a:pt x="0" y="0"/>
                </a:lnTo>
                <a:lnTo>
                  <a:pt x="0" y="986058"/>
                </a:lnTo>
                <a:lnTo>
                  <a:pt x="2143604" y="986058"/>
                </a:lnTo>
                <a:lnTo>
                  <a:pt x="2143604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1047358" y="7370500"/>
            <a:ext cx="2330053" cy="3100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96"/>
              </a:lnSpc>
              <a:spcBef>
                <a:spcPct val="0"/>
              </a:spcBef>
            </a:pPr>
            <a:r>
              <a:rPr lang="en-US" sz="1854" u="sng">
                <a:solidFill>
                  <a:srgbClr val="18899D"/>
                </a:solidFill>
                <a:latin typeface="Open Sans"/>
                <a:ea typeface="Open Sans"/>
                <a:cs typeface="Open Sans"/>
                <a:sym typeface="Open Sans"/>
                <a:hlinkClick r:id="rId9" tooltip="https://www.airflypolicy.com"/>
              </a:rPr>
              <a:t>www.airflypolicy.com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36606" y="825490"/>
            <a:ext cx="2516101" cy="2516101"/>
          </a:xfrm>
          <a:custGeom>
            <a:avLst/>
            <a:gdLst/>
            <a:ahLst/>
            <a:cxnLst/>
            <a:rect r="r" b="b" t="t" l="l"/>
            <a:pathLst>
              <a:path h="2516101" w="2516101">
                <a:moveTo>
                  <a:pt x="0" y="0"/>
                </a:moveTo>
                <a:lnTo>
                  <a:pt x="2516101" y="0"/>
                </a:lnTo>
                <a:lnTo>
                  <a:pt x="2516101" y="2516100"/>
                </a:lnTo>
                <a:lnTo>
                  <a:pt x="0" y="25161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4872243" y="6719686"/>
            <a:ext cx="2517429" cy="2785766"/>
          </a:xfrm>
          <a:custGeom>
            <a:avLst/>
            <a:gdLst/>
            <a:ahLst/>
            <a:cxnLst/>
            <a:rect r="r" b="b" t="t" l="l"/>
            <a:pathLst>
              <a:path h="2785766" w="2517429">
                <a:moveTo>
                  <a:pt x="0" y="0"/>
                </a:moveTo>
                <a:lnTo>
                  <a:pt x="2517428" y="0"/>
                </a:lnTo>
                <a:lnTo>
                  <a:pt x="2517428" y="2785766"/>
                </a:lnTo>
                <a:lnTo>
                  <a:pt x="0" y="278576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5400000">
            <a:off x="50816" y="6946562"/>
            <a:ext cx="2796304" cy="1370617"/>
          </a:xfrm>
          <a:custGeom>
            <a:avLst/>
            <a:gdLst/>
            <a:ahLst/>
            <a:cxnLst/>
            <a:rect r="r" b="b" t="t" l="l"/>
            <a:pathLst>
              <a:path h="1370617" w="2796304">
                <a:moveTo>
                  <a:pt x="0" y="0"/>
                </a:moveTo>
                <a:lnTo>
                  <a:pt x="2796304" y="0"/>
                </a:lnTo>
                <a:lnTo>
                  <a:pt x="2796304" y="1370617"/>
                </a:lnTo>
                <a:lnTo>
                  <a:pt x="0" y="137061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3955689" y="1076325"/>
            <a:ext cx="10376622" cy="14494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630"/>
              </a:lnSpc>
            </a:pPr>
            <a:r>
              <a:rPr lang="en-US" b="true" sz="5165">
                <a:solidFill>
                  <a:srgbClr val="18899D"/>
                </a:solidFill>
                <a:latin typeface="TS Qamus Bold"/>
                <a:ea typeface="TS Qamus Bold"/>
                <a:cs typeface="TS Qamus Bold"/>
                <a:sym typeface="TS Qamus Bold"/>
              </a:rPr>
              <a:t>UNDERSTANDING ALLEGIANT AIRLINES BAGGAGE POLICIES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-5400000">
            <a:off x="15658751" y="1549494"/>
            <a:ext cx="2341286" cy="1318203"/>
          </a:xfrm>
          <a:custGeom>
            <a:avLst/>
            <a:gdLst/>
            <a:ahLst/>
            <a:cxnLst/>
            <a:rect r="r" b="b" t="t" l="l"/>
            <a:pathLst>
              <a:path h="1318203" w="2341286">
                <a:moveTo>
                  <a:pt x="0" y="0"/>
                </a:moveTo>
                <a:lnTo>
                  <a:pt x="2341286" y="0"/>
                </a:lnTo>
                <a:lnTo>
                  <a:pt x="2341286" y="1318203"/>
                </a:lnTo>
                <a:lnTo>
                  <a:pt x="0" y="1318203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3704754" y="3690351"/>
            <a:ext cx="12296495" cy="1054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0" indent="0" lvl="0">
              <a:lnSpc>
                <a:spcPts val="2723"/>
              </a:lnSpc>
            </a:pPr>
            <a:r>
              <a:rPr lang="en-US" sz="2498">
                <a:solidFill>
                  <a:srgbClr val="18899D"/>
                </a:solidFill>
                <a:latin typeface="TS Qamus"/>
                <a:ea typeface="TS Qamus"/>
                <a:cs typeface="TS Qamus"/>
                <a:sym typeface="TS Qamus"/>
              </a:rPr>
              <a:t>Carry-On Baggage: Allegiant allows one carry-on bag (up to 15 lbs) with a maximum size of 22" x 16" x 15". Carry-on fees apply and vary by route — prepaying online is cheaper than paying at the airport.</a:t>
            </a:r>
          </a:p>
        </p:txBody>
      </p:sp>
      <p:sp>
        <p:nvSpPr>
          <p:cNvPr name="Freeform 8" id="8"/>
          <p:cNvSpPr/>
          <p:nvPr/>
        </p:nvSpPr>
        <p:spPr>
          <a:xfrm flipH="false" flipV="false" rot="0">
            <a:off x="2468284" y="3787762"/>
            <a:ext cx="848919" cy="845736"/>
          </a:xfrm>
          <a:custGeom>
            <a:avLst/>
            <a:gdLst/>
            <a:ahLst/>
            <a:cxnLst/>
            <a:rect r="r" b="b" t="t" l="l"/>
            <a:pathLst>
              <a:path h="845736" w="848919">
                <a:moveTo>
                  <a:pt x="0" y="0"/>
                </a:moveTo>
                <a:lnTo>
                  <a:pt x="848919" y="0"/>
                </a:lnTo>
                <a:lnTo>
                  <a:pt x="848919" y="845736"/>
                </a:lnTo>
                <a:lnTo>
                  <a:pt x="0" y="845736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3704754" y="5432926"/>
            <a:ext cx="12296495" cy="1054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0" indent="0" lvl="0">
              <a:lnSpc>
                <a:spcPts val="2723"/>
              </a:lnSpc>
            </a:pPr>
            <a:r>
              <a:rPr lang="en-US" sz="2498">
                <a:solidFill>
                  <a:srgbClr val="18899D"/>
                </a:solidFill>
                <a:latin typeface="TS Qamus"/>
                <a:ea typeface="TS Qamus"/>
                <a:cs typeface="TS Qamus"/>
                <a:sym typeface="TS Qamus"/>
              </a:rPr>
              <a:t>Checked Baggage: Checked bags must not exceed 40 lbs and 80 linear inches (L+W+H). Fees are charged per bag, per segment. Overweight or oversized bags incur significant additional charges at the gate.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3704754" y="7175501"/>
            <a:ext cx="12296495" cy="1054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0" indent="0" lvl="0">
              <a:lnSpc>
                <a:spcPts val="2723"/>
              </a:lnSpc>
            </a:pPr>
            <a:r>
              <a:rPr lang="en-US" sz="2498">
                <a:solidFill>
                  <a:srgbClr val="18899D"/>
                </a:solidFill>
                <a:latin typeface="TS Qamus"/>
                <a:ea typeface="TS Qamus"/>
                <a:cs typeface="TS Qamus"/>
                <a:sym typeface="TS Qamus"/>
              </a:rPr>
              <a:t>Personal Item: One free personal item (e.g., purse or small backpack) is allowed, not exceeding 7" x 15" x 16". This is the only free baggage option — plan smartly to avoid extra fees on </a:t>
            </a:r>
            <a:r>
              <a:rPr lang="en-US" sz="2498" u="sng">
                <a:solidFill>
                  <a:srgbClr val="18899D"/>
                </a:solidFill>
                <a:latin typeface="TS Qamus"/>
                <a:ea typeface="TS Qamus"/>
                <a:cs typeface="TS Qamus"/>
                <a:sym typeface="TS Qamus"/>
                <a:hlinkClick r:id="rId7" tooltip="https://smart-travel-policy.mystrikingly.com/blog/baggage-allowance-allegiant"/>
              </a:rPr>
              <a:t>allegiant check in baggage.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0">
            <a:off x="2446576" y="5423280"/>
            <a:ext cx="893610" cy="894835"/>
          </a:xfrm>
          <a:custGeom>
            <a:avLst/>
            <a:gdLst/>
            <a:ahLst/>
            <a:cxnLst/>
            <a:rect r="r" b="b" t="t" l="l"/>
            <a:pathLst>
              <a:path h="894835" w="893610">
                <a:moveTo>
                  <a:pt x="0" y="0"/>
                </a:moveTo>
                <a:lnTo>
                  <a:pt x="893610" y="0"/>
                </a:lnTo>
                <a:lnTo>
                  <a:pt x="893610" y="894835"/>
                </a:lnTo>
                <a:lnTo>
                  <a:pt x="0" y="89483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2468825" y="7103629"/>
            <a:ext cx="848126" cy="846965"/>
          </a:xfrm>
          <a:custGeom>
            <a:avLst/>
            <a:gdLst/>
            <a:ahLst/>
            <a:cxnLst/>
            <a:rect r="r" b="b" t="t" l="l"/>
            <a:pathLst>
              <a:path h="846965" w="848126">
                <a:moveTo>
                  <a:pt x="0" y="0"/>
                </a:moveTo>
                <a:lnTo>
                  <a:pt x="848126" y="0"/>
                </a:lnTo>
                <a:lnTo>
                  <a:pt x="848126" y="846965"/>
                </a:lnTo>
                <a:lnTo>
                  <a:pt x="0" y="846965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1872065" y="8648677"/>
            <a:ext cx="2330053" cy="3100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96"/>
              </a:lnSpc>
              <a:spcBef>
                <a:spcPct val="0"/>
              </a:spcBef>
            </a:pPr>
            <a:r>
              <a:rPr lang="en-US" sz="1854" u="sng">
                <a:solidFill>
                  <a:srgbClr val="18899D"/>
                </a:solidFill>
                <a:latin typeface="Open Sans"/>
                <a:ea typeface="Open Sans"/>
                <a:cs typeface="Open Sans"/>
                <a:sym typeface="Open Sans"/>
                <a:hlinkClick r:id="rId10" tooltip="https://www.airflypolicy.com"/>
              </a:rPr>
              <a:t>www.airflypolicy.com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247595" y="3544801"/>
            <a:ext cx="13753654" cy="1452028"/>
            <a:chOff x="0" y="0"/>
            <a:chExt cx="1222804" cy="12909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222804" cy="129096"/>
            </a:xfrm>
            <a:custGeom>
              <a:avLst/>
              <a:gdLst/>
              <a:ahLst/>
              <a:cxnLst/>
              <a:rect r="r" b="b" t="t" l="l"/>
              <a:pathLst>
                <a:path h="129096" w="1222804">
                  <a:moveTo>
                    <a:pt x="10994" y="0"/>
                  </a:moveTo>
                  <a:lnTo>
                    <a:pt x="1211810" y="0"/>
                  </a:lnTo>
                  <a:cubicBezTo>
                    <a:pt x="1214726" y="0"/>
                    <a:pt x="1217522" y="1158"/>
                    <a:pt x="1219584" y="3220"/>
                  </a:cubicBezTo>
                  <a:cubicBezTo>
                    <a:pt x="1221646" y="5282"/>
                    <a:pt x="1222804" y="8078"/>
                    <a:pt x="1222804" y="10994"/>
                  </a:cubicBezTo>
                  <a:lnTo>
                    <a:pt x="1222804" y="118102"/>
                  </a:lnTo>
                  <a:cubicBezTo>
                    <a:pt x="1222804" y="124174"/>
                    <a:pt x="1217882" y="129096"/>
                    <a:pt x="1211810" y="129096"/>
                  </a:cubicBezTo>
                  <a:lnTo>
                    <a:pt x="10994" y="129096"/>
                  </a:lnTo>
                  <a:cubicBezTo>
                    <a:pt x="8078" y="129096"/>
                    <a:pt x="5282" y="127938"/>
                    <a:pt x="3220" y="125876"/>
                  </a:cubicBezTo>
                  <a:cubicBezTo>
                    <a:pt x="1158" y="123814"/>
                    <a:pt x="0" y="121018"/>
                    <a:pt x="0" y="118102"/>
                  </a:cubicBezTo>
                  <a:lnTo>
                    <a:pt x="0" y="10994"/>
                  </a:lnTo>
                  <a:cubicBezTo>
                    <a:pt x="0" y="8078"/>
                    <a:pt x="1158" y="5282"/>
                    <a:pt x="3220" y="3220"/>
                  </a:cubicBezTo>
                  <a:cubicBezTo>
                    <a:pt x="5282" y="1158"/>
                    <a:pt x="8078" y="0"/>
                    <a:pt x="10994" y="0"/>
                  </a:cubicBezTo>
                  <a:close/>
                </a:path>
              </a:pathLst>
            </a:custGeom>
            <a:solidFill>
              <a:srgbClr val="18899D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1222804" cy="167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028700" y="1028700"/>
            <a:ext cx="2516101" cy="2516101"/>
          </a:xfrm>
          <a:custGeom>
            <a:avLst/>
            <a:gdLst/>
            <a:ahLst/>
            <a:cxnLst/>
            <a:rect r="r" b="b" t="t" l="l"/>
            <a:pathLst>
              <a:path h="2516101" w="2516101">
                <a:moveTo>
                  <a:pt x="0" y="0"/>
                </a:moveTo>
                <a:lnTo>
                  <a:pt x="2516101" y="0"/>
                </a:lnTo>
                <a:lnTo>
                  <a:pt x="2516101" y="2516101"/>
                </a:lnTo>
                <a:lnTo>
                  <a:pt x="0" y="251610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true" flipV="true" rot="0">
            <a:off x="14743199" y="6742199"/>
            <a:ext cx="2516101" cy="2516101"/>
          </a:xfrm>
          <a:custGeom>
            <a:avLst/>
            <a:gdLst/>
            <a:ahLst/>
            <a:cxnLst/>
            <a:rect r="r" b="b" t="t" l="l"/>
            <a:pathLst>
              <a:path h="2516101" w="2516101">
                <a:moveTo>
                  <a:pt x="2516101" y="2516101"/>
                </a:moveTo>
                <a:lnTo>
                  <a:pt x="0" y="2516101"/>
                </a:lnTo>
                <a:lnTo>
                  <a:pt x="0" y="0"/>
                </a:lnTo>
                <a:lnTo>
                  <a:pt x="2516101" y="0"/>
                </a:lnTo>
                <a:lnTo>
                  <a:pt x="2516101" y="2516101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true" flipV="false" rot="0">
            <a:off x="14743199" y="1028700"/>
            <a:ext cx="2516101" cy="2516101"/>
          </a:xfrm>
          <a:custGeom>
            <a:avLst/>
            <a:gdLst/>
            <a:ahLst/>
            <a:cxnLst/>
            <a:rect r="r" b="b" t="t" l="l"/>
            <a:pathLst>
              <a:path h="2516101" w="2516101">
                <a:moveTo>
                  <a:pt x="2516101" y="0"/>
                </a:moveTo>
                <a:lnTo>
                  <a:pt x="0" y="0"/>
                </a:lnTo>
                <a:lnTo>
                  <a:pt x="0" y="2516101"/>
                </a:lnTo>
                <a:lnTo>
                  <a:pt x="2516101" y="2516101"/>
                </a:lnTo>
                <a:lnTo>
                  <a:pt x="2516101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true" rot="0">
            <a:off x="1028700" y="6678599"/>
            <a:ext cx="2516101" cy="2516101"/>
          </a:xfrm>
          <a:custGeom>
            <a:avLst/>
            <a:gdLst/>
            <a:ahLst/>
            <a:cxnLst/>
            <a:rect r="r" b="b" t="t" l="l"/>
            <a:pathLst>
              <a:path h="2516101" w="2516101">
                <a:moveTo>
                  <a:pt x="0" y="2516101"/>
                </a:moveTo>
                <a:lnTo>
                  <a:pt x="2516101" y="2516101"/>
                </a:lnTo>
                <a:lnTo>
                  <a:pt x="2516101" y="0"/>
                </a:lnTo>
                <a:lnTo>
                  <a:pt x="0" y="0"/>
                </a:lnTo>
                <a:lnTo>
                  <a:pt x="0" y="2516101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2976175" y="3748527"/>
            <a:ext cx="12296495" cy="1054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0" indent="0" lvl="0">
              <a:lnSpc>
                <a:spcPts val="2723"/>
              </a:lnSpc>
            </a:pPr>
            <a:r>
              <a:rPr lang="en-US" sz="2498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Pack Light &amp; Weigh Bags Early: Weigh your luggage at home before heading to the airport. Staying under Allegiant's 40 lb checked bag limit and 15 lb carry-on limit helps you avoid costly overweight fees.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3955689" y="1085850"/>
            <a:ext cx="10376622" cy="20415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7909"/>
              </a:lnSpc>
            </a:pPr>
            <a:r>
              <a:rPr lang="en-US" b="true" sz="7255">
                <a:solidFill>
                  <a:srgbClr val="18899D"/>
                </a:solidFill>
                <a:latin typeface="TS Qamus Bold"/>
                <a:ea typeface="TS Qamus Bold"/>
                <a:cs typeface="TS Qamus Bold"/>
                <a:sym typeface="TS Qamus Bold"/>
              </a:rPr>
              <a:t>TOP TIPS TO SAVE ON BAGGAGE FEES</a:t>
            </a:r>
          </a:p>
        </p:txBody>
      </p:sp>
      <p:grpSp>
        <p:nvGrpSpPr>
          <p:cNvPr name="Group 11" id="11"/>
          <p:cNvGrpSpPr/>
          <p:nvPr/>
        </p:nvGrpSpPr>
        <p:grpSpPr>
          <a:xfrm rot="0">
            <a:off x="2247595" y="5143500"/>
            <a:ext cx="13753654" cy="1452028"/>
            <a:chOff x="0" y="0"/>
            <a:chExt cx="1222804" cy="12909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222804" cy="129096"/>
            </a:xfrm>
            <a:custGeom>
              <a:avLst/>
              <a:gdLst/>
              <a:ahLst/>
              <a:cxnLst/>
              <a:rect r="r" b="b" t="t" l="l"/>
              <a:pathLst>
                <a:path h="129096" w="1222804">
                  <a:moveTo>
                    <a:pt x="10994" y="0"/>
                  </a:moveTo>
                  <a:lnTo>
                    <a:pt x="1211810" y="0"/>
                  </a:lnTo>
                  <a:cubicBezTo>
                    <a:pt x="1214726" y="0"/>
                    <a:pt x="1217522" y="1158"/>
                    <a:pt x="1219584" y="3220"/>
                  </a:cubicBezTo>
                  <a:cubicBezTo>
                    <a:pt x="1221646" y="5282"/>
                    <a:pt x="1222804" y="8078"/>
                    <a:pt x="1222804" y="10994"/>
                  </a:cubicBezTo>
                  <a:lnTo>
                    <a:pt x="1222804" y="118102"/>
                  </a:lnTo>
                  <a:cubicBezTo>
                    <a:pt x="1222804" y="124174"/>
                    <a:pt x="1217882" y="129096"/>
                    <a:pt x="1211810" y="129096"/>
                  </a:cubicBezTo>
                  <a:lnTo>
                    <a:pt x="10994" y="129096"/>
                  </a:lnTo>
                  <a:cubicBezTo>
                    <a:pt x="8078" y="129096"/>
                    <a:pt x="5282" y="127938"/>
                    <a:pt x="3220" y="125876"/>
                  </a:cubicBezTo>
                  <a:cubicBezTo>
                    <a:pt x="1158" y="123814"/>
                    <a:pt x="0" y="121018"/>
                    <a:pt x="0" y="118102"/>
                  </a:cubicBezTo>
                  <a:lnTo>
                    <a:pt x="0" y="10994"/>
                  </a:lnTo>
                  <a:cubicBezTo>
                    <a:pt x="0" y="8078"/>
                    <a:pt x="1158" y="5282"/>
                    <a:pt x="3220" y="3220"/>
                  </a:cubicBezTo>
                  <a:cubicBezTo>
                    <a:pt x="5282" y="1158"/>
                    <a:pt x="8078" y="0"/>
                    <a:pt x="10994" y="0"/>
                  </a:cubicBezTo>
                  <a:close/>
                </a:path>
              </a:pathLst>
            </a:custGeom>
            <a:solidFill>
              <a:srgbClr val="18899D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38100"/>
              <a:ext cx="1222804" cy="167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4" id="14"/>
          <p:cNvSpPr txBox="true"/>
          <p:nvPr/>
        </p:nvSpPr>
        <p:spPr>
          <a:xfrm rot="0">
            <a:off x="2976175" y="5347227"/>
            <a:ext cx="12296495" cy="1054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0" indent="0" lvl="0">
              <a:lnSpc>
                <a:spcPts val="2723"/>
              </a:lnSpc>
            </a:pPr>
            <a:r>
              <a:rPr lang="en-US" sz="2498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Use Your Personal Item Wisely: Allegiant allows one free personal item (e.g., purse or small backpack). Maximize this allowance by packing essentials inside to reduce or eliminate the need for a paid carry-on bag.</a:t>
            </a:r>
          </a:p>
        </p:txBody>
      </p:sp>
      <p:grpSp>
        <p:nvGrpSpPr>
          <p:cNvPr name="Group 15" id="15"/>
          <p:cNvGrpSpPr/>
          <p:nvPr/>
        </p:nvGrpSpPr>
        <p:grpSpPr>
          <a:xfrm rot="0">
            <a:off x="2247595" y="6742199"/>
            <a:ext cx="13753654" cy="1452028"/>
            <a:chOff x="0" y="0"/>
            <a:chExt cx="1222804" cy="129096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222804" cy="129096"/>
            </a:xfrm>
            <a:custGeom>
              <a:avLst/>
              <a:gdLst/>
              <a:ahLst/>
              <a:cxnLst/>
              <a:rect r="r" b="b" t="t" l="l"/>
              <a:pathLst>
                <a:path h="129096" w="1222804">
                  <a:moveTo>
                    <a:pt x="10994" y="0"/>
                  </a:moveTo>
                  <a:lnTo>
                    <a:pt x="1211810" y="0"/>
                  </a:lnTo>
                  <a:cubicBezTo>
                    <a:pt x="1214726" y="0"/>
                    <a:pt x="1217522" y="1158"/>
                    <a:pt x="1219584" y="3220"/>
                  </a:cubicBezTo>
                  <a:cubicBezTo>
                    <a:pt x="1221646" y="5282"/>
                    <a:pt x="1222804" y="8078"/>
                    <a:pt x="1222804" y="10994"/>
                  </a:cubicBezTo>
                  <a:lnTo>
                    <a:pt x="1222804" y="118102"/>
                  </a:lnTo>
                  <a:cubicBezTo>
                    <a:pt x="1222804" y="124174"/>
                    <a:pt x="1217882" y="129096"/>
                    <a:pt x="1211810" y="129096"/>
                  </a:cubicBezTo>
                  <a:lnTo>
                    <a:pt x="10994" y="129096"/>
                  </a:lnTo>
                  <a:cubicBezTo>
                    <a:pt x="8078" y="129096"/>
                    <a:pt x="5282" y="127938"/>
                    <a:pt x="3220" y="125876"/>
                  </a:cubicBezTo>
                  <a:cubicBezTo>
                    <a:pt x="1158" y="123814"/>
                    <a:pt x="0" y="121018"/>
                    <a:pt x="0" y="118102"/>
                  </a:cubicBezTo>
                  <a:lnTo>
                    <a:pt x="0" y="10994"/>
                  </a:lnTo>
                  <a:cubicBezTo>
                    <a:pt x="0" y="8078"/>
                    <a:pt x="1158" y="5282"/>
                    <a:pt x="3220" y="3220"/>
                  </a:cubicBezTo>
                  <a:cubicBezTo>
                    <a:pt x="5282" y="1158"/>
                    <a:pt x="8078" y="0"/>
                    <a:pt x="10994" y="0"/>
                  </a:cubicBezTo>
                  <a:close/>
                </a:path>
              </a:pathLst>
            </a:custGeom>
            <a:solidFill>
              <a:srgbClr val="18899D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38100"/>
              <a:ext cx="1222804" cy="167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2976175" y="6945926"/>
            <a:ext cx="12296495" cy="1054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0" indent="0" lvl="0">
              <a:lnSpc>
                <a:spcPts val="2723"/>
              </a:lnSpc>
            </a:pPr>
            <a:r>
              <a:rPr lang="en-US" sz="2498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Prepay Baggage Fees Online: Save significantly by paying for checked or carry-on bags online in advance. Allegiant charges higher fees at the airport, so booking baggage ahead locks in lower rates.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2002282" y="8508552"/>
            <a:ext cx="2330053" cy="3100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96"/>
              </a:lnSpc>
              <a:spcBef>
                <a:spcPct val="0"/>
              </a:spcBef>
            </a:pPr>
            <a:r>
              <a:rPr lang="en-US" sz="1854" u="sng">
                <a:solidFill>
                  <a:srgbClr val="18899D"/>
                </a:solidFill>
                <a:latin typeface="Open Sans"/>
                <a:ea typeface="Open Sans"/>
                <a:cs typeface="Open Sans"/>
                <a:sym typeface="Open Sans"/>
                <a:hlinkClick r:id="rId4" tooltip="https://www.airflypolicy.com"/>
              </a:rPr>
              <a:t>www.airflypolicy.com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247595" y="3544801"/>
            <a:ext cx="13753654" cy="1452028"/>
            <a:chOff x="0" y="0"/>
            <a:chExt cx="1222804" cy="12909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222804" cy="129096"/>
            </a:xfrm>
            <a:custGeom>
              <a:avLst/>
              <a:gdLst/>
              <a:ahLst/>
              <a:cxnLst/>
              <a:rect r="r" b="b" t="t" l="l"/>
              <a:pathLst>
                <a:path h="129096" w="1222804">
                  <a:moveTo>
                    <a:pt x="10994" y="0"/>
                  </a:moveTo>
                  <a:lnTo>
                    <a:pt x="1211810" y="0"/>
                  </a:lnTo>
                  <a:cubicBezTo>
                    <a:pt x="1214726" y="0"/>
                    <a:pt x="1217522" y="1158"/>
                    <a:pt x="1219584" y="3220"/>
                  </a:cubicBezTo>
                  <a:cubicBezTo>
                    <a:pt x="1221646" y="5282"/>
                    <a:pt x="1222804" y="8078"/>
                    <a:pt x="1222804" y="10994"/>
                  </a:cubicBezTo>
                  <a:lnTo>
                    <a:pt x="1222804" y="118102"/>
                  </a:lnTo>
                  <a:cubicBezTo>
                    <a:pt x="1222804" y="124174"/>
                    <a:pt x="1217882" y="129096"/>
                    <a:pt x="1211810" y="129096"/>
                  </a:cubicBezTo>
                  <a:lnTo>
                    <a:pt x="10994" y="129096"/>
                  </a:lnTo>
                  <a:cubicBezTo>
                    <a:pt x="8078" y="129096"/>
                    <a:pt x="5282" y="127938"/>
                    <a:pt x="3220" y="125876"/>
                  </a:cubicBezTo>
                  <a:cubicBezTo>
                    <a:pt x="1158" y="123814"/>
                    <a:pt x="0" y="121018"/>
                    <a:pt x="0" y="118102"/>
                  </a:cubicBezTo>
                  <a:lnTo>
                    <a:pt x="0" y="10994"/>
                  </a:lnTo>
                  <a:cubicBezTo>
                    <a:pt x="0" y="8078"/>
                    <a:pt x="1158" y="5282"/>
                    <a:pt x="3220" y="3220"/>
                  </a:cubicBezTo>
                  <a:cubicBezTo>
                    <a:pt x="5282" y="1158"/>
                    <a:pt x="8078" y="0"/>
                    <a:pt x="10994" y="0"/>
                  </a:cubicBezTo>
                  <a:close/>
                </a:path>
              </a:pathLst>
            </a:custGeom>
            <a:solidFill>
              <a:srgbClr val="18899D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1222804" cy="167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028700" y="1028700"/>
            <a:ext cx="2516101" cy="2516101"/>
          </a:xfrm>
          <a:custGeom>
            <a:avLst/>
            <a:gdLst/>
            <a:ahLst/>
            <a:cxnLst/>
            <a:rect r="r" b="b" t="t" l="l"/>
            <a:pathLst>
              <a:path h="2516101" w="2516101">
                <a:moveTo>
                  <a:pt x="0" y="0"/>
                </a:moveTo>
                <a:lnTo>
                  <a:pt x="2516101" y="0"/>
                </a:lnTo>
                <a:lnTo>
                  <a:pt x="2516101" y="2516101"/>
                </a:lnTo>
                <a:lnTo>
                  <a:pt x="0" y="251610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true" flipV="true" rot="0">
            <a:off x="14743199" y="6742199"/>
            <a:ext cx="2516101" cy="2516101"/>
          </a:xfrm>
          <a:custGeom>
            <a:avLst/>
            <a:gdLst/>
            <a:ahLst/>
            <a:cxnLst/>
            <a:rect r="r" b="b" t="t" l="l"/>
            <a:pathLst>
              <a:path h="2516101" w="2516101">
                <a:moveTo>
                  <a:pt x="2516101" y="2516101"/>
                </a:moveTo>
                <a:lnTo>
                  <a:pt x="0" y="2516101"/>
                </a:lnTo>
                <a:lnTo>
                  <a:pt x="0" y="0"/>
                </a:lnTo>
                <a:lnTo>
                  <a:pt x="2516101" y="0"/>
                </a:lnTo>
                <a:lnTo>
                  <a:pt x="2516101" y="2516101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true" flipV="false" rot="0">
            <a:off x="14743199" y="1028700"/>
            <a:ext cx="2516101" cy="2516101"/>
          </a:xfrm>
          <a:custGeom>
            <a:avLst/>
            <a:gdLst/>
            <a:ahLst/>
            <a:cxnLst/>
            <a:rect r="r" b="b" t="t" l="l"/>
            <a:pathLst>
              <a:path h="2516101" w="2516101">
                <a:moveTo>
                  <a:pt x="2516101" y="0"/>
                </a:moveTo>
                <a:lnTo>
                  <a:pt x="0" y="0"/>
                </a:lnTo>
                <a:lnTo>
                  <a:pt x="0" y="2516101"/>
                </a:lnTo>
                <a:lnTo>
                  <a:pt x="2516101" y="2516101"/>
                </a:lnTo>
                <a:lnTo>
                  <a:pt x="2516101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true" rot="0">
            <a:off x="1028700" y="6678599"/>
            <a:ext cx="2516101" cy="2516101"/>
          </a:xfrm>
          <a:custGeom>
            <a:avLst/>
            <a:gdLst/>
            <a:ahLst/>
            <a:cxnLst/>
            <a:rect r="r" b="b" t="t" l="l"/>
            <a:pathLst>
              <a:path h="2516101" w="2516101">
                <a:moveTo>
                  <a:pt x="0" y="2516101"/>
                </a:moveTo>
                <a:lnTo>
                  <a:pt x="2516101" y="2516101"/>
                </a:lnTo>
                <a:lnTo>
                  <a:pt x="2516101" y="0"/>
                </a:lnTo>
                <a:lnTo>
                  <a:pt x="0" y="0"/>
                </a:lnTo>
                <a:lnTo>
                  <a:pt x="0" y="2516101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2976175" y="3748527"/>
            <a:ext cx="12296495" cy="1054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0" indent="0" lvl="0">
              <a:lnSpc>
                <a:spcPts val="2723"/>
              </a:lnSpc>
            </a:pPr>
            <a:r>
              <a:rPr lang="en-US" sz="2498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Share bags with travel companions to reduce the number of checked bags and split the cost — a simple strategy that can save each traveler significantly on every flight.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3955689" y="1085850"/>
            <a:ext cx="10376622" cy="20415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7909"/>
              </a:lnSpc>
            </a:pPr>
            <a:r>
              <a:rPr lang="en-US" b="true" sz="7255">
                <a:solidFill>
                  <a:srgbClr val="18899D"/>
                </a:solidFill>
                <a:latin typeface="TS Qamus Bold"/>
                <a:ea typeface="TS Qamus Bold"/>
                <a:cs typeface="TS Qamus Bold"/>
                <a:sym typeface="TS Qamus Bold"/>
              </a:rPr>
              <a:t>VALUE PROPOSITION</a:t>
            </a:r>
          </a:p>
        </p:txBody>
      </p:sp>
      <p:grpSp>
        <p:nvGrpSpPr>
          <p:cNvPr name="Group 11" id="11"/>
          <p:cNvGrpSpPr/>
          <p:nvPr/>
        </p:nvGrpSpPr>
        <p:grpSpPr>
          <a:xfrm rot="0">
            <a:off x="2247595" y="5143500"/>
            <a:ext cx="13753654" cy="1452028"/>
            <a:chOff x="0" y="0"/>
            <a:chExt cx="1222804" cy="129096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222804" cy="129096"/>
            </a:xfrm>
            <a:custGeom>
              <a:avLst/>
              <a:gdLst/>
              <a:ahLst/>
              <a:cxnLst/>
              <a:rect r="r" b="b" t="t" l="l"/>
              <a:pathLst>
                <a:path h="129096" w="1222804">
                  <a:moveTo>
                    <a:pt x="10994" y="0"/>
                  </a:moveTo>
                  <a:lnTo>
                    <a:pt x="1211810" y="0"/>
                  </a:lnTo>
                  <a:cubicBezTo>
                    <a:pt x="1214726" y="0"/>
                    <a:pt x="1217522" y="1158"/>
                    <a:pt x="1219584" y="3220"/>
                  </a:cubicBezTo>
                  <a:cubicBezTo>
                    <a:pt x="1221646" y="5282"/>
                    <a:pt x="1222804" y="8078"/>
                    <a:pt x="1222804" y="10994"/>
                  </a:cubicBezTo>
                  <a:lnTo>
                    <a:pt x="1222804" y="118102"/>
                  </a:lnTo>
                  <a:cubicBezTo>
                    <a:pt x="1222804" y="124174"/>
                    <a:pt x="1217882" y="129096"/>
                    <a:pt x="1211810" y="129096"/>
                  </a:cubicBezTo>
                  <a:lnTo>
                    <a:pt x="10994" y="129096"/>
                  </a:lnTo>
                  <a:cubicBezTo>
                    <a:pt x="8078" y="129096"/>
                    <a:pt x="5282" y="127938"/>
                    <a:pt x="3220" y="125876"/>
                  </a:cubicBezTo>
                  <a:cubicBezTo>
                    <a:pt x="1158" y="123814"/>
                    <a:pt x="0" y="121018"/>
                    <a:pt x="0" y="118102"/>
                  </a:cubicBezTo>
                  <a:lnTo>
                    <a:pt x="0" y="10994"/>
                  </a:lnTo>
                  <a:cubicBezTo>
                    <a:pt x="0" y="8078"/>
                    <a:pt x="1158" y="5282"/>
                    <a:pt x="3220" y="3220"/>
                  </a:cubicBezTo>
                  <a:cubicBezTo>
                    <a:pt x="5282" y="1158"/>
                    <a:pt x="8078" y="0"/>
                    <a:pt x="10994" y="0"/>
                  </a:cubicBezTo>
                  <a:close/>
                </a:path>
              </a:pathLst>
            </a:custGeom>
            <a:solidFill>
              <a:srgbClr val="18899D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38100"/>
              <a:ext cx="1222804" cy="167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4" id="14"/>
          <p:cNvSpPr txBox="true"/>
          <p:nvPr/>
        </p:nvSpPr>
        <p:spPr>
          <a:xfrm rot="0">
            <a:off x="2976175" y="5347227"/>
            <a:ext cx="12296495" cy="1054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0" indent="0" lvl="0">
              <a:lnSpc>
                <a:spcPts val="2723"/>
              </a:lnSpc>
            </a:pPr>
            <a:r>
              <a:rPr lang="en-US" sz="2498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Avoid overweight baggage fees by strictly adhering to Allegiant Airlines baggage weight limits: carry-on up to 15 lbs and checked bags up to 40 lbs. Weigh your bag at home before heading to the airport.</a:t>
            </a:r>
          </a:p>
        </p:txBody>
      </p:sp>
      <p:grpSp>
        <p:nvGrpSpPr>
          <p:cNvPr name="Group 15" id="15"/>
          <p:cNvGrpSpPr/>
          <p:nvPr/>
        </p:nvGrpSpPr>
        <p:grpSpPr>
          <a:xfrm rot="0">
            <a:off x="2247595" y="6742199"/>
            <a:ext cx="13753654" cy="1452028"/>
            <a:chOff x="0" y="0"/>
            <a:chExt cx="1222804" cy="129096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222804" cy="129096"/>
            </a:xfrm>
            <a:custGeom>
              <a:avLst/>
              <a:gdLst/>
              <a:ahLst/>
              <a:cxnLst/>
              <a:rect r="r" b="b" t="t" l="l"/>
              <a:pathLst>
                <a:path h="129096" w="1222804">
                  <a:moveTo>
                    <a:pt x="10994" y="0"/>
                  </a:moveTo>
                  <a:lnTo>
                    <a:pt x="1211810" y="0"/>
                  </a:lnTo>
                  <a:cubicBezTo>
                    <a:pt x="1214726" y="0"/>
                    <a:pt x="1217522" y="1158"/>
                    <a:pt x="1219584" y="3220"/>
                  </a:cubicBezTo>
                  <a:cubicBezTo>
                    <a:pt x="1221646" y="5282"/>
                    <a:pt x="1222804" y="8078"/>
                    <a:pt x="1222804" y="10994"/>
                  </a:cubicBezTo>
                  <a:lnTo>
                    <a:pt x="1222804" y="118102"/>
                  </a:lnTo>
                  <a:cubicBezTo>
                    <a:pt x="1222804" y="124174"/>
                    <a:pt x="1217882" y="129096"/>
                    <a:pt x="1211810" y="129096"/>
                  </a:cubicBezTo>
                  <a:lnTo>
                    <a:pt x="10994" y="129096"/>
                  </a:lnTo>
                  <a:cubicBezTo>
                    <a:pt x="8078" y="129096"/>
                    <a:pt x="5282" y="127938"/>
                    <a:pt x="3220" y="125876"/>
                  </a:cubicBezTo>
                  <a:cubicBezTo>
                    <a:pt x="1158" y="123814"/>
                    <a:pt x="0" y="121018"/>
                    <a:pt x="0" y="118102"/>
                  </a:cubicBezTo>
                  <a:lnTo>
                    <a:pt x="0" y="10994"/>
                  </a:lnTo>
                  <a:cubicBezTo>
                    <a:pt x="0" y="8078"/>
                    <a:pt x="1158" y="5282"/>
                    <a:pt x="3220" y="3220"/>
                  </a:cubicBezTo>
                  <a:cubicBezTo>
                    <a:pt x="5282" y="1158"/>
                    <a:pt x="8078" y="0"/>
                    <a:pt x="10994" y="0"/>
                  </a:cubicBezTo>
                  <a:close/>
                </a:path>
              </a:pathLst>
            </a:custGeom>
            <a:solidFill>
              <a:srgbClr val="18899D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38100"/>
              <a:ext cx="1222804" cy="167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2976175" y="6945926"/>
            <a:ext cx="12296495" cy="10540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0" indent="0" lvl="0">
              <a:lnSpc>
                <a:spcPts val="2723"/>
              </a:lnSpc>
            </a:pPr>
            <a:r>
              <a:rPr lang="en-US" sz="2498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Use compression bags and packing cubes to maximize space and keep your luggage within Allegiant's size and weight restrictions — an easy way to pack more while avoiding costly overweight charges.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2002282" y="8508552"/>
            <a:ext cx="2330053" cy="3100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96"/>
              </a:lnSpc>
              <a:spcBef>
                <a:spcPct val="0"/>
              </a:spcBef>
            </a:pPr>
            <a:r>
              <a:rPr lang="en-US" sz="1854" u="sng">
                <a:solidFill>
                  <a:srgbClr val="18899D"/>
                </a:solidFill>
                <a:latin typeface="Open Sans"/>
                <a:ea typeface="Open Sans"/>
                <a:cs typeface="Open Sans"/>
                <a:sym typeface="Open Sans"/>
                <a:hlinkClick r:id="rId4" tooltip="https://www.airflypolicy.com"/>
              </a:rPr>
              <a:t>www.airflypolicy.com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028700" y="1028700"/>
            <a:ext cx="2516101" cy="2516101"/>
          </a:xfrm>
          <a:custGeom>
            <a:avLst/>
            <a:gdLst/>
            <a:ahLst/>
            <a:cxnLst/>
            <a:rect r="r" b="b" t="t" l="l"/>
            <a:pathLst>
              <a:path h="2516101" w="2516101">
                <a:moveTo>
                  <a:pt x="0" y="0"/>
                </a:moveTo>
                <a:lnTo>
                  <a:pt x="2516101" y="0"/>
                </a:lnTo>
                <a:lnTo>
                  <a:pt x="2516101" y="2516101"/>
                </a:lnTo>
                <a:lnTo>
                  <a:pt x="0" y="251610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true" rot="0">
            <a:off x="14743199" y="6742199"/>
            <a:ext cx="2516101" cy="2516101"/>
          </a:xfrm>
          <a:custGeom>
            <a:avLst/>
            <a:gdLst/>
            <a:ahLst/>
            <a:cxnLst/>
            <a:rect r="r" b="b" t="t" l="l"/>
            <a:pathLst>
              <a:path h="2516101" w="2516101">
                <a:moveTo>
                  <a:pt x="2516101" y="2516101"/>
                </a:moveTo>
                <a:lnTo>
                  <a:pt x="0" y="2516101"/>
                </a:lnTo>
                <a:lnTo>
                  <a:pt x="0" y="0"/>
                </a:lnTo>
                <a:lnTo>
                  <a:pt x="2516101" y="0"/>
                </a:lnTo>
                <a:lnTo>
                  <a:pt x="2516101" y="2516101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028700" y="4684799"/>
            <a:ext cx="673331" cy="4114800"/>
          </a:xfrm>
          <a:custGeom>
            <a:avLst/>
            <a:gdLst/>
            <a:ahLst/>
            <a:cxnLst/>
            <a:rect r="r" b="b" t="t" l="l"/>
            <a:pathLst>
              <a:path h="4114800" w="673331">
                <a:moveTo>
                  <a:pt x="0" y="0"/>
                </a:moveTo>
                <a:lnTo>
                  <a:pt x="673331" y="0"/>
                </a:lnTo>
                <a:lnTo>
                  <a:pt x="673331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3955689" y="1076325"/>
            <a:ext cx="10376622" cy="15389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5961"/>
              </a:lnSpc>
            </a:pPr>
            <a:r>
              <a:rPr lang="en-US" b="true" sz="5469">
                <a:solidFill>
                  <a:srgbClr val="18899D"/>
                </a:solidFill>
                <a:latin typeface="TS Qamus Bold"/>
                <a:ea typeface="TS Qamus Bold"/>
                <a:cs typeface="TS Qamus Bold"/>
                <a:sym typeface="TS Qamus Bold"/>
              </a:rPr>
              <a:t>COMPARING BAGGAGE OPTIONS &amp; FEES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16585969" y="1082294"/>
            <a:ext cx="673331" cy="4114800"/>
          </a:xfrm>
          <a:custGeom>
            <a:avLst/>
            <a:gdLst/>
            <a:ahLst/>
            <a:cxnLst/>
            <a:rect r="r" b="b" t="t" l="l"/>
            <a:pathLst>
              <a:path h="4114800" w="673331">
                <a:moveTo>
                  <a:pt x="0" y="0"/>
                </a:moveTo>
                <a:lnTo>
                  <a:pt x="673331" y="0"/>
                </a:lnTo>
                <a:lnTo>
                  <a:pt x="673331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7" id="7"/>
          <p:cNvGrpSpPr/>
          <p:nvPr/>
        </p:nvGrpSpPr>
        <p:grpSpPr>
          <a:xfrm rot="0">
            <a:off x="2140571" y="4291442"/>
            <a:ext cx="6857250" cy="4167007"/>
            <a:chOff x="0" y="0"/>
            <a:chExt cx="609661" cy="370478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609661" cy="370478"/>
            </a:xfrm>
            <a:custGeom>
              <a:avLst/>
              <a:gdLst/>
              <a:ahLst/>
              <a:cxnLst/>
              <a:rect r="r" b="b" t="t" l="l"/>
              <a:pathLst>
                <a:path h="370478" w="609661">
                  <a:moveTo>
                    <a:pt x="22051" y="0"/>
                  </a:moveTo>
                  <a:lnTo>
                    <a:pt x="587610" y="0"/>
                  </a:lnTo>
                  <a:cubicBezTo>
                    <a:pt x="599789" y="0"/>
                    <a:pt x="609661" y="9873"/>
                    <a:pt x="609661" y="22051"/>
                  </a:cubicBezTo>
                  <a:lnTo>
                    <a:pt x="609661" y="348427"/>
                  </a:lnTo>
                  <a:cubicBezTo>
                    <a:pt x="609661" y="354276"/>
                    <a:pt x="607338" y="359884"/>
                    <a:pt x="603203" y="364020"/>
                  </a:cubicBezTo>
                  <a:cubicBezTo>
                    <a:pt x="599067" y="368155"/>
                    <a:pt x="593459" y="370478"/>
                    <a:pt x="587610" y="370478"/>
                  </a:cubicBezTo>
                  <a:lnTo>
                    <a:pt x="22051" y="370478"/>
                  </a:lnTo>
                  <a:cubicBezTo>
                    <a:pt x="9873" y="370478"/>
                    <a:pt x="0" y="360606"/>
                    <a:pt x="0" y="348427"/>
                  </a:cubicBezTo>
                  <a:lnTo>
                    <a:pt x="0" y="22051"/>
                  </a:lnTo>
                  <a:cubicBezTo>
                    <a:pt x="0" y="9873"/>
                    <a:pt x="9873" y="0"/>
                    <a:pt x="22051" y="0"/>
                  </a:cubicBezTo>
                  <a:close/>
                </a:path>
              </a:pathLst>
            </a:custGeom>
            <a:solidFill>
              <a:srgbClr val="18899D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609661" cy="40857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0" id="10"/>
          <p:cNvSpPr txBox="true"/>
          <p:nvPr/>
        </p:nvSpPr>
        <p:spPr>
          <a:xfrm rot="0">
            <a:off x="2595614" y="4662033"/>
            <a:ext cx="5947162" cy="29292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623"/>
              </a:lnSpc>
            </a:pPr>
            <a:r>
              <a:rPr lang="en-US" sz="2406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CARRY-ON BAG</a:t>
            </a:r>
          </a:p>
          <a:p>
            <a:pPr algn="l" marL="0" indent="0" lvl="0">
              <a:lnSpc>
                <a:spcPts val="2623"/>
              </a:lnSpc>
            </a:pPr>
            <a:r>
              <a:rPr lang="en-US" sz="2406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• Weight limit: up to 15 lbs</a:t>
            </a:r>
          </a:p>
          <a:p>
            <a:pPr algn="l" marL="0" indent="0" lvl="0">
              <a:lnSpc>
                <a:spcPts val="2623"/>
              </a:lnSpc>
            </a:pPr>
            <a:r>
              <a:rPr lang="en-US" sz="2406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• Size: 22" x 14" x 9"</a:t>
            </a:r>
          </a:p>
          <a:p>
            <a:pPr algn="l" marL="0" indent="0" lvl="0">
              <a:lnSpc>
                <a:spcPts val="2623"/>
              </a:lnSpc>
            </a:pPr>
            <a:r>
              <a:rPr lang="en-US" sz="2406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• Fee: ~$10–$35 online / $50+ at airport</a:t>
            </a:r>
          </a:p>
          <a:p>
            <a:pPr algn="l" marL="0" indent="0" lvl="0">
              <a:lnSpc>
                <a:spcPts val="2623"/>
              </a:lnSpc>
            </a:pPr>
            <a:r>
              <a:rPr lang="en-US" sz="2406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PERSONAL ITEM (FREE)</a:t>
            </a:r>
          </a:p>
          <a:p>
            <a:pPr algn="l" marL="0" indent="0" lvl="0">
              <a:lnSpc>
                <a:spcPts val="2623"/>
              </a:lnSpc>
            </a:pPr>
            <a:r>
              <a:rPr lang="en-US" sz="2406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• Must fit under seat</a:t>
            </a:r>
          </a:p>
          <a:p>
            <a:pPr algn="l" marL="0" indent="0" lvl="0">
              <a:lnSpc>
                <a:spcPts val="2623"/>
              </a:lnSpc>
            </a:pPr>
            <a:r>
              <a:rPr lang="en-US" sz="2406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• Size: up to 18" x 14" x 8"</a:t>
            </a:r>
          </a:p>
          <a:p>
            <a:pPr algn="l" marL="0" indent="0" lvl="0">
              <a:lnSpc>
                <a:spcPts val="2623"/>
              </a:lnSpc>
            </a:pPr>
            <a:r>
              <a:rPr lang="en-US" sz="2406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• No additional charge</a:t>
            </a:r>
          </a:p>
          <a:p>
            <a:pPr algn="l" marL="0" indent="0" lvl="0">
              <a:lnSpc>
                <a:spcPts val="2623"/>
              </a:lnSpc>
            </a:pPr>
            <a:r>
              <a:rPr lang="en-US" sz="2406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• Best way to avoid fees entirely</a:t>
            </a:r>
          </a:p>
        </p:txBody>
      </p:sp>
      <p:grpSp>
        <p:nvGrpSpPr>
          <p:cNvPr name="Group 11" id="11"/>
          <p:cNvGrpSpPr/>
          <p:nvPr/>
        </p:nvGrpSpPr>
        <p:grpSpPr>
          <a:xfrm rot="0">
            <a:off x="9290180" y="4291442"/>
            <a:ext cx="6857250" cy="4167007"/>
            <a:chOff x="0" y="0"/>
            <a:chExt cx="609661" cy="370478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609661" cy="370478"/>
            </a:xfrm>
            <a:custGeom>
              <a:avLst/>
              <a:gdLst/>
              <a:ahLst/>
              <a:cxnLst/>
              <a:rect r="r" b="b" t="t" l="l"/>
              <a:pathLst>
                <a:path h="370478" w="609661">
                  <a:moveTo>
                    <a:pt x="22051" y="0"/>
                  </a:moveTo>
                  <a:lnTo>
                    <a:pt x="587610" y="0"/>
                  </a:lnTo>
                  <a:cubicBezTo>
                    <a:pt x="599789" y="0"/>
                    <a:pt x="609661" y="9873"/>
                    <a:pt x="609661" y="22051"/>
                  </a:cubicBezTo>
                  <a:lnTo>
                    <a:pt x="609661" y="348427"/>
                  </a:lnTo>
                  <a:cubicBezTo>
                    <a:pt x="609661" y="354276"/>
                    <a:pt x="607338" y="359884"/>
                    <a:pt x="603203" y="364020"/>
                  </a:cubicBezTo>
                  <a:cubicBezTo>
                    <a:pt x="599067" y="368155"/>
                    <a:pt x="593459" y="370478"/>
                    <a:pt x="587610" y="370478"/>
                  </a:cubicBezTo>
                  <a:lnTo>
                    <a:pt x="22051" y="370478"/>
                  </a:lnTo>
                  <a:cubicBezTo>
                    <a:pt x="9873" y="370478"/>
                    <a:pt x="0" y="360606"/>
                    <a:pt x="0" y="348427"/>
                  </a:cubicBezTo>
                  <a:lnTo>
                    <a:pt x="0" y="22051"/>
                  </a:lnTo>
                  <a:cubicBezTo>
                    <a:pt x="0" y="9873"/>
                    <a:pt x="9873" y="0"/>
                    <a:pt x="22051" y="0"/>
                  </a:cubicBezTo>
                  <a:close/>
                </a:path>
              </a:pathLst>
            </a:custGeom>
            <a:solidFill>
              <a:srgbClr val="18899D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38100"/>
              <a:ext cx="609661" cy="40857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4" id="14"/>
          <p:cNvSpPr txBox="true"/>
          <p:nvPr/>
        </p:nvSpPr>
        <p:spPr>
          <a:xfrm rot="0">
            <a:off x="9745224" y="4662033"/>
            <a:ext cx="5947162" cy="32530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623"/>
              </a:lnSpc>
            </a:pPr>
            <a:r>
              <a:rPr lang="en-US" sz="2406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CHECKED BAG</a:t>
            </a:r>
          </a:p>
          <a:p>
            <a:pPr algn="l" marL="0" indent="0" lvl="0">
              <a:lnSpc>
                <a:spcPts val="2623"/>
              </a:lnSpc>
            </a:pPr>
            <a:r>
              <a:rPr lang="en-US" sz="2406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• Weight limit: up to 40 lbs</a:t>
            </a:r>
          </a:p>
          <a:p>
            <a:pPr algn="l" marL="0" indent="0" lvl="0">
              <a:lnSpc>
                <a:spcPts val="2623"/>
              </a:lnSpc>
            </a:pPr>
            <a:r>
              <a:rPr lang="en-US" sz="2406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• Fee: ~$20–$50 online / $75+ at airport</a:t>
            </a:r>
          </a:p>
          <a:p>
            <a:pPr algn="l" marL="0" indent="0" lvl="0">
              <a:lnSpc>
                <a:spcPts val="2623"/>
              </a:lnSpc>
            </a:pPr>
            <a:r>
              <a:rPr lang="en-US" sz="2406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• Overweight fee: extra charges apply</a:t>
            </a:r>
          </a:p>
          <a:p>
            <a:pPr algn="l" marL="0" indent="0" lvl="0">
              <a:lnSpc>
                <a:spcPts val="2623"/>
              </a:lnSpc>
            </a:pPr>
            <a:r>
              <a:rPr lang="en-US" sz="2406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KEY SAVINGS TIP</a:t>
            </a:r>
          </a:p>
          <a:p>
            <a:pPr algn="l" marL="0" indent="0" lvl="0">
              <a:lnSpc>
                <a:spcPts val="2623"/>
              </a:lnSpc>
            </a:pPr>
            <a:r>
              <a:rPr lang="en-US" sz="2406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• Always prepay online — airport fees can be 2–3x higher</a:t>
            </a:r>
          </a:p>
          <a:p>
            <a:pPr algn="l" marL="0" indent="0" lvl="0">
              <a:lnSpc>
                <a:spcPts val="2623"/>
              </a:lnSpc>
            </a:pPr>
            <a:r>
              <a:rPr lang="en-US" sz="2406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• Avoid overweight charges by packing to allegiant airlines baggage weight limits</a:t>
            </a:r>
          </a:p>
        </p:txBody>
      </p:sp>
      <p:sp>
        <p:nvSpPr>
          <p:cNvPr name="Freeform 15" id="15"/>
          <p:cNvSpPr/>
          <p:nvPr/>
        </p:nvSpPr>
        <p:spPr>
          <a:xfrm flipH="false" flipV="false" rot="0">
            <a:off x="4698141" y="3162413"/>
            <a:ext cx="847886" cy="847886"/>
          </a:xfrm>
          <a:custGeom>
            <a:avLst/>
            <a:gdLst/>
            <a:ahLst/>
            <a:cxnLst/>
            <a:rect r="r" b="b" t="t" l="l"/>
            <a:pathLst>
              <a:path h="847886" w="847886">
                <a:moveTo>
                  <a:pt x="0" y="0"/>
                </a:moveTo>
                <a:lnTo>
                  <a:pt x="847886" y="0"/>
                </a:lnTo>
                <a:lnTo>
                  <a:pt x="847886" y="847886"/>
                </a:lnTo>
                <a:lnTo>
                  <a:pt x="0" y="847886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12271855" y="3139701"/>
            <a:ext cx="893610" cy="893610"/>
          </a:xfrm>
          <a:custGeom>
            <a:avLst/>
            <a:gdLst/>
            <a:ahLst/>
            <a:cxnLst/>
            <a:rect r="r" b="b" t="t" l="l"/>
            <a:pathLst>
              <a:path h="893610" w="893610">
                <a:moveTo>
                  <a:pt x="0" y="0"/>
                </a:moveTo>
                <a:lnTo>
                  <a:pt x="893610" y="0"/>
                </a:lnTo>
                <a:lnTo>
                  <a:pt x="893610" y="893610"/>
                </a:lnTo>
                <a:lnTo>
                  <a:pt x="0" y="89361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TextBox 17" id="17"/>
          <p:cNvSpPr txBox="true"/>
          <p:nvPr/>
        </p:nvSpPr>
        <p:spPr>
          <a:xfrm rot="0">
            <a:off x="2002282" y="8508552"/>
            <a:ext cx="2330053" cy="3100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96"/>
              </a:lnSpc>
              <a:spcBef>
                <a:spcPct val="0"/>
              </a:spcBef>
            </a:pPr>
            <a:r>
              <a:rPr lang="en-US" sz="1854" u="sng">
                <a:solidFill>
                  <a:srgbClr val="18899D"/>
                </a:solidFill>
                <a:latin typeface="Open Sans"/>
                <a:ea typeface="Open Sans"/>
                <a:cs typeface="Open Sans"/>
                <a:sym typeface="Open Sans"/>
                <a:hlinkClick r:id="rId8" tooltip="https://www.airflypolicy.com"/>
              </a:rPr>
              <a:t>www.airflypolicy.com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028700" y="1028700"/>
            <a:ext cx="2516101" cy="2516101"/>
          </a:xfrm>
          <a:custGeom>
            <a:avLst/>
            <a:gdLst/>
            <a:ahLst/>
            <a:cxnLst/>
            <a:rect r="r" b="b" t="t" l="l"/>
            <a:pathLst>
              <a:path h="2516101" w="2516101">
                <a:moveTo>
                  <a:pt x="0" y="0"/>
                </a:moveTo>
                <a:lnTo>
                  <a:pt x="2516101" y="0"/>
                </a:lnTo>
                <a:lnTo>
                  <a:pt x="2516101" y="2516101"/>
                </a:lnTo>
                <a:lnTo>
                  <a:pt x="0" y="251610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3936111" y="1790793"/>
            <a:ext cx="10376622" cy="84163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459"/>
              </a:lnSpc>
            </a:pPr>
            <a:r>
              <a:rPr lang="en-US" b="true" sz="5925">
                <a:solidFill>
                  <a:srgbClr val="18899D"/>
                </a:solidFill>
                <a:latin typeface="TS Qamus Bold"/>
                <a:ea typeface="TS Qamus Bold"/>
                <a:cs typeface="TS Qamus Bold"/>
                <a:sym typeface="TS Qamus Bold"/>
              </a:rPr>
              <a:t>SUMMARY &amp; NEXT STEPS</a:t>
            </a:r>
          </a:p>
        </p:txBody>
      </p:sp>
      <p:grpSp>
        <p:nvGrpSpPr>
          <p:cNvPr name="Group 4" id="4"/>
          <p:cNvGrpSpPr/>
          <p:nvPr/>
        </p:nvGrpSpPr>
        <p:grpSpPr>
          <a:xfrm rot="0">
            <a:off x="2247595" y="3544801"/>
            <a:ext cx="13753654" cy="4064600"/>
            <a:chOff x="0" y="0"/>
            <a:chExt cx="1222804" cy="36137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222804" cy="361374"/>
            </a:xfrm>
            <a:custGeom>
              <a:avLst/>
              <a:gdLst/>
              <a:ahLst/>
              <a:cxnLst/>
              <a:rect r="r" b="b" t="t" l="l"/>
              <a:pathLst>
                <a:path h="361374" w="1222804">
                  <a:moveTo>
                    <a:pt x="10994" y="0"/>
                  </a:moveTo>
                  <a:lnTo>
                    <a:pt x="1211810" y="0"/>
                  </a:lnTo>
                  <a:cubicBezTo>
                    <a:pt x="1214726" y="0"/>
                    <a:pt x="1217522" y="1158"/>
                    <a:pt x="1219584" y="3220"/>
                  </a:cubicBezTo>
                  <a:cubicBezTo>
                    <a:pt x="1221646" y="5282"/>
                    <a:pt x="1222804" y="8078"/>
                    <a:pt x="1222804" y="10994"/>
                  </a:cubicBezTo>
                  <a:lnTo>
                    <a:pt x="1222804" y="350380"/>
                  </a:lnTo>
                  <a:cubicBezTo>
                    <a:pt x="1222804" y="353295"/>
                    <a:pt x="1221646" y="356092"/>
                    <a:pt x="1219584" y="358154"/>
                  </a:cubicBezTo>
                  <a:cubicBezTo>
                    <a:pt x="1217522" y="360215"/>
                    <a:pt x="1214726" y="361374"/>
                    <a:pt x="1211810" y="361374"/>
                  </a:cubicBezTo>
                  <a:lnTo>
                    <a:pt x="10994" y="361374"/>
                  </a:lnTo>
                  <a:cubicBezTo>
                    <a:pt x="8078" y="361374"/>
                    <a:pt x="5282" y="360215"/>
                    <a:pt x="3220" y="358154"/>
                  </a:cubicBezTo>
                  <a:cubicBezTo>
                    <a:pt x="1158" y="356092"/>
                    <a:pt x="0" y="353295"/>
                    <a:pt x="0" y="350380"/>
                  </a:cubicBezTo>
                  <a:lnTo>
                    <a:pt x="0" y="10994"/>
                  </a:lnTo>
                  <a:cubicBezTo>
                    <a:pt x="0" y="8078"/>
                    <a:pt x="1158" y="5282"/>
                    <a:pt x="3220" y="3220"/>
                  </a:cubicBezTo>
                  <a:cubicBezTo>
                    <a:pt x="5282" y="1158"/>
                    <a:pt x="8078" y="0"/>
                    <a:pt x="10994" y="0"/>
                  </a:cubicBezTo>
                  <a:close/>
                </a:path>
              </a:pathLst>
            </a:custGeom>
            <a:solidFill>
              <a:srgbClr val="18899D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-38100"/>
              <a:ext cx="1222804" cy="39947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7" id="7"/>
          <p:cNvSpPr txBox="true"/>
          <p:nvPr/>
        </p:nvSpPr>
        <p:spPr>
          <a:xfrm rot="0">
            <a:off x="2631463" y="4026113"/>
            <a:ext cx="13025075" cy="29512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0" indent="0" lvl="0">
              <a:lnSpc>
                <a:spcPts val="2109"/>
              </a:lnSpc>
            </a:pPr>
            <a:r>
              <a:rPr lang="en-US" sz="1935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Key Takeaways:</a:t>
            </a:r>
          </a:p>
          <a:p>
            <a:pPr algn="just" marL="0" indent="0" lvl="0">
              <a:lnSpc>
                <a:spcPts val="2109"/>
              </a:lnSpc>
            </a:pPr>
            <a:r>
              <a:rPr lang="en-US" sz="1935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• Know Allegiant Airlines baggage weight limits: carry-on up to 15 lbs, checked bags up to 40 lbs</a:t>
            </a:r>
          </a:p>
          <a:p>
            <a:pPr algn="just" marL="0" indent="0" lvl="0">
              <a:lnSpc>
                <a:spcPts val="2109"/>
              </a:lnSpc>
            </a:pPr>
            <a:r>
              <a:rPr lang="en-US" sz="1935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• Plan your Allegiant check-in baggage carefully to avoid surprise fees at the airport</a:t>
            </a:r>
          </a:p>
          <a:p>
            <a:pPr algn="just" marL="0" indent="0" lvl="0">
              <a:lnSpc>
                <a:spcPts val="2109"/>
              </a:lnSpc>
            </a:pPr>
            <a:r>
              <a:rPr lang="en-US" sz="1935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• Prepay baggage fees online in advance to save money — airport fees cost significantly more</a:t>
            </a:r>
          </a:p>
          <a:p>
            <a:pPr algn="just" marL="0" indent="0" lvl="0">
              <a:lnSpc>
                <a:spcPts val="2109"/>
              </a:lnSpc>
            </a:pPr>
            <a:r>
              <a:rPr lang="en-US" sz="1935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• Pack smart: use compression bags, share luggage with companions, and always weigh bags before leaving home</a:t>
            </a:r>
          </a:p>
          <a:p>
            <a:pPr algn="just" marL="0" indent="0" lvl="0">
              <a:lnSpc>
                <a:spcPts val="2109"/>
              </a:lnSpc>
            </a:pPr>
            <a:r>
              <a:rPr lang="en-US" sz="1935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Next Steps:</a:t>
            </a:r>
          </a:p>
          <a:p>
            <a:pPr algn="just" marL="0" indent="0" lvl="0">
              <a:lnSpc>
                <a:spcPts val="2109"/>
              </a:lnSpc>
            </a:pPr>
            <a:r>
              <a:rPr lang="en-US" sz="1935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• Visit the Allegiant Air official website for the most up-to-date baggage policies and fee schedules</a:t>
            </a:r>
          </a:p>
          <a:p>
            <a:pPr algn="just" marL="0" indent="0" lvl="0">
              <a:lnSpc>
                <a:spcPts val="2109"/>
              </a:lnSpc>
            </a:pPr>
            <a:r>
              <a:rPr lang="en-US" sz="1935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• Check your baggage allowance before every flight to avoid overweight charges</a:t>
            </a:r>
          </a:p>
          <a:p>
            <a:pPr algn="just" marL="0" indent="0" lvl="0">
              <a:lnSpc>
                <a:spcPts val="2109"/>
              </a:lnSpc>
            </a:pPr>
            <a:r>
              <a:rPr lang="en-US" sz="1935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• Book and pay for baggage online when purchasing your ticket for maximum savings</a:t>
            </a:r>
          </a:p>
          <a:p>
            <a:pPr algn="just" marL="0" indent="0" lvl="0">
              <a:lnSpc>
                <a:spcPts val="2109"/>
              </a:lnSpc>
            </a:pPr>
            <a:r>
              <a:rPr lang="en-US" sz="1935">
                <a:solidFill>
                  <a:srgbClr val="FFFFFF"/>
                </a:solidFill>
                <a:latin typeface="TS Qamus"/>
                <a:ea typeface="TS Qamus"/>
                <a:cs typeface="TS Qamus"/>
                <a:sym typeface="TS Qamus"/>
              </a:rPr>
              <a:t>• Contact Allegiant Air customer support for any specific baggage questions or special item inquiries</a:t>
            </a:r>
          </a:p>
        </p:txBody>
      </p:sp>
      <p:sp>
        <p:nvSpPr>
          <p:cNvPr name="Freeform 8" id="8"/>
          <p:cNvSpPr/>
          <p:nvPr/>
        </p:nvSpPr>
        <p:spPr>
          <a:xfrm flipH="true" flipV="true" rot="0">
            <a:off x="14743199" y="6742199"/>
            <a:ext cx="2516101" cy="2516101"/>
          </a:xfrm>
          <a:custGeom>
            <a:avLst/>
            <a:gdLst/>
            <a:ahLst/>
            <a:cxnLst/>
            <a:rect r="r" b="b" t="t" l="l"/>
            <a:pathLst>
              <a:path h="2516101" w="2516101">
                <a:moveTo>
                  <a:pt x="2516101" y="2516101"/>
                </a:moveTo>
                <a:lnTo>
                  <a:pt x="0" y="2516101"/>
                </a:lnTo>
                <a:lnTo>
                  <a:pt x="0" y="0"/>
                </a:lnTo>
                <a:lnTo>
                  <a:pt x="2516101" y="0"/>
                </a:lnTo>
                <a:lnTo>
                  <a:pt x="2516101" y="2516101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true" flipV="false" rot="0">
            <a:off x="14743199" y="1028700"/>
            <a:ext cx="2516101" cy="2516101"/>
          </a:xfrm>
          <a:custGeom>
            <a:avLst/>
            <a:gdLst/>
            <a:ahLst/>
            <a:cxnLst/>
            <a:rect r="r" b="b" t="t" l="l"/>
            <a:pathLst>
              <a:path h="2516101" w="2516101">
                <a:moveTo>
                  <a:pt x="2516101" y="0"/>
                </a:moveTo>
                <a:lnTo>
                  <a:pt x="0" y="0"/>
                </a:lnTo>
                <a:lnTo>
                  <a:pt x="0" y="2516101"/>
                </a:lnTo>
                <a:lnTo>
                  <a:pt x="2516101" y="2516101"/>
                </a:lnTo>
                <a:lnTo>
                  <a:pt x="2516101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true" rot="0">
            <a:off x="1028700" y="6678599"/>
            <a:ext cx="2516101" cy="2516101"/>
          </a:xfrm>
          <a:custGeom>
            <a:avLst/>
            <a:gdLst/>
            <a:ahLst/>
            <a:cxnLst/>
            <a:rect r="r" b="b" t="t" l="l"/>
            <a:pathLst>
              <a:path h="2516101" w="2516101">
                <a:moveTo>
                  <a:pt x="0" y="2516101"/>
                </a:moveTo>
                <a:lnTo>
                  <a:pt x="2516101" y="2516101"/>
                </a:lnTo>
                <a:lnTo>
                  <a:pt x="2516101" y="0"/>
                </a:lnTo>
                <a:lnTo>
                  <a:pt x="0" y="0"/>
                </a:lnTo>
                <a:lnTo>
                  <a:pt x="0" y="2516101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2002282" y="8508552"/>
            <a:ext cx="2330053" cy="3100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96"/>
              </a:lnSpc>
              <a:spcBef>
                <a:spcPct val="0"/>
              </a:spcBef>
            </a:pPr>
            <a:r>
              <a:rPr lang="en-US" sz="1854" u="sng">
                <a:solidFill>
                  <a:srgbClr val="18899D"/>
                </a:solidFill>
                <a:latin typeface="Open Sans"/>
                <a:ea typeface="Open Sans"/>
                <a:cs typeface="Open Sans"/>
                <a:sym typeface="Open Sans"/>
                <a:hlinkClick r:id="rId4" tooltip="https://www.airflypolicy.com"/>
              </a:rPr>
              <a:t>www.airflypolicy.com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028700" y="887295"/>
            <a:ext cx="4114800" cy="4114800"/>
          </a:xfrm>
          <a:custGeom>
            <a:avLst/>
            <a:gdLst/>
            <a:ahLst/>
            <a:cxnLst/>
            <a:rect r="r" b="b" t="t" l="l"/>
            <a:pathLst>
              <a:path h="4114800" w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3377411" y="4167160"/>
            <a:ext cx="11533177" cy="16671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2876"/>
              </a:lnSpc>
            </a:pPr>
            <a:r>
              <a:rPr lang="en-US" b="true" sz="11813">
                <a:solidFill>
                  <a:srgbClr val="18899D"/>
                </a:solidFill>
                <a:latin typeface="TS Qamus Bold"/>
                <a:ea typeface="TS Qamus Bold"/>
                <a:cs typeface="TS Qamus Bold"/>
                <a:sym typeface="TS Qamus Bold"/>
              </a:rPr>
              <a:t>THANK YOU!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4449213" y="5853868"/>
            <a:ext cx="9389573" cy="648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518"/>
              </a:lnSpc>
            </a:pPr>
            <a:r>
              <a:rPr lang="en-US" sz="2310">
                <a:solidFill>
                  <a:srgbClr val="18899D"/>
                </a:solidFill>
                <a:latin typeface="TS Qamus"/>
                <a:ea typeface="TS Qamus"/>
                <a:cs typeface="TS Qamus"/>
                <a:sym typeface="TS Qamus"/>
              </a:rPr>
              <a:t>Visit Allegiant Air's official website for complete baggage policies and start saving on your next flight!</a:t>
            </a:r>
          </a:p>
        </p:txBody>
      </p:sp>
      <p:sp>
        <p:nvSpPr>
          <p:cNvPr name="Freeform 5" id="5"/>
          <p:cNvSpPr/>
          <p:nvPr/>
        </p:nvSpPr>
        <p:spPr>
          <a:xfrm flipH="true" flipV="true" rot="0">
            <a:off x="13144500" y="4943839"/>
            <a:ext cx="4114800" cy="4114800"/>
          </a:xfrm>
          <a:custGeom>
            <a:avLst/>
            <a:gdLst/>
            <a:ahLst/>
            <a:cxnLst/>
            <a:rect r="r" b="b" t="t" l="l"/>
            <a:pathLst>
              <a:path h="4114800" w="4114800">
                <a:moveTo>
                  <a:pt x="4114800" y="4114800"/>
                </a:moveTo>
                <a:lnTo>
                  <a:pt x="0" y="4114800"/>
                </a:lnTo>
                <a:lnTo>
                  <a:pt x="0" y="0"/>
                </a:lnTo>
                <a:lnTo>
                  <a:pt x="4114800" y="0"/>
                </a:lnTo>
                <a:lnTo>
                  <a:pt x="4114800" y="41148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2865987" y="8357346"/>
            <a:ext cx="7315200" cy="2673373"/>
          </a:xfrm>
          <a:custGeom>
            <a:avLst/>
            <a:gdLst/>
            <a:ahLst/>
            <a:cxnLst/>
            <a:rect r="r" b="b" t="t" l="l"/>
            <a:pathLst>
              <a:path h="2673373" w="7315200">
                <a:moveTo>
                  <a:pt x="0" y="0"/>
                </a:moveTo>
                <a:lnTo>
                  <a:pt x="7315200" y="0"/>
                </a:lnTo>
                <a:lnTo>
                  <a:pt x="7315200" y="2673373"/>
                </a:lnTo>
                <a:lnTo>
                  <a:pt x="0" y="267337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3144500" y="-449392"/>
            <a:ext cx="7315200" cy="2673373"/>
          </a:xfrm>
          <a:custGeom>
            <a:avLst/>
            <a:gdLst/>
            <a:ahLst/>
            <a:cxnLst/>
            <a:rect r="r" b="b" t="t" l="l"/>
            <a:pathLst>
              <a:path h="2673373" w="7315200">
                <a:moveTo>
                  <a:pt x="0" y="0"/>
                </a:moveTo>
                <a:lnTo>
                  <a:pt x="7315200" y="0"/>
                </a:lnTo>
                <a:lnTo>
                  <a:pt x="7315200" y="2673374"/>
                </a:lnTo>
                <a:lnTo>
                  <a:pt x="0" y="267337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3377411" y="8765271"/>
            <a:ext cx="2143604" cy="986058"/>
          </a:xfrm>
          <a:custGeom>
            <a:avLst/>
            <a:gdLst/>
            <a:ahLst/>
            <a:cxnLst/>
            <a:rect r="r" b="b" t="t" l="l"/>
            <a:pathLst>
              <a:path h="986058" w="2143604">
                <a:moveTo>
                  <a:pt x="0" y="0"/>
                </a:moveTo>
                <a:lnTo>
                  <a:pt x="2143604" y="0"/>
                </a:lnTo>
                <a:lnTo>
                  <a:pt x="2143604" y="986058"/>
                </a:lnTo>
                <a:lnTo>
                  <a:pt x="0" y="98605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true" flipV="false" rot="0">
            <a:off x="12433881" y="887295"/>
            <a:ext cx="2143604" cy="986058"/>
          </a:xfrm>
          <a:custGeom>
            <a:avLst/>
            <a:gdLst/>
            <a:ahLst/>
            <a:cxnLst/>
            <a:rect r="r" b="b" t="t" l="l"/>
            <a:pathLst>
              <a:path h="986058" w="2143604">
                <a:moveTo>
                  <a:pt x="2143604" y="0"/>
                </a:moveTo>
                <a:lnTo>
                  <a:pt x="0" y="0"/>
                </a:lnTo>
                <a:lnTo>
                  <a:pt x="0" y="986058"/>
                </a:lnTo>
                <a:lnTo>
                  <a:pt x="2143604" y="986058"/>
                </a:lnTo>
                <a:lnTo>
                  <a:pt x="2143604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3086100" y="7260545"/>
            <a:ext cx="2330053" cy="3100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96"/>
              </a:lnSpc>
              <a:spcBef>
                <a:spcPct val="0"/>
              </a:spcBef>
            </a:pPr>
            <a:r>
              <a:rPr lang="en-US" sz="1854" u="sng">
                <a:solidFill>
                  <a:srgbClr val="18899D"/>
                </a:solidFill>
                <a:latin typeface="Open Sans"/>
                <a:ea typeface="Open Sans"/>
                <a:cs typeface="Open Sans"/>
                <a:sym typeface="Open Sans"/>
                <a:hlinkClick r:id="rId8" tooltip="https://www.airflypolicy.com"/>
              </a:rPr>
              <a:t>www.airflypolicy.com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DAHO4nvT4nQ</dc:identifier>
  <dcterms:modified xsi:type="dcterms:W3CDTF">2011-08-01T06:04:30Z</dcterms:modified>
  <cp:revision>1</cp:revision>
  <dc:title>How to Avoid Allegiant Air Baggage Fees: Tips for Saving on Your Flight -</dc:title>
</cp:coreProperties>
</file>