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9176"/>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7. SEO for E-Commerce Websites</a:t>
            </a:r>
          </a:p>
          <a:p>
            <a:pPr algn="ctr">
              <a:lnSpc>
                <a:spcPts val="4373"/>
              </a:lnSpc>
              <a:spcBef>
                <a:spcPct val="0"/>
              </a:spcBef>
            </a:pPr>
            <a:r>
              <a:rPr lang="en-US" sz="2733">
                <a:solidFill>
                  <a:srgbClr val="000000"/>
                </a:solidFill>
                <a:latin typeface="Canva Sans"/>
                <a:ea typeface="Canva Sans"/>
                <a:cs typeface="Canva Sans"/>
                <a:sym typeface="Canva Sans"/>
              </a:rPr>
              <a:t>The unique SEO considerations when designing e-commerce sites: Product pages, category pages, and customer reviews.</a:t>
            </a:r>
          </a:p>
          <a:p>
            <a:pPr algn="ctr">
              <a:lnSpc>
                <a:spcPts val="4373"/>
              </a:lnSpc>
              <a:spcBef>
                <a:spcPct val="0"/>
              </a:spcBef>
            </a:pPr>
            <a:r>
              <a:rPr lang="en-US" sz="2733">
                <a:solidFill>
                  <a:srgbClr val="000000"/>
                </a:solidFill>
                <a:latin typeface="Canva Sans"/>
                <a:ea typeface="Canva Sans"/>
                <a:cs typeface="Canva Sans"/>
                <a:sym typeface="Canva Sans"/>
              </a:rPr>
              <a:t>How product descriptions, meta descriptions, and reviews can drive organic traffic.</a:t>
            </a:r>
          </a:p>
          <a:p>
            <a:pPr algn="ctr">
              <a:lnSpc>
                <a:spcPts val="4373"/>
              </a:lnSpc>
              <a:spcBef>
                <a:spcPct val="0"/>
              </a:spcBef>
            </a:pPr>
            <a:r>
              <a:rPr lang="en-US" sz="2733">
                <a:solidFill>
                  <a:srgbClr val="000000"/>
                </a:solidFill>
                <a:latin typeface="Canva Sans"/>
                <a:ea typeface="Canva Sans"/>
                <a:cs typeface="Canva Sans"/>
                <a:sym typeface="Canva Sans"/>
              </a:rPr>
              <a:t>The importance of technical SEO in e-commerce: URL structure, breadcrumbs, filtering options, and canonical tags.</a:t>
            </a:r>
          </a:p>
          <a:p>
            <a:pPr algn="ctr">
              <a:lnSpc>
                <a:spcPts val="4373"/>
              </a:lnSpc>
              <a:spcBef>
                <a:spcPct val="0"/>
              </a:spcBef>
            </a:pPr>
            <a:r>
              <a:rPr lang="en-US" sz="2733">
                <a:solidFill>
                  <a:srgbClr val="000000"/>
                </a:solidFill>
                <a:latin typeface="Canva Sans"/>
                <a:ea typeface="Canva Sans"/>
                <a:cs typeface="Canva Sans"/>
                <a:sym typeface="Canva Sans"/>
              </a:rPr>
              <a:t>8. Why Collaboration Between Web Designers and SEO Experts is Essential</a:t>
            </a:r>
          </a:p>
          <a:p>
            <a:pPr algn="ctr">
              <a:lnSpc>
                <a:spcPts val="4373"/>
              </a:lnSpc>
              <a:spcBef>
                <a:spcPct val="0"/>
              </a:spcBef>
            </a:pPr>
            <a:r>
              <a:rPr lang="en-US" sz="2733">
                <a:solidFill>
                  <a:srgbClr val="000000"/>
                </a:solidFill>
                <a:latin typeface="Canva Sans"/>
                <a:ea typeface="Canva Sans"/>
                <a:cs typeface="Canva Sans"/>
                <a:sym typeface="Canva Sans"/>
              </a:rPr>
              <a:t>The value of cross-functional collaboration between web designers, developers, and SEO experts to create a website that is both user-friendly and optimized for search engines.</a:t>
            </a:r>
          </a:p>
          <a:p>
            <a:pPr algn="ctr">
              <a:lnSpc>
                <a:spcPts val="4373"/>
              </a:lnSpc>
              <a:spcBef>
                <a:spcPct val="0"/>
              </a:spcBef>
            </a:pPr>
            <a:r>
              <a:rPr lang="en-US" sz="2733">
                <a:solidFill>
                  <a:srgbClr val="000000"/>
                </a:solidFill>
                <a:latin typeface="Canva Sans"/>
                <a:ea typeface="Canva Sans"/>
                <a:cs typeface="Canva Sans"/>
                <a:sym typeface="Canva Sans"/>
              </a:rPr>
              <a:t>How SEO professionals can guide web designers in making decisions that impact ranking, such as URL structure, load times, and technical factors.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03288"/>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9. Common SEO Mistakes to Avoid During Website Design</a:t>
            </a:r>
          </a:p>
          <a:p>
            <a:pPr algn="ctr">
              <a:lnSpc>
                <a:spcPts val="3821"/>
              </a:lnSpc>
              <a:spcBef>
                <a:spcPct val="0"/>
              </a:spcBef>
            </a:pPr>
            <a:r>
              <a:rPr lang="en-US" sz="2729">
                <a:solidFill>
                  <a:srgbClr val="000000"/>
                </a:solidFill>
                <a:latin typeface="Canva Sans"/>
                <a:ea typeface="Canva Sans"/>
                <a:cs typeface="Canva Sans"/>
                <a:sym typeface="Canva Sans"/>
              </a:rPr>
              <a:t>Overusing JavaScript that slows down SEO performance.</a:t>
            </a:r>
          </a:p>
          <a:p>
            <a:pPr algn="ctr">
              <a:lnSpc>
                <a:spcPts val="3821"/>
              </a:lnSpc>
              <a:spcBef>
                <a:spcPct val="0"/>
              </a:spcBef>
            </a:pPr>
            <a:r>
              <a:rPr lang="en-US" sz="2729">
                <a:solidFill>
                  <a:srgbClr val="000000"/>
                </a:solidFill>
                <a:latin typeface="Canva Sans"/>
                <a:ea typeface="Canva Sans"/>
                <a:cs typeface="Canva Sans"/>
                <a:sym typeface="Canva Sans"/>
              </a:rPr>
              <a:t>Neglecting mobile optimization can hurt your rankings, especially with Google’s mobile-first indexing prioritizing mobile-friendly sites for better visibility.</a:t>
            </a:r>
          </a:p>
        </p:txBody>
      </p:sp>
      <p:sp>
        <p:nvSpPr>
          <p:cNvPr name="TextBox 3" id="3"/>
          <p:cNvSpPr txBox="true"/>
          <p:nvPr/>
        </p:nvSpPr>
        <p:spPr>
          <a:xfrm rot="0">
            <a:off x="0" y="6238946"/>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Not implementing structured data for rich snippets can limit your site’s visibility in search results and reduce its potential to stand out with enhanced features like star ratings or event details.</a:t>
            </a:r>
          </a:p>
          <a:p>
            <a:pPr algn="ctr">
              <a:lnSpc>
                <a:spcPts val="3821"/>
              </a:lnSpc>
              <a:spcBef>
                <a:spcPct val="0"/>
              </a:spcBef>
            </a:pPr>
            <a:r>
              <a:rPr lang="en-US" sz="2729">
                <a:solidFill>
                  <a:srgbClr val="000000"/>
                </a:solidFill>
                <a:latin typeface="Canva Sans"/>
                <a:ea typeface="Canva Sans"/>
                <a:cs typeface="Canva Sans"/>
                <a:sym typeface="Canva Sans"/>
              </a:rPr>
              <a:t>10. How to Measure SEO Success Post-Launch</a:t>
            </a:r>
          </a:p>
          <a:p>
            <a:pPr algn="ctr">
              <a:lnSpc>
                <a:spcPts val="3821"/>
              </a:lnSpc>
              <a:spcBef>
                <a:spcPct val="0"/>
              </a:spcBef>
            </a:pPr>
            <a:r>
              <a:rPr lang="en-US" sz="2729">
                <a:solidFill>
                  <a:srgbClr val="000000"/>
                </a:solidFill>
                <a:latin typeface="Canva Sans"/>
                <a:ea typeface="Canva Sans"/>
                <a:cs typeface="Canva Sans"/>
                <a:sym typeface="Canva Sans"/>
              </a:rPr>
              <a:t>Tools to track website performance: Google Analytics, Google Search Console, and SEO audit tools like Ahrefs, SEMrush, or Moz.</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5606"/>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Key metrics to track include organic traffic, bounce rate, conversion rate, page speed, and keyword rankings to assess your site’s performance and optimize accordingly.</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Recap the importance of SEO in web design and its impact on rankings and organic traffic.</a:t>
            </a:r>
          </a:p>
          <a:p>
            <a:pPr algn="ctr">
              <a:lnSpc>
                <a:spcPts val="3821"/>
              </a:lnSpc>
              <a:spcBef>
                <a:spcPct val="0"/>
              </a:spcBef>
            </a:pPr>
            <a:r>
              <a:rPr lang="en-US" sz="2729">
                <a:solidFill>
                  <a:srgbClr val="000000"/>
                </a:solidFill>
                <a:latin typeface="Canva Sans"/>
                <a:ea typeface="Canva Sans"/>
                <a:cs typeface="Canva Sans"/>
                <a:sym typeface="Canva Sans"/>
              </a:rPr>
              <a:t>Encourage businesses to work closely with SEO specialists from the beginning of the design process to ensure both aesthetic and technical optimization.</a:t>
            </a:r>
          </a:p>
          <a:p>
            <a:pPr algn="ctr">
              <a:lnSpc>
                <a:spcPts val="3821"/>
              </a:lnSpc>
              <a:spcBef>
                <a:spcPct val="0"/>
              </a:spcBef>
            </a:pPr>
            <a:r>
              <a:rPr lang="en-US" sz="2729">
                <a:solidFill>
                  <a:srgbClr val="000000"/>
                </a:solidFill>
                <a:latin typeface="Canva Sans"/>
                <a:ea typeface="Canva Sans"/>
                <a:cs typeface="Canva Sans"/>
                <a:sym typeface="Canva Sans"/>
              </a:rPr>
              <a:t>Final note on the long-term benefits of investing in SEO from the start: increased traffic, better visibility, and ultimately, higher revenue.</a:t>
            </a:r>
          </a:p>
        </p:txBody>
      </p:sp>
      <p:sp>
        <p:nvSpPr>
          <p:cNvPr name="TextBox 3" id="3"/>
          <p:cNvSpPr txBox="true"/>
          <p:nvPr/>
        </p:nvSpPr>
        <p:spPr>
          <a:xfrm rot="0">
            <a:off x="0" y="8549771"/>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48113"/>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Benefits of open-source CMS platforms.</a:t>
            </a:r>
          </a:p>
          <a:p>
            <a:pPr algn="ctr">
              <a:lnSpc>
                <a:spcPts val="3821"/>
              </a:lnSpc>
              <a:spcBef>
                <a:spcPct val="0"/>
              </a:spcBef>
            </a:pPr>
            <a:r>
              <a:rPr lang="en-US" sz="2729">
                <a:solidFill>
                  <a:srgbClr val="000000"/>
                </a:solidFill>
                <a:latin typeface="Canva Sans"/>
                <a:ea typeface="Canva Sans"/>
                <a:cs typeface="Canva Sans"/>
                <a:sym typeface="Canva Sans"/>
              </a:rPr>
              <a:t>The importance of flexibility and extensibility.</a:t>
            </a:r>
          </a:p>
          <a:p>
            <a:pPr algn="ctr">
              <a:lnSpc>
                <a:spcPts val="3821"/>
              </a:lnSpc>
              <a:spcBef>
                <a:spcPct val="0"/>
              </a:spcBef>
            </a:pPr>
            <a:r>
              <a:rPr lang="en-US" sz="2729">
                <a:solidFill>
                  <a:srgbClr val="000000"/>
                </a:solidFill>
                <a:latin typeface="Canva Sans"/>
                <a:ea typeface="Canva Sans"/>
                <a:cs typeface="Canva Sans"/>
                <a:sym typeface="Canva Sans"/>
              </a:rPr>
              <a:t>Opting for a scalable framework: Why frameworks like React, Angular, or Laravel allow you to build scalable, maintainable sites.</a:t>
            </a:r>
          </a:p>
          <a:p>
            <a:pPr algn="ctr">
              <a:lnSpc>
                <a:spcPts val="3821"/>
              </a:lnSpc>
              <a:spcBef>
                <a:spcPct val="0"/>
              </a:spcBef>
            </a:pPr>
            <a:r>
              <a:rPr lang="en-US" sz="2729">
                <a:solidFill>
                  <a:srgbClr val="000000"/>
                </a:solidFill>
                <a:latin typeface="Canva Sans"/>
                <a:ea typeface="Canva Sans"/>
                <a:cs typeface="Canva Sans"/>
                <a:sym typeface="Canva Sans"/>
              </a:rPr>
              <a:t>Scalable hosting solutions: How choosing the right hosting provider (cloud hosting, VPS, etc.) helps support traffic spikes and growth.</a:t>
            </a:r>
          </a:p>
          <a:p>
            <a:pPr algn="ctr">
              <a:lnSpc>
                <a:spcPts val="3821"/>
              </a:lnSpc>
              <a:spcBef>
                <a:spcPct val="0"/>
              </a:spcBef>
            </a:pPr>
            <a:r>
              <a:rPr lang="en-US" sz="2729">
                <a:solidFill>
                  <a:srgbClr val="000000"/>
                </a:solidFill>
                <a:latin typeface="Canva Sans"/>
                <a:ea typeface="Canva Sans"/>
                <a:cs typeface="Canva Sans"/>
                <a:sym typeface="Canva Sans"/>
              </a:rPr>
              <a:t>Benefits of cloud hosting (AWS, Google Cloud, etc.) for scalability.</a:t>
            </a:r>
          </a:p>
          <a:p>
            <a:pPr algn="ctr">
              <a:lnSpc>
                <a:spcPts val="3821"/>
              </a:lnSpc>
              <a:spcBef>
                <a:spcPct val="0"/>
              </a:spcBef>
            </a:pPr>
            <a:r>
              <a:rPr lang="en-US" sz="2729">
                <a:solidFill>
                  <a:srgbClr val="000000"/>
                </a:solidFill>
                <a:latin typeface="Canva Sans"/>
                <a:ea typeface="Canva Sans"/>
                <a:cs typeface="Canva Sans"/>
                <a:sym typeface="Canva Sans"/>
              </a:rPr>
              <a:t>Considering the server infrastructure: Dedicated vs. shared hosting and the impact on site growth.</a:t>
            </a:r>
          </a:p>
          <a:p>
            <a:pPr algn="ctr">
              <a:lnSpc>
                <a:spcPts val="3821"/>
              </a:lnSpc>
              <a:spcBef>
                <a:spcPct val="0"/>
              </a:spcBef>
            </a:pPr>
            <a:r>
              <a:rPr lang="en-US" sz="2729">
                <a:solidFill>
                  <a:srgbClr val="000000"/>
                </a:solidFill>
                <a:latin typeface="Canva Sans"/>
                <a:ea typeface="Canva Sans"/>
                <a:cs typeface="Canva Sans"/>
                <a:sym typeface="Canva Sans"/>
              </a:rPr>
              <a:t>3. Design for Growth: Planning for Future Expansion</a:t>
            </a:r>
          </a:p>
          <a:p>
            <a:pPr algn="ctr">
              <a:lnSpc>
                <a:spcPts val="3821"/>
              </a:lnSpc>
              <a:spcBef>
                <a:spcPct val="0"/>
              </a:spcBef>
            </a:pPr>
            <a:r>
              <a:rPr lang="en-US" sz="2729">
                <a:solidFill>
                  <a:srgbClr val="000000"/>
                </a:solidFill>
                <a:latin typeface="Canva Sans"/>
                <a:ea typeface="Canva Sans"/>
                <a:cs typeface="Canva Sans"/>
                <a:sym typeface="Canva Sans"/>
              </a:rPr>
              <a:t>Modular and flexible design: Building with flexibility in mind ensures you can add new pages, products, services, and features without redesigning the entire site.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5636"/>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Using grid systems and modular layouts that can easily expand.</a:t>
            </a:r>
          </a:p>
          <a:p>
            <a:pPr algn="ctr">
              <a:lnSpc>
                <a:spcPts val="3821"/>
              </a:lnSpc>
              <a:spcBef>
                <a:spcPct val="0"/>
              </a:spcBef>
            </a:pPr>
            <a:r>
              <a:rPr lang="en-US" sz="2729">
                <a:solidFill>
                  <a:srgbClr val="000000"/>
                </a:solidFill>
                <a:latin typeface="Canva Sans"/>
                <a:ea typeface="Canva Sans"/>
                <a:cs typeface="Canva Sans"/>
                <a:sym typeface="Canva Sans"/>
              </a:rPr>
              <a:t>How to design navigation and structure to accommodate future growth.</a:t>
            </a:r>
          </a:p>
          <a:p>
            <a:pPr algn="ctr">
              <a:lnSpc>
                <a:spcPts val="3821"/>
              </a:lnSpc>
              <a:spcBef>
                <a:spcPct val="0"/>
              </a:spcBef>
            </a:pPr>
            <a:r>
              <a:rPr lang="en-US" sz="2729">
                <a:solidFill>
                  <a:srgbClr val="000000"/>
                </a:solidFill>
                <a:latin typeface="Canva Sans"/>
                <a:ea typeface="Canva Sans"/>
                <a:cs typeface="Canva Sans"/>
                <a:sym typeface="Canva Sans"/>
              </a:rPr>
              <a:t>Mobile-first design: Why responsive design is key, as it allows your website to scale across various devices as your audience grows.</a:t>
            </a:r>
          </a:p>
          <a:p>
            <a:pPr algn="ctr">
              <a:lnSpc>
                <a:spcPts val="3821"/>
              </a:lnSpc>
              <a:spcBef>
                <a:spcPct val="0"/>
              </a:spcBef>
            </a:pPr>
            <a:r>
              <a:rPr lang="en-US" sz="2729">
                <a:solidFill>
                  <a:srgbClr val="000000"/>
                </a:solidFill>
                <a:latin typeface="Canva Sans"/>
                <a:ea typeface="Canva Sans"/>
                <a:cs typeface="Canva Sans"/>
                <a:sym typeface="Canva Sans"/>
              </a:rPr>
              <a:t>User experience (UX) considerations: As your business grows, you may have new user needs, so designing with flexibility ensures that evolving UX doesn’t disrupt the site’s overall architecture.</a:t>
            </a:r>
          </a:p>
          <a:p>
            <a:pPr algn="ctr">
              <a:lnSpc>
                <a:spcPts val="3821"/>
              </a:lnSpc>
              <a:spcBef>
                <a:spcPct val="0"/>
              </a:spcBef>
            </a:pPr>
            <a:r>
              <a:rPr lang="en-US" sz="2729">
                <a:solidFill>
                  <a:srgbClr val="000000"/>
                </a:solidFill>
                <a:latin typeface="Canva Sans"/>
                <a:ea typeface="Canva Sans"/>
                <a:cs typeface="Canva Sans"/>
                <a:sym typeface="Canva Sans"/>
              </a:rPr>
              <a:t>4. Optimizing Website Speed for Scalability</a:t>
            </a:r>
          </a:p>
          <a:p>
            <a:pPr algn="ctr">
              <a:lnSpc>
                <a:spcPts val="3821"/>
              </a:lnSpc>
              <a:spcBef>
                <a:spcPct val="0"/>
              </a:spcBef>
            </a:pPr>
            <a:r>
              <a:rPr lang="en-US" sz="2729">
                <a:solidFill>
                  <a:srgbClr val="000000"/>
                </a:solidFill>
                <a:latin typeface="Canva Sans"/>
                <a:ea typeface="Canva Sans"/>
                <a:cs typeface="Canva Sans"/>
                <a:sym typeface="Canva Sans"/>
              </a:rPr>
              <a:t>How website speed impacts scalability: Slow loading times can negatively impact user experience and SEO rankings, especially as traffic increases.</a:t>
            </a:r>
          </a:p>
          <a:p>
            <a:pPr algn="ctr">
              <a:lnSpc>
                <a:spcPts val="3821"/>
              </a:lnSpc>
              <a:spcBef>
                <a:spcPct val="0"/>
              </a:spcBef>
            </a:pPr>
            <a:r>
              <a:rPr lang="en-US" sz="2729">
                <a:solidFill>
                  <a:srgbClr val="000000"/>
                </a:solidFill>
                <a:latin typeface="Canva Sans"/>
                <a:ea typeface="Canva Sans"/>
                <a:cs typeface="Canva Sans"/>
                <a:sym typeface="Canva Sans"/>
              </a:rPr>
              <a:t>Best practices for optimizing website speed:</a:t>
            </a:r>
          </a:p>
          <a:p>
            <a:pPr algn="ctr">
              <a:lnSpc>
                <a:spcPts val="3821"/>
              </a:lnSpc>
              <a:spcBef>
                <a:spcPct val="0"/>
              </a:spcBef>
            </a:pPr>
            <a:r>
              <a:rPr lang="en-US" sz="2729">
                <a:solidFill>
                  <a:srgbClr val="000000"/>
                </a:solidFill>
                <a:latin typeface="Canva Sans"/>
                <a:ea typeface="Canva Sans"/>
                <a:cs typeface="Canva Sans"/>
                <a:sym typeface="Canva Sans"/>
              </a:rPr>
              <a:t>Using CDN (Content Delivery Network) to distribute content efficiently.</a:t>
            </a:r>
          </a:p>
          <a:p>
            <a:pPr algn="ctr">
              <a:lnSpc>
                <a:spcPts val="3821"/>
              </a:lnSpc>
              <a:spcBef>
                <a:spcPct val="0"/>
              </a:spcBef>
            </a:pPr>
            <a:r>
              <a:rPr lang="en-US" sz="2729">
                <a:solidFill>
                  <a:srgbClr val="000000"/>
                </a:solidFill>
                <a:latin typeface="Canva Sans"/>
                <a:ea typeface="Canva Sans"/>
                <a:cs typeface="Canva Sans"/>
                <a:sym typeface="Canva Sans"/>
              </a:rPr>
              <a:t>Image compression and lazy loading for faster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609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Code minification and caching techniques to speed up response time.</a:t>
            </a:r>
          </a:p>
          <a:p>
            <a:pPr algn="ctr">
              <a:lnSpc>
                <a:spcPts val="3821"/>
              </a:lnSpc>
              <a:spcBef>
                <a:spcPct val="0"/>
              </a:spcBef>
            </a:pPr>
            <a:r>
              <a:rPr lang="en-US" sz="2729">
                <a:solidFill>
                  <a:srgbClr val="000000"/>
                </a:solidFill>
                <a:latin typeface="Canva Sans"/>
                <a:ea typeface="Canva Sans"/>
                <a:cs typeface="Canva Sans"/>
                <a:sym typeface="Canva Sans"/>
              </a:rPr>
              <a:t>5. Content Management and Growth</a:t>
            </a:r>
          </a:p>
          <a:p>
            <a:pPr algn="ctr">
              <a:lnSpc>
                <a:spcPts val="3821"/>
              </a:lnSpc>
              <a:spcBef>
                <a:spcPct val="0"/>
              </a:spcBef>
            </a:pPr>
            <a:r>
              <a:rPr lang="en-US" sz="2729">
                <a:solidFill>
                  <a:srgbClr val="000000"/>
                </a:solidFill>
                <a:latin typeface="Canva Sans"/>
                <a:ea typeface="Canva Sans"/>
                <a:cs typeface="Canva Sans"/>
                <a:sym typeface="Canva Sans"/>
              </a:rPr>
              <a:t>Efficient content management: As your website grows, you’ll have more content to manage. Using a CMS that can handle large volumes of content without performance issues is key.</a:t>
            </a:r>
          </a:p>
          <a:p>
            <a:pPr algn="ctr">
              <a:lnSpc>
                <a:spcPts val="3821"/>
              </a:lnSpc>
              <a:spcBef>
                <a:spcPct val="0"/>
              </a:spcBef>
            </a:pPr>
            <a:r>
              <a:rPr lang="en-US" sz="2729">
                <a:solidFill>
                  <a:srgbClr val="000000"/>
                </a:solidFill>
                <a:latin typeface="Canva Sans"/>
                <a:ea typeface="Canva Sans"/>
                <a:cs typeface="Canva Sans"/>
                <a:sym typeface="Canva Sans"/>
              </a:rPr>
              <a:t>Dynamic content generation: How dynamic content (user-generated content, product catalogs, blogs) can be automatically managed through CMS features and plugins.</a:t>
            </a:r>
          </a:p>
          <a:p>
            <a:pPr algn="ctr">
              <a:lnSpc>
                <a:spcPts val="3821"/>
              </a:lnSpc>
              <a:spcBef>
                <a:spcPct val="0"/>
              </a:spcBef>
            </a:pPr>
            <a:r>
              <a:rPr lang="en-US" sz="2729">
                <a:solidFill>
                  <a:srgbClr val="000000"/>
                </a:solidFill>
                <a:latin typeface="Canva Sans"/>
                <a:ea typeface="Canva Sans"/>
                <a:cs typeface="Canva Sans"/>
                <a:sym typeface="Canva Sans"/>
              </a:rPr>
              <a:t>Scaling your content strategy: Ensuring that the content structure, categories, and tags are set up in a way that can grow without becoming disorganized.</a:t>
            </a:r>
          </a:p>
          <a:p>
            <a:pPr algn="ctr">
              <a:lnSpc>
                <a:spcPts val="3821"/>
              </a:lnSpc>
              <a:spcBef>
                <a:spcPct val="0"/>
              </a:spcBef>
            </a:pPr>
            <a:r>
              <a:rPr lang="en-US" sz="2729">
                <a:solidFill>
                  <a:srgbClr val="000000"/>
                </a:solidFill>
                <a:latin typeface="Canva Sans"/>
                <a:ea typeface="Canva Sans"/>
                <a:cs typeface="Canva Sans"/>
                <a:sym typeface="Canva Sans"/>
              </a:rPr>
              <a:t>6. Building a Scalable Site Architecture</a:t>
            </a:r>
          </a:p>
          <a:p>
            <a:pPr algn="ctr">
              <a:lnSpc>
                <a:spcPts val="3821"/>
              </a:lnSpc>
              <a:spcBef>
                <a:spcPct val="0"/>
              </a:spcBef>
            </a:pPr>
            <a:r>
              <a:rPr lang="en-US" sz="2729">
                <a:solidFill>
                  <a:srgbClr val="000000"/>
                </a:solidFill>
                <a:latin typeface="Canva Sans"/>
                <a:ea typeface="Canva Sans"/>
                <a:cs typeface="Canva Sans"/>
                <a:sym typeface="Canva Sans"/>
              </a:rPr>
              <a:t>Logical URL structures: Planning URL structures that are simple, organized, and flexible as the website grows.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1952"/>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Hierarchical information architecture: Creating a logical site hierarchy (menus, subpages, categories) that can scale with the growing needs of your business.</a:t>
            </a:r>
          </a:p>
          <a:p>
            <a:pPr algn="ctr">
              <a:lnSpc>
                <a:spcPts val="3821"/>
              </a:lnSpc>
              <a:spcBef>
                <a:spcPct val="0"/>
              </a:spcBef>
            </a:pPr>
            <a:r>
              <a:rPr lang="en-US" sz="2729">
                <a:solidFill>
                  <a:srgbClr val="000000"/>
                </a:solidFill>
                <a:latin typeface="Canva Sans"/>
                <a:ea typeface="Canva Sans"/>
                <a:cs typeface="Canva Sans"/>
                <a:sym typeface="Canva Sans"/>
              </a:rPr>
              <a:t>Internal linking strategy: Ensuring that internal linking supports an evolving website structure and facilitates easy navigation for both users and search engines.</a:t>
            </a:r>
          </a:p>
          <a:p>
            <a:pPr algn="ctr">
              <a:lnSpc>
                <a:spcPts val="3821"/>
              </a:lnSpc>
              <a:spcBef>
                <a:spcPct val="0"/>
              </a:spcBef>
            </a:pPr>
            <a:r>
              <a:rPr lang="en-US" sz="2729">
                <a:solidFill>
                  <a:srgbClr val="000000"/>
                </a:solidFill>
                <a:latin typeface="Canva Sans"/>
                <a:ea typeface="Canva Sans"/>
                <a:cs typeface="Canva Sans"/>
                <a:sym typeface="Canva Sans"/>
              </a:rPr>
              <a:t>7. Scalability in E-Commerce Websites</a:t>
            </a:r>
          </a:p>
          <a:p>
            <a:pPr algn="ctr">
              <a:lnSpc>
                <a:spcPts val="3821"/>
              </a:lnSpc>
              <a:spcBef>
                <a:spcPct val="0"/>
              </a:spcBef>
            </a:pPr>
            <a:r>
              <a:rPr lang="en-US" sz="2729">
                <a:solidFill>
                  <a:srgbClr val="000000"/>
                </a:solidFill>
                <a:latin typeface="Canva Sans"/>
                <a:ea typeface="Canva Sans"/>
                <a:cs typeface="Canva Sans"/>
                <a:sym typeface="Canva Sans"/>
              </a:rPr>
              <a:t>Scalable e-commerce platforms: How choosing platforms like Shopify, WooCommerce, or Magento allows for easy addition of products, categories, and payment gateways.</a:t>
            </a:r>
          </a:p>
          <a:p>
            <a:pPr algn="ctr">
              <a:lnSpc>
                <a:spcPts val="3821"/>
              </a:lnSpc>
              <a:spcBef>
                <a:spcPct val="0"/>
              </a:spcBef>
            </a:pPr>
            <a:r>
              <a:rPr lang="en-US" sz="2729">
                <a:solidFill>
                  <a:srgbClr val="000000"/>
                </a:solidFill>
                <a:latin typeface="Canva Sans"/>
                <a:ea typeface="Canva Sans"/>
                <a:cs typeface="Canva Sans"/>
                <a:sym typeface="Canva Sans"/>
              </a:rPr>
              <a:t>Inventory management: How a scalable system can accommodate expanding product inventories and categories without clutter or performance degradation.</a:t>
            </a:r>
          </a:p>
          <a:p>
            <a:pPr algn="ctr">
              <a:lnSpc>
                <a:spcPts val="3821"/>
              </a:lnSpc>
              <a:spcBef>
                <a:spcPct val="0"/>
              </a:spcBef>
            </a:pPr>
            <a:r>
              <a:rPr lang="en-US" sz="2729">
                <a:solidFill>
                  <a:srgbClr val="000000"/>
                </a:solidFill>
                <a:latin typeface="Canva Sans"/>
                <a:ea typeface="Canva Sans"/>
                <a:cs typeface="Canva Sans"/>
                <a:sym typeface="Canva Sans"/>
              </a:rPr>
              <a:t>Payment system flexibility: Integrating payment systems that can grow with your business by supporting multiple currencies, regions, and payment gateways.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7983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8. SEO and Scalability: Future-Proofing Your Website’s Visibility</a:t>
            </a:r>
          </a:p>
          <a:p>
            <a:pPr algn="ctr">
              <a:lnSpc>
                <a:spcPts val="3821"/>
              </a:lnSpc>
              <a:spcBef>
                <a:spcPct val="0"/>
              </a:spcBef>
            </a:pPr>
            <a:r>
              <a:rPr lang="en-US" sz="2729">
                <a:solidFill>
                  <a:srgbClr val="000000"/>
                </a:solidFill>
                <a:latin typeface="Canva Sans"/>
                <a:ea typeface="Canva Sans"/>
                <a:cs typeface="Canva Sans"/>
                <a:sym typeface="Canva Sans"/>
              </a:rPr>
              <a:t>SEO best practices for scalable sites: How SEO elements (meta tags, headers, keyword optimization) need to evolve as new pages and content are added.</a:t>
            </a:r>
          </a:p>
          <a:p>
            <a:pPr algn="ctr">
              <a:lnSpc>
                <a:spcPts val="3821"/>
              </a:lnSpc>
              <a:spcBef>
                <a:spcPct val="0"/>
              </a:spcBef>
            </a:pPr>
            <a:r>
              <a:rPr lang="en-US" sz="2729">
                <a:solidFill>
                  <a:srgbClr val="000000"/>
                </a:solidFill>
                <a:latin typeface="Canva Sans"/>
                <a:ea typeface="Canva Sans"/>
                <a:cs typeface="Canva Sans"/>
                <a:sym typeface="Canva Sans"/>
              </a:rPr>
              <a:t>Scalable site architecture for SEO: Ensuring that the site’s technical setup (robots.txt, sitemaps, schema markup) can scale with future content additions without affecting indexing or ranking.</a:t>
            </a:r>
          </a:p>
          <a:p>
            <a:pPr algn="ctr">
              <a:lnSpc>
                <a:spcPts val="3821"/>
              </a:lnSpc>
              <a:spcBef>
                <a:spcPct val="0"/>
              </a:spcBef>
            </a:pPr>
            <a:r>
              <a:rPr lang="en-US" sz="2729">
                <a:solidFill>
                  <a:srgbClr val="000000"/>
                </a:solidFill>
                <a:latin typeface="Canva Sans"/>
                <a:ea typeface="Canva Sans"/>
                <a:cs typeface="Canva Sans"/>
                <a:sym typeface="Canva Sans"/>
              </a:rPr>
              <a:t>Tracking and analytics for growth: Setting up proper tracking with Google Analytics, Google Tag Manager, and other tools to monitor performance as the site scales.</a:t>
            </a:r>
          </a:p>
          <a:p>
            <a:pPr algn="ctr">
              <a:lnSpc>
                <a:spcPts val="3821"/>
              </a:lnSpc>
              <a:spcBef>
                <a:spcPct val="0"/>
              </a:spcBef>
            </a:pPr>
            <a:r>
              <a:rPr lang="en-US" sz="2729">
                <a:solidFill>
                  <a:srgbClr val="000000"/>
                </a:solidFill>
                <a:latin typeface="Canva Sans"/>
                <a:ea typeface="Canva Sans"/>
                <a:cs typeface="Canva Sans"/>
                <a:sym typeface="Canva Sans"/>
              </a:rPr>
              <a:t>9. Security Considerations for a Growing Website</a:t>
            </a:r>
          </a:p>
          <a:p>
            <a:pPr algn="ctr">
              <a:lnSpc>
                <a:spcPts val="3821"/>
              </a:lnSpc>
              <a:spcBef>
                <a:spcPct val="0"/>
              </a:spcBef>
            </a:pPr>
            <a:r>
              <a:rPr lang="en-US" sz="2729">
                <a:solidFill>
                  <a:srgbClr val="000000"/>
                </a:solidFill>
                <a:latin typeface="Canva Sans"/>
                <a:ea typeface="Canva Sans"/>
                <a:cs typeface="Canva Sans"/>
                <a:sym typeface="Canva Sans"/>
              </a:rPr>
              <a:t>Regular security updates: As your website scales, keeping security features up-to-date (SSL certificates, firewalls, etc.) is essential to protect sensitive data.</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2522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Scalable security solutions: Choosing security systems that can scale with the growth of your business (e.g., scalable DDoS protection, automated backups).</a:t>
            </a:r>
          </a:p>
          <a:p>
            <a:pPr algn="ctr">
              <a:lnSpc>
                <a:spcPts val="3821"/>
              </a:lnSpc>
              <a:spcBef>
                <a:spcPct val="0"/>
              </a:spcBef>
            </a:pPr>
            <a:r>
              <a:rPr lang="en-US" sz="2729">
                <a:solidFill>
                  <a:srgbClr val="000000"/>
                </a:solidFill>
                <a:latin typeface="Canva Sans"/>
                <a:ea typeface="Canva Sans"/>
                <a:cs typeface="Canva Sans"/>
                <a:sym typeface="Canva Sans"/>
              </a:rPr>
              <a:t>10. Testing and Monitoring for Scalability</a:t>
            </a:r>
          </a:p>
          <a:p>
            <a:pPr algn="ctr">
              <a:lnSpc>
                <a:spcPts val="3821"/>
              </a:lnSpc>
              <a:spcBef>
                <a:spcPct val="0"/>
              </a:spcBef>
            </a:pPr>
            <a:r>
              <a:rPr lang="en-US" sz="2729">
                <a:solidFill>
                  <a:srgbClr val="000000"/>
                </a:solidFill>
                <a:latin typeface="Canva Sans"/>
                <a:ea typeface="Canva Sans"/>
                <a:cs typeface="Canva Sans"/>
                <a:sym typeface="Canva Sans"/>
              </a:rPr>
              <a:t>Load testing: How to test your website’s scalability by simulating increased traffic and ensuring the infrastructure can handle it.</a:t>
            </a:r>
          </a:p>
          <a:p>
            <a:pPr algn="ctr">
              <a:lnSpc>
                <a:spcPts val="3821"/>
              </a:lnSpc>
              <a:spcBef>
                <a:spcPct val="0"/>
              </a:spcBef>
            </a:pPr>
            <a:r>
              <a:rPr lang="en-US" sz="2729">
                <a:solidFill>
                  <a:srgbClr val="000000"/>
                </a:solidFill>
                <a:latin typeface="Canva Sans"/>
                <a:ea typeface="Canva Sans"/>
                <a:cs typeface="Canva Sans"/>
                <a:sym typeface="Canva Sans"/>
              </a:rPr>
              <a:t>Monitoring website performance: Tools to track performance and make adjustments as your site grows (e.g., GTMetrix, Pingdom, New Relic).</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Recap the importance of building a scalable website: Highlight how a scalable design ensures that as your business expands, your website remains flexible, efficient, and user-friendly.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9707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Define scalability in the context of websites: The ability of a website to handle increased traffic, content, and functionality as a business grows.</a:t>
            </a:r>
          </a:p>
          <a:p>
            <a:pPr algn="ctr">
              <a:lnSpc>
                <a:spcPts val="3821"/>
              </a:lnSpc>
              <a:spcBef>
                <a:spcPct val="0"/>
              </a:spcBef>
            </a:pPr>
            <a:r>
              <a:rPr lang="en-US" sz="2729">
                <a:solidFill>
                  <a:srgbClr val="000000"/>
                </a:solidFill>
                <a:latin typeface="Canva Sans"/>
                <a:ea typeface="Canva Sans"/>
                <a:cs typeface="Canva Sans"/>
                <a:sym typeface="Canva Sans"/>
              </a:rPr>
              <a:t>Why scalability matters: As your business expands, your website needs to evolve to accommodate changes without compromising performance, user experience, or security.</a:t>
            </a:r>
          </a:p>
          <a:p>
            <a:pPr algn="ctr">
              <a:lnSpc>
                <a:spcPts val="3821"/>
              </a:lnSpc>
              <a:spcBef>
                <a:spcPct val="0"/>
              </a:spcBef>
            </a:pPr>
            <a:r>
              <a:rPr lang="en-US" sz="2729">
                <a:solidFill>
                  <a:srgbClr val="000000"/>
                </a:solidFill>
                <a:latin typeface="Canva Sans"/>
                <a:ea typeface="Canva Sans"/>
                <a:cs typeface="Canva Sans"/>
                <a:sym typeface="Canva Sans"/>
              </a:rPr>
              <a:t>Briefly introduce key strategies for building a website that grows with your business.</a:t>
            </a:r>
          </a:p>
          <a:p>
            <a:pPr algn="ctr">
              <a:lnSpc>
                <a:spcPts val="3821"/>
              </a:lnSpc>
              <a:spcBef>
                <a:spcPct val="0"/>
              </a:spcBef>
            </a:pPr>
            <a:r>
              <a:rPr lang="en-US" sz="2729">
                <a:solidFill>
                  <a:srgbClr val="000000"/>
                </a:solidFill>
                <a:latin typeface="Canva Sans"/>
                <a:ea typeface="Canva Sans"/>
                <a:cs typeface="Canva Sans"/>
                <a:sym typeface="Canva Sans"/>
              </a:rPr>
              <a:t>1. What Does It Mean to Build a Scalable Website?</a:t>
            </a:r>
          </a:p>
          <a:p>
            <a:pPr algn="ctr">
              <a:lnSpc>
                <a:spcPts val="3821"/>
              </a:lnSpc>
              <a:spcBef>
                <a:spcPct val="0"/>
              </a:spcBef>
            </a:pPr>
            <a:r>
              <a:rPr lang="en-US" sz="2729">
                <a:solidFill>
                  <a:srgbClr val="000000"/>
                </a:solidFill>
                <a:latin typeface="Canva Sans"/>
                <a:ea typeface="Canva Sans"/>
                <a:cs typeface="Canva Sans"/>
                <a:sym typeface="Canva Sans"/>
              </a:rPr>
              <a:t>Explain the concept of scalability in technical terms: Ability to grow without major redesigns or overhauls.</a:t>
            </a:r>
          </a:p>
          <a:p>
            <a:pPr algn="ctr">
              <a:lnSpc>
                <a:spcPts val="3821"/>
              </a:lnSpc>
              <a:spcBef>
                <a:spcPct val="0"/>
              </a:spcBef>
            </a:pPr>
            <a:r>
              <a:rPr lang="en-US" sz="2729">
                <a:solidFill>
                  <a:srgbClr val="000000"/>
                </a:solidFill>
                <a:latin typeface="Canva Sans"/>
                <a:ea typeface="Canva Sans"/>
                <a:cs typeface="Canva Sans"/>
                <a:sym typeface="Canva Sans"/>
              </a:rPr>
              <a:t>Different types of scalability:</a:t>
            </a:r>
          </a:p>
          <a:p>
            <a:pPr algn="ctr">
              <a:lnSpc>
                <a:spcPts val="3821"/>
              </a:lnSpc>
              <a:spcBef>
                <a:spcPct val="0"/>
              </a:spcBef>
            </a:pPr>
            <a:r>
              <a:rPr lang="en-US" sz="2729">
                <a:solidFill>
                  <a:srgbClr val="000000"/>
                </a:solidFill>
                <a:latin typeface="Canva Sans"/>
                <a:ea typeface="Canva Sans"/>
                <a:cs typeface="Canva Sans"/>
                <a:sym typeface="Canva Sans"/>
              </a:rPr>
              <a:t>Traffic Scalability: The ability to handle more visitors.</a:t>
            </a:r>
          </a:p>
          <a:p>
            <a:pPr algn="ctr">
              <a:lnSpc>
                <a:spcPts val="3821"/>
              </a:lnSpc>
              <a:spcBef>
                <a:spcPct val="0"/>
              </a:spcBef>
            </a:pPr>
            <a:r>
              <a:rPr lang="en-US" sz="2729">
                <a:solidFill>
                  <a:srgbClr val="000000"/>
                </a:solidFill>
                <a:latin typeface="Canva Sans"/>
                <a:ea typeface="Canva Sans"/>
                <a:cs typeface="Canva Sans"/>
                <a:sym typeface="Canva Sans"/>
              </a:rPr>
              <a:t>Content Scalability: The ability to manage increasing amounts of content.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404473" y="290230"/>
            <a:ext cx="13800061" cy="3239665"/>
          </a:xfrm>
          <a:custGeom>
            <a:avLst/>
            <a:gdLst/>
            <a:ahLst/>
            <a:cxnLst/>
            <a:rect r="r" b="b" t="t" l="l"/>
            <a:pathLst>
              <a:path h="3239665" w="13800061">
                <a:moveTo>
                  <a:pt x="0" y="0"/>
                </a:moveTo>
                <a:lnTo>
                  <a:pt x="13800060" y="0"/>
                </a:lnTo>
                <a:lnTo>
                  <a:pt x="13800060" y="3239665"/>
                </a:lnTo>
                <a:lnTo>
                  <a:pt x="0" y="3239665"/>
                </a:lnTo>
                <a:lnTo>
                  <a:pt x="0" y="0"/>
                </a:lnTo>
                <a:close/>
              </a:path>
            </a:pathLst>
          </a:custGeom>
          <a:blipFill>
            <a:blip r:embed="rId2"/>
            <a:stretch>
              <a:fillRect l="0" t="-62873" r="0" b="-157437"/>
            </a:stretch>
          </a:blipFill>
        </p:spPr>
      </p:sp>
      <p:sp>
        <p:nvSpPr>
          <p:cNvPr name="TextBox 3" id="3"/>
          <p:cNvSpPr txBox="true"/>
          <p:nvPr/>
        </p:nvSpPr>
        <p:spPr>
          <a:xfrm rot="0">
            <a:off x="0" y="5835108"/>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Briefly introduce the significance of SEO (Search Engine Optimization) in the modern digital landscape.</a:t>
            </a:r>
          </a:p>
          <a:p>
            <a:pPr algn="ctr">
              <a:lnSpc>
                <a:spcPts val="4373"/>
              </a:lnSpc>
              <a:spcBef>
                <a:spcPct val="0"/>
              </a:spcBef>
            </a:pPr>
            <a:r>
              <a:rPr lang="en-US" sz="2733">
                <a:solidFill>
                  <a:srgbClr val="000000"/>
                </a:solidFill>
                <a:latin typeface="Canva Sans"/>
                <a:ea typeface="Canva Sans"/>
                <a:cs typeface="Canva Sans"/>
                <a:sym typeface="Canva Sans"/>
              </a:rPr>
              <a:t>Good website design and SEO work together to enhance user experience, improve site functionality, and increase search engine rankings, driving greater online visibility.</a:t>
            </a:r>
          </a:p>
          <a:p>
            <a:pPr algn="ctr">
              <a:lnSpc>
                <a:spcPts val="4373"/>
              </a:lnSpc>
              <a:spcBef>
                <a:spcPct val="0"/>
              </a:spcBef>
            </a:pPr>
            <a:r>
              <a:rPr lang="en-US" sz="2733">
                <a:solidFill>
                  <a:srgbClr val="000000"/>
                </a:solidFill>
                <a:latin typeface="Canva Sans"/>
                <a:ea typeface="Canva Sans"/>
                <a:cs typeface="Canva Sans"/>
                <a:sym typeface="Canva Sans"/>
              </a:rPr>
              <a:t>Mention how a well-optimized website can improve search engine rankings and drive organic traffic, which leads to business growth.</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5049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Feature Scalability: The ability to add new features and functionalities over time.</a:t>
            </a:r>
          </a:p>
          <a:p>
            <a:pPr algn="ctr">
              <a:lnSpc>
                <a:spcPts val="3821"/>
              </a:lnSpc>
              <a:spcBef>
                <a:spcPct val="0"/>
              </a:spcBef>
            </a:pPr>
            <a:r>
              <a:rPr lang="en-US" sz="2729">
                <a:solidFill>
                  <a:srgbClr val="000000"/>
                </a:solidFill>
                <a:latin typeface="Canva Sans"/>
                <a:ea typeface="Canva Sans"/>
                <a:cs typeface="Canva Sans"/>
                <a:sym typeface="Canva Sans"/>
              </a:rPr>
              <a:t>Why scalability is important for long-term business growth: Avoid the need for costly redesigns and migrations.</a:t>
            </a:r>
          </a:p>
          <a:p>
            <a:pPr algn="ctr">
              <a:lnSpc>
                <a:spcPts val="3821"/>
              </a:lnSpc>
              <a:spcBef>
                <a:spcPct val="0"/>
              </a:spcBef>
            </a:pPr>
            <a:r>
              <a:rPr lang="en-US" sz="2729">
                <a:solidFill>
                  <a:srgbClr val="000000"/>
                </a:solidFill>
                <a:latin typeface="Canva Sans"/>
                <a:ea typeface="Canva Sans"/>
                <a:cs typeface="Canva Sans"/>
                <a:sym typeface="Canva Sans"/>
              </a:rPr>
              <a:t>2. Start with a Solid Foundation: Choosing the Right Technology</a:t>
            </a:r>
          </a:p>
          <a:p>
            <a:pPr algn="ctr">
              <a:lnSpc>
                <a:spcPts val="3821"/>
              </a:lnSpc>
              <a:spcBef>
                <a:spcPct val="0"/>
              </a:spcBef>
            </a:pPr>
            <a:r>
              <a:rPr lang="en-US" sz="2729">
                <a:solidFill>
                  <a:srgbClr val="000000"/>
                </a:solidFill>
                <a:latin typeface="Canva Sans"/>
                <a:ea typeface="Canva Sans"/>
                <a:cs typeface="Canva Sans"/>
                <a:sym typeface="Canva Sans"/>
              </a:rPr>
              <a:t>Choosing the right CMS: How content management systems like WordPress, Drupal, or custom solutions can affect scalability.</a:t>
            </a:r>
          </a:p>
          <a:p>
            <a:pPr algn="ctr">
              <a:lnSpc>
                <a:spcPts val="3821"/>
              </a:lnSpc>
              <a:spcBef>
                <a:spcPct val="0"/>
              </a:spcBef>
            </a:pPr>
            <a:r>
              <a:rPr lang="en-US" sz="2729">
                <a:solidFill>
                  <a:srgbClr val="000000"/>
                </a:solidFill>
                <a:latin typeface="Canva Sans"/>
                <a:ea typeface="Canva Sans"/>
                <a:cs typeface="Canva Sans"/>
                <a:sym typeface="Canva Sans"/>
              </a:rPr>
              <a:t>Encourage forward-thinking: By planning for scalability, businesses can avoid major disruptions and costly redesigns as they grow, enabling long-term success.</a:t>
            </a:r>
          </a:p>
          <a:p>
            <a:pPr algn="ctr">
              <a:lnSpc>
                <a:spcPts val="3821"/>
              </a:lnSpc>
              <a:spcBef>
                <a:spcPct val="0"/>
              </a:spcBef>
            </a:pPr>
            <a:r>
              <a:rPr lang="en-US" sz="2729">
                <a:solidFill>
                  <a:srgbClr val="000000"/>
                </a:solidFill>
                <a:latin typeface="Canva Sans"/>
                <a:ea typeface="Canva Sans"/>
                <a:cs typeface="Canva Sans"/>
                <a:sym typeface="Canva Sans"/>
              </a:rPr>
              <a:t>Call to action: If you haven’t already, start designing your website with scalability in mind to ensure it can evolve as your business does.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53512" t="0" r="-5351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354289" y="331560"/>
            <a:ext cx="13998643" cy="3625799"/>
          </a:xfrm>
          <a:custGeom>
            <a:avLst/>
            <a:gdLst/>
            <a:ahLst/>
            <a:cxnLst/>
            <a:rect r="r" b="b" t="t" l="l"/>
            <a:pathLst>
              <a:path h="3625799" w="13998643">
                <a:moveTo>
                  <a:pt x="0" y="0"/>
                </a:moveTo>
                <a:lnTo>
                  <a:pt x="13998643" y="0"/>
                </a:lnTo>
                <a:lnTo>
                  <a:pt x="13998643" y="3625799"/>
                </a:lnTo>
                <a:lnTo>
                  <a:pt x="0" y="3625799"/>
                </a:lnTo>
                <a:lnTo>
                  <a:pt x="0" y="0"/>
                </a:lnTo>
                <a:close/>
              </a:path>
            </a:pathLst>
          </a:custGeom>
          <a:blipFill>
            <a:blip r:embed="rId2"/>
            <a:stretch>
              <a:fillRect l="0" t="-44259" r="0" b="-113632"/>
            </a:stretch>
          </a:blipFill>
        </p:spPr>
      </p:sp>
      <p:sp>
        <p:nvSpPr>
          <p:cNvPr name="TextBox 3" id="3"/>
          <p:cNvSpPr txBox="true"/>
          <p:nvPr/>
        </p:nvSpPr>
        <p:spPr>
          <a:xfrm rot="0">
            <a:off x="0" y="670579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What is SEO and Why is it Crucial for Web Design?</a:t>
            </a:r>
          </a:p>
          <a:p>
            <a:pPr algn="ctr">
              <a:lnSpc>
                <a:spcPts val="4373"/>
              </a:lnSpc>
              <a:spcBef>
                <a:spcPct val="0"/>
              </a:spcBef>
            </a:pPr>
            <a:r>
              <a:rPr lang="en-US" sz="2733">
                <a:solidFill>
                  <a:srgbClr val="000000"/>
                </a:solidFill>
                <a:latin typeface="Canva Sans"/>
                <a:ea typeface="Canva Sans"/>
                <a:cs typeface="Canva Sans"/>
                <a:sym typeface="Canva Sans"/>
              </a:rPr>
              <a:t>Define SEO: The process of optimizing a website to increase its visibility on search engines like Google, Bing, and Yahoo.</a:t>
            </a:r>
          </a:p>
          <a:p>
            <a:pPr algn="ctr">
              <a:lnSpc>
                <a:spcPts val="4373"/>
              </a:lnSpc>
              <a:spcBef>
                <a:spcPct val="0"/>
              </a:spcBef>
            </a:pPr>
            <a:r>
              <a:rPr lang="en-US" sz="2733">
                <a:solidFill>
                  <a:srgbClr val="000000"/>
                </a:solidFill>
                <a:latin typeface="Canva Sans"/>
                <a:ea typeface="Canva Sans"/>
                <a:cs typeface="Canva Sans"/>
                <a:sym typeface="Canva Sans"/>
              </a:rPr>
              <a:t>Ignoring on-page SEO elements like meta tags, header tags, and internal links.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471307" y="402722"/>
            <a:ext cx="13538872" cy="3644713"/>
          </a:xfrm>
          <a:custGeom>
            <a:avLst/>
            <a:gdLst/>
            <a:ahLst/>
            <a:cxnLst/>
            <a:rect r="r" b="b" t="t" l="l"/>
            <a:pathLst>
              <a:path h="3644713" w="13538872">
                <a:moveTo>
                  <a:pt x="0" y="0"/>
                </a:moveTo>
                <a:lnTo>
                  <a:pt x="13538872" y="0"/>
                </a:lnTo>
                <a:lnTo>
                  <a:pt x="13538872" y="3644713"/>
                </a:lnTo>
                <a:lnTo>
                  <a:pt x="0" y="3644713"/>
                </a:lnTo>
                <a:lnTo>
                  <a:pt x="0" y="0"/>
                </a:lnTo>
                <a:close/>
              </a:path>
            </a:pathLst>
          </a:custGeom>
          <a:blipFill>
            <a:blip r:embed="rId2"/>
            <a:stretch>
              <a:fillRect l="0" t="-66410" r="0" b="-143386"/>
            </a:stretch>
          </a:blipFill>
        </p:spPr>
      </p:sp>
      <p:sp>
        <p:nvSpPr>
          <p:cNvPr name="TextBox 3" id="3"/>
          <p:cNvSpPr txBox="true"/>
          <p:nvPr/>
        </p:nvSpPr>
        <p:spPr>
          <a:xfrm rot="0">
            <a:off x="0" y="693153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Explain the relationship between SEO and web design: Why it’s not just about aesthetics, but also about functionality, user experience, and content.</a:t>
            </a:r>
          </a:p>
          <a:p>
            <a:pPr algn="ctr">
              <a:lnSpc>
                <a:spcPts val="4373"/>
              </a:lnSpc>
              <a:spcBef>
                <a:spcPct val="0"/>
              </a:spcBef>
            </a:pPr>
            <a:r>
              <a:rPr lang="en-US" sz="2733">
                <a:solidFill>
                  <a:srgbClr val="000000"/>
                </a:solidFill>
                <a:latin typeface="Canva Sans"/>
                <a:ea typeface="Canva Sans"/>
                <a:cs typeface="Canva Sans"/>
                <a:sym typeface="Canva Sans"/>
              </a:rPr>
              <a:t>The role of search engine algorithms in determining which websites rank higher.</a:t>
            </a:r>
          </a:p>
          <a:p>
            <a:pPr algn="ctr">
              <a:lnSpc>
                <a:spcPts val="4373"/>
              </a:lnSpc>
              <a:spcBef>
                <a:spcPct val="0"/>
              </a:spcBef>
            </a:pPr>
            <a:r>
              <a:rPr lang="en-US" sz="2733">
                <a:solidFill>
                  <a:srgbClr val="000000"/>
                </a:solidFill>
                <a:latin typeface="Canva Sans"/>
                <a:ea typeface="Canva Sans"/>
                <a:cs typeface="Canva Sans"/>
                <a:sym typeface="Canva Sans"/>
              </a:rPr>
              <a:t>2. The Intersection of SEO and Web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356826" y="297792"/>
            <a:ext cx="13864577" cy="4370538"/>
          </a:xfrm>
          <a:custGeom>
            <a:avLst/>
            <a:gdLst/>
            <a:ahLst/>
            <a:cxnLst/>
            <a:rect r="r" b="b" t="t" l="l"/>
            <a:pathLst>
              <a:path h="4370538" w="13864577">
                <a:moveTo>
                  <a:pt x="0" y="0"/>
                </a:moveTo>
                <a:lnTo>
                  <a:pt x="13864577" y="0"/>
                </a:lnTo>
                <a:lnTo>
                  <a:pt x="13864577" y="4370538"/>
                </a:lnTo>
                <a:lnTo>
                  <a:pt x="0" y="4370538"/>
                </a:lnTo>
                <a:lnTo>
                  <a:pt x="0" y="0"/>
                </a:lnTo>
                <a:close/>
              </a:path>
            </a:pathLst>
          </a:custGeom>
          <a:blipFill>
            <a:blip r:embed="rId2"/>
            <a:stretch>
              <a:fillRect l="0" t="-36135" r="0" b="-75241"/>
            </a:stretch>
          </a:blipFill>
        </p:spPr>
      </p:sp>
      <p:sp>
        <p:nvSpPr>
          <p:cNvPr name="TextBox 3" id="3"/>
          <p:cNvSpPr txBox="true"/>
          <p:nvPr/>
        </p:nvSpPr>
        <p:spPr>
          <a:xfrm rot="0">
            <a:off x="0" y="702827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Discuss how the design of a website directly impacts SEO performance.</a:t>
            </a:r>
          </a:p>
          <a:p>
            <a:pPr algn="ctr">
              <a:lnSpc>
                <a:spcPts val="4373"/>
              </a:lnSpc>
              <a:spcBef>
                <a:spcPct val="0"/>
              </a:spcBef>
            </a:pPr>
            <a:r>
              <a:rPr lang="en-US" sz="2733">
                <a:solidFill>
                  <a:srgbClr val="000000"/>
                </a:solidFill>
                <a:latin typeface="Canva Sans"/>
                <a:ea typeface="Canva Sans"/>
                <a:cs typeface="Canva Sans"/>
                <a:sym typeface="Canva Sans"/>
              </a:rPr>
              <a:t>Speed: How a clean, optimized design improves page load times, which impacts user experience and SEO rankings.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304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Mobile responsiveness: The importance of designing websites that are mobile-friendly for both user experience and SEO.</a:t>
            </a:r>
          </a:p>
          <a:p>
            <a:pPr algn="ctr">
              <a:lnSpc>
                <a:spcPts val="4373"/>
              </a:lnSpc>
              <a:spcBef>
                <a:spcPct val="0"/>
              </a:spcBef>
            </a:pPr>
            <a:r>
              <a:rPr lang="en-US" sz="2733">
                <a:solidFill>
                  <a:srgbClr val="000000"/>
                </a:solidFill>
                <a:latin typeface="Canva Sans"/>
                <a:ea typeface="Canva Sans"/>
                <a:cs typeface="Canva Sans"/>
                <a:sym typeface="Canva Sans"/>
              </a:rPr>
              <a:t>URL Structure: How a logical URL structure aids search engines in crawling and indexing the website.</a:t>
            </a:r>
          </a:p>
          <a:p>
            <a:pPr algn="ctr">
              <a:lnSpc>
                <a:spcPts val="4373"/>
              </a:lnSpc>
              <a:spcBef>
                <a:spcPct val="0"/>
              </a:spcBef>
            </a:pPr>
            <a:r>
              <a:rPr lang="en-US" sz="2733">
                <a:solidFill>
                  <a:srgbClr val="000000"/>
                </a:solidFill>
                <a:latin typeface="Canva Sans"/>
                <a:ea typeface="Canva Sans"/>
                <a:cs typeface="Canva Sans"/>
                <a:sym typeface="Canva Sans"/>
              </a:rPr>
              <a:t>Clean code: The role of HTML/CSS and well-structured code for effective SEO.</a:t>
            </a:r>
          </a:p>
          <a:p>
            <a:pPr algn="ctr">
              <a:lnSpc>
                <a:spcPts val="4373"/>
              </a:lnSpc>
              <a:spcBef>
                <a:spcPct val="0"/>
              </a:spcBef>
            </a:pPr>
            <a:r>
              <a:rPr lang="en-US" sz="2733">
                <a:solidFill>
                  <a:srgbClr val="000000"/>
                </a:solidFill>
                <a:latin typeface="Canva Sans"/>
                <a:ea typeface="Canva Sans"/>
                <a:cs typeface="Canva Sans"/>
                <a:sym typeface="Canva Sans"/>
              </a:rPr>
              <a:t>3. Key SEO Considerations During the Web Design Process</a:t>
            </a:r>
          </a:p>
          <a:p>
            <a:pPr algn="ctr">
              <a:lnSpc>
                <a:spcPts val="4373"/>
              </a:lnSpc>
              <a:spcBef>
                <a:spcPct val="0"/>
              </a:spcBef>
            </a:pPr>
            <a:r>
              <a:rPr lang="en-US" sz="2733">
                <a:solidFill>
                  <a:srgbClr val="000000"/>
                </a:solidFill>
                <a:latin typeface="Canva Sans"/>
                <a:ea typeface="Canva Sans"/>
                <a:cs typeface="Canva Sans"/>
                <a:sym typeface="Canva Sans"/>
              </a:rPr>
              <a:t>User Experience (UX) and SEO</a:t>
            </a:r>
          </a:p>
          <a:p>
            <a:pPr algn="ctr">
              <a:lnSpc>
                <a:spcPts val="4373"/>
              </a:lnSpc>
              <a:spcBef>
                <a:spcPct val="0"/>
              </a:spcBef>
            </a:pPr>
            <a:r>
              <a:rPr lang="en-US" sz="2733">
                <a:solidFill>
                  <a:srgbClr val="000000"/>
                </a:solidFill>
                <a:latin typeface="Canva Sans"/>
                <a:ea typeface="Canva Sans"/>
                <a:cs typeface="Canva Sans"/>
                <a:sym typeface="Canva Sans"/>
              </a:rPr>
              <a:t>How intuitive navigation, fast load times, and an attractive design keep visitors engaged and reduce bounce rates.</a:t>
            </a:r>
          </a:p>
          <a:p>
            <a:pPr algn="ctr">
              <a:lnSpc>
                <a:spcPts val="4373"/>
              </a:lnSpc>
              <a:spcBef>
                <a:spcPct val="0"/>
              </a:spcBef>
            </a:pPr>
            <a:r>
              <a:rPr lang="en-US" sz="2733">
                <a:solidFill>
                  <a:srgbClr val="000000"/>
                </a:solidFill>
                <a:latin typeface="Canva Sans"/>
                <a:ea typeface="Canva Sans"/>
                <a:cs typeface="Canva Sans"/>
                <a:sym typeface="Canva Sans"/>
              </a:rPr>
              <a:t>The importance of clear calls-to-action (CTAs) for conversions.</a:t>
            </a:r>
          </a:p>
          <a:p>
            <a:pPr algn="ctr">
              <a:lnSpc>
                <a:spcPts val="4373"/>
              </a:lnSpc>
              <a:spcBef>
                <a:spcPct val="0"/>
              </a:spcBef>
            </a:pPr>
            <a:r>
              <a:rPr lang="en-US" sz="2733">
                <a:solidFill>
                  <a:srgbClr val="000000"/>
                </a:solidFill>
                <a:latin typeface="Canva Sans"/>
                <a:ea typeface="Canva Sans"/>
                <a:cs typeface="Canva Sans"/>
                <a:sym typeface="Canva Sans"/>
              </a:rPr>
              <a:t>Responsive Web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024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mobile-first indexing matters for SEO and the increasing importance of mobile-responsive designs.</a:t>
            </a:r>
          </a:p>
          <a:p>
            <a:pPr algn="ctr">
              <a:lnSpc>
                <a:spcPts val="4373"/>
              </a:lnSpc>
              <a:spcBef>
                <a:spcPct val="0"/>
              </a:spcBef>
            </a:pPr>
            <a:r>
              <a:rPr lang="en-US" sz="2733">
                <a:solidFill>
                  <a:srgbClr val="000000"/>
                </a:solidFill>
                <a:latin typeface="Canva Sans"/>
                <a:ea typeface="Canva Sans"/>
                <a:cs typeface="Canva Sans"/>
                <a:sym typeface="Canva Sans"/>
              </a:rPr>
              <a:t>Tools and techniques for ensuring a site is responsive on all devices.</a:t>
            </a:r>
          </a:p>
          <a:p>
            <a:pPr algn="ctr">
              <a:lnSpc>
                <a:spcPts val="4373"/>
              </a:lnSpc>
              <a:spcBef>
                <a:spcPct val="0"/>
              </a:spcBef>
            </a:pPr>
            <a:r>
              <a:rPr lang="en-US" sz="2733">
                <a:solidFill>
                  <a:srgbClr val="000000"/>
                </a:solidFill>
                <a:latin typeface="Canva Sans"/>
                <a:ea typeface="Canva Sans"/>
                <a:cs typeface="Canva Sans"/>
                <a:sym typeface="Canva Sans"/>
              </a:rPr>
              <a:t>SEO-Friendly Site Structure and Navigation</a:t>
            </a:r>
          </a:p>
          <a:p>
            <a:pPr algn="ctr">
              <a:lnSpc>
                <a:spcPts val="4373"/>
              </a:lnSpc>
              <a:spcBef>
                <a:spcPct val="0"/>
              </a:spcBef>
            </a:pPr>
            <a:r>
              <a:rPr lang="en-US" sz="2733">
                <a:solidFill>
                  <a:srgbClr val="000000"/>
                </a:solidFill>
                <a:latin typeface="Canva Sans"/>
                <a:ea typeface="Canva Sans"/>
                <a:cs typeface="Canva Sans"/>
                <a:sym typeface="Canva Sans"/>
              </a:rPr>
              <a:t>The importance of a clear hierarchy and logical navigation for search engines to crawl and index pages effectively.</a:t>
            </a:r>
          </a:p>
          <a:p>
            <a:pPr algn="ctr">
              <a:lnSpc>
                <a:spcPts val="4373"/>
              </a:lnSpc>
              <a:spcBef>
                <a:spcPct val="0"/>
              </a:spcBef>
            </a:pPr>
            <a:r>
              <a:rPr lang="en-US" sz="2733">
                <a:solidFill>
                  <a:srgbClr val="000000"/>
                </a:solidFill>
                <a:latin typeface="Canva Sans"/>
                <a:ea typeface="Canva Sans"/>
                <a:cs typeface="Canva Sans"/>
                <a:sym typeface="Canva Sans"/>
              </a:rPr>
              <a:t>To implement breadcrumb navigation and XML sitemaps, create a hierarchical structure for your website’s pages and use schema markup for breadcrumbs, while generating an XML sitemap to list all your important pages for search engines to crawl.</a:t>
            </a:r>
          </a:p>
          <a:p>
            <a:pPr algn="ctr">
              <a:lnSpc>
                <a:spcPts val="4373"/>
              </a:lnSpc>
              <a:spcBef>
                <a:spcPct val="0"/>
              </a:spcBef>
            </a:pPr>
            <a:r>
              <a:rPr lang="en-US" sz="2733">
                <a:solidFill>
                  <a:srgbClr val="000000"/>
                </a:solidFill>
                <a:latin typeface="Canva Sans"/>
                <a:ea typeface="Canva Sans"/>
                <a:cs typeface="Canva Sans"/>
                <a:sym typeface="Canva Sans"/>
              </a:rPr>
              <a:t>4. On-Page SEO Best Practices for Web Designers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024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Title Tags and Meta Descriptions: How to craft compelling and SEO-optimized title tags and meta descriptions for every page.</a:t>
            </a:r>
          </a:p>
          <a:p>
            <a:pPr algn="ctr">
              <a:lnSpc>
                <a:spcPts val="4373"/>
              </a:lnSpc>
              <a:spcBef>
                <a:spcPct val="0"/>
              </a:spcBef>
            </a:pPr>
            <a:r>
              <a:rPr lang="en-US" sz="2733">
                <a:solidFill>
                  <a:srgbClr val="000000"/>
                </a:solidFill>
                <a:latin typeface="Canva Sans"/>
                <a:ea typeface="Canva Sans"/>
                <a:cs typeface="Canva Sans"/>
                <a:sym typeface="Canva Sans"/>
              </a:rPr>
              <a:t>Header Tags (H1, H2, H3): How proper use of header tags helps structure content for both users and search engines.</a:t>
            </a:r>
          </a:p>
          <a:p>
            <a:pPr algn="ctr">
              <a:lnSpc>
                <a:spcPts val="4373"/>
              </a:lnSpc>
              <a:spcBef>
                <a:spcPct val="0"/>
              </a:spcBef>
            </a:pPr>
            <a:r>
              <a:rPr lang="en-US" sz="2733">
                <a:solidFill>
                  <a:srgbClr val="000000"/>
                </a:solidFill>
                <a:latin typeface="Canva Sans"/>
                <a:ea typeface="Canva Sans"/>
                <a:cs typeface="Canva Sans"/>
                <a:sym typeface="Canva Sans"/>
              </a:rPr>
              <a:t>Image Optimization: The role of alt text, file size, and formats in ensuring images are SEO-friendly.</a:t>
            </a:r>
          </a:p>
          <a:p>
            <a:pPr algn="ctr">
              <a:lnSpc>
                <a:spcPts val="4373"/>
              </a:lnSpc>
              <a:spcBef>
                <a:spcPct val="0"/>
              </a:spcBef>
            </a:pPr>
            <a:r>
              <a:rPr lang="en-US" sz="2733">
                <a:solidFill>
                  <a:srgbClr val="000000"/>
                </a:solidFill>
                <a:latin typeface="Canva Sans"/>
                <a:ea typeface="Canva Sans"/>
                <a:cs typeface="Canva Sans"/>
                <a:sym typeface="Canva Sans"/>
              </a:rPr>
              <a:t>Internal Linking Strategy: How linking between pages on your site helps distribute page authority and aids in SEO.</a:t>
            </a:r>
          </a:p>
          <a:p>
            <a:pPr algn="ctr">
              <a:lnSpc>
                <a:spcPts val="4373"/>
              </a:lnSpc>
              <a:spcBef>
                <a:spcPct val="0"/>
              </a:spcBef>
            </a:pPr>
            <a:r>
              <a:rPr lang="en-US" sz="2733">
                <a:solidFill>
                  <a:srgbClr val="000000"/>
                </a:solidFill>
                <a:latin typeface="Canva Sans"/>
                <a:ea typeface="Canva Sans"/>
                <a:cs typeface="Canva Sans"/>
                <a:sym typeface="Canva Sans"/>
              </a:rPr>
              <a:t>Content Optimization: Writing keyword-rich, relevant, and engaging content that speaks to both users and search engines.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20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The Role of Content in SEO-Optimized Web Design</a:t>
            </a:r>
          </a:p>
          <a:p>
            <a:pPr algn="ctr">
              <a:lnSpc>
                <a:spcPts val="4373"/>
              </a:lnSpc>
              <a:spcBef>
                <a:spcPct val="0"/>
              </a:spcBef>
            </a:pPr>
            <a:r>
              <a:rPr lang="en-US" sz="2733">
                <a:solidFill>
                  <a:srgbClr val="000000"/>
                </a:solidFill>
                <a:latin typeface="Canva Sans"/>
                <a:ea typeface="Canva Sans"/>
                <a:cs typeface="Canva Sans"/>
                <a:sym typeface="Canva Sans"/>
              </a:rPr>
              <a:t>How content plays a central role in SEO and user engagement.</a:t>
            </a:r>
          </a:p>
          <a:p>
            <a:pPr algn="ctr">
              <a:lnSpc>
                <a:spcPts val="4373"/>
              </a:lnSpc>
              <a:spcBef>
                <a:spcPct val="0"/>
              </a:spcBef>
            </a:pPr>
            <a:r>
              <a:rPr lang="en-US" sz="2733">
                <a:solidFill>
                  <a:srgbClr val="000000"/>
                </a:solidFill>
                <a:latin typeface="Canva Sans"/>
                <a:ea typeface="Canva Sans"/>
                <a:cs typeface="Canva Sans"/>
                <a:sym typeface="Canva Sans"/>
              </a:rPr>
              <a:t>Strategies for integrating keywords naturally into web copy without compromising readability.</a:t>
            </a:r>
          </a:p>
          <a:p>
            <a:pPr algn="ctr">
              <a:lnSpc>
                <a:spcPts val="4373"/>
              </a:lnSpc>
              <a:spcBef>
                <a:spcPct val="0"/>
              </a:spcBef>
            </a:pPr>
            <a:r>
              <a:rPr lang="en-US" sz="2733">
                <a:solidFill>
                  <a:srgbClr val="000000"/>
                </a:solidFill>
                <a:latin typeface="Canva Sans"/>
                <a:ea typeface="Canva Sans"/>
                <a:cs typeface="Canva Sans"/>
                <a:sym typeface="Canva Sans"/>
              </a:rPr>
              <a:t>The importance of high-quality, informative content that answers user queries.</a:t>
            </a:r>
          </a:p>
          <a:p>
            <a:pPr algn="ctr">
              <a:lnSpc>
                <a:spcPts val="4373"/>
              </a:lnSpc>
              <a:spcBef>
                <a:spcPct val="0"/>
              </a:spcBef>
            </a:pPr>
            <a:r>
              <a:rPr lang="en-US" sz="2733">
                <a:solidFill>
                  <a:srgbClr val="000000"/>
                </a:solidFill>
                <a:latin typeface="Canva Sans"/>
                <a:ea typeface="Canva Sans"/>
                <a:cs typeface="Canva Sans"/>
                <a:sym typeface="Canva Sans"/>
              </a:rPr>
              <a:t>6. The Technical Side of SEO in Web Design</a:t>
            </a:r>
          </a:p>
          <a:p>
            <a:pPr algn="ctr">
              <a:lnSpc>
                <a:spcPts val="4373"/>
              </a:lnSpc>
              <a:spcBef>
                <a:spcPct val="0"/>
              </a:spcBef>
            </a:pPr>
            <a:r>
              <a:rPr lang="en-US" sz="2733">
                <a:solidFill>
                  <a:srgbClr val="000000"/>
                </a:solidFill>
                <a:latin typeface="Canva Sans"/>
                <a:ea typeface="Canva Sans"/>
                <a:cs typeface="Canva Sans"/>
                <a:sym typeface="Canva Sans"/>
              </a:rPr>
              <a:t>Website Speed Optimization: Techniques to ensure quick load times (image compression, caching, minifying code, etc.).</a:t>
            </a:r>
          </a:p>
          <a:p>
            <a:pPr algn="ctr">
              <a:lnSpc>
                <a:spcPts val="4373"/>
              </a:lnSpc>
              <a:spcBef>
                <a:spcPct val="0"/>
              </a:spcBef>
            </a:pPr>
            <a:r>
              <a:rPr lang="en-US" sz="2733">
                <a:solidFill>
                  <a:srgbClr val="000000"/>
                </a:solidFill>
                <a:latin typeface="Canva Sans"/>
                <a:ea typeface="Canva Sans"/>
                <a:cs typeface="Canva Sans"/>
                <a:sym typeface="Canva Sans"/>
              </a:rPr>
              <a:t>Secure Website (HTTPS): Why SSL certificates matter for both SEO and user trust.</a:t>
            </a:r>
          </a:p>
          <a:p>
            <a:pPr algn="ctr">
              <a:lnSpc>
                <a:spcPts val="4373"/>
              </a:lnSpc>
              <a:spcBef>
                <a:spcPct val="0"/>
              </a:spcBef>
            </a:pPr>
            <a:r>
              <a:rPr lang="en-US" sz="2733">
                <a:solidFill>
                  <a:srgbClr val="000000"/>
                </a:solidFill>
                <a:latin typeface="Canva Sans"/>
                <a:ea typeface="Canva Sans"/>
                <a:cs typeface="Canva Sans"/>
                <a:sym typeface="Canva Sans"/>
              </a:rPr>
              <a:t>Schema Markup: Adding structured data to help search engines understand your content better and potentially gain rich snippets.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DAGkPOPfYJo</dc:identifier>
  <dcterms:modified xsi:type="dcterms:W3CDTF">2011-08-01T06:04:30Z</dcterms:modified>
  <cp:revision>1</cp:revision>
  <dc:title>The Importance of SEO in Web Design: How to Build Websites That Rank High and Drive Organic Traffic</dc:title>
</cp:coreProperties>
</file>