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450" t="0" r="-450"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0712"/>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6. Harness the Power of Social Media</a:t>
            </a:r>
          </a:p>
          <a:p>
            <a:pPr algn="ctr">
              <a:lnSpc>
                <a:spcPts val="4373"/>
              </a:lnSpc>
              <a:spcBef>
                <a:spcPct val="0"/>
              </a:spcBef>
            </a:pPr>
            <a:r>
              <a:rPr lang="en-US" sz="2733">
                <a:solidFill>
                  <a:srgbClr val="000000"/>
                </a:solidFill>
                <a:latin typeface="Canva Sans"/>
                <a:ea typeface="Canva Sans"/>
                <a:cs typeface="Canva Sans"/>
                <a:sym typeface="Canva Sans"/>
              </a:rPr>
              <a:t>Social media isn\u2019t just a marketing tool; it\u2019s an extension of your website. Integrating social media into your website can enhance engagement and drive traffic.</a:t>
            </a:r>
          </a:p>
          <a:p>
            <a:pPr algn="ctr">
              <a:lnSpc>
                <a:spcPts val="4373"/>
              </a:lnSpc>
              <a:spcBef>
                <a:spcPct val="0"/>
              </a:spcBef>
            </a:pPr>
            <a:r>
              <a:rPr lang="en-US" sz="2733">
                <a:solidFill>
                  <a:srgbClr val="000000"/>
                </a:solidFill>
                <a:latin typeface="Canva Sans"/>
                <a:ea typeface="Canva Sans"/>
                <a:cs typeface="Canva Sans"/>
                <a:sym typeface="Canva Sans"/>
              </a:rPr>
              <a:t>Effective Strategies:</a:t>
            </a:r>
          </a:p>
          <a:p>
            <a:pPr algn="ctr">
              <a:lnSpc>
                <a:spcPts val="4373"/>
              </a:lnSpc>
              <a:spcBef>
                <a:spcPct val="0"/>
              </a:spcBef>
            </a:pPr>
            <a:r>
              <a:rPr lang="en-US" sz="2733">
                <a:solidFill>
                  <a:srgbClr val="000000"/>
                </a:solidFill>
                <a:latin typeface="Canva Sans"/>
                <a:ea typeface="Canva Sans"/>
                <a:cs typeface="Canva Sans"/>
                <a:sym typeface="Canva Sans"/>
              </a:rPr>
              <a:t>Social Sharing: Add sharing buttons to blogs and key pages to encourage content distribution.</a:t>
            </a:r>
          </a:p>
          <a:p>
            <a:pPr algn="ctr">
              <a:lnSpc>
                <a:spcPts val="4373"/>
              </a:lnSpc>
              <a:spcBef>
                <a:spcPct val="0"/>
              </a:spcBef>
            </a:pPr>
            <a:r>
              <a:rPr lang="en-US" sz="2733">
                <a:solidFill>
                  <a:srgbClr val="000000"/>
                </a:solidFill>
                <a:latin typeface="Canva Sans"/>
                <a:ea typeface="Canva Sans"/>
                <a:cs typeface="Canva Sans"/>
                <a:sym typeface="Canva Sans"/>
              </a:rPr>
              <a:t>Live Feeds: Embed real-time social media feeds to showcase your latest updates.</a:t>
            </a:r>
          </a:p>
          <a:p>
            <a:pPr algn="ctr">
              <a:lnSpc>
                <a:spcPts val="4373"/>
              </a:lnSpc>
              <a:spcBef>
                <a:spcPct val="0"/>
              </a:spcBef>
            </a:pPr>
            <a:r>
              <a:rPr lang="en-US" sz="2733">
                <a:solidFill>
                  <a:srgbClr val="000000"/>
                </a:solidFill>
                <a:latin typeface="Canva Sans"/>
                <a:ea typeface="Canva Sans"/>
                <a:cs typeface="Canva Sans"/>
                <a:sym typeface="Canva Sans"/>
              </a:rPr>
              <a:t>Engagement Prompts: Use clear CTAs to direct visitors to your profiles for additional interaction.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8959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7. Collaborate with Experts</a:t>
            </a:r>
          </a:p>
          <a:p>
            <a:pPr algn="ctr">
              <a:lnSpc>
                <a:spcPts val="3821"/>
              </a:lnSpc>
              <a:spcBef>
                <a:spcPct val="0"/>
              </a:spcBef>
            </a:pPr>
            <a:r>
              <a:rPr lang="en-US" sz="2729">
                <a:solidFill>
                  <a:srgbClr val="000000"/>
                </a:solidFill>
                <a:latin typeface="Canva Sans"/>
                <a:ea typeface="Canva Sans"/>
                <a:cs typeface="Canva Sans"/>
                <a:sym typeface="Canva Sans"/>
              </a:rPr>
              <a:t>While DIY platforms are tempting, a professional website design and development agency can bring unparalleled value. With their expertise, you gain access to cutting-edge designs, technical knowledge, and industry trends.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Growing your online presence requires a holistic strategy that blends creativity, technology, and analytics. By focusing on user experience, leveraging SEO, and ensuring your website\u2019s design and security are top-notch, you can create an online presence that not only attracts but also retains your target audience. Collaborate with experts and embrace continuous improvement\u2014your path to online success starts today.</a:t>
            </a:r>
          </a:p>
          <a:p>
            <a:pPr algn="ctr">
              <a:lnSpc>
                <a:spcPts val="3821"/>
              </a:lnSpc>
              <a:spcBef>
                <a:spcPct val="0"/>
              </a:spcBef>
            </a:pPr>
            <a:r>
              <a:rPr lang="en-US" sz="2729">
                <a:solidFill>
                  <a:srgbClr val="000000"/>
                </a:solidFill>
                <a:latin typeface="Canva Sans"/>
                <a:ea typeface="Canva Sans"/>
                <a:cs typeface="Canva Sans"/>
                <a:sym typeface="Canva Sans"/>
              </a:rPr>
              <a:t>Let me know if you'd like any further refinements or adjustments!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9190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Evaluate a Website Design and Development Company for Long-Term Collaboration</a:t>
            </a:r>
          </a:p>
          <a:p>
            <a:pPr algn="ctr">
              <a:lnSpc>
                <a:spcPts val="3821"/>
              </a:lnSpc>
              <a:spcBef>
                <a:spcPct val="0"/>
              </a:spcBef>
            </a:pPr>
            <a:r>
              <a:rPr lang="en-US" sz="2729">
                <a:solidFill>
                  <a:srgbClr val="000000"/>
                </a:solidFill>
                <a:latin typeface="Canva Sans"/>
                <a:ea typeface="Canva Sans"/>
                <a:cs typeface="Canva Sans"/>
                <a:sym typeface="Canva Sans"/>
              </a:rPr>
              <a:t>In today's competitive digital landscape, your website is often the first interaction customers have with your business. Choosing the right website design and development company for long-term collaboration is crucial to ensuring your website remains relevant, functional, and engaging. Here’s how to make an informed decision and find the ideal partner for your needs.</a:t>
            </a:r>
          </a:p>
          <a:p>
            <a:pPr algn="ctr">
              <a:lnSpc>
                <a:spcPts val="3821"/>
              </a:lnSpc>
              <a:spcBef>
                <a:spcPct val="0"/>
              </a:spcBef>
            </a:pPr>
            <a:r>
              <a:rPr lang="en-US" sz="2729">
                <a:solidFill>
                  <a:srgbClr val="000000"/>
                </a:solidFill>
                <a:latin typeface="Canva Sans"/>
                <a:ea typeface="Canva Sans"/>
                <a:cs typeface="Canva Sans"/>
                <a:sym typeface="Canva Sans"/>
              </a:rPr>
              <a:t>1. Review Their Portfolio and Expertise</a:t>
            </a:r>
          </a:p>
          <a:p>
            <a:pPr algn="ctr">
              <a:lnSpc>
                <a:spcPts val="3821"/>
              </a:lnSpc>
              <a:spcBef>
                <a:spcPct val="0"/>
              </a:spcBef>
            </a:pPr>
            <a:r>
              <a:rPr lang="en-US" sz="2729">
                <a:solidFill>
                  <a:srgbClr val="000000"/>
                </a:solidFill>
                <a:latin typeface="Canva Sans"/>
                <a:ea typeface="Canva Sans"/>
                <a:cs typeface="Canva Sans"/>
                <a:sym typeface="Canva Sans"/>
              </a:rPr>
              <a:t>The first step in evaluating a website design and development company is to look at their portfolio. This provides insight into their creativity, technical capabilities, and the industries they have experience with. Key things to consider include:</a:t>
            </a:r>
          </a:p>
          <a:p>
            <a:pPr algn="ctr">
              <a:lnSpc>
                <a:spcPts val="3821"/>
              </a:lnSpc>
              <a:spcBef>
                <a:spcPct val="0"/>
              </a:spcBef>
            </a:pPr>
            <a:r>
              <a:rPr lang="en-US" sz="2729">
                <a:solidFill>
                  <a:srgbClr val="000000"/>
                </a:solidFill>
                <a:latin typeface="Canva Sans"/>
                <a:ea typeface="Canva Sans"/>
                <a:cs typeface="Canva Sans"/>
                <a:sym typeface="Canva Sans"/>
              </a:rPr>
              <a:t>Design Aesthetic: Are their designs clean, professional, and visually appealing?</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3928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Functionality: Do their websites offer smooth navigation and user-friendly features?</a:t>
            </a:r>
          </a:p>
          <a:p>
            <a:pPr algn="ctr">
              <a:lnSpc>
                <a:spcPts val="3821"/>
              </a:lnSpc>
              <a:spcBef>
                <a:spcPct val="0"/>
              </a:spcBef>
            </a:pPr>
            <a:r>
              <a:rPr lang="en-US" sz="2729">
                <a:solidFill>
                  <a:srgbClr val="000000"/>
                </a:solidFill>
                <a:latin typeface="Canva Sans"/>
                <a:ea typeface="Canva Sans"/>
                <a:cs typeface="Canva Sans"/>
                <a:sym typeface="Canva Sans"/>
              </a:rPr>
              <a:t>Relevance: Have they worked with companies in your industry or on projects of similar scope?</a:t>
            </a:r>
          </a:p>
          <a:p>
            <a:pPr algn="ctr">
              <a:lnSpc>
                <a:spcPts val="3821"/>
              </a:lnSpc>
              <a:spcBef>
                <a:spcPct val="0"/>
              </a:spcBef>
            </a:pPr>
            <a:r>
              <a:rPr lang="en-US" sz="2729">
                <a:solidFill>
                  <a:srgbClr val="000000"/>
                </a:solidFill>
                <a:latin typeface="Canva Sans"/>
                <a:ea typeface="Canva Sans"/>
                <a:cs typeface="Canva Sans"/>
                <a:sym typeface="Canva Sans"/>
              </a:rPr>
              <a:t>Experience in various technologies and platforms, such as WordPress, Shopify, or custom-built solutions, is a strong indicator of their versatility and expertise.</a:t>
            </a:r>
          </a:p>
          <a:p>
            <a:pPr algn="ctr">
              <a:lnSpc>
                <a:spcPts val="3821"/>
              </a:lnSpc>
              <a:spcBef>
                <a:spcPct val="0"/>
              </a:spcBef>
            </a:pPr>
            <a:r>
              <a:rPr lang="en-US" sz="2729">
                <a:solidFill>
                  <a:srgbClr val="000000"/>
                </a:solidFill>
                <a:latin typeface="Canva Sans"/>
                <a:ea typeface="Canva Sans"/>
                <a:cs typeface="Canva Sans"/>
                <a:sym typeface="Canva Sans"/>
              </a:rPr>
              <a:t>2. Check Client Feedback and Testimonials</a:t>
            </a:r>
          </a:p>
          <a:p>
            <a:pPr algn="ctr">
              <a:lnSpc>
                <a:spcPts val="3821"/>
              </a:lnSpc>
              <a:spcBef>
                <a:spcPct val="0"/>
              </a:spcBef>
            </a:pPr>
            <a:r>
              <a:rPr lang="en-US" sz="2729">
                <a:solidFill>
                  <a:srgbClr val="000000"/>
                </a:solidFill>
                <a:latin typeface="Canva Sans"/>
                <a:ea typeface="Canva Sans"/>
                <a:cs typeface="Canva Sans"/>
                <a:sym typeface="Canva Sans"/>
              </a:rPr>
              <a:t>Client reviews and testimonials are excellent sources of unbiased feedback. They can give you an idea of the company’s strengths and weaknesses. Look for reviews on:</a:t>
            </a:r>
          </a:p>
          <a:p>
            <a:pPr algn="ctr">
              <a:lnSpc>
                <a:spcPts val="3821"/>
              </a:lnSpc>
              <a:spcBef>
                <a:spcPct val="0"/>
              </a:spcBef>
            </a:pPr>
            <a:r>
              <a:rPr lang="en-US" sz="2729">
                <a:solidFill>
                  <a:srgbClr val="000000"/>
                </a:solidFill>
                <a:latin typeface="Canva Sans"/>
                <a:ea typeface="Canva Sans"/>
                <a:cs typeface="Canva Sans"/>
                <a:sym typeface="Canva Sans"/>
              </a:rPr>
              <a:t>Third-party platforms like Clutch or Google Reviews.</a:t>
            </a:r>
          </a:p>
          <a:p>
            <a:pPr algn="ctr">
              <a:lnSpc>
                <a:spcPts val="3821"/>
              </a:lnSpc>
              <a:spcBef>
                <a:spcPct val="0"/>
              </a:spcBef>
            </a:pPr>
            <a:r>
              <a:rPr lang="en-US" sz="2729">
                <a:solidFill>
                  <a:srgbClr val="000000"/>
                </a:solidFill>
                <a:latin typeface="Canva Sans"/>
                <a:ea typeface="Canva Sans"/>
                <a:cs typeface="Canva Sans"/>
                <a:sym typeface="Canva Sans"/>
              </a:rPr>
              <a:t>Social media channels, where clients may share their experiences.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49646"/>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company’s website, though ensure these are genuine and not overly curated.</a:t>
            </a:r>
          </a:p>
          <a:p>
            <a:pPr algn="ctr">
              <a:lnSpc>
                <a:spcPts val="3821"/>
              </a:lnSpc>
              <a:spcBef>
                <a:spcPct val="0"/>
              </a:spcBef>
            </a:pPr>
            <a:r>
              <a:rPr lang="en-US" sz="2729">
                <a:solidFill>
                  <a:srgbClr val="000000"/>
                </a:solidFill>
                <a:latin typeface="Canva Sans"/>
                <a:ea typeface="Canva Sans"/>
                <a:cs typeface="Canva Sans"/>
                <a:sym typeface="Canva Sans"/>
              </a:rPr>
              <a:t>For a more in-depth perspective, you can reach out directly to previous clients to ask about their experiences.</a:t>
            </a:r>
          </a:p>
          <a:p>
            <a:pPr algn="ctr">
              <a:lnSpc>
                <a:spcPts val="3821"/>
              </a:lnSpc>
              <a:spcBef>
                <a:spcPct val="0"/>
              </a:spcBef>
            </a:pPr>
            <a:r>
              <a:rPr lang="en-US" sz="2729">
                <a:solidFill>
                  <a:srgbClr val="000000"/>
                </a:solidFill>
                <a:latin typeface="Canva Sans"/>
                <a:ea typeface="Canva Sans"/>
                <a:cs typeface="Canva Sans"/>
                <a:sym typeface="Canva Sans"/>
              </a:rPr>
              <a:t>3. Evaluate Their Technical Expertise</a:t>
            </a:r>
          </a:p>
          <a:p>
            <a:pPr algn="ctr">
              <a:lnSpc>
                <a:spcPts val="3821"/>
              </a:lnSpc>
              <a:spcBef>
                <a:spcPct val="0"/>
              </a:spcBef>
            </a:pPr>
            <a:r>
              <a:rPr lang="en-US" sz="2729">
                <a:solidFill>
                  <a:srgbClr val="000000"/>
                </a:solidFill>
                <a:latin typeface="Canva Sans"/>
                <a:ea typeface="Canva Sans"/>
                <a:cs typeface="Canva Sans"/>
                <a:sym typeface="Canva Sans"/>
              </a:rPr>
              <a:t>Your chosen company should have strong technical skills to meet your current and future needs. Confirm their proficiency in:</a:t>
            </a:r>
          </a:p>
          <a:p>
            <a:pPr algn="ctr">
              <a:lnSpc>
                <a:spcPts val="3821"/>
              </a:lnSpc>
              <a:spcBef>
                <a:spcPct val="0"/>
              </a:spcBef>
            </a:pPr>
            <a:r>
              <a:rPr lang="en-US" sz="2729">
                <a:solidFill>
                  <a:srgbClr val="000000"/>
                </a:solidFill>
                <a:latin typeface="Canva Sans"/>
                <a:ea typeface="Canva Sans"/>
                <a:cs typeface="Canva Sans"/>
                <a:sym typeface="Canva Sans"/>
              </a:rPr>
              <a:t>Programming Languages: Such as HTML, CSS, JavaScript, and back-end languages like PHP or Python.</a:t>
            </a:r>
          </a:p>
          <a:p>
            <a:pPr algn="ctr">
              <a:lnSpc>
                <a:spcPts val="3821"/>
              </a:lnSpc>
              <a:spcBef>
                <a:spcPct val="0"/>
              </a:spcBef>
            </a:pPr>
            <a:r>
              <a:rPr lang="en-US" sz="2729">
                <a:solidFill>
                  <a:srgbClr val="000000"/>
                </a:solidFill>
                <a:latin typeface="Canva Sans"/>
                <a:ea typeface="Canva Sans"/>
                <a:cs typeface="Canva Sans"/>
                <a:sym typeface="Canva Sans"/>
              </a:rPr>
              <a:t>Content Management Systems (CMS): Experience with platforms like WordPress, Magento, or custom CMS solutions.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3405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Responsive Design: Ensuring seamless performance on mobile, tablet, and desktop devices.</a:t>
            </a:r>
          </a:p>
          <a:p>
            <a:pPr algn="ctr">
              <a:lnSpc>
                <a:spcPts val="3821"/>
              </a:lnSpc>
              <a:spcBef>
                <a:spcPct val="0"/>
              </a:spcBef>
            </a:pPr>
            <a:r>
              <a:rPr lang="en-US" sz="2729">
                <a:solidFill>
                  <a:srgbClr val="000000"/>
                </a:solidFill>
                <a:latin typeface="Canva Sans"/>
                <a:ea typeface="Canva Sans"/>
                <a:cs typeface="Canva Sans"/>
                <a:sym typeface="Canva Sans"/>
              </a:rPr>
              <a:t>SEO Practices: Designing websites optimized for search engine visibility.</a:t>
            </a:r>
          </a:p>
          <a:p>
            <a:pPr algn="ctr">
              <a:lnSpc>
                <a:spcPts val="3821"/>
              </a:lnSpc>
              <a:spcBef>
                <a:spcPct val="0"/>
              </a:spcBef>
            </a:pPr>
            <a:r>
              <a:rPr lang="en-US" sz="2729">
                <a:solidFill>
                  <a:srgbClr val="000000"/>
                </a:solidFill>
                <a:latin typeface="Canva Sans"/>
                <a:ea typeface="Canva Sans"/>
                <a:cs typeface="Canva Sans"/>
                <a:sym typeface="Canva Sans"/>
              </a:rPr>
              <a:t>Additionally, inquire about their approach to staying updated with emerging trends and technologies.</a:t>
            </a:r>
          </a:p>
          <a:p>
            <a:pPr algn="ctr">
              <a:lnSpc>
                <a:spcPts val="3821"/>
              </a:lnSpc>
              <a:spcBef>
                <a:spcPct val="0"/>
              </a:spcBef>
            </a:pPr>
            <a:r>
              <a:rPr lang="en-US" sz="2729">
                <a:solidFill>
                  <a:srgbClr val="000000"/>
                </a:solidFill>
                <a:latin typeface="Canva Sans"/>
                <a:ea typeface="Canva Sans"/>
                <a:cs typeface="Canva Sans"/>
                <a:sym typeface="Canva Sans"/>
              </a:rPr>
              <a:t>4. Understand Their Development Process</a:t>
            </a:r>
          </a:p>
          <a:p>
            <a:pPr algn="ctr">
              <a:lnSpc>
                <a:spcPts val="3821"/>
              </a:lnSpc>
              <a:spcBef>
                <a:spcPct val="0"/>
              </a:spcBef>
            </a:pPr>
            <a:r>
              <a:rPr lang="en-US" sz="2729">
                <a:solidFill>
                  <a:srgbClr val="000000"/>
                </a:solidFill>
                <a:latin typeface="Canva Sans"/>
                <a:ea typeface="Canva Sans"/>
                <a:cs typeface="Canva Sans"/>
                <a:sym typeface="Canva Sans"/>
              </a:rPr>
              <a:t>A transparent development process is a hallmark of a professional company. During your discussions, ask about their workflow, including:</a:t>
            </a:r>
          </a:p>
          <a:p>
            <a:pPr algn="ctr">
              <a:lnSpc>
                <a:spcPts val="3821"/>
              </a:lnSpc>
              <a:spcBef>
                <a:spcPct val="0"/>
              </a:spcBef>
            </a:pPr>
            <a:r>
              <a:rPr lang="en-US" sz="2729">
                <a:solidFill>
                  <a:srgbClr val="000000"/>
                </a:solidFill>
                <a:latin typeface="Canva Sans"/>
                <a:ea typeface="Canva Sans"/>
                <a:cs typeface="Canva Sans"/>
                <a:sym typeface="Canva Sans"/>
              </a:rPr>
              <a:t>Discovery Phase: How they gather requirements and understand your business goals.</a:t>
            </a:r>
          </a:p>
          <a:p>
            <a:pPr algn="ctr">
              <a:lnSpc>
                <a:spcPts val="3821"/>
              </a:lnSpc>
              <a:spcBef>
                <a:spcPct val="0"/>
              </a:spcBef>
            </a:pPr>
            <a:r>
              <a:rPr lang="en-US" sz="2729">
                <a:solidFill>
                  <a:srgbClr val="000000"/>
                </a:solidFill>
                <a:latin typeface="Canva Sans"/>
                <a:ea typeface="Canva Sans"/>
                <a:cs typeface="Canva Sans"/>
                <a:sym typeface="Canva Sans"/>
              </a:rPr>
              <a:t>Design and Development: Their process for creating wireframes, prototypes, and final builds.</a:t>
            </a:r>
          </a:p>
          <a:p>
            <a:pPr algn="ctr">
              <a:lnSpc>
                <a:spcPts val="3821"/>
              </a:lnSpc>
              <a:spcBef>
                <a:spcPct val="0"/>
              </a:spcBef>
            </a:pPr>
            <a:r>
              <a:rPr lang="en-US" sz="2729">
                <a:solidFill>
                  <a:srgbClr val="000000"/>
                </a:solidFill>
                <a:latin typeface="Canva Sans"/>
                <a:ea typeface="Canva Sans"/>
                <a:cs typeface="Canva Sans"/>
                <a:sym typeface="Canva Sans"/>
              </a:rPr>
              <a:t>Testing: How they ensure the website is bug-free and performs well.</a:t>
            </a:r>
          </a:p>
          <a:p>
            <a:pPr algn="ctr">
              <a:lnSpc>
                <a:spcPts val="3821"/>
              </a:lnSpc>
              <a:spcBef>
                <a:spcPct val="0"/>
              </a:spcBef>
            </a:pPr>
            <a:r>
              <a:rPr lang="en-US" sz="2729">
                <a:solidFill>
                  <a:srgbClr val="000000"/>
                </a:solidFill>
                <a:latin typeface="Canva Sans"/>
                <a:ea typeface="Canva Sans"/>
                <a:cs typeface="Canva Sans"/>
                <a:sym typeface="Canva Sans"/>
              </a:rPr>
              <a:t>Deployment: Steps for launching your website and addressing post-launch issues.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39170"/>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clear roadmap helps avoid misunderstandings and ensures you’re aligned throughout the project.</a:t>
            </a:r>
          </a:p>
          <a:p>
            <a:pPr algn="ctr">
              <a:lnSpc>
                <a:spcPts val="3821"/>
              </a:lnSpc>
              <a:spcBef>
                <a:spcPct val="0"/>
              </a:spcBef>
            </a:pPr>
            <a:r>
              <a:rPr lang="en-US" sz="2729">
                <a:solidFill>
                  <a:srgbClr val="000000"/>
                </a:solidFill>
                <a:latin typeface="Canva Sans"/>
                <a:ea typeface="Canva Sans"/>
                <a:cs typeface="Canva Sans"/>
                <a:sym typeface="Canva Sans"/>
              </a:rPr>
              <a:t>5. Gauge Communication Skills</a:t>
            </a:r>
          </a:p>
          <a:p>
            <a:pPr algn="ctr">
              <a:lnSpc>
                <a:spcPts val="3821"/>
              </a:lnSpc>
              <a:spcBef>
                <a:spcPct val="0"/>
              </a:spcBef>
            </a:pPr>
            <a:r>
              <a:rPr lang="en-US" sz="2729">
                <a:solidFill>
                  <a:srgbClr val="000000"/>
                </a:solidFill>
                <a:latin typeface="Canva Sans"/>
                <a:ea typeface="Canva Sans"/>
                <a:cs typeface="Canva Sans"/>
                <a:sym typeface="Canva Sans"/>
              </a:rPr>
              <a:t>Communication is key to successful collaboration. Assess how effectively the company communicates during your initial interactions. Look for:</a:t>
            </a:r>
          </a:p>
          <a:p>
            <a:pPr algn="ctr">
              <a:lnSpc>
                <a:spcPts val="3821"/>
              </a:lnSpc>
              <a:spcBef>
                <a:spcPct val="0"/>
              </a:spcBef>
            </a:pPr>
            <a:r>
              <a:rPr lang="en-US" sz="2729">
                <a:solidFill>
                  <a:srgbClr val="000000"/>
                </a:solidFill>
                <a:latin typeface="Canva Sans"/>
                <a:ea typeface="Canva Sans"/>
                <a:cs typeface="Canva Sans"/>
                <a:sym typeface="Canva Sans"/>
              </a:rPr>
              <a:t>Responsiveness: Do they answer inquiries promptly?</a:t>
            </a:r>
          </a:p>
          <a:p>
            <a:pPr algn="ctr">
              <a:lnSpc>
                <a:spcPts val="3821"/>
              </a:lnSpc>
              <a:spcBef>
                <a:spcPct val="0"/>
              </a:spcBef>
            </a:pPr>
            <a:r>
              <a:rPr lang="en-US" sz="2729">
                <a:solidFill>
                  <a:srgbClr val="000000"/>
                </a:solidFill>
                <a:latin typeface="Canva Sans"/>
                <a:ea typeface="Canva Sans"/>
                <a:cs typeface="Canva Sans"/>
                <a:sym typeface="Canva Sans"/>
              </a:rPr>
              <a:t>Clarity: Are they transparent about timelines, costs, and expectations?</a:t>
            </a:r>
          </a:p>
          <a:p>
            <a:pPr algn="ctr">
              <a:lnSpc>
                <a:spcPts val="3821"/>
              </a:lnSpc>
              <a:spcBef>
                <a:spcPct val="0"/>
              </a:spcBef>
            </a:pPr>
            <a:r>
              <a:rPr lang="en-US" sz="2729">
                <a:solidFill>
                  <a:srgbClr val="000000"/>
                </a:solidFill>
                <a:latin typeface="Canva Sans"/>
                <a:ea typeface="Canva Sans"/>
                <a:cs typeface="Canva Sans"/>
                <a:sym typeface="Canva Sans"/>
              </a:rPr>
              <a:t>Collaboration Tools: Do they use tools like Slack, Zoom, or project management platforms?</a:t>
            </a:r>
          </a:p>
          <a:p>
            <a:pPr algn="ctr">
              <a:lnSpc>
                <a:spcPts val="3821"/>
              </a:lnSpc>
              <a:spcBef>
                <a:spcPct val="0"/>
              </a:spcBef>
            </a:pPr>
            <a:r>
              <a:rPr lang="en-US" sz="2729">
                <a:solidFill>
                  <a:srgbClr val="000000"/>
                </a:solidFill>
                <a:latin typeface="Canva Sans"/>
                <a:ea typeface="Canva Sans"/>
                <a:cs typeface="Canva Sans"/>
                <a:sym typeface="Canva Sans"/>
              </a:rPr>
              <a:t>Having a dedicated project manager or point of contact simplifies communication and keeps projects on track.</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3405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6. Ask About Ongoing Support</a:t>
            </a:r>
          </a:p>
          <a:p>
            <a:pPr algn="ctr">
              <a:lnSpc>
                <a:spcPts val="3821"/>
              </a:lnSpc>
              <a:spcBef>
                <a:spcPct val="0"/>
              </a:spcBef>
            </a:pPr>
            <a:r>
              <a:rPr lang="en-US" sz="2729">
                <a:solidFill>
                  <a:srgbClr val="000000"/>
                </a:solidFill>
                <a:latin typeface="Canva Sans"/>
                <a:ea typeface="Canva Sans"/>
                <a:cs typeface="Canva Sans"/>
                <a:sym typeface="Canva Sans"/>
              </a:rPr>
              <a:t>Long-term collaboration often involves ongoing support and updates. Make sure the company offers:</a:t>
            </a:r>
          </a:p>
          <a:p>
            <a:pPr algn="ctr">
              <a:lnSpc>
                <a:spcPts val="3821"/>
              </a:lnSpc>
              <a:spcBef>
                <a:spcPct val="0"/>
              </a:spcBef>
            </a:pPr>
            <a:r>
              <a:rPr lang="en-US" sz="2729">
                <a:solidFill>
                  <a:srgbClr val="000000"/>
                </a:solidFill>
                <a:latin typeface="Canva Sans"/>
                <a:ea typeface="Canva Sans"/>
                <a:cs typeface="Canva Sans"/>
                <a:sym typeface="Canva Sans"/>
              </a:rPr>
              <a:t>Maintenance Packages: Regular updates, backups, and security patches.</a:t>
            </a:r>
          </a:p>
          <a:p>
            <a:pPr algn="ctr">
              <a:lnSpc>
                <a:spcPts val="3821"/>
              </a:lnSpc>
              <a:spcBef>
                <a:spcPct val="0"/>
              </a:spcBef>
            </a:pPr>
            <a:r>
              <a:rPr lang="en-US" sz="2729">
                <a:solidFill>
                  <a:srgbClr val="000000"/>
                </a:solidFill>
                <a:latin typeface="Canva Sans"/>
                <a:ea typeface="Canva Sans"/>
                <a:cs typeface="Canva Sans"/>
                <a:sym typeface="Canva Sans"/>
              </a:rPr>
              <a:t>Scalability: The ability to accommodate future features or expansions.</a:t>
            </a:r>
          </a:p>
          <a:p>
            <a:pPr algn="ctr">
              <a:lnSpc>
                <a:spcPts val="3821"/>
              </a:lnSpc>
              <a:spcBef>
                <a:spcPct val="0"/>
              </a:spcBef>
            </a:pPr>
            <a:r>
              <a:rPr lang="en-US" sz="2729">
                <a:solidFill>
                  <a:srgbClr val="000000"/>
                </a:solidFill>
                <a:latin typeface="Canva Sans"/>
                <a:ea typeface="Canva Sans"/>
                <a:cs typeface="Canva Sans"/>
                <a:sym typeface="Canva Sans"/>
              </a:rPr>
              <a:t>Training: Helping your team manage and update the website if necessary.</a:t>
            </a:r>
          </a:p>
          <a:p>
            <a:pPr algn="ctr">
              <a:lnSpc>
                <a:spcPts val="3821"/>
              </a:lnSpc>
              <a:spcBef>
                <a:spcPct val="0"/>
              </a:spcBef>
            </a:pPr>
            <a:r>
              <a:rPr lang="en-US" sz="2729">
                <a:solidFill>
                  <a:srgbClr val="000000"/>
                </a:solidFill>
                <a:latin typeface="Canva Sans"/>
                <a:ea typeface="Canva Sans"/>
                <a:cs typeface="Canva Sans"/>
                <a:sym typeface="Canva Sans"/>
              </a:rPr>
              <a:t>A dependable support system ensures your website continues to perform optimally after launch.</a:t>
            </a:r>
          </a:p>
          <a:p>
            <a:pPr algn="ctr">
              <a:lnSpc>
                <a:spcPts val="3821"/>
              </a:lnSpc>
              <a:spcBef>
                <a:spcPct val="0"/>
              </a:spcBef>
            </a:pPr>
            <a:r>
              <a:rPr lang="en-US" sz="2729">
                <a:solidFill>
                  <a:srgbClr val="000000"/>
                </a:solidFill>
                <a:latin typeface="Canva Sans"/>
                <a:ea typeface="Canva Sans"/>
                <a:cs typeface="Canva Sans"/>
                <a:sym typeface="Canva Sans"/>
              </a:rPr>
              <a:t>7. Compare Pricing and Value</a:t>
            </a:r>
          </a:p>
          <a:p>
            <a:pPr algn="ctr">
              <a:lnSpc>
                <a:spcPts val="3821"/>
              </a:lnSpc>
              <a:spcBef>
                <a:spcPct val="0"/>
              </a:spcBef>
            </a:pPr>
            <a:r>
              <a:rPr lang="en-US" sz="2729">
                <a:solidFill>
                  <a:srgbClr val="000000"/>
                </a:solidFill>
                <a:latin typeface="Canva Sans"/>
                <a:ea typeface="Canva Sans"/>
                <a:cs typeface="Canva Sans"/>
                <a:sym typeface="Canva Sans"/>
              </a:rPr>
              <a:t>While cost shouldn’t be the sole deciding factor, it’s important to understand what you’re paying for. When evaluating pricing, consider:</a:t>
            </a:r>
          </a:p>
          <a:p>
            <a:pPr algn="ctr">
              <a:lnSpc>
                <a:spcPts val="3821"/>
              </a:lnSpc>
              <a:spcBef>
                <a:spcPct val="0"/>
              </a:spcBef>
            </a:pPr>
            <a:r>
              <a:rPr lang="en-US" sz="2729">
                <a:solidFill>
                  <a:srgbClr val="000000"/>
                </a:solidFill>
                <a:latin typeface="Canva Sans"/>
                <a:ea typeface="Canva Sans"/>
                <a:cs typeface="Canva Sans"/>
                <a:sym typeface="Canva Sans"/>
              </a:rPr>
              <a:t>Transparency: Is the pricing clear and itemized?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898401" y="5086350"/>
            <a:ext cx="16491198"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Value: Are their services worth the investment?</a:t>
            </a:r>
          </a:p>
          <a:p>
            <a:pPr algn="ctr">
              <a:lnSpc>
                <a:spcPts val="3821"/>
              </a:lnSpc>
              <a:spcBef>
                <a:spcPct val="0"/>
              </a:spcBef>
            </a:pPr>
            <a:r>
              <a:rPr lang="en-US" sz="2729">
                <a:solidFill>
                  <a:srgbClr val="000000"/>
                </a:solidFill>
                <a:latin typeface="Canva Sans"/>
                <a:ea typeface="Canva Sans"/>
                <a:cs typeface="Canva Sans"/>
                <a:sym typeface="Canva Sans"/>
              </a:rPr>
              <a:t>Flexibility: Can they accommodate different budgets with scalable solutions?</a:t>
            </a:r>
          </a:p>
          <a:p>
            <a:pPr algn="ctr">
              <a:lnSpc>
                <a:spcPts val="3821"/>
              </a:lnSpc>
              <a:spcBef>
                <a:spcPct val="0"/>
              </a:spcBef>
            </a:pPr>
            <a:r>
              <a:rPr lang="en-US" sz="2729">
                <a:solidFill>
                  <a:srgbClr val="000000"/>
                </a:solidFill>
                <a:latin typeface="Canva Sans"/>
                <a:ea typeface="Canva Sans"/>
                <a:cs typeface="Canva Sans"/>
                <a:sym typeface="Canva Sans"/>
              </a:rPr>
              <a:t>Request detailed proposals and contracts to avoid hidden costs and ensure mutual understanding.</a:t>
            </a:r>
          </a:p>
          <a:p>
            <a:pPr algn="ctr">
              <a:lnSpc>
                <a:spcPts val="3821"/>
              </a:lnSpc>
              <a:spcBef>
                <a:spcPct val="0"/>
              </a:spcBef>
            </a:pPr>
            <a:r>
              <a:rPr lang="en-US" sz="2729">
                <a:solidFill>
                  <a:srgbClr val="000000"/>
                </a:solidFill>
                <a:latin typeface="Canva Sans"/>
                <a:ea typeface="Canva Sans"/>
                <a:cs typeface="Canva Sans"/>
                <a:sym typeface="Canva Sans"/>
              </a:rPr>
              <a:t>8. Research Their Industry Reputation</a:t>
            </a:r>
          </a:p>
          <a:p>
            <a:pPr algn="ctr">
              <a:lnSpc>
                <a:spcPts val="3821"/>
              </a:lnSpc>
              <a:spcBef>
                <a:spcPct val="0"/>
              </a:spcBef>
            </a:pPr>
            <a:r>
              <a:rPr lang="en-US" sz="2729">
                <a:solidFill>
                  <a:srgbClr val="000000"/>
                </a:solidFill>
                <a:latin typeface="Canva Sans"/>
                <a:ea typeface="Canva Sans"/>
                <a:cs typeface="Canva Sans"/>
                <a:sym typeface="Canva Sans"/>
              </a:rPr>
              <a:t>A company’s reputation can speak volumes about its reliability. Check for:</a:t>
            </a:r>
          </a:p>
          <a:p>
            <a:pPr algn="ctr">
              <a:lnSpc>
                <a:spcPts val="3821"/>
              </a:lnSpc>
              <a:spcBef>
                <a:spcPct val="0"/>
              </a:spcBef>
            </a:pPr>
            <a:r>
              <a:rPr lang="en-US" sz="2729">
                <a:solidFill>
                  <a:srgbClr val="000000"/>
                </a:solidFill>
                <a:latin typeface="Canva Sans"/>
                <a:ea typeface="Canva Sans"/>
                <a:cs typeface="Canva Sans"/>
                <a:sym typeface="Canva Sans"/>
              </a:rPr>
              <a:t>Awards and Recognitions: Industry accolades that highlight their expertise.</a:t>
            </a:r>
          </a:p>
          <a:p>
            <a:pPr algn="ctr">
              <a:lnSpc>
                <a:spcPts val="3821"/>
              </a:lnSpc>
              <a:spcBef>
                <a:spcPct val="0"/>
              </a:spcBef>
            </a:pPr>
            <a:r>
              <a:rPr lang="en-US" sz="2729">
                <a:solidFill>
                  <a:srgbClr val="000000"/>
                </a:solidFill>
                <a:latin typeface="Canva Sans"/>
                <a:ea typeface="Canva Sans"/>
                <a:cs typeface="Canva Sans"/>
                <a:sym typeface="Canva Sans"/>
              </a:rPr>
              <a:t>Certifications: Valid credentials or certifications in relevant technologies.</a:t>
            </a:r>
          </a:p>
          <a:p>
            <a:pPr algn="ctr">
              <a:lnSpc>
                <a:spcPts val="3821"/>
              </a:lnSpc>
              <a:spcBef>
                <a:spcPct val="0"/>
              </a:spcBef>
            </a:pPr>
            <a:r>
              <a:rPr lang="en-US" sz="2729">
                <a:solidFill>
                  <a:srgbClr val="000000"/>
                </a:solidFill>
                <a:latin typeface="Canva Sans"/>
                <a:ea typeface="Canva Sans"/>
                <a:cs typeface="Canva Sans"/>
                <a:sym typeface="Canva Sans"/>
              </a:rPr>
              <a:t>Partnerships: Collaborations with reputable software or technology providers.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An established reputation indicates a strong track record of success.</a:t>
            </a:r>
          </a:p>
          <a:p>
            <a:pPr algn="ctr">
              <a:lnSpc>
                <a:spcPts val="3821"/>
              </a:lnSpc>
              <a:spcBef>
                <a:spcPct val="0"/>
              </a:spcBef>
            </a:pPr>
            <a:r>
              <a:rPr lang="en-US" sz="2729">
                <a:solidFill>
                  <a:srgbClr val="000000"/>
                </a:solidFill>
                <a:latin typeface="Canva Sans"/>
                <a:ea typeface="Canva Sans"/>
                <a:cs typeface="Canva Sans"/>
                <a:sym typeface="Canva Sans"/>
              </a:rPr>
              <a:t>9. Test Their Cultural Compatibility</a:t>
            </a:r>
          </a:p>
          <a:p>
            <a:pPr algn="ctr">
              <a:lnSpc>
                <a:spcPts val="3821"/>
              </a:lnSpc>
              <a:spcBef>
                <a:spcPct val="0"/>
              </a:spcBef>
            </a:pPr>
            <a:r>
              <a:rPr lang="en-US" sz="2729">
                <a:solidFill>
                  <a:srgbClr val="000000"/>
                </a:solidFill>
                <a:latin typeface="Canva Sans"/>
                <a:ea typeface="Canva Sans"/>
                <a:cs typeface="Canva Sans"/>
                <a:sym typeface="Canva Sans"/>
              </a:rPr>
              <a:t>Cultural alignment between your business and the company is essential for a smooth working relationship. Consider:</a:t>
            </a:r>
          </a:p>
          <a:p>
            <a:pPr algn="ctr">
              <a:lnSpc>
                <a:spcPts val="3821"/>
              </a:lnSpc>
              <a:spcBef>
                <a:spcPct val="0"/>
              </a:spcBef>
            </a:pPr>
            <a:r>
              <a:rPr lang="en-US" sz="2729">
                <a:solidFill>
                  <a:srgbClr val="000000"/>
                </a:solidFill>
                <a:latin typeface="Canva Sans"/>
                <a:ea typeface="Canva Sans"/>
                <a:cs typeface="Canva Sans"/>
                <a:sym typeface="Canva Sans"/>
              </a:rPr>
              <a:t>Work Ethic: Do their values align with your company’s goals?</a:t>
            </a:r>
          </a:p>
          <a:p>
            <a:pPr algn="ctr">
              <a:lnSpc>
                <a:spcPts val="3821"/>
              </a:lnSpc>
              <a:spcBef>
                <a:spcPct val="0"/>
              </a:spcBef>
            </a:pPr>
            <a:r>
              <a:rPr lang="en-US" sz="2729">
                <a:solidFill>
                  <a:srgbClr val="000000"/>
                </a:solidFill>
                <a:latin typeface="Canva Sans"/>
                <a:ea typeface="Canva Sans"/>
                <a:cs typeface="Canva Sans"/>
                <a:sym typeface="Canva Sans"/>
              </a:rPr>
              <a:t>Flexibility: Are they open to incorporating your feedback and adapting to changes?</a:t>
            </a:r>
          </a:p>
          <a:p>
            <a:pPr algn="ctr">
              <a:lnSpc>
                <a:spcPts val="3821"/>
              </a:lnSpc>
              <a:spcBef>
                <a:spcPct val="0"/>
              </a:spcBef>
            </a:pPr>
            <a:r>
              <a:rPr lang="en-US" sz="2729">
                <a:solidFill>
                  <a:srgbClr val="000000"/>
                </a:solidFill>
                <a:latin typeface="Canva Sans"/>
                <a:ea typeface="Canva Sans"/>
                <a:cs typeface="Canva Sans"/>
                <a:sym typeface="Canva Sans"/>
              </a:rPr>
              <a:t>Team Dynamics: Can their team work cohesively with yours?</a:t>
            </a:r>
          </a:p>
          <a:p>
            <a:pPr algn="ctr">
              <a:lnSpc>
                <a:spcPts val="3821"/>
              </a:lnSpc>
              <a:spcBef>
                <a:spcPct val="0"/>
              </a:spcBef>
            </a:pPr>
            <a:r>
              <a:rPr lang="en-US" sz="2729">
                <a:solidFill>
                  <a:srgbClr val="000000"/>
                </a:solidFill>
                <a:latin typeface="Canva Sans"/>
                <a:ea typeface="Canva Sans"/>
                <a:cs typeface="Canva Sans"/>
                <a:sym typeface="Canva Sans"/>
              </a:rPr>
              <a:t>Shared values and good rapport can make a big difference in long-term partnerships.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7381" y="315714"/>
            <a:ext cx="14166578" cy="7394927"/>
          </a:xfrm>
          <a:custGeom>
            <a:avLst/>
            <a:gdLst/>
            <a:ahLst/>
            <a:cxnLst/>
            <a:rect r="r" b="b" t="t" l="l"/>
            <a:pathLst>
              <a:path h="7394927" w="14166578">
                <a:moveTo>
                  <a:pt x="0" y="0"/>
                </a:moveTo>
                <a:lnTo>
                  <a:pt x="14166578" y="0"/>
                </a:lnTo>
                <a:lnTo>
                  <a:pt x="14166578" y="7394927"/>
                </a:lnTo>
                <a:lnTo>
                  <a:pt x="0" y="7394927"/>
                </a:lnTo>
                <a:lnTo>
                  <a:pt x="0" y="0"/>
                </a:lnTo>
                <a:close/>
              </a:path>
            </a:pathLst>
          </a:custGeom>
          <a:blipFill>
            <a:blip r:embed="rId2"/>
            <a:stretch>
              <a:fillRect l="0" t="-23851" r="0" b="-14245"/>
            </a:stretch>
          </a:blipFill>
        </p:spPr>
      </p:sp>
      <p:sp>
        <p:nvSpPr>
          <p:cNvPr name="TextBox 3" id="3"/>
          <p:cNvSpPr txBox="true"/>
          <p:nvPr/>
        </p:nvSpPr>
        <p:spPr>
          <a:xfrm rot="0">
            <a:off x="0" y="8826309"/>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Your Guide to Growing Online: Strategies from a Leading Website Design and Development Agency</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0447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10. Start with a Small Project</a:t>
            </a:r>
          </a:p>
          <a:p>
            <a:pPr algn="ctr">
              <a:lnSpc>
                <a:spcPts val="3821"/>
              </a:lnSpc>
              <a:spcBef>
                <a:spcPct val="0"/>
              </a:spcBef>
            </a:pPr>
            <a:r>
              <a:rPr lang="en-US" sz="2729">
                <a:solidFill>
                  <a:srgbClr val="000000"/>
                </a:solidFill>
                <a:latin typeface="Canva Sans"/>
                <a:ea typeface="Canva Sans"/>
                <a:cs typeface="Canva Sans"/>
                <a:sym typeface="Canva Sans"/>
              </a:rPr>
              <a:t>Before committing to a large-scale project, test the company with a smaller task. This allows you to:</a:t>
            </a:r>
          </a:p>
          <a:p>
            <a:pPr algn="ctr">
              <a:lnSpc>
                <a:spcPts val="3821"/>
              </a:lnSpc>
              <a:spcBef>
                <a:spcPct val="0"/>
              </a:spcBef>
            </a:pPr>
            <a:r>
              <a:rPr lang="en-US" sz="2729">
                <a:solidFill>
                  <a:srgbClr val="000000"/>
                </a:solidFill>
                <a:latin typeface="Canva Sans"/>
                <a:ea typeface="Canva Sans"/>
                <a:cs typeface="Canva Sans"/>
                <a:sym typeface="Canva Sans"/>
              </a:rPr>
              <a:t>Evaluate their capabilities and processes.</a:t>
            </a:r>
          </a:p>
          <a:p>
            <a:pPr algn="ctr">
              <a:lnSpc>
                <a:spcPts val="3821"/>
              </a:lnSpc>
              <a:spcBef>
                <a:spcPct val="0"/>
              </a:spcBef>
            </a:pPr>
            <a:r>
              <a:rPr lang="en-US" sz="2729">
                <a:solidFill>
                  <a:srgbClr val="000000"/>
                </a:solidFill>
                <a:latin typeface="Canva Sans"/>
                <a:ea typeface="Canva Sans"/>
                <a:cs typeface="Canva Sans"/>
                <a:sym typeface="Canva Sans"/>
              </a:rPr>
              <a:t>Test their communication and responsiveness.</a:t>
            </a:r>
          </a:p>
          <a:p>
            <a:pPr algn="ctr">
              <a:lnSpc>
                <a:spcPts val="3821"/>
              </a:lnSpc>
              <a:spcBef>
                <a:spcPct val="0"/>
              </a:spcBef>
            </a:pPr>
            <a:r>
              <a:rPr lang="en-US" sz="2729">
                <a:solidFill>
                  <a:srgbClr val="000000"/>
                </a:solidFill>
                <a:latin typeface="Canva Sans"/>
                <a:ea typeface="Canva Sans"/>
                <a:cs typeface="Canva Sans"/>
                <a:sym typeface="Canva Sans"/>
              </a:rPr>
              <a:t>Build confidence in their ability to meet your expectations.</a:t>
            </a:r>
          </a:p>
          <a:p>
            <a:pPr algn="ctr">
              <a:lnSpc>
                <a:spcPts val="3821"/>
              </a:lnSpc>
              <a:spcBef>
                <a:spcPct val="0"/>
              </a:spcBef>
            </a:pPr>
            <a:r>
              <a:rPr lang="en-US" sz="2729">
                <a:solidFill>
                  <a:srgbClr val="000000"/>
                </a:solidFill>
                <a:latin typeface="Canva Sans"/>
                <a:ea typeface="Canva Sans"/>
                <a:cs typeface="Canva Sans"/>
                <a:sym typeface="Canva Sans"/>
              </a:rPr>
              <a:t>A successful trial project can serve as a strong indicator of future collaboration potential.</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for long-term collaboration requires careful consideration of their expertise, communication, and compatibility with your goals. By following these steps, you can find a reliable partner who will help your business thrive in the digital world. Remember, the right company isn’t just a service provider—it’s a strategic ally invested in your success.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6409" y="358200"/>
            <a:ext cx="14366729" cy="7544766"/>
          </a:xfrm>
          <a:custGeom>
            <a:avLst/>
            <a:gdLst/>
            <a:ahLst/>
            <a:cxnLst/>
            <a:rect r="r" b="b" t="t" l="l"/>
            <a:pathLst>
              <a:path h="7544766" w="14366729">
                <a:moveTo>
                  <a:pt x="0" y="0"/>
                </a:moveTo>
                <a:lnTo>
                  <a:pt x="14366729" y="0"/>
                </a:lnTo>
                <a:lnTo>
                  <a:pt x="14366729" y="7544766"/>
                </a:lnTo>
                <a:lnTo>
                  <a:pt x="0" y="7544766"/>
                </a:lnTo>
                <a:lnTo>
                  <a:pt x="0" y="0"/>
                </a:lnTo>
                <a:close/>
              </a:path>
            </a:pathLst>
          </a:custGeom>
          <a:blipFill>
            <a:blip r:embed="rId2"/>
            <a:stretch>
              <a:fillRect l="-3579" t="-13393" r="-3579"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an increasingly digital world, establishing a strong online presence is vital for any business looking to grow and thrive.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3973" y="316498"/>
            <a:ext cx="14165293" cy="6865195"/>
          </a:xfrm>
          <a:custGeom>
            <a:avLst/>
            <a:gdLst/>
            <a:ahLst/>
            <a:cxnLst/>
            <a:rect r="r" b="b" t="t" l="l"/>
            <a:pathLst>
              <a:path h="6865195" w="14165293">
                <a:moveTo>
                  <a:pt x="0" y="0"/>
                </a:moveTo>
                <a:lnTo>
                  <a:pt x="14165293" y="0"/>
                </a:lnTo>
                <a:lnTo>
                  <a:pt x="14165293" y="6865194"/>
                </a:lnTo>
                <a:lnTo>
                  <a:pt x="0" y="6865194"/>
                </a:lnTo>
                <a:lnTo>
                  <a:pt x="0" y="0"/>
                </a:lnTo>
                <a:close/>
              </a:path>
            </a:pathLst>
          </a:custGeom>
          <a:blipFill>
            <a:blip r:embed="rId2"/>
            <a:stretch>
              <a:fillRect l="0" t="-25293" r="0" b="-12263"/>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well-crafted website is not just an online address\u2014it\u2019s your brand\u2019s virtual headquarters.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10873" y="261081"/>
            <a:ext cx="14703040" cy="6976027"/>
          </a:xfrm>
          <a:custGeom>
            <a:avLst/>
            <a:gdLst/>
            <a:ahLst/>
            <a:cxnLst/>
            <a:rect r="r" b="b" t="t" l="l"/>
            <a:pathLst>
              <a:path h="6976027" w="14703040">
                <a:moveTo>
                  <a:pt x="0" y="0"/>
                </a:moveTo>
                <a:lnTo>
                  <a:pt x="14703040" y="0"/>
                </a:lnTo>
                <a:lnTo>
                  <a:pt x="14703040" y="6976028"/>
                </a:lnTo>
                <a:lnTo>
                  <a:pt x="0" y="6976028"/>
                </a:lnTo>
                <a:lnTo>
                  <a:pt x="0" y="0"/>
                </a:lnTo>
                <a:close/>
              </a:path>
            </a:pathLst>
          </a:custGeom>
          <a:blipFill>
            <a:blip r:embed="rId2"/>
            <a:stretch>
              <a:fillRect l="0" t="-30898" r="0" b="-17321"/>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Drawing on insights from a leading website design and development agency, this guide offers actionable strategies to help you stand out and succeed in the online space.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User Experience is King</a:t>
            </a:r>
          </a:p>
          <a:p>
            <a:pPr algn="ctr">
              <a:lnSpc>
                <a:spcPts val="4373"/>
              </a:lnSpc>
              <a:spcBef>
                <a:spcPct val="0"/>
              </a:spcBef>
            </a:pPr>
            <a:r>
              <a:rPr lang="en-US" sz="2733">
                <a:solidFill>
                  <a:srgbClr val="000000"/>
                </a:solidFill>
                <a:latin typeface="Canva Sans"/>
                <a:ea typeface="Canva Sans"/>
                <a:cs typeface="Canva Sans"/>
                <a:sym typeface="Canva Sans"/>
              </a:rPr>
              <a:t>User experience (UX) can determine whether visitors stay on your website or bounce off within seconds. A seamless, user-friendly interface creates positive impressions and encourages engagement.</a:t>
            </a:r>
          </a:p>
          <a:p>
            <a:pPr algn="ctr">
              <a:lnSpc>
                <a:spcPts val="4373"/>
              </a:lnSpc>
              <a:spcBef>
                <a:spcPct val="0"/>
              </a:spcBef>
            </a:pPr>
            <a:r>
              <a:rPr lang="en-US" sz="2733">
                <a:solidFill>
                  <a:srgbClr val="000000"/>
                </a:solidFill>
                <a:latin typeface="Canva Sans"/>
                <a:ea typeface="Canva Sans"/>
                <a:cs typeface="Canva Sans"/>
                <a:sym typeface="Canva Sans"/>
              </a:rPr>
              <a:t>Pro Tips to Enhance UX:</a:t>
            </a:r>
          </a:p>
          <a:p>
            <a:pPr algn="ctr">
              <a:lnSpc>
                <a:spcPts val="4373"/>
              </a:lnSpc>
              <a:spcBef>
                <a:spcPct val="0"/>
              </a:spcBef>
            </a:pPr>
            <a:r>
              <a:rPr lang="en-US" sz="2733">
                <a:solidFill>
                  <a:srgbClr val="000000"/>
                </a:solidFill>
                <a:latin typeface="Canva Sans"/>
                <a:ea typeface="Canva Sans"/>
                <a:cs typeface="Canva Sans"/>
                <a:sym typeface="Canva Sans"/>
              </a:rPr>
              <a:t>Mobile First: With mobile usage dominating, ensure your site is optimized for smaller screens without compromising functionality.</a:t>
            </a:r>
          </a:p>
          <a:p>
            <a:pPr algn="ctr">
              <a:lnSpc>
                <a:spcPts val="4373"/>
              </a:lnSpc>
              <a:spcBef>
                <a:spcPct val="0"/>
              </a:spcBef>
            </a:pPr>
            <a:r>
              <a:rPr lang="en-US" sz="2733">
                <a:solidFill>
                  <a:srgbClr val="000000"/>
                </a:solidFill>
                <a:latin typeface="Canva Sans"/>
                <a:ea typeface="Canva Sans"/>
                <a:cs typeface="Canva Sans"/>
                <a:sym typeface="Canva Sans"/>
              </a:rPr>
              <a:t>Page Speed: Every second counts. Optimize images, reduce heavy scripts, and use a reliable hosting service to speed up your site.</a:t>
            </a:r>
          </a:p>
          <a:p>
            <a:pPr algn="ctr">
              <a:lnSpc>
                <a:spcPts val="4373"/>
              </a:lnSpc>
              <a:spcBef>
                <a:spcPct val="0"/>
              </a:spcBef>
            </a:pPr>
            <a:r>
              <a:rPr lang="en-US" sz="2733">
                <a:solidFill>
                  <a:srgbClr val="000000"/>
                </a:solidFill>
                <a:latin typeface="Canva Sans"/>
                <a:ea typeface="Canva Sans"/>
                <a:cs typeface="Canva Sans"/>
                <a:sym typeface="Canva Sans"/>
              </a:rPr>
              <a:t>Easy Navigation: Implement a simple, intuitive structure with clear menus and logical content flow.</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606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Leverage SEO to Drive Traffic</a:t>
            </a:r>
          </a:p>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ensures your audience finds you amidst the noise of the internet. A well-optimized website increases visibility, attracting more visitors and potential customers.</a:t>
            </a:r>
          </a:p>
          <a:p>
            <a:pPr algn="ctr">
              <a:lnSpc>
                <a:spcPts val="4373"/>
              </a:lnSpc>
              <a:spcBef>
                <a:spcPct val="0"/>
              </a:spcBef>
            </a:pPr>
            <a:r>
              <a:rPr lang="en-US" sz="2733">
                <a:solidFill>
                  <a:srgbClr val="000000"/>
                </a:solidFill>
                <a:latin typeface="Canva Sans"/>
                <a:ea typeface="Canva Sans"/>
                <a:cs typeface="Canva Sans"/>
                <a:sym typeface="Canva Sans"/>
              </a:rPr>
              <a:t>SEO Checklist:</a:t>
            </a:r>
          </a:p>
          <a:p>
            <a:pPr algn="ctr">
              <a:lnSpc>
                <a:spcPts val="4373"/>
              </a:lnSpc>
              <a:spcBef>
                <a:spcPct val="0"/>
              </a:spcBef>
            </a:pPr>
            <a:r>
              <a:rPr lang="en-US" sz="2733">
                <a:solidFill>
                  <a:srgbClr val="000000"/>
                </a:solidFill>
                <a:latin typeface="Canva Sans"/>
                <a:ea typeface="Canva Sans"/>
                <a:cs typeface="Canva Sans"/>
                <a:sym typeface="Canva Sans"/>
              </a:rPr>
              <a:t>Keyword Targeting: Use tools like Google Keyword Planner to identify relevant search terms.</a:t>
            </a:r>
          </a:p>
          <a:p>
            <a:pPr algn="ctr">
              <a:lnSpc>
                <a:spcPts val="4373"/>
              </a:lnSpc>
              <a:spcBef>
                <a:spcPct val="0"/>
              </a:spcBef>
            </a:pPr>
            <a:r>
              <a:rPr lang="en-US" sz="2733">
                <a:solidFill>
                  <a:srgbClr val="000000"/>
                </a:solidFill>
                <a:latin typeface="Canva Sans"/>
                <a:ea typeface="Canva Sans"/>
                <a:cs typeface="Canva Sans"/>
                <a:sym typeface="Canva Sans"/>
              </a:rPr>
              <a:t>On-Page SEO: Optimize meta titles, descriptions, and headings while keeping content natural and user-centric.</a:t>
            </a:r>
          </a:p>
          <a:p>
            <a:pPr algn="ctr">
              <a:lnSpc>
                <a:spcPts val="4373"/>
              </a:lnSpc>
              <a:spcBef>
                <a:spcPct val="0"/>
              </a:spcBef>
            </a:pPr>
            <a:r>
              <a:rPr lang="en-US" sz="2733">
                <a:solidFill>
                  <a:srgbClr val="000000"/>
                </a:solidFill>
                <a:latin typeface="Canva Sans"/>
                <a:ea typeface="Canva Sans"/>
                <a:cs typeface="Canva Sans"/>
                <a:sym typeface="Canva Sans"/>
              </a:rPr>
              <a:t>Content Marketing: Publish high-quality, value-driven content that addresses user needs and questions.</a:t>
            </a:r>
          </a:p>
          <a:p>
            <a:pPr algn="ctr">
              <a:lnSpc>
                <a:spcPts val="4373"/>
              </a:lnSpc>
              <a:spcBef>
                <a:spcPct val="0"/>
              </a:spcBef>
            </a:pPr>
            <a:r>
              <a:rPr lang="en-US" sz="2733">
                <a:solidFill>
                  <a:srgbClr val="000000"/>
                </a:solidFill>
                <a:latin typeface="Canva Sans"/>
                <a:ea typeface="Canva Sans"/>
                <a:cs typeface="Canva Sans"/>
                <a:sym typeface="Canva Sans"/>
              </a:rPr>
              <a:t>3. Design for Impact</a:t>
            </a:r>
          </a:p>
          <a:p>
            <a:pPr algn="ctr">
              <a:lnSpc>
                <a:spcPts val="4373"/>
              </a:lnSpc>
              <a:spcBef>
                <a:spcPct val="0"/>
              </a:spcBef>
            </a:pPr>
            <a:r>
              <a:rPr lang="en-US" sz="2733">
                <a:solidFill>
                  <a:srgbClr val="000000"/>
                </a:solidFill>
                <a:latin typeface="Canva Sans"/>
                <a:ea typeface="Canva Sans"/>
                <a:cs typeface="Canva Sans"/>
                <a:sym typeface="Canva Sans"/>
              </a:rPr>
              <a:t>Your website\u2019s design is often the first impression visitors have of your brand.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6976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professional and visually appealing design can establish trust and set you apart from competitors.</a:t>
            </a:r>
          </a:p>
          <a:p>
            <a:pPr algn="ctr">
              <a:lnSpc>
                <a:spcPts val="4373"/>
              </a:lnSpc>
              <a:spcBef>
                <a:spcPct val="0"/>
              </a:spcBef>
            </a:pPr>
            <a:r>
              <a:rPr lang="en-US" sz="2733">
                <a:solidFill>
                  <a:srgbClr val="000000"/>
                </a:solidFill>
                <a:latin typeface="Canva Sans"/>
                <a:ea typeface="Canva Sans"/>
                <a:cs typeface="Canva Sans"/>
                <a:sym typeface="Canva Sans"/>
              </a:rPr>
              <a:t>Design Elements to Focus On:</a:t>
            </a:r>
          </a:p>
          <a:p>
            <a:pPr algn="ctr">
              <a:lnSpc>
                <a:spcPts val="4373"/>
              </a:lnSpc>
              <a:spcBef>
                <a:spcPct val="0"/>
              </a:spcBef>
            </a:pPr>
            <a:r>
              <a:rPr lang="en-US" sz="2733">
                <a:solidFill>
                  <a:srgbClr val="000000"/>
                </a:solidFill>
                <a:latin typeface="Canva Sans"/>
                <a:ea typeface="Canva Sans"/>
                <a:cs typeface="Canva Sans"/>
                <a:sym typeface="Canva Sans"/>
              </a:rPr>
              <a:t>Brand Consistency: Use colors, fonts, and imagery that reflect your brand\u2019s identity.</a:t>
            </a:r>
          </a:p>
          <a:p>
            <a:pPr algn="ctr">
              <a:lnSpc>
                <a:spcPts val="4373"/>
              </a:lnSpc>
              <a:spcBef>
                <a:spcPct val="0"/>
              </a:spcBef>
            </a:pPr>
            <a:r>
              <a:rPr lang="en-US" sz="2733">
                <a:solidFill>
                  <a:srgbClr val="000000"/>
                </a:solidFill>
                <a:latin typeface="Canva Sans"/>
                <a:ea typeface="Canva Sans"/>
                <a:cs typeface="Canva Sans"/>
                <a:sym typeface="Canva Sans"/>
              </a:rPr>
              <a:t>Visual Hierarchy: Guide user attention with strategic placement of elements like CTAs (calls-to-action).</a:t>
            </a:r>
          </a:p>
          <a:p>
            <a:pPr algn="ctr">
              <a:lnSpc>
                <a:spcPts val="4373"/>
              </a:lnSpc>
              <a:spcBef>
                <a:spcPct val="0"/>
              </a:spcBef>
            </a:pPr>
            <a:r>
              <a:rPr lang="en-US" sz="2733">
                <a:solidFill>
                  <a:srgbClr val="000000"/>
                </a:solidFill>
                <a:latin typeface="Canva Sans"/>
                <a:ea typeface="Canva Sans"/>
                <a:cs typeface="Canva Sans"/>
                <a:sym typeface="Canva Sans"/>
              </a:rPr>
              <a:t>Whitespace: Avoid clutter by balancing text and visuals with ample whitespace for readability.</a:t>
            </a:r>
          </a:p>
          <a:p>
            <a:pPr algn="ctr">
              <a:lnSpc>
                <a:spcPts val="4373"/>
              </a:lnSpc>
              <a:spcBef>
                <a:spcPct val="0"/>
              </a:spcBef>
            </a:pPr>
            <a:r>
              <a:rPr lang="en-US" sz="2733">
                <a:solidFill>
                  <a:srgbClr val="000000"/>
                </a:solidFill>
                <a:latin typeface="Canva Sans"/>
                <a:ea typeface="Canva Sans"/>
                <a:cs typeface="Canva Sans"/>
                <a:sym typeface="Canva Sans"/>
              </a:rPr>
              <a:t>4. Track, Analyze, and Improve</a:t>
            </a:r>
          </a:p>
          <a:p>
            <a:pPr algn="ctr">
              <a:lnSpc>
                <a:spcPts val="4373"/>
              </a:lnSpc>
              <a:spcBef>
                <a:spcPct val="0"/>
              </a:spcBef>
            </a:pPr>
            <a:r>
              <a:rPr lang="en-US" sz="2733">
                <a:solidFill>
                  <a:srgbClr val="000000"/>
                </a:solidFill>
                <a:latin typeface="Canva Sans"/>
                <a:ea typeface="Canva Sans"/>
                <a:cs typeface="Canva Sans"/>
                <a:sym typeface="Canva Sans"/>
              </a:rPr>
              <a:t>Data is the backbone of online growth. Regularly analyzing your website\u2019s performance helps you make informed decisions and identify areas of improvement.</a:t>
            </a:r>
          </a:p>
          <a:p>
            <a:pPr algn="ctr">
              <a:lnSpc>
                <a:spcPts val="4373"/>
              </a:lnSpc>
              <a:spcBef>
                <a:spcPct val="0"/>
              </a:spcBef>
            </a:pPr>
            <a:r>
              <a:rPr lang="en-US" sz="2733">
                <a:solidFill>
                  <a:srgbClr val="000000"/>
                </a:solidFill>
                <a:latin typeface="Canva Sans"/>
                <a:ea typeface="Canva Sans"/>
                <a:cs typeface="Canva Sans"/>
                <a:sym typeface="Canva Sans"/>
              </a:rPr>
              <a:t>Tools for Success:</a:t>
            </a:r>
          </a:p>
          <a:p>
            <a:pPr algn="ctr">
              <a:lnSpc>
                <a:spcPts val="4373"/>
              </a:lnSpc>
              <a:spcBef>
                <a:spcPct val="0"/>
              </a:spcBef>
            </a:pPr>
            <a:r>
              <a:rPr lang="en-US" sz="2733">
                <a:solidFill>
                  <a:srgbClr val="000000"/>
                </a:solidFill>
                <a:latin typeface="Canva Sans"/>
                <a:ea typeface="Canva Sans"/>
                <a:cs typeface="Canva Sans"/>
                <a:sym typeface="Canva Sans"/>
              </a:rPr>
              <a:t>Google Analytics: Monitor traffic sources, bounce rates, and user demographics.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17022"/>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Heatmaps: Use tools like Hotjar to understand how users interact with your site.</a:t>
            </a:r>
          </a:p>
          <a:p>
            <a:pPr algn="ctr">
              <a:lnSpc>
                <a:spcPts val="4373"/>
              </a:lnSpc>
              <a:spcBef>
                <a:spcPct val="0"/>
              </a:spcBef>
            </a:pPr>
            <a:r>
              <a:rPr lang="en-US" sz="2733">
                <a:solidFill>
                  <a:srgbClr val="000000"/>
                </a:solidFill>
                <a:latin typeface="Canva Sans"/>
                <a:ea typeface="Canva Sans"/>
                <a:cs typeface="Canva Sans"/>
                <a:sym typeface="Canva Sans"/>
              </a:rPr>
              <a:t>Feedback Forms: Directly ask visitors for input on their experience and areas for enhancement.</a:t>
            </a:r>
          </a:p>
          <a:p>
            <a:pPr algn="ctr">
              <a:lnSpc>
                <a:spcPts val="4373"/>
              </a:lnSpc>
              <a:spcBef>
                <a:spcPct val="0"/>
              </a:spcBef>
            </a:pPr>
            <a:r>
              <a:rPr lang="en-US" sz="2733">
                <a:solidFill>
                  <a:srgbClr val="000000"/>
                </a:solidFill>
                <a:latin typeface="Canva Sans"/>
                <a:ea typeface="Canva Sans"/>
                <a:cs typeface="Canva Sans"/>
                <a:sym typeface="Canva Sans"/>
              </a:rPr>
              <a:t>5. Secure Your Digital Presence</a:t>
            </a:r>
          </a:p>
          <a:p>
            <a:pPr algn="ctr">
              <a:lnSpc>
                <a:spcPts val="4373"/>
              </a:lnSpc>
              <a:spcBef>
                <a:spcPct val="0"/>
              </a:spcBef>
            </a:pPr>
            <a:r>
              <a:rPr lang="en-US" sz="2733">
                <a:solidFill>
                  <a:srgbClr val="000000"/>
                </a:solidFill>
                <a:latin typeface="Canva Sans"/>
                <a:ea typeface="Canva Sans"/>
                <a:cs typeface="Canva Sans"/>
                <a:sym typeface="Canva Sans"/>
              </a:rPr>
              <a:t>A secure website protects your users and builds their trust. In a world where data breaches are common, security is a priority you cannot ignore.</a:t>
            </a:r>
          </a:p>
          <a:p>
            <a:pPr algn="ctr">
              <a:lnSpc>
                <a:spcPts val="4373"/>
              </a:lnSpc>
              <a:spcBef>
                <a:spcPct val="0"/>
              </a:spcBef>
            </a:pPr>
            <a:r>
              <a:rPr lang="en-US" sz="2733">
                <a:solidFill>
                  <a:srgbClr val="000000"/>
                </a:solidFill>
                <a:latin typeface="Canva Sans"/>
                <a:ea typeface="Canva Sans"/>
                <a:cs typeface="Canva Sans"/>
                <a:sym typeface="Canva Sans"/>
              </a:rPr>
              <a:t>Security Essentials:</a:t>
            </a:r>
          </a:p>
          <a:p>
            <a:pPr algn="ctr">
              <a:lnSpc>
                <a:spcPts val="4373"/>
              </a:lnSpc>
              <a:spcBef>
                <a:spcPct val="0"/>
              </a:spcBef>
            </a:pPr>
            <a:r>
              <a:rPr lang="en-US" sz="2733">
                <a:solidFill>
                  <a:srgbClr val="000000"/>
                </a:solidFill>
                <a:latin typeface="Canva Sans"/>
                <a:ea typeface="Canva Sans"/>
                <a:cs typeface="Canva Sans"/>
                <a:sym typeface="Canva Sans"/>
              </a:rPr>
              <a:t>SSL Certificates: Encrypt all user data to ensure privacy and safety.</a:t>
            </a:r>
          </a:p>
          <a:p>
            <a:pPr algn="ctr">
              <a:lnSpc>
                <a:spcPts val="4373"/>
              </a:lnSpc>
              <a:spcBef>
                <a:spcPct val="0"/>
              </a:spcBef>
            </a:pPr>
            <a:r>
              <a:rPr lang="en-US" sz="2733">
                <a:solidFill>
                  <a:srgbClr val="000000"/>
                </a:solidFill>
                <a:latin typeface="Canva Sans"/>
                <a:ea typeface="Canva Sans"/>
                <a:cs typeface="Canva Sans"/>
                <a:sym typeface="Canva Sans"/>
              </a:rPr>
              <a:t>Regular Updates: Keep your website\u2019s software, themes, and plugins updated to avoid vulnerabilities.</a:t>
            </a:r>
          </a:p>
          <a:p>
            <a:pPr algn="ctr">
              <a:lnSpc>
                <a:spcPts val="4373"/>
              </a:lnSpc>
              <a:spcBef>
                <a:spcPct val="0"/>
              </a:spcBef>
            </a:pPr>
            <a:r>
              <a:rPr lang="en-US" sz="2733">
                <a:solidFill>
                  <a:srgbClr val="000000"/>
                </a:solidFill>
                <a:latin typeface="Canva Sans"/>
                <a:ea typeface="Canva Sans"/>
                <a:cs typeface="Canva Sans"/>
                <a:sym typeface="Canva Sans"/>
              </a:rPr>
              <a:t>Firewall Protection: Employ firewalls and security plugins to fend off cyber threats.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DAGbydQwT7Q</dc:identifier>
  <dcterms:modified xsi:type="dcterms:W3CDTF">2011-08-01T06:04:30Z</dcterms:modified>
  <cp:revision>1</cp:revision>
  <dc:title>Your Guide to Growing Online: Insights from a Leading Website Design and Development Agency</dc:title>
</cp:coreProperties>
</file>