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nva Sans Bold" charset="0"/>
      <p:regular r:id="rId10"/>
    </p:embeddedFont>
    <p:embeddedFont>
      <p:font typeface="Calibri"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1" d="100"/>
          <a:sy n="61" d="100"/>
        </p:scale>
        <p:origin x="-44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27-Nov-25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27-Nov-25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27-Nov-25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27-Nov-25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karatelabs.io/api-testing" TargetMode="Externa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mailto:info@karatelabs.io"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07862">
            <a:off x="6110388" y="5304279"/>
            <a:ext cx="15048401" cy="6376760"/>
          </a:xfrm>
          <a:custGeom>
            <a:avLst/>
            <a:gdLst/>
            <a:ahLst/>
            <a:cxnLst/>
            <a:rect l="l" t="t" r="r" b="b"/>
            <a:pathLst>
              <a:path w="15048401" h="6376760">
                <a:moveTo>
                  <a:pt x="0" y="0"/>
                </a:moveTo>
                <a:lnTo>
                  <a:pt x="15048401" y="0"/>
                </a:lnTo>
                <a:lnTo>
                  <a:pt x="15048401" y="6376760"/>
                </a:lnTo>
                <a:lnTo>
                  <a:pt x="0" y="6376760"/>
                </a:lnTo>
                <a:lnTo>
                  <a:pt x="0" y="0"/>
                </a:lnTo>
                <a:close/>
              </a:path>
            </a:pathLst>
          </a:custGeom>
          <a:blipFill>
            <a:blip r:embed="rId2"/>
            <a:stretch>
              <a:fillRect/>
            </a:stretch>
          </a:blipFill>
        </p:spPr>
      </p:sp>
      <p:grpSp>
        <p:nvGrpSpPr>
          <p:cNvPr id="3" name="Group 3"/>
          <p:cNvGrpSpPr/>
          <p:nvPr/>
        </p:nvGrpSpPr>
        <p:grpSpPr>
          <a:xfrm>
            <a:off x="-332478" y="6968372"/>
            <a:ext cx="10830676" cy="253726"/>
            <a:chOff x="0" y="0"/>
            <a:chExt cx="2852524" cy="66825"/>
          </a:xfrm>
        </p:grpSpPr>
        <p:sp>
          <p:nvSpPr>
            <p:cNvPr id="4" name="Freeform 4"/>
            <p:cNvSpPr/>
            <p:nvPr/>
          </p:nvSpPr>
          <p:spPr>
            <a:xfrm>
              <a:off x="0" y="0"/>
              <a:ext cx="2852524" cy="66825"/>
            </a:xfrm>
            <a:custGeom>
              <a:avLst/>
              <a:gdLst/>
              <a:ahLst/>
              <a:cxnLst/>
              <a:rect l="l" t="t" r="r" b="b"/>
              <a:pathLst>
                <a:path w="2852524" h="66825">
                  <a:moveTo>
                    <a:pt x="0" y="0"/>
                  </a:moveTo>
                  <a:lnTo>
                    <a:pt x="2852524" y="0"/>
                  </a:lnTo>
                  <a:lnTo>
                    <a:pt x="2852524" y="66825"/>
                  </a:lnTo>
                  <a:lnTo>
                    <a:pt x="0" y="66825"/>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2852524" cy="123975"/>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flipV="1">
            <a:off x="-641393" y="-1165054"/>
            <a:ext cx="6732105" cy="4030848"/>
          </a:xfrm>
          <a:custGeom>
            <a:avLst/>
            <a:gdLst/>
            <a:ahLst/>
            <a:cxnLst/>
            <a:rect l="l" t="t" r="r" b="b"/>
            <a:pathLst>
              <a:path w="6732105" h="4030848">
                <a:moveTo>
                  <a:pt x="0" y="4030848"/>
                </a:moveTo>
                <a:lnTo>
                  <a:pt x="6732105" y="4030848"/>
                </a:lnTo>
                <a:lnTo>
                  <a:pt x="6732105" y="0"/>
                </a:lnTo>
                <a:lnTo>
                  <a:pt x="0" y="0"/>
                </a:lnTo>
                <a:lnTo>
                  <a:pt x="0" y="4030848"/>
                </a:lnTo>
                <a:close/>
              </a:path>
            </a:pathLst>
          </a:custGeom>
          <a:blipFill>
            <a:blip r:embed="rId3"/>
            <a:stretch>
              <a:fillRect/>
            </a:stretch>
          </a:blipFill>
        </p:spPr>
      </p:sp>
      <p:sp>
        <p:nvSpPr>
          <p:cNvPr id="7" name="Freeform 7"/>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8" name="Freeform 8"/>
          <p:cNvSpPr/>
          <p:nvPr/>
        </p:nvSpPr>
        <p:spPr>
          <a:xfrm>
            <a:off x="12906560" y="1678732"/>
            <a:ext cx="4229294" cy="6929535"/>
          </a:xfrm>
          <a:custGeom>
            <a:avLst/>
            <a:gdLst/>
            <a:ahLst/>
            <a:cxnLst/>
            <a:rect l="l" t="t" r="r" b="b"/>
            <a:pathLst>
              <a:path w="4229294" h="6929535">
                <a:moveTo>
                  <a:pt x="0" y="0"/>
                </a:moveTo>
                <a:lnTo>
                  <a:pt x="4229294" y="0"/>
                </a:lnTo>
                <a:lnTo>
                  <a:pt x="4229294" y="6929536"/>
                </a:lnTo>
                <a:lnTo>
                  <a:pt x="0" y="6929536"/>
                </a:lnTo>
                <a:lnTo>
                  <a:pt x="0" y="0"/>
                </a:lnTo>
                <a:close/>
              </a:path>
            </a:pathLst>
          </a:custGeom>
          <a:blipFill>
            <a:blip r:embed="rId5"/>
            <a:stretch>
              <a:fillRect/>
            </a:stretch>
          </a:blipFill>
        </p:spPr>
      </p:sp>
      <p:sp>
        <p:nvSpPr>
          <p:cNvPr id="9" name="TextBox 9"/>
          <p:cNvSpPr txBox="1"/>
          <p:nvPr/>
        </p:nvSpPr>
        <p:spPr>
          <a:xfrm>
            <a:off x="691728" y="4692030"/>
            <a:ext cx="10797967" cy="769589"/>
          </a:xfrm>
          <a:prstGeom prst="rect">
            <a:avLst/>
          </a:prstGeom>
        </p:spPr>
        <p:txBody>
          <a:bodyPr lIns="0" tIns="0" rIns="0" bIns="0" rtlCol="0" anchor="t">
            <a:spAutoFit/>
          </a:bodyPr>
          <a:lstStyle/>
          <a:p>
            <a:pPr algn="l">
              <a:lnSpc>
                <a:spcPts val="5881"/>
              </a:lnSpc>
              <a:spcBef>
                <a:spcPct val="0"/>
              </a:spcBef>
            </a:pPr>
            <a:r>
              <a:rPr lang="en-US" sz="4201" b="1" spc="210">
                <a:solidFill>
                  <a:srgbClr val="164B82"/>
                </a:solidFill>
                <a:latin typeface="Telegraf Bold"/>
                <a:ea typeface="Telegraf Bold"/>
                <a:cs typeface="Telegraf Bold"/>
                <a:sym typeface="Telegraf Bold"/>
              </a:rPr>
              <a:t>API AUTOMATION TESTING</a:t>
            </a:r>
            <a:r>
              <a:rPr lang="en-US" sz="4201" b="1" spc="210">
                <a:solidFill>
                  <a:srgbClr val="343434"/>
                </a:solidFill>
                <a:latin typeface="Telegraf Bold"/>
                <a:ea typeface="Telegraf Bold"/>
                <a:cs typeface="Telegraf Bold"/>
                <a:sym typeface="Telegraf Bold"/>
              </a:rPr>
              <a:t> 101:</a:t>
            </a:r>
          </a:p>
        </p:txBody>
      </p:sp>
      <p:sp>
        <p:nvSpPr>
          <p:cNvPr id="10" name="TextBox 10"/>
          <p:cNvSpPr txBox="1"/>
          <p:nvPr/>
        </p:nvSpPr>
        <p:spPr>
          <a:xfrm>
            <a:off x="691728" y="5531116"/>
            <a:ext cx="10797967" cy="1325243"/>
          </a:xfrm>
          <a:prstGeom prst="rect">
            <a:avLst/>
          </a:prstGeom>
        </p:spPr>
        <p:txBody>
          <a:bodyPr lIns="0" tIns="0" rIns="0" bIns="0" rtlCol="0" anchor="t">
            <a:spAutoFit/>
          </a:bodyPr>
          <a:lstStyle/>
          <a:p>
            <a:pPr algn="l">
              <a:lnSpc>
                <a:spcPts val="5180"/>
              </a:lnSpc>
              <a:spcBef>
                <a:spcPct val="0"/>
              </a:spcBef>
            </a:pPr>
            <a:r>
              <a:rPr lang="en-US" sz="3700" spc="403">
                <a:solidFill>
                  <a:srgbClr val="343434"/>
                </a:solidFill>
                <a:latin typeface="Telegraf"/>
                <a:ea typeface="Telegraf"/>
                <a:cs typeface="Telegraf"/>
                <a:sym typeface="Telegraf"/>
              </a:rPr>
              <a:t>A BEGINNER’S GUIDE TO FASTER RELEASES</a:t>
            </a:r>
          </a:p>
        </p:txBody>
      </p:sp>
      <p:sp>
        <p:nvSpPr>
          <p:cNvPr id="11" name="TextBox 11"/>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2384366" y="-196806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p:cNvGrpSpPr/>
          <p:nvPr/>
        </p:nvGrpSpPr>
        <p:grpSpPr>
          <a:xfrm>
            <a:off x="-408865" y="-392510"/>
            <a:ext cx="7501837" cy="11072020"/>
            <a:chOff x="0" y="0"/>
            <a:chExt cx="1975792" cy="2916088"/>
          </a:xfrm>
        </p:grpSpPr>
        <p:sp>
          <p:nvSpPr>
            <p:cNvPr id="4" name="Freeform 4"/>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1975792" cy="29732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11431877" y="633234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sp>
        <p:nvSpPr>
          <p:cNvPr id="7" name="Freeform 7"/>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3"/>
            <a:stretch>
              <a:fillRect/>
            </a:stretch>
          </a:blipFill>
        </p:spPr>
      </p:sp>
      <p:grpSp>
        <p:nvGrpSpPr>
          <p:cNvPr id="8" name="Group 8"/>
          <p:cNvGrpSpPr>
            <a:grpSpLocks noChangeAspect="1"/>
          </p:cNvGrpSpPr>
          <p:nvPr/>
        </p:nvGrpSpPr>
        <p:grpSpPr>
          <a:xfrm>
            <a:off x="1251929" y="1739048"/>
            <a:ext cx="4488229" cy="6219472"/>
            <a:chOff x="0" y="0"/>
            <a:chExt cx="4734560" cy="6560820"/>
          </a:xfrm>
        </p:grpSpPr>
        <p:sp>
          <p:nvSpPr>
            <p:cNvPr id="9" name="Freeform 9"/>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10" name="Freeform 10"/>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11" name="Freeform 11"/>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4"/>
              <a:stretch>
                <a:fillRect l="-837" r="-837"/>
              </a:stretch>
            </a:blipFill>
          </p:spPr>
        </p:sp>
        <p:sp>
          <p:nvSpPr>
            <p:cNvPr id="12" name="Freeform 12"/>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13" name="Freeform 13"/>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14" name="Freeform 14"/>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15" name="Freeform 15"/>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16" name="Freeform 16"/>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17" name="Freeform 17"/>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18" name="Freeform 18"/>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19" name="Freeform 19"/>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sp>
        <p:nvSpPr>
          <p:cNvPr id="20" name="TextBox 20"/>
          <p:cNvSpPr txBox="1"/>
          <p:nvPr/>
        </p:nvSpPr>
        <p:spPr>
          <a:xfrm>
            <a:off x="7994703" y="2859974"/>
            <a:ext cx="8403819" cy="637433"/>
          </a:xfrm>
          <a:prstGeom prst="rect">
            <a:avLst/>
          </a:prstGeom>
        </p:spPr>
        <p:txBody>
          <a:bodyPr lIns="0" tIns="0" rIns="0" bIns="0" rtlCol="0" anchor="t">
            <a:spAutoFit/>
          </a:bodyPr>
          <a:lstStyle/>
          <a:p>
            <a:pPr algn="l">
              <a:lnSpc>
                <a:spcPts val="4403"/>
              </a:lnSpc>
            </a:pPr>
            <a:r>
              <a:rPr lang="en-US" sz="4539" b="1">
                <a:solidFill>
                  <a:srgbClr val="343434"/>
                </a:solidFill>
                <a:latin typeface="Telegraf Bold"/>
                <a:ea typeface="Telegraf Bold"/>
                <a:cs typeface="Telegraf Bold"/>
                <a:sym typeface="Telegraf Bold"/>
              </a:rPr>
              <a:t>INTRODUCTION</a:t>
            </a:r>
          </a:p>
        </p:txBody>
      </p:sp>
      <p:sp>
        <p:nvSpPr>
          <p:cNvPr id="21" name="TextBox 21"/>
          <p:cNvSpPr txBox="1"/>
          <p:nvPr/>
        </p:nvSpPr>
        <p:spPr>
          <a:xfrm>
            <a:off x="7994703" y="3806115"/>
            <a:ext cx="8115300" cy="2018665"/>
          </a:xfrm>
          <a:prstGeom prst="rect">
            <a:avLst/>
          </a:prstGeom>
        </p:spPr>
        <p:txBody>
          <a:bodyPr lIns="0" tIns="0" rIns="0" bIns="0" rtlCol="0" anchor="t">
            <a:spAutoFit/>
          </a:bodyPr>
          <a:lstStyle/>
          <a:p>
            <a:pPr algn="just">
              <a:lnSpc>
                <a:spcPts val="2660"/>
              </a:lnSpc>
              <a:spcBef>
                <a:spcPct val="0"/>
              </a:spcBef>
            </a:pPr>
            <a:r>
              <a:rPr lang="en-US" sz="1900" spc="95">
                <a:solidFill>
                  <a:srgbClr val="343434"/>
                </a:solidFill>
                <a:latin typeface="Telegraf"/>
                <a:ea typeface="Telegraf"/>
                <a:cs typeface="Telegraf"/>
                <a:sym typeface="Telegraf"/>
              </a:rPr>
              <a:t>API automation testing helps teams check if these connections are working properly. It does this quickly and without human effort. Apps like online shopping platforms, banking systems, and social media rely on APIs. If these connections break, users face issues. Automated testing avoids errors and speeds up releases, it saves a lot of time. </a:t>
            </a:r>
          </a:p>
        </p:txBody>
      </p:sp>
      <p:sp>
        <p:nvSpPr>
          <p:cNvPr id="22" name="TextBox 22"/>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FFFFFF"/>
                </a:solidFill>
                <a:latin typeface="Telegraf"/>
                <a:ea typeface="Telegraf"/>
                <a:cs typeface="Telegraf"/>
                <a:sym typeface="Telegraf"/>
              </a:rPr>
              <a:t>www.karatelabs.io</a:t>
            </a:r>
            <a:endParaRPr lang="en-US" sz="2499" spc="124" dirty="0">
              <a:solidFill>
                <a:srgbClr val="FFFFFF"/>
              </a:solidFill>
              <a:latin typeface="Telegraf"/>
              <a:ea typeface="Telegraf"/>
              <a:cs typeface="Telegraf"/>
              <a:sym typeface="Telegra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8440561" y="-3899658"/>
            <a:ext cx="15827806" cy="6707033"/>
          </a:xfrm>
          <a:custGeom>
            <a:avLst/>
            <a:gdLst/>
            <a:ahLst/>
            <a:cxnLst/>
            <a:rect l="l" t="t" r="r" b="b"/>
            <a:pathLst>
              <a:path w="15827806" h="6707033">
                <a:moveTo>
                  <a:pt x="0" y="0"/>
                </a:moveTo>
                <a:lnTo>
                  <a:pt x="15827807" y="0"/>
                </a:lnTo>
                <a:lnTo>
                  <a:pt x="15827807" y="6707033"/>
                </a:lnTo>
                <a:lnTo>
                  <a:pt x="0" y="6707033"/>
                </a:lnTo>
                <a:lnTo>
                  <a:pt x="0" y="0"/>
                </a:lnTo>
                <a:close/>
              </a:path>
            </a:pathLst>
          </a:custGeom>
          <a:blipFill>
            <a:blip r:embed="rId2"/>
            <a:stretch>
              <a:fillRect/>
            </a:stretch>
          </a:blipFill>
        </p:spPr>
      </p:sp>
      <p:sp>
        <p:nvSpPr>
          <p:cNvPr id="3" name="Freeform 3"/>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p:cNvGrpSpPr/>
          <p:nvPr/>
        </p:nvGrpSpPr>
        <p:grpSpPr>
          <a:xfrm>
            <a:off x="-564764"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grpSp>
        <p:nvGrpSpPr>
          <p:cNvPr id="7" name="Group 7"/>
          <p:cNvGrpSpPr/>
          <p:nvPr/>
        </p:nvGrpSpPr>
        <p:grpSpPr>
          <a:xfrm>
            <a:off x="1919757" y="5408821"/>
            <a:ext cx="4947649" cy="1091375"/>
            <a:chOff x="0" y="0"/>
            <a:chExt cx="1816112" cy="400606"/>
          </a:xfrm>
        </p:grpSpPr>
        <p:sp>
          <p:nvSpPr>
            <p:cNvPr id="8" name="Freeform 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9"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grpSp>
        <p:nvGrpSpPr>
          <p:cNvPr id="10" name="Group 10"/>
          <p:cNvGrpSpPr/>
          <p:nvPr/>
        </p:nvGrpSpPr>
        <p:grpSpPr>
          <a:xfrm>
            <a:off x="1919757" y="6699177"/>
            <a:ext cx="4947649" cy="1091375"/>
            <a:chOff x="0" y="0"/>
            <a:chExt cx="1816112" cy="400606"/>
          </a:xfrm>
        </p:grpSpPr>
        <p:sp>
          <p:nvSpPr>
            <p:cNvPr id="11" name="Freeform 11"/>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12" name="TextBox 12"/>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grpSp>
        <p:nvGrpSpPr>
          <p:cNvPr id="13" name="Group 13"/>
          <p:cNvGrpSpPr/>
          <p:nvPr/>
        </p:nvGrpSpPr>
        <p:grpSpPr>
          <a:xfrm>
            <a:off x="1919757" y="7989533"/>
            <a:ext cx="4947649" cy="1091375"/>
            <a:chOff x="0" y="0"/>
            <a:chExt cx="1816112" cy="400606"/>
          </a:xfrm>
        </p:grpSpPr>
        <p:sp>
          <p:nvSpPr>
            <p:cNvPr id="14" name="Freeform 14"/>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15" name="TextBox 15"/>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sp>
        <p:nvSpPr>
          <p:cNvPr id="16" name="Freeform 16"/>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3"/>
            <a:stretch>
              <a:fillRect/>
            </a:stretch>
          </a:blipFill>
        </p:spPr>
      </p:sp>
      <p:sp>
        <p:nvSpPr>
          <p:cNvPr id="17" name="Freeform 17"/>
          <p:cNvSpPr/>
          <p:nvPr/>
        </p:nvSpPr>
        <p:spPr>
          <a:xfrm>
            <a:off x="10231390" y="4093553"/>
            <a:ext cx="6853183" cy="3858054"/>
          </a:xfrm>
          <a:custGeom>
            <a:avLst/>
            <a:gdLst/>
            <a:ahLst/>
            <a:cxnLst/>
            <a:rect l="l" t="t" r="r" b="b"/>
            <a:pathLst>
              <a:path w="6853183" h="3858054">
                <a:moveTo>
                  <a:pt x="0" y="0"/>
                </a:moveTo>
                <a:lnTo>
                  <a:pt x="6853183" y="0"/>
                </a:lnTo>
                <a:lnTo>
                  <a:pt x="6853183" y="3858054"/>
                </a:lnTo>
                <a:lnTo>
                  <a:pt x="0" y="3858054"/>
                </a:lnTo>
                <a:lnTo>
                  <a:pt x="0" y="0"/>
                </a:lnTo>
                <a:close/>
              </a:path>
            </a:pathLst>
          </a:custGeom>
          <a:blipFill>
            <a:blip r:embed="rId4"/>
            <a:stretch>
              <a:fillRect/>
            </a:stretch>
          </a:blipFill>
          <a:ln w="38100" cap="sq">
            <a:solidFill>
              <a:srgbClr val="000000"/>
            </a:solidFill>
            <a:prstDash val="solid"/>
            <a:miter/>
          </a:ln>
        </p:spPr>
      </p:sp>
      <p:sp>
        <p:nvSpPr>
          <p:cNvPr id="18" name="TextBox 18"/>
          <p:cNvSpPr txBox="1"/>
          <p:nvPr/>
        </p:nvSpPr>
        <p:spPr>
          <a:xfrm>
            <a:off x="1919757" y="1617492"/>
            <a:ext cx="9407130" cy="1189883"/>
          </a:xfrm>
          <a:prstGeom prst="rect">
            <a:avLst/>
          </a:prstGeom>
        </p:spPr>
        <p:txBody>
          <a:bodyPr lIns="0" tIns="0" rIns="0" bIns="0" rtlCol="0" anchor="t">
            <a:spAutoFit/>
          </a:bodyPr>
          <a:lstStyle/>
          <a:p>
            <a:pPr marL="0" lvl="0" indent="0" algn="l">
              <a:lnSpc>
                <a:spcPts val="4403"/>
              </a:lnSpc>
              <a:spcBef>
                <a:spcPct val="0"/>
              </a:spcBef>
            </a:pPr>
            <a:r>
              <a:rPr lang="en-US" sz="4539" b="1" u="none" strike="noStrike">
                <a:solidFill>
                  <a:srgbClr val="343434"/>
                </a:solidFill>
                <a:latin typeface="Telegraf Bold"/>
                <a:ea typeface="Telegraf Bold"/>
                <a:cs typeface="Telegraf Bold"/>
                <a:sym typeface="Telegraf Bold"/>
              </a:rPr>
              <a:t>WHAT IS AN API AND WHY DOES IT NEED TESTING?</a:t>
            </a:r>
          </a:p>
        </p:txBody>
      </p:sp>
      <p:sp>
        <p:nvSpPr>
          <p:cNvPr id="19" name="TextBox 19"/>
          <p:cNvSpPr txBox="1"/>
          <p:nvPr/>
        </p:nvSpPr>
        <p:spPr>
          <a:xfrm>
            <a:off x="1919757" y="5526329"/>
            <a:ext cx="972226" cy="732534"/>
          </a:xfrm>
          <a:prstGeom prst="rect">
            <a:avLst/>
          </a:prstGeom>
        </p:spPr>
        <p:txBody>
          <a:bodyPr lIns="0" tIns="0" rIns="0" bIns="0" rtlCol="0" anchor="t">
            <a:spAutoFit/>
          </a:bodyPr>
          <a:lstStyle/>
          <a:p>
            <a:pPr algn="ctr">
              <a:lnSpc>
                <a:spcPts val="5625"/>
              </a:lnSpc>
              <a:spcBef>
                <a:spcPct val="0"/>
              </a:spcBef>
            </a:pPr>
            <a:r>
              <a:rPr lang="en-US" sz="4018" spc="96">
                <a:solidFill>
                  <a:srgbClr val="F2F7FA"/>
                </a:solidFill>
                <a:latin typeface="Telegraf"/>
                <a:ea typeface="Telegraf"/>
                <a:cs typeface="Telegraf"/>
                <a:sym typeface="Telegraf"/>
              </a:rPr>
              <a:t>01</a:t>
            </a:r>
          </a:p>
        </p:txBody>
      </p:sp>
      <p:sp>
        <p:nvSpPr>
          <p:cNvPr id="20" name="TextBox 20"/>
          <p:cNvSpPr txBox="1"/>
          <p:nvPr/>
        </p:nvSpPr>
        <p:spPr>
          <a:xfrm>
            <a:off x="1919757" y="6816685"/>
            <a:ext cx="972226" cy="732534"/>
          </a:xfrm>
          <a:prstGeom prst="rect">
            <a:avLst/>
          </a:prstGeom>
        </p:spPr>
        <p:txBody>
          <a:bodyPr lIns="0" tIns="0" rIns="0" bIns="0" rtlCol="0" anchor="t">
            <a:spAutoFit/>
          </a:bodyPr>
          <a:lstStyle/>
          <a:p>
            <a:pPr algn="ctr">
              <a:lnSpc>
                <a:spcPts val="5625"/>
              </a:lnSpc>
              <a:spcBef>
                <a:spcPct val="0"/>
              </a:spcBef>
            </a:pPr>
            <a:r>
              <a:rPr lang="en-US" sz="4018" spc="96">
                <a:solidFill>
                  <a:srgbClr val="F2F7FA"/>
                </a:solidFill>
                <a:latin typeface="Telegraf"/>
                <a:ea typeface="Telegraf"/>
                <a:cs typeface="Telegraf"/>
                <a:sym typeface="Telegraf"/>
              </a:rPr>
              <a:t>02</a:t>
            </a:r>
          </a:p>
        </p:txBody>
      </p:sp>
      <p:sp>
        <p:nvSpPr>
          <p:cNvPr id="21" name="TextBox 21"/>
          <p:cNvSpPr txBox="1"/>
          <p:nvPr/>
        </p:nvSpPr>
        <p:spPr>
          <a:xfrm>
            <a:off x="1919757" y="3115179"/>
            <a:ext cx="7646166" cy="2018665"/>
          </a:xfrm>
          <a:prstGeom prst="rect">
            <a:avLst/>
          </a:prstGeom>
        </p:spPr>
        <p:txBody>
          <a:bodyPr lIns="0" tIns="0" rIns="0" bIns="0" rtlCol="0" anchor="t">
            <a:spAutoFit/>
          </a:bodyPr>
          <a:lstStyle/>
          <a:p>
            <a:pPr algn="just">
              <a:lnSpc>
                <a:spcPts val="2660"/>
              </a:lnSpc>
            </a:pPr>
            <a:r>
              <a:rPr lang="en-US" sz="1900" spc="95">
                <a:solidFill>
                  <a:srgbClr val="343434"/>
                </a:solidFill>
                <a:latin typeface="Telegraf"/>
                <a:ea typeface="Telegraf"/>
                <a:cs typeface="Telegraf"/>
                <a:sym typeface="Telegraf"/>
              </a:rPr>
              <a:t>API automation testing is the process of checking if these connections work well, but without doing it manually each time. Instead of a person testing each function, a tool runs the tests automatically. This makes things quicker and easier.</a:t>
            </a:r>
          </a:p>
          <a:p>
            <a:pPr algn="just">
              <a:lnSpc>
                <a:spcPts val="2660"/>
              </a:lnSpc>
              <a:spcBef>
                <a:spcPct val="0"/>
              </a:spcBef>
            </a:pPr>
            <a:r>
              <a:rPr lang="en-US" sz="1900" spc="95">
                <a:solidFill>
                  <a:srgbClr val="343434"/>
                </a:solidFill>
                <a:latin typeface="Telegraf"/>
                <a:ea typeface="Telegraf"/>
                <a:cs typeface="Telegraf"/>
                <a:sym typeface="Telegraf"/>
              </a:rPr>
              <a:t>Just like you check if a light switch works after fixing it, APIs need testing too. Here are some reasons:</a:t>
            </a:r>
          </a:p>
        </p:txBody>
      </p:sp>
      <p:sp>
        <p:nvSpPr>
          <p:cNvPr id="22" name="TextBox 22"/>
          <p:cNvSpPr txBox="1"/>
          <p:nvPr/>
        </p:nvSpPr>
        <p:spPr>
          <a:xfrm>
            <a:off x="3050172" y="6981020"/>
            <a:ext cx="3577314" cy="440370"/>
          </a:xfrm>
          <a:prstGeom prst="rect">
            <a:avLst/>
          </a:prstGeom>
        </p:spPr>
        <p:txBody>
          <a:bodyPr lIns="0" tIns="0" rIns="0" bIns="0" rtlCol="0" anchor="t">
            <a:spAutoFit/>
          </a:bodyPr>
          <a:lstStyle/>
          <a:p>
            <a:pPr algn="l">
              <a:lnSpc>
                <a:spcPts val="1707"/>
              </a:lnSpc>
              <a:spcBef>
                <a:spcPct val="0"/>
              </a:spcBef>
            </a:pPr>
            <a:r>
              <a:rPr lang="en-US" sz="1219" spc="60">
                <a:solidFill>
                  <a:srgbClr val="F2F7FA"/>
                </a:solidFill>
                <a:latin typeface="Telegraf"/>
                <a:ea typeface="Telegraf"/>
                <a:cs typeface="Telegraf"/>
                <a:sym typeface="Telegraf"/>
              </a:rPr>
              <a:t>To catch problems early before users face them</a:t>
            </a:r>
          </a:p>
        </p:txBody>
      </p:sp>
      <p:sp>
        <p:nvSpPr>
          <p:cNvPr id="23" name="TextBox 23"/>
          <p:cNvSpPr txBox="1"/>
          <p:nvPr/>
        </p:nvSpPr>
        <p:spPr>
          <a:xfrm>
            <a:off x="1919757" y="8107041"/>
            <a:ext cx="972226" cy="732534"/>
          </a:xfrm>
          <a:prstGeom prst="rect">
            <a:avLst/>
          </a:prstGeom>
        </p:spPr>
        <p:txBody>
          <a:bodyPr lIns="0" tIns="0" rIns="0" bIns="0" rtlCol="0" anchor="t">
            <a:spAutoFit/>
          </a:bodyPr>
          <a:lstStyle/>
          <a:p>
            <a:pPr algn="ctr">
              <a:lnSpc>
                <a:spcPts val="5625"/>
              </a:lnSpc>
              <a:spcBef>
                <a:spcPct val="0"/>
              </a:spcBef>
            </a:pPr>
            <a:r>
              <a:rPr lang="en-US" sz="4018" spc="96">
                <a:solidFill>
                  <a:srgbClr val="F2F7FA"/>
                </a:solidFill>
                <a:latin typeface="Telegraf"/>
                <a:ea typeface="Telegraf"/>
                <a:cs typeface="Telegraf"/>
                <a:sym typeface="Telegraf"/>
              </a:rPr>
              <a:t>03</a:t>
            </a:r>
          </a:p>
        </p:txBody>
      </p:sp>
      <p:sp>
        <p:nvSpPr>
          <p:cNvPr id="24" name="TextBox 24"/>
          <p:cNvSpPr txBox="1"/>
          <p:nvPr/>
        </p:nvSpPr>
        <p:spPr>
          <a:xfrm>
            <a:off x="3050172" y="8359511"/>
            <a:ext cx="3577314" cy="228506"/>
          </a:xfrm>
          <a:prstGeom prst="rect">
            <a:avLst/>
          </a:prstGeom>
        </p:spPr>
        <p:txBody>
          <a:bodyPr lIns="0" tIns="0" rIns="0" bIns="0" rtlCol="0" anchor="t">
            <a:spAutoFit/>
          </a:bodyPr>
          <a:lstStyle/>
          <a:p>
            <a:pPr algn="l">
              <a:lnSpc>
                <a:spcPts val="1707"/>
              </a:lnSpc>
              <a:spcBef>
                <a:spcPct val="0"/>
              </a:spcBef>
            </a:pPr>
            <a:r>
              <a:rPr lang="en-US" sz="1219" spc="60">
                <a:solidFill>
                  <a:srgbClr val="F2F7FA"/>
                </a:solidFill>
                <a:latin typeface="Telegraf"/>
                <a:ea typeface="Telegraf"/>
                <a:cs typeface="Telegraf"/>
                <a:sym typeface="Telegraf"/>
              </a:rPr>
              <a:t>To see how fast the API responds</a:t>
            </a:r>
          </a:p>
        </p:txBody>
      </p:sp>
      <p:sp>
        <p:nvSpPr>
          <p:cNvPr id="25" name="TextBox 25"/>
          <p:cNvSpPr txBox="1"/>
          <p:nvPr/>
        </p:nvSpPr>
        <p:spPr>
          <a:xfrm>
            <a:off x="3050172" y="5794074"/>
            <a:ext cx="3577314" cy="228506"/>
          </a:xfrm>
          <a:prstGeom prst="rect">
            <a:avLst/>
          </a:prstGeom>
        </p:spPr>
        <p:txBody>
          <a:bodyPr lIns="0" tIns="0" rIns="0" bIns="0" rtlCol="0" anchor="t">
            <a:spAutoFit/>
          </a:bodyPr>
          <a:lstStyle/>
          <a:p>
            <a:pPr algn="l">
              <a:lnSpc>
                <a:spcPts val="1707"/>
              </a:lnSpc>
              <a:spcBef>
                <a:spcPct val="0"/>
              </a:spcBef>
            </a:pPr>
            <a:r>
              <a:rPr lang="en-US" sz="1219" spc="60">
                <a:solidFill>
                  <a:srgbClr val="F2F7FA"/>
                </a:solidFill>
                <a:latin typeface="Telegraf"/>
                <a:ea typeface="Telegraf"/>
                <a:cs typeface="Telegraf"/>
                <a:sym typeface="Telegraf"/>
              </a:rPr>
              <a:t>To check if the right data is coming back</a:t>
            </a:r>
          </a:p>
        </p:txBody>
      </p:sp>
      <p:sp>
        <p:nvSpPr>
          <p:cNvPr id="26" name="TextBox 26"/>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7" name="Freeform 7"/>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8" name="Freeform 8"/>
          <p:cNvSpPr/>
          <p:nvPr/>
        </p:nvSpPr>
        <p:spPr>
          <a:xfrm>
            <a:off x="9144000" y="3634490"/>
            <a:ext cx="7034685" cy="3517342"/>
          </a:xfrm>
          <a:custGeom>
            <a:avLst/>
            <a:gdLst/>
            <a:ahLst/>
            <a:cxnLst/>
            <a:rect l="l" t="t" r="r" b="b"/>
            <a:pathLst>
              <a:path w="7034685" h="3517342">
                <a:moveTo>
                  <a:pt x="0" y="0"/>
                </a:moveTo>
                <a:lnTo>
                  <a:pt x="7034685" y="0"/>
                </a:lnTo>
                <a:lnTo>
                  <a:pt x="7034685" y="3517342"/>
                </a:lnTo>
                <a:lnTo>
                  <a:pt x="0" y="3517342"/>
                </a:lnTo>
                <a:lnTo>
                  <a:pt x="0" y="0"/>
                </a:lnTo>
                <a:close/>
              </a:path>
            </a:pathLst>
          </a:custGeom>
          <a:blipFill>
            <a:blip r:embed="rId5"/>
            <a:stretch>
              <a:fillRect/>
            </a:stretch>
          </a:blipFill>
          <a:ln w="38100" cap="sq">
            <a:solidFill>
              <a:srgbClr val="FFBD59"/>
            </a:solidFill>
            <a:prstDash val="solid"/>
            <a:miter/>
          </a:ln>
        </p:spPr>
      </p:sp>
      <p:sp>
        <p:nvSpPr>
          <p:cNvPr id="9" name="TextBox 9"/>
          <p:cNvSpPr txBox="1"/>
          <p:nvPr/>
        </p:nvSpPr>
        <p:spPr>
          <a:xfrm>
            <a:off x="1152146" y="2207913"/>
            <a:ext cx="12765895" cy="1196948"/>
          </a:xfrm>
          <a:prstGeom prst="rect">
            <a:avLst/>
          </a:prstGeom>
        </p:spPr>
        <p:txBody>
          <a:bodyPr lIns="0" tIns="0" rIns="0" bIns="0" rtlCol="0" anchor="t">
            <a:spAutoFit/>
          </a:bodyPr>
          <a:lstStyle/>
          <a:p>
            <a:pPr marL="0" lvl="0" indent="0" algn="l">
              <a:lnSpc>
                <a:spcPts val="4403"/>
              </a:lnSpc>
              <a:spcBef>
                <a:spcPct val="0"/>
              </a:spcBef>
            </a:pPr>
            <a:r>
              <a:rPr lang="en-US" sz="4539" b="1" u="none" strike="noStrike">
                <a:solidFill>
                  <a:srgbClr val="343434"/>
                </a:solidFill>
                <a:latin typeface="Telegraf Bold"/>
                <a:ea typeface="Telegraf Bold"/>
                <a:cs typeface="Telegraf Bold"/>
                <a:sym typeface="Telegraf Bold"/>
              </a:rPr>
              <a:t>WHAT CAN BE AUTOMATED IN API TESTING?</a:t>
            </a:r>
          </a:p>
        </p:txBody>
      </p:sp>
      <p:sp>
        <p:nvSpPr>
          <p:cNvPr id="10" name="TextBox 10"/>
          <p:cNvSpPr txBox="1"/>
          <p:nvPr/>
        </p:nvSpPr>
        <p:spPr>
          <a:xfrm>
            <a:off x="1152146" y="3711835"/>
            <a:ext cx="7468012" cy="4018915"/>
          </a:xfrm>
          <a:prstGeom prst="rect">
            <a:avLst/>
          </a:prstGeom>
        </p:spPr>
        <p:txBody>
          <a:bodyPr lIns="0" tIns="0" rIns="0" bIns="0" rtlCol="0" anchor="t">
            <a:spAutoFit/>
          </a:bodyPr>
          <a:lstStyle/>
          <a:p>
            <a:pPr algn="just">
              <a:lnSpc>
                <a:spcPts val="2660"/>
              </a:lnSpc>
            </a:pPr>
            <a:r>
              <a:rPr lang="en-US" sz="1900" b="1" spc="95">
                <a:solidFill>
                  <a:srgbClr val="343434"/>
                </a:solidFill>
                <a:latin typeface="Telegraf Bold"/>
                <a:ea typeface="Telegraf Bold"/>
                <a:cs typeface="Telegraf Bold"/>
                <a:sym typeface="Telegraf Bold"/>
              </a:rPr>
              <a:t>1.Response Time Checks:</a:t>
            </a:r>
            <a:r>
              <a:rPr lang="en-US" sz="1900" spc="95">
                <a:solidFill>
                  <a:srgbClr val="343434"/>
                </a:solidFill>
                <a:latin typeface="Telegraf"/>
                <a:ea typeface="Telegraf"/>
                <a:cs typeface="Telegraf"/>
                <a:sym typeface="Telegraf"/>
              </a:rPr>
              <a:t> Tests how fast the API responds. Automation can run this often without delay.</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2.Data Accuracy Tests:</a:t>
            </a:r>
            <a:r>
              <a:rPr lang="en-US" sz="1900" spc="95">
                <a:solidFill>
                  <a:srgbClr val="343434"/>
                </a:solidFill>
                <a:latin typeface="Telegraf"/>
                <a:ea typeface="Telegraf"/>
                <a:cs typeface="Telegraf"/>
                <a:sym typeface="Telegraf"/>
              </a:rPr>
              <a:t> Verifies if the API returns correct and expected data.</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3.Error Message Validation:</a:t>
            </a:r>
            <a:r>
              <a:rPr lang="en-US" sz="1900" spc="95">
                <a:solidFill>
                  <a:srgbClr val="343434"/>
                </a:solidFill>
                <a:latin typeface="Telegraf"/>
                <a:ea typeface="Telegraf"/>
                <a:cs typeface="Telegraf"/>
                <a:sym typeface="Telegraf"/>
              </a:rPr>
              <a:t> Sends wrong input to see if the API gives proper error responses.</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4.Security Testing:</a:t>
            </a:r>
            <a:r>
              <a:rPr lang="en-US" sz="1900" spc="95">
                <a:solidFill>
                  <a:srgbClr val="343434"/>
                </a:solidFill>
                <a:latin typeface="Telegraf"/>
                <a:ea typeface="Telegraf"/>
                <a:cs typeface="Telegraf"/>
                <a:sym typeface="Telegraf"/>
              </a:rPr>
              <a:t> Checks if access is limited to allowed users only.</a:t>
            </a:r>
          </a:p>
          <a:p>
            <a:pPr algn="just">
              <a:lnSpc>
                <a:spcPts val="2660"/>
              </a:lnSpc>
              <a:spcBef>
                <a:spcPct val="0"/>
              </a:spcBef>
            </a:pPr>
            <a:endParaRPr lang="en-US" sz="1900" spc="95">
              <a:solidFill>
                <a:srgbClr val="343434"/>
              </a:solidFill>
              <a:latin typeface="Telegraf"/>
              <a:ea typeface="Telegraf"/>
              <a:cs typeface="Telegraf"/>
              <a:sym typeface="Telegraf"/>
            </a:endParaRPr>
          </a:p>
        </p:txBody>
      </p:sp>
      <p:sp>
        <p:nvSpPr>
          <p:cNvPr id="11" name="TextBox 11"/>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9950507" y="7177426"/>
            <a:ext cx="12701350" cy="5382197"/>
          </a:xfrm>
          <a:custGeom>
            <a:avLst/>
            <a:gdLst/>
            <a:ahLst/>
            <a:cxnLst/>
            <a:rect l="l" t="t" r="r" b="b"/>
            <a:pathLst>
              <a:path w="12701350" h="5382197">
                <a:moveTo>
                  <a:pt x="0" y="0"/>
                </a:moveTo>
                <a:lnTo>
                  <a:pt x="12701350" y="0"/>
                </a:lnTo>
                <a:lnTo>
                  <a:pt x="12701350" y="5382197"/>
                </a:lnTo>
                <a:lnTo>
                  <a:pt x="0" y="5382197"/>
                </a:lnTo>
                <a:lnTo>
                  <a:pt x="0" y="0"/>
                </a:lnTo>
                <a:close/>
              </a:path>
            </a:pathLst>
          </a:custGeom>
          <a:blipFill>
            <a:blip r:embed="rId2"/>
            <a:stretch>
              <a:fillRect/>
            </a:stretch>
          </a:blipFill>
        </p:spPr>
      </p:sp>
      <p:sp>
        <p:nvSpPr>
          <p:cNvPr id="3" name="Freeform 3"/>
          <p:cNvSpPr/>
          <p:nvPr/>
        </p:nvSpPr>
        <p:spPr>
          <a:xfrm rot="1784357">
            <a:off x="-575872" y="-647487"/>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sp>
        <p:nvSpPr>
          <p:cNvPr id="4" name="TextBox 4"/>
          <p:cNvSpPr txBox="1"/>
          <p:nvPr/>
        </p:nvSpPr>
        <p:spPr>
          <a:xfrm>
            <a:off x="1748791" y="2244700"/>
            <a:ext cx="13527145" cy="422169"/>
          </a:xfrm>
          <a:prstGeom prst="rect">
            <a:avLst/>
          </a:prstGeom>
        </p:spPr>
        <p:txBody>
          <a:bodyPr lIns="0" tIns="0" rIns="0" bIns="0" rtlCol="0" anchor="t">
            <a:spAutoFit/>
          </a:bodyPr>
          <a:lstStyle/>
          <a:p>
            <a:pPr marL="0" lvl="0" indent="0" algn="l">
              <a:lnSpc>
                <a:spcPts val="2948"/>
              </a:lnSpc>
              <a:spcBef>
                <a:spcPct val="0"/>
              </a:spcBef>
            </a:pPr>
            <a:r>
              <a:rPr lang="en-US" sz="3039" u="none" strike="noStrike">
                <a:solidFill>
                  <a:srgbClr val="343434"/>
                </a:solidFill>
                <a:latin typeface="Telegraf"/>
                <a:ea typeface="Telegraf"/>
                <a:cs typeface="Telegraf"/>
                <a:sym typeface="Telegraf"/>
              </a:rPr>
              <a:t>CHOOSE AUTOMATION OVER MANUAL TESTING</a:t>
            </a:r>
          </a:p>
        </p:txBody>
      </p:sp>
      <p:grpSp>
        <p:nvGrpSpPr>
          <p:cNvPr id="5" name="Group 5"/>
          <p:cNvGrpSpPr/>
          <p:nvPr/>
        </p:nvGrpSpPr>
        <p:grpSpPr>
          <a:xfrm>
            <a:off x="-564764" y="-392510"/>
            <a:ext cx="1437565" cy="11072020"/>
            <a:chOff x="0" y="0"/>
            <a:chExt cx="378618" cy="2916088"/>
          </a:xfrm>
        </p:grpSpPr>
        <p:sp>
          <p:nvSpPr>
            <p:cNvPr id="6" name="Freeform 6"/>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7" name="TextBox 7"/>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8" name="Freeform 8"/>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9" name="Freeform 9"/>
          <p:cNvSpPr/>
          <p:nvPr/>
        </p:nvSpPr>
        <p:spPr>
          <a:xfrm>
            <a:off x="2824229" y="4441557"/>
            <a:ext cx="4815866" cy="3930951"/>
          </a:xfrm>
          <a:custGeom>
            <a:avLst/>
            <a:gdLst/>
            <a:ahLst/>
            <a:cxnLst/>
            <a:rect l="l" t="t" r="r" b="b"/>
            <a:pathLst>
              <a:path w="4815866" h="3930951">
                <a:moveTo>
                  <a:pt x="0" y="0"/>
                </a:moveTo>
                <a:lnTo>
                  <a:pt x="4815867" y="0"/>
                </a:lnTo>
                <a:lnTo>
                  <a:pt x="4815867" y="3930951"/>
                </a:lnTo>
                <a:lnTo>
                  <a:pt x="0" y="3930951"/>
                </a:lnTo>
                <a:lnTo>
                  <a:pt x="0" y="0"/>
                </a:lnTo>
                <a:close/>
              </a:path>
            </a:pathLst>
          </a:custGeom>
          <a:blipFill>
            <a:blip r:embed="rId5"/>
            <a:stretch>
              <a:fillRect/>
            </a:stretch>
          </a:blipFill>
          <a:ln w="38100" cap="sq">
            <a:solidFill>
              <a:srgbClr val="FFBD59"/>
            </a:solidFill>
            <a:prstDash val="solid"/>
            <a:miter/>
          </a:ln>
        </p:spPr>
      </p:sp>
      <p:sp>
        <p:nvSpPr>
          <p:cNvPr id="10" name="TextBox 10"/>
          <p:cNvSpPr txBox="1"/>
          <p:nvPr/>
        </p:nvSpPr>
        <p:spPr>
          <a:xfrm>
            <a:off x="1748791" y="2857369"/>
            <a:ext cx="15685467" cy="1351915"/>
          </a:xfrm>
          <a:prstGeom prst="rect">
            <a:avLst/>
          </a:prstGeom>
        </p:spPr>
        <p:txBody>
          <a:bodyPr lIns="0" tIns="0" rIns="0" bIns="0" rtlCol="0" anchor="t">
            <a:spAutoFit/>
          </a:bodyPr>
          <a:lstStyle/>
          <a:p>
            <a:pPr algn="just">
              <a:lnSpc>
                <a:spcPts val="2660"/>
              </a:lnSpc>
            </a:pPr>
            <a:r>
              <a:rPr lang="en-US" sz="1900" spc="95">
                <a:solidFill>
                  <a:srgbClr val="343434"/>
                </a:solidFill>
                <a:latin typeface="Telegraf"/>
                <a:ea typeface="Telegraf"/>
                <a:cs typeface="Telegraf"/>
                <a:sym typeface="Telegraf"/>
              </a:rPr>
              <a:t>Manual API testing takes time and effort. Testers write each step, check results, and repeat. It works for small apps but not for fast-moving projects.</a:t>
            </a:r>
          </a:p>
          <a:p>
            <a:pPr algn="just">
              <a:lnSpc>
                <a:spcPts val="2660"/>
              </a:lnSpc>
            </a:pPr>
            <a:r>
              <a:rPr lang="en-US" sz="1900" spc="95">
                <a:solidFill>
                  <a:srgbClr val="343434"/>
                </a:solidFill>
                <a:latin typeface="Telegraf"/>
                <a:ea typeface="Telegraf"/>
                <a:cs typeface="Telegraf"/>
                <a:sym typeface="Telegraf"/>
              </a:rPr>
              <a:t>Automation uses scripts and tools to do the testing. It is quicker and runs anytime without human help.</a:t>
            </a:r>
          </a:p>
          <a:p>
            <a:pPr algn="just">
              <a:lnSpc>
                <a:spcPts val="2660"/>
              </a:lnSpc>
              <a:spcBef>
                <a:spcPct val="0"/>
              </a:spcBef>
            </a:pPr>
            <a:endParaRPr lang="en-US" sz="1900" spc="95">
              <a:solidFill>
                <a:srgbClr val="343434"/>
              </a:solidFill>
              <a:latin typeface="Telegraf"/>
              <a:ea typeface="Telegraf"/>
              <a:cs typeface="Telegraf"/>
              <a:sym typeface="Telegraf"/>
            </a:endParaRPr>
          </a:p>
        </p:txBody>
      </p:sp>
      <p:sp>
        <p:nvSpPr>
          <p:cNvPr id="11" name="TextBox 11"/>
          <p:cNvSpPr txBox="1"/>
          <p:nvPr/>
        </p:nvSpPr>
        <p:spPr>
          <a:xfrm>
            <a:off x="6652674" y="4733159"/>
            <a:ext cx="10585017" cy="793644"/>
          </a:xfrm>
          <a:prstGeom prst="rect">
            <a:avLst/>
          </a:prstGeom>
        </p:spPr>
        <p:txBody>
          <a:bodyPr lIns="0" tIns="0" rIns="0" bIns="0" rtlCol="0" anchor="t">
            <a:spAutoFit/>
          </a:bodyPr>
          <a:lstStyle/>
          <a:p>
            <a:pPr marL="0" lvl="0" indent="0" algn="r">
              <a:lnSpc>
                <a:spcPts val="2948"/>
              </a:lnSpc>
              <a:spcBef>
                <a:spcPct val="0"/>
              </a:spcBef>
            </a:pPr>
            <a:r>
              <a:rPr lang="en-US" sz="3039">
                <a:solidFill>
                  <a:srgbClr val="343434"/>
                </a:solidFill>
                <a:latin typeface="Telegraf"/>
                <a:ea typeface="Telegraf"/>
                <a:cs typeface="Telegraf"/>
                <a:sym typeface="Telegraf"/>
              </a:rPr>
              <a:t>S</a:t>
            </a:r>
            <a:r>
              <a:rPr lang="en-US" sz="3039" u="none" strike="noStrike">
                <a:solidFill>
                  <a:srgbClr val="343434"/>
                </a:solidFill>
                <a:latin typeface="Telegraf"/>
                <a:ea typeface="Telegraf"/>
                <a:cs typeface="Telegraf"/>
                <a:sym typeface="Telegraf"/>
              </a:rPr>
              <a:t>TART SIMPLE: API TESTING MADE EASY FOR BEGINNERS</a:t>
            </a:r>
          </a:p>
        </p:txBody>
      </p:sp>
      <p:sp>
        <p:nvSpPr>
          <p:cNvPr id="12" name="TextBox 12"/>
          <p:cNvSpPr txBox="1"/>
          <p:nvPr/>
        </p:nvSpPr>
        <p:spPr>
          <a:xfrm>
            <a:off x="9591525" y="5738477"/>
            <a:ext cx="7646166" cy="1685290"/>
          </a:xfrm>
          <a:prstGeom prst="rect">
            <a:avLst/>
          </a:prstGeom>
        </p:spPr>
        <p:txBody>
          <a:bodyPr lIns="0" tIns="0" rIns="0" bIns="0" rtlCol="0" anchor="t">
            <a:spAutoFit/>
          </a:bodyPr>
          <a:lstStyle/>
          <a:p>
            <a:pPr algn="just">
              <a:lnSpc>
                <a:spcPts val="2660"/>
              </a:lnSpc>
              <a:spcBef>
                <a:spcPct val="0"/>
              </a:spcBef>
            </a:pPr>
            <a:r>
              <a:rPr lang="en-US" sz="1900" spc="95">
                <a:solidFill>
                  <a:srgbClr val="343434"/>
                </a:solidFill>
                <a:latin typeface="Telegraf"/>
                <a:ea typeface="Telegraf"/>
                <a:cs typeface="Telegraf"/>
                <a:sym typeface="Telegraf"/>
              </a:rPr>
              <a:t>If you are just starting, begin with tools that don’t need much setup. For example, Postman allows users to test APIs with a few clicks. You send a request and check the reply. Over time, you can move to more advanced tools that help run tests automatically.</a:t>
            </a:r>
          </a:p>
        </p:txBody>
      </p:sp>
      <p:sp>
        <p:nvSpPr>
          <p:cNvPr id="13" name="TextBox 13"/>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7" name="Freeform 7"/>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8" name="Freeform 8"/>
          <p:cNvSpPr/>
          <p:nvPr/>
        </p:nvSpPr>
        <p:spPr>
          <a:xfrm>
            <a:off x="12067170" y="2436966"/>
            <a:ext cx="4481970" cy="6337409"/>
          </a:xfrm>
          <a:custGeom>
            <a:avLst/>
            <a:gdLst/>
            <a:ahLst/>
            <a:cxnLst/>
            <a:rect l="l" t="t" r="r" b="b"/>
            <a:pathLst>
              <a:path w="4481970" h="6337409">
                <a:moveTo>
                  <a:pt x="0" y="0"/>
                </a:moveTo>
                <a:lnTo>
                  <a:pt x="4481970" y="0"/>
                </a:lnTo>
                <a:lnTo>
                  <a:pt x="4481970" y="6337410"/>
                </a:lnTo>
                <a:lnTo>
                  <a:pt x="0" y="6337410"/>
                </a:lnTo>
                <a:lnTo>
                  <a:pt x="0" y="0"/>
                </a:lnTo>
                <a:close/>
              </a:path>
            </a:pathLst>
          </a:custGeom>
          <a:blipFill>
            <a:blip r:embed="rId5"/>
            <a:stretch>
              <a:fillRect/>
            </a:stretch>
          </a:blipFill>
          <a:ln w="38100" cap="sq">
            <a:solidFill>
              <a:srgbClr val="000000"/>
            </a:solidFill>
            <a:prstDash val="solid"/>
            <a:miter/>
          </a:ln>
        </p:spPr>
      </p:sp>
      <p:sp>
        <p:nvSpPr>
          <p:cNvPr id="9" name="TextBox 9"/>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
        <p:nvSpPr>
          <p:cNvPr id="10" name="TextBox 10"/>
          <p:cNvSpPr txBox="1"/>
          <p:nvPr/>
        </p:nvSpPr>
        <p:spPr>
          <a:xfrm>
            <a:off x="1172720" y="2015617"/>
            <a:ext cx="12765895" cy="421349"/>
          </a:xfrm>
          <a:prstGeom prst="rect">
            <a:avLst/>
          </a:prstGeom>
        </p:spPr>
        <p:txBody>
          <a:bodyPr lIns="0" tIns="0" rIns="0" bIns="0" rtlCol="0" anchor="t">
            <a:spAutoFit/>
          </a:bodyPr>
          <a:lstStyle/>
          <a:p>
            <a:pPr marL="0" lvl="0" indent="0" algn="l">
              <a:lnSpc>
                <a:spcPts val="2948"/>
              </a:lnSpc>
              <a:spcBef>
                <a:spcPct val="0"/>
              </a:spcBef>
            </a:pPr>
            <a:r>
              <a:rPr lang="en-US" sz="3039" u="none" strike="noStrike">
                <a:solidFill>
                  <a:srgbClr val="343434"/>
                </a:solidFill>
                <a:latin typeface="Telegraf"/>
                <a:ea typeface="Telegraf"/>
                <a:cs typeface="Telegraf"/>
                <a:sym typeface="Telegraf"/>
              </a:rPr>
              <a:t>STEP-BY-STEP OF API AUTOMATION TESTING:</a:t>
            </a:r>
          </a:p>
        </p:txBody>
      </p:sp>
      <p:sp>
        <p:nvSpPr>
          <p:cNvPr id="11" name="TextBox 11"/>
          <p:cNvSpPr txBox="1"/>
          <p:nvPr/>
        </p:nvSpPr>
        <p:spPr>
          <a:xfrm>
            <a:off x="1172720" y="2967383"/>
            <a:ext cx="10513011" cy="4352290"/>
          </a:xfrm>
          <a:prstGeom prst="rect">
            <a:avLst/>
          </a:prstGeom>
        </p:spPr>
        <p:txBody>
          <a:bodyPr lIns="0" tIns="0" rIns="0" bIns="0" rtlCol="0" anchor="t">
            <a:spAutoFit/>
          </a:bodyPr>
          <a:lstStyle/>
          <a:p>
            <a:pPr algn="just">
              <a:lnSpc>
                <a:spcPts val="2660"/>
              </a:lnSpc>
            </a:pPr>
            <a:r>
              <a:rPr lang="en-US" sz="1900" b="1" spc="95">
                <a:solidFill>
                  <a:srgbClr val="343434"/>
                </a:solidFill>
                <a:latin typeface="Telegraf Bold"/>
                <a:ea typeface="Telegraf Bold"/>
                <a:cs typeface="Telegraf Bold"/>
                <a:sym typeface="Telegraf Bold"/>
              </a:rPr>
              <a:t>1.Setup the environment:</a:t>
            </a:r>
            <a:r>
              <a:rPr lang="en-US" sz="1900" spc="95">
                <a:solidFill>
                  <a:srgbClr val="343434"/>
                </a:solidFill>
                <a:latin typeface="Telegraf"/>
                <a:ea typeface="Telegraf"/>
                <a:cs typeface="Telegraf"/>
                <a:sym typeface="Telegraf"/>
              </a:rPr>
              <a:t> Prepare the system with all required tools and test data.</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2.Write test cases:</a:t>
            </a:r>
            <a:r>
              <a:rPr lang="en-US" sz="1900" spc="95">
                <a:solidFill>
                  <a:srgbClr val="343434"/>
                </a:solidFill>
                <a:latin typeface="Telegraf"/>
                <a:ea typeface="Telegraf"/>
                <a:cs typeface="Telegraf"/>
                <a:sym typeface="Telegraf"/>
              </a:rPr>
              <a:t> These are like instructions. For example, "Send this order to the API and expect a successful response."</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3.Run the tests:</a:t>
            </a:r>
            <a:r>
              <a:rPr lang="en-US" sz="1900" spc="95">
                <a:solidFill>
                  <a:srgbClr val="343434"/>
                </a:solidFill>
                <a:latin typeface="Telegraf"/>
                <a:ea typeface="Telegraf"/>
                <a:cs typeface="Telegraf"/>
                <a:sym typeface="Telegraf"/>
              </a:rPr>
              <a:t> Use automation tools to run tests again and again. No need to write each step again.</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pPr>
            <a:r>
              <a:rPr lang="en-US" sz="1900" b="1" spc="95">
                <a:solidFill>
                  <a:srgbClr val="343434"/>
                </a:solidFill>
                <a:latin typeface="Telegraf Bold"/>
                <a:ea typeface="Telegraf Bold"/>
                <a:cs typeface="Telegraf Bold"/>
                <a:sym typeface="Telegraf Bold"/>
              </a:rPr>
              <a:t>4.Check results:</a:t>
            </a:r>
            <a:r>
              <a:rPr lang="en-US" sz="1900" spc="95">
                <a:solidFill>
                  <a:srgbClr val="343434"/>
                </a:solidFill>
                <a:latin typeface="Telegraf"/>
                <a:ea typeface="Telegraf"/>
                <a:cs typeface="Telegraf"/>
                <a:sym typeface="Telegraf"/>
              </a:rPr>
              <a:t> The tool shows which tests passed and which failed.</a:t>
            </a:r>
          </a:p>
          <a:p>
            <a:pPr algn="just">
              <a:lnSpc>
                <a:spcPts val="2660"/>
              </a:lnSpc>
            </a:pPr>
            <a:endParaRPr lang="en-US" sz="1900" spc="95">
              <a:solidFill>
                <a:srgbClr val="343434"/>
              </a:solidFill>
              <a:latin typeface="Telegraf"/>
              <a:ea typeface="Telegraf"/>
              <a:cs typeface="Telegraf"/>
              <a:sym typeface="Telegraf"/>
            </a:endParaRPr>
          </a:p>
          <a:p>
            <a:pPr algn="just">
              <a:lnSpc>
                <a:spcPts val="2660"/>
              </a:lnSpc>
              <a:spcBef>
                <a:spcPct val="0"/>
              </a:spcBef>
            </a:pPr>
            <a:r>
              <a:rPr lang="en-US" sz="1900" b="1" spc="95">
                <a:solidFill>
                  <a:srgbClr val="343434"/>
                </a:solidFill>
                <a:latin typeface="Telegraf Bold"/>
                <a:ea typeface="Telegraf Bold"/>
                <a:cs typeface="Telegraf Bold"/>
                <a:sym typeface="Telegraf Bold"/>
              </a:rPr>
              <a:t>5.Fix and retest:</a:t>
            </a:r>
            <a:r>
              <a:rPr lang="en-US" sz="1900" spc="95">
                <a:solidFill>
                  <a:srgbClr val="343434"/>
                </a:solidFill>
                <a:latin typeface="Telegraf"/>
                <a:ea typeface="Telegraf"/>
                <a:cs typeface="Telegraf"/>
                <a:sym typeface="Telegraf"/>
              </a:rPr>
              <a:t> Developers fix errors. The tests are run again to confirm the fix worked.</a:t>
            </a:r>
          </a:p>
          <a:p>
            <a:pPr algn="just">
              <a:lnSpc>
                <a:spcPts val="2660"/>
              </a:lnSpc>
              <a:spcBef>
                <a:spcPct val="0"/>
              </a:spcBef>
            </a:pPr>
            <a:endParaRPr lang="en-US" sz="1900" spc="95">
              <a:solidFill>
                <a:srgbClr val="343434"/>
              </a:solidFill>
              <a:latin typeface="Telegraf"/>
              <a:ea typeface="Telegraf"/>
              <a:cs typeface="Telegraf"/>
              <a:sym typeface="Telegra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1058567" flipH="1">
            <a:off x="10899557" y="-2048730"/>
            <a:ext cx="10441422" cy="4424552"/>
          </a:xfrm>
          <a:custGeom>
            <a:avLst/>
            <a:gdLst/>
            <a:ahLst/>
            <a:cxnLst/>
            <a:rect l="l" t="t" r="r" b="b"/>
            <a:pathLst>
              <a:path w="10441422" h="4424552">
                <a:moveTo>
                  <a:pt x="10441422" y="0"/>
                </a:moveTo>
                <a:lnTo>
                  <a:pt x="0" y="0"/>
                </a:lnTo>
                <a:lnTo>
                  <a:pt x="0" y="4424552"/>
                </a:lnTo>
                <a:lnTo>
                  <a:pt x="10441422" y="4424552"/>
                </a:lnTo>
                <a:lnTo>
                  <a:pt x="10441422" y="0"/>
                </a:lnTo>
                <a:close/>
              </a:path>
            </a:pathLst>
          </a:custGeom>
          <a:blipFill>
            <a:blip r:embed="rId2"/>
            <a:stretch>
              <a:fillRect/>
            </a:stretch>
          </a:blipFill>
        </p:spPr>
      </p:sp>
      <p:sp>
        <p:nvSpPr>
          <p:cNvPr id="3" name="Freeform 3"/>
          <p:cNvSpPr/>
          <p:nvPr/>
        </p:nvSpPr>
        <p:spPr>
          <a:xfrm rot="9125778">
            <a:off x="9642048" y="7442125"/>
            <a:ext cx="7735476" cy="4631616"/>
          </a:xfrm>
          <a:custGeom>
            <a:avLst/>
            <a:gdLst/>
            <a:ahLst/>
            <a:cxnLst/>
            <a:rect l="l" t="t" r="r" b="b"/>
            <a:pathLst>
              <a:path w="7735476" h="4631616">
                <a:moveTo>
                  <a:pt x="0" y="0"/>
                </a:moveTo>
                <a:lnTo>
                  <a:pt x="7735476" y="0"/>
                </a:lnTo>
                <a:lnTo>
                  <a:pt x="7735476" y="4631616"/>
                </a:lnTo>
                <a:lnTo>
                  <a:pt x="0" y="4631616"/>
                </a:lnTo>
                <a:lnTo>
                  <a:pt x="0" y="0"/>
                </a:lnTo>
                <a:close/>
              </a:path>
            </a:pathLst>
          </a:custGeom>
          <a:blipFill>
            <a:blip r:embed="rId3"/>
            <a:stretch>
              <a:fillRect/>
            </a:stretch>
          </a:blipFill>
        </p:spPr>
      </p:sp>
      <p:grpSp>
        <p:nvGrpSpPr>
          <p:cNvPr id="4" name="Group 4"/>
          <p:cNvGrpSpPr/>
          <p:nvPr/>
        </p:nvGrpSpPr>
        <p:grpSpPr>
          <a:xfrm>
            <a:off x="0" y="1771002"/>
            <a:ext cx="8500415" cy="5587359"/>
            <a:chOff x="0" y="0"/>
            <a:chExt cx="2238793" cy="1471568"/>
          </a:xfrm>
        </p:grpSpPr>
        <p:sp>
          <p:nvSpPr>
            <p:cNvPr id="5" name="Freeform 5"/>
            <p:cNvSpPr/>
            <p:nvPr/>
          </p:nvSpPr>
          <p:spPr>
            <a:xfrm>
              <a:off x="0" y="0"/>
              <a:ext cx="2238793" cy="1471568"/>
            </a:xfrm>
            <a:custGeom>
              <a:avLst/>
              <a:gdLst/>
              <a:ahLst/>
              <a:cxnLst/>
              <a:rect l="l" t="t" r="r" b="b"/>
              <a:pathLst>
                <a:path w="2238793" h="1471568">
                  <a:moveTo>
                    <a:pt x="0" y="0"/>
                  </a:moveTo>
                  <a:lnTo>
                    <a:pt x="2238793" y="0"/>
                  </a:lnTo>
                  <a:lnTo>
                    <a:pt x="2238793" y="1471568"/>
                  </a:lnTo>
                  <a:lnTo>
                    <a:pt x="0" y="147156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2238793" cy="1528718"/>
            </a:xfrm>
            <a:prstGeom prst="rect">
              <a:avLst/>
            </a:prstGeom>
          </p:spPr>
          <p:txBody>
            <a:bodyPr lIns="50800" tIns="50800" rIns="50800" bIns="50800" rtlCol="0" anchor="ctr"/>
            <a:lstStyle/>
            <a:p>
              <a:pPr algn="ctr">
                <a:lnSpc>
                  <a:spcPts val="3639"/>
                </a:lnSpc>
              </a:pPr>
              <a:endParaRPr/>
            </a:p>
          </p:txBody>
        </p:sp>
      </p:grpSp>
      <p:sp>
        <p:nvSpPr>
          <p:cNvPr id="7" name="TextBox 7"/>
          <p:cNvSpPr txBox="1"/>
          <p:nvPr/>
        </p:nvSpPr>
        <p:spPr>
          <a:xfrm>
            <a:off x="8748458" y="2267443"/>
            <a:ext cx="8039895" cy="1189883"/>
          </a:xfrm>
          <a:prstGeom prst="rect">
            <a:avLst/>
          </a:prstGeom>
        </p:spPr>
        <p:txBody>
          <a:bodyPr lIns="0" tIns="0" rIns="0" bIns="0" rtlCol="0" anchor="t">
            <a:spAutoFit/>
          </a:bodyPr>
          <a:lstStyle/>
          <a:p>
            <a:pPr marL="0" lvl="0" indent="0" algn="l">
              <a:lnSpc>
                <a:spcPts val="4403"/>
              </a:lnSpc>
              <a:spcBef>
                <a:spcPct val="0"/>
              </a:spcBef>
            </a:pPr>
            <a:r>
              <a:rPr lang="en-US" sz="4539" b="1" u="none" strike="noStrike">
                <a:solidFill>
                  <a:srgbClr val="343434"/>
                </a:solidFill>
                <a:latin typeface="Telegraf Bold"/>
                <a:ea typeface="Telegraf Bold"/>
                <a:cs typeface="Telegraf Bold"/>
                <a:sym typeface="Telegraf Bold"/>
              </a:rPr>
              <a:t>FINAL WORDS: READY TO SPEED UP RELEASES?</a:t>
            </a:r>
          </a:p>
        </p:txBody>
      </p:sp>
      <p:sp>
        <p:nvSpPr>
          <p:cNvPr id="8" name="Freeform 8"/>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9" name="Freeform 9"/>
          <p:cNvSpPr/>
          <p:nvPr/>
        </p:nvSpPr>
        <p:spPr>
          <a:xfrm>
            <a:off x="1028700" y="2804524"/>
            <a:ext cx="6607710" cy="3520315"/>
          </a:xfrm>
          <a:custGeom>
            <a:avLst/>
            <a:gdLst/>
            <a:ahLst/>
            <a:cxnLst/>
            <a:rect l="l" t="t" r="r" b="b"/>
            <a:pathLst>
              <a:path w="6607710" h="3520315">
                <a:moveTo>
                  <a:pt x="0" y="0"/>
                </a:moveTo>
                <a:lnTo>
                  <a:pt x="6607710" y="0"/>
                </a:lnTo>
                <a:lnTo>
                  <a:pt x="6607710" y="3520314"/>
                </a:lnTo>
                <a:lnTo>
                  <a:pt x="0" y="3520314"/>
                </a:lnTo>
                <a:lnTo>
                  <a:pt x="0" y="0"/>
                </a:lnTo>
                <a:close/>
              </a:path>
            </a:pathLst>
          </a:custGeom>
          <a:blipFill>
            <a:blip r:embed="rId5"/>
            <a:stretch>
              <a:fillRect/>
            </a:stretch>
          </a:blipFill>
          <a:ln w="38100" cap="sq">
            <a:solidFill>
              <a:srgbClr val="000000"/>
            </a:solidFill>
            <a:prstDash val="solid"/>
            <a:miter/>
          </a:ln>
        </p:spPr>
      </p:sp>
      <p:sp>
        <p:nvSpPr>
          <p:cNvPr id="10" name="TextBox 10"/>
          <p:cNvSpPr txBox="1"/>
          <p:nvPr/>
        </p:nvSpPr>
        <p:spPr>
          <a:xfrm>
            <a:off x="8748458" y="4498006"/>
            <a:ext cx="7606006" cy="3018790"/>
          </a:xfrm>
          <a:prstGeom prst="rect">
            <a:avLst/>
          </a:prstGeom>
        </p:spPr>
        <p:txBody>
          <a:bodyPr lIns="0" tIns="0" rIns="0" bIns="0" rtlCol="0" anchor="t">
            <a:spAutoFit/>
          </a:bodyPr>
          <a:lstStyle/>
          <a:p>
            <a:pPr algn="just">
              <a:lnSpc>
                <a:spcPts val="2660"/>
              </a:lnSpc>
            </a:pPr>
            <a:r>
              <a:rPr lang="en-US" sz="1900" spc="95">
                <a:solidFill>
                  <a:srgbClr val="343434"/>
                </a:solidFill>
                <a:latin typeface="Telegraf"/>
                <a:ea typeface="Telegraf"/>
                <a:cs typeface="Telegraf"/>
                <a:sym typeface="Telegraf"/>
              </a:rPr>
              <a:t>APIs help apps run smoothly. But to function APIs smoothly, basic testing is needed. Testing API tools reduces bugs, helps teams work faster and saves time. </a:t>
            </a:r>
            <a:r>
              <a:rPr lang="en-US" sz="1900" u="sng" spc="95">
                <a:solidFill>
                  <a:srgbClr val="343434"/>
                </a:solidFill>
                <a:latin typeface="Telegraf"/>
                <a:ea typeface="Telegraf"/>
                <a:cs typeface="Telegraf"/>
                <a:sym typeface="Telegraf"/>
                <a:hlinkClick r:id="rId6" tooltip="https://www.karatelabs.io/api-testing"/>
              </a:rPr>
              <a:t>API automation testing</a:t>
            </a:r>
            <a:r>
              <a:rPr lang="en-US" sz="1900" spc="95">
                <a:solidFill>
                  <a:srgbClr val="343434"/>
                </a:solidFill>
                <a:latin typeface="Telegraf"/>
                <a:ea typeface="Telegraf"/>
                <a:cs typeface="Telegraf"/>
                <a:sym typeface="Telegraf"/>
              </a:rPr>
              <a:t> is a smart step toward better software. It allows quick releases and happy users. If you are a beginner aiming for speed and accuracy with less stress, opt for tools like Karate Labs as it makes the job easier and faster. Start simple, use the right tools and keep improving.</a:t>
            </a:r>
          </a:p>
          <a:p>
            <a:pPr algn="just">
              <a:lnSpc>
                <a:spcPts val="2660"/>
              </a:lnSpc>
              <a:spcBef>
                <a:spcPct val="0"/>
              </a:spcBef>
            </a:pPr>
            <a:endParaRPr lang="en-US" sz="1900" spc="95">
              <a:solidFill>
                <a:srgbClr val="343434"/>
              </a:solidFill>
              <a:latin typeface="Telegraf"/>
              <a:ea typeface="Telegraf"/>
              <a:cs typeface="Telegraf"/>
              <a:sym typeface="Telegraf"/>
            </a:endParaRPr>
          </a:p>
        </p:txBody>
      </p:sp>
      <p:sp>
        <p:nvSpPr>
          <p:cNvPr id="11" name="TextBox 11"/>
          <p:cNvSpPr txBox="1"/>
          <p:nvPr/>
        </p:nvSpPr>
        <p:spPr>
          <a:xfrm>
            <a:off x="901376" y="9172575"/>
            <a:ext cx="5189336" cy="421269"/>
          </a:xfrm>
          <a:prstGeom prst="rect">
            <a:avLst/>
          </a:prstGeom>
        </p:spPr>
        <p:txBody>
          <a:bodyPr lIns="0" tIns="0" rIns="0" bIns="0" rtlCol="0" anchor="t">
            <a:spAutoFit/>
          </a:bodyPr>
          <a:lstStyle/>
          <a:p>
            <a:pPr algn="l">
              <a:lnSpc>
                <a:spcPts val="3499"/>
              </a:lnSpc>
              <a:spcBef>
                <a:spcPct val="0"/>
              </a:spcBef>
            </a:pPr>
            <a:r>
              <a:rPr lang="en-US" sz="2499" spc="124" dirty="0" smtClean="0">
                <a:solidFill>
                  <a:srgbClr val="343434"/>
                </a:solidFill>
                <a:latin typeface="Telegraf"/>
                <a:ea typeface="Telegraf"/>
                <a:cs typeface="Telegraf"/>
                <a:sym typeface="Telegraf"/>
              </a:rPr>
              <a:t>www.karatelabs.io</a:t>
            </a:r>
            <a:endParaRPr lang="en-US" sz="2499" spc="124" dirty="0">
              <a:solidFill>
                <a:srgbClr val="343434"/>
              </a:solidFill>
              <a:latin typeface="Telegraf"/>
              <a:ea typeface="Telegraf"/>
              <a:cs typeface="Telegraf"/>
              <a:sym typeface="Telegra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grpSp>
        <p:nvGrpSpPr>
          <p:cNvPr id="2" name="Group 2"/>
          <p:cNvGrpSpPr/>
          <p:nvPr/>
        </p:nvGrpSpPr>
        <p:grpSpPr>
          <a:xfrm>
            <a:off x="4928310" y="2751134"/>
            <a:ext cx="8431381" cy="6106672"/>
            <a:chOff x="0" y="0"/>
            <a:chExt cx="2220611" cy="1608342"/>
          </a:xfrm>
        </p:grpSpPr>
        <p:sp>
          <p:nvSpPr>
            <p:cNvPr id="3" name="Freeform 3"/>
            <p:cNvSpPr/>
            <p:nvPr/>
          </p:nvSpPr>
          <p:spPr>
            <a:xfrm>
              <a:off x="0" y="0"/>
              <a:ext cx="2220611" cy="1608342"/>
            </a:xfrm>
            <a:custGeom>
              <a:avLst/>
              <a:gdLst/>
              <a:ahLst/>
              <a:cxnLst/>
              <a:rect l="l" t="t" r="r" b="b"/>
              <a:pathLst>
                <a:path w="2220611" h="1608342">
                  <a:moveTo>
                    <a:pt x="0" y="0"/>
                  </a:moveTo>
                  <a:lnTo>
                    <a:pt x="2220611" y="0"/>
                  </a:lnTo>
                  <a:lnTo>
                    <a:pt x="2220611" y="1608342"/>
                  </a:lnTo>
                  <a:lnTo>
                    <a:pt x="0" y="1608342"/>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4" name="TextBox 4"/>
            <p:cNvSpPr txBox="1"/>
            <p:nvPr/>
          </p:nvSpPr>
          <p:spPr>
            <a:xfrm>
              <a:off x="0" y="-57150"/>
              <a:ext cx="2220611" cy="1665492"/>
            </a:xfrm>
            <a:prstGeom prst="rect">
              <a:avLst/>
            </a:prstGeom>
          </p:spPr>
          <p:txBody>
            <a:bodyPr lIns="50800" tIns="50800" rIns="50800" bIns="50800" rtlCol="0" anchor="ctr"/>
            <a:lstStyle/>
            <a:p>
              <a:pPr algn="ctr">
                <a:lnSpc>
                  <a:spcPts val="3639"/>
                </a:lnSpc>
              </a:pPr>
              <a:endParaRPr/>
            </a:p>
          </p:txBody>
        </p:sp>
      </p:grpSp>
      <p:sp>
        <p:nvSpPr>
          <p:cNvPr id="5" name="Freeform 5"/>
          <p:cNvSpPr/>
          <p:nvPr/>
        </p:nvSpPr>
        <p:spPr>
          <a:xfrm rot="760705">
            <a:off x="1423346" y="-1948290"/>
            <a:ext cx="15441309" cy="6543255"/>
          </a:xfrm>
          <a:custGeom>
            <a:avLst/>
            <a:gdLst/>
            <a:ahLst/>
            <a:cxnLst/>
            <a:rect l="l" t="t" r="r" b="b"/>
            <a:pathLst>
              <a:path w="15441309" h="6543255">
                <a:moveTo>
                  <a:pt x="0" y="0"/>
                </a:moveTo>
                <a:lnTo>
                  <a:pt x="15441308" y="0"/>
                </a:lnTo>
                <a:lnTo>
                  <a:pt x="15441308" y="6543255"/>
                </a:lnTo>
                <a:lnTo>
                  <a:pt x="0" y="6543255"/>
                </a:lnTo>
                <a:lnTo>
                  <a:pt x="0" y="0"/>
                </a:lnTo>
                <a:close/>
              </a:path>
            </a:pathLst>
          </a:custGeom>
          <a:blipFill>
            <a:blip r:embed="rId2"/>
            <a:stretch>
              <a:fillRect/>
            </a:stretch>
          </a:blipFill>
        </p:spPr>
      </p:sp>
      <p:sp>
        <p:nvSpPr>
          <p:cNvPr id="6" name="TextBox 6"/>
          <p:cNvSpPr txBox="1"/>
          <p:nvPr/>
        </p:nvSpPr>
        <p:spPr>
          <a:xfrm>
            <a:off x="4421043" y="1640492"/>
            <a:ext cx="9445915" cy="637433"/>
          </a:xfrm>
          <a:prstGeom prst="rect">
            <a:avLst/>
          </a:prstGeom>
        </p:spPr>
        <p:txBody>
          <a:bodyPr lIns="0" tIns="0" rIns="0" bIns="0" rtlCol="0" anchor="t">
            <a:spAutoFit/>
          </a:bodyPr>
          <a:lstStyle/>
          <a:p>
            <a:pPr marL="0" lvl="0" indent="0" algn="ctr">
              <a:lnSpc>
                <a:spcPts val="4403"/>
              </a:lnSpc>
              <a:spcBef>
                <a:spcPct val="0"/>
              </a:spcBef>
            </a:pPr>
            <a:r>
              <a:rPr lang="en-US" sz="4539" b="1" u="none" strike="noStrike">
                <a:solidFill>
                  <a:srgbClr val="343434"/>
                </a:solidFill>
                <a:latin typeface="Telegraf Bold"/>
                <a:ea typeface="Telegraf Bold"/>
                <a:cs typeface="Telegraf Bold"/>
                <a:sym typeface="Telegraf Bold"/>
              </a:rPr>
              <a:t>CONTACT US</a:t>
            </a:r>
          </a:p>
        </p:txBody>
      </p:sp>
      <p:sp>
        <p:nvSpPr>
          <p:cNvPr id="7" name="TextBox 7"/>
          <p:cNvSpPr txBox="1"/>
          <p:nvPr/>
        </p:nvSpPr>
        <p:spPr>
          <a:xfrm>
            <a:off x="6090712" y="3601714"/>
            <a:ext cx="6282762" cy="3889630"/>
          </a:xfrm>
          <a:prstGeom prst="rect">
            <a:avLst/>
          </a:prstGeom>
        </p:spPr>
        <p:txBody>
          <a:bodyPr lIns="0" tIns="0" rIns="0" bIns="0" rtlCol="0" anchor="t">
            <a:spAutoFit/>
          </a:bodyPr>
          <a:lstStyle/>
          <a:p>
            <a:pPr algn="ctr">
              <a:lnSpc>
                <a:spcPts val="2328"/>
              </a:lnSpc>
            </a:pPr>
            <a:r>
              <a:rPr lang="en-US" sz="2400" dirty="0">
                <a:solidFill>
                  <a:srgbClr val="F2F7FA"/>
                </a:solidFill>
                <a:latin typeface="Telegraf"/>
                <a:ea typeface="Telegraf"/>
                <a:cs typeface="Telegraf"/>
                <a:sym typeface="Telegraf"/>
              </a:rPr>
              <a:t>Mail : </a:t>
            </a:r>
          </a:p>
          <a:p>
            <a:pPr algn="ctr">
              <a:lnSpc>
                <a:spcPts val="2328"/>
              </a:lnSpc>
            </a:pPr>
            <a:r>
              <a:rPr lang="en-US" sz="2400" u="sng" dirty="0">
                <a:solidFill>
                  <a:srgbClr val="F2F7FA"/>
                </a:solidFill>
                <a:latin typeface="Telegraf"/>
                <a:ea typeface="Telegraf"/>
                <a:cs typeface="Telegraf"/>
                <a:sym typeface="Telegraf"/>
                <a:hlinkClick r:id="rId3" tooltip="mailto:info@karatelabs.io"/>
              </a:rPr>
              <a:t>info@karatelabs.io</a:t>
            </a:r>
          </a:p>
          <a:p>
            <a:pPr algn="ctr">
              <a:lnSpc>
                <a:spcPts val="2328"/>
              </a:lnSpc>
            </a:pPr>
            <a:endParaRPr lang="en-US" sz="2400" u="sng" dirty="0">
              <a:solidFill>
                <a:srgbClr val="F2F7FA"/>
              </a:solidFill>
              <a:latin typeface="Telegraf"/>
              <a:ea typeface="Telegraf"/>
              <a:cs typeface="Telegraf"/>
              <a:sym typeface="Telegraf"/>
              <a:hlinkClick r:id="rId3" tooltip="mailto:info@karatelabs.io"/>
            </a:endParaRPr>
          </a:p>
          <a:p>
            <a:pPr algn="ctr">
              <a:lnSpc>
                <a:spcPts val="2328"/>
              </a:lnSpc>
            </a:pPr>
            <a:r>
              <a:rPr lang="en-US" sz="2400" dirty="0" err="1">
                <a:solidFill>
                  <a:srgbClr val="F2F7FA"/>
                </a:solidFill>
                <a:latin typeface="Telegraf"/>
                <a:ea typeface="Telegraf"/>
                <a:cs typeface="Telegraf"/>
                <a:sym typeface="Telegraf"/>
              </a:rPr>
              <a:t>Phn</a:t>
            </a:r>
            <a:r>
              <a:rPr lang="en-US" sz="2400" dirty="0">
                <a:solidFill>
                  <a:srgbClr val="F2F7FA"/>
                </a:solidFill>
                <a:latin typeface="Telegraf"/>
                <a:ea typeface="Telegraf"/>
                <a:cs typeface="Telegraf"/>
                <a:sym typeface="Telegraf"/>
              </a:rPr>
              <a:t> No : </a:t>
            </a:r>
          </a:p>
          <a:p>
            <a:pPr algn="ctr">
              <a:lnSpc>
                <a:spcPts val="2328"/>
              </a:lnSpc>
            </a:pPr>
            <a:r>
              <a:rPr lang="en-US" sz="2400" dirty="0">
                <a:solidFill>
                  <a:srgbClr val="F2F7FA"/>
                </a:solidFill>
                <a:latin typeface="Telegraf"/>
                <a:ea typeface="Telegraf"/>
                <a:cs typeface="Telegraf"/>
                <a:sym typeface="Telegraf"/>
              </a:rPr>
              <a:t>+44 7900 225047</a:t>
            </a:r>
          </a:p>
          <a:p>
            <a:pPr algn="ctr">
              <a:lnSpc>
                <a:spcPts val="2328"/>
              </a:lnSpc>
            </a:pPr>
            <a:endParaRPr lang="en-US" sz="2400" dirty="0">
              <a:solidFill>
                <a:srgbClr val="F2F7FA"/>
              </a:solidFill>
              <a:latin typeface="Telegraf"/>
              <a:ea typeface="Telegraf"/>
              <a:cs typeface="Telegraf"/>
              <a:sym typeface="Telegraf"/>
            </a:endParaRPr>
          </a:p>
          <a:p>
            <a:pPr algn="ctr">
              <a:lnSpc>
                <a:spcPts val="2328"/>
              </a:lnSpc>
            </a:pPr>
            <a:r>
              <a:rPr lang="en-US" sz="2400" dirty="0">
                <a:solidFill>
                  <a:srgbClr val="F2F7FA"/>
                </a:solidFill>
                <a:latin typeface="Telegraf"/>
                <a:ea typeface="Telegraf"/>
                <a:cs typeface="Telegraf"/>
                <a:sym typeface="Telegraf"/>
              </a:rPr>
              <a:t>Address :</a:t>
            </a:r>
          </a:p>
          <a:p>
            <a:pPr algn="ctr">
              <a:lnSpc>
                <a:spcPts val="2328"/>
              </a:lnSpc>
            </a:pPr>
            <a:r>
              <a:rPr lang="en-US" sz="2400" dirty="0">
                <a:solidFill>
                  <a:srgbClr val="F2F7FA"/>
                </a:solidFill>
                <a:latin typeface="Telegraf"/>
                <a:ea typeface="Telegraf"/>
                <a:cs typeface="Telegraf"/>
                <a:sym typeface="Telegraf"/>
              </a:rPr>
              <a:t>1507 </a:t>
            </a:r>
            <a:r>
              <a:rPr lang="en-US" sz="2400" dirty="0" err="1">
                <a:solidFill>
                  <a:srgbClr val="F2F7FA"/>
                </a:solidFill>
                <a:latin typeface="Telegraf"/>
                <a:ea typeface="Telegraf"/>
                <a:cs typeface="Telegraf"/>
                <a:sym typeface="Telegraf"/>
              </a:rPr>
              <a:t>Sandcroft</a:t>
            </a:r>
            <a:r>
              <a:rPr lang="en-US" sz="2400" dirty="0">
                <a:solidFill>
                  <a:srgbClr val="F2F7FA"/>
                </a:solidFill>
                <a:latin typeface="Telegraf"/>
                <a:ea typeface="Telegraf"/>
                <a:cs typeface="Telegraf"/>
                <a:sym typeface="Telegraf"/>
              </a:rPr>
              <a:t> Ln, Sugar Land, TX 77479, United States</a:t>
            </a:r>
          </a:p>
          <a:p>
            <a:pPr algn="ctr">
              <a:lnSpc>
                <a:spcPts val="2328"/>
              </a:lnSpc>
            </a:pPr>
            <a:endParaRPr lang="en-US" sz="2400" dirty="0">
              <a:solidFill>
                <a:srgbClr val="F2F7FA"/>
              </a:solidFill>
              <a:latin typeface="Telegraf"/>
              <a:ea typeface="Telegraf"/>
              <a:cs typeface="Telegraf"/>
              <a:sym typeface="Telegraf"/>
            </a:endParaRPr>
          </a:p>
          <a:p>
            <a:pPr algn="ctr">
              <a:lnSpc>
                <a:spcPts val="2328"/>
              </a:lnSpc>
            </a:pPr>
            <a:r>
              <a:rPr lang="en-US" sz="2400" dirty="0">
                <a:solidFill>
                  <a:srgbClr val="F2F7FA"/>
                </a:solidFill>
                <a:latin typeface="Telegraf"/>
                <a:ea typeface="Telegraf"/>
                <a:cs typeface="Telegraf"/>
                <a:sym typeface="Telegraf"/>
              </a:rPr>
              <a:t>Website :</a:t>
            </a:r>
          </a:p>
          <a:p>
            <a:pPr algn="ctr">
              <a:lnSpc>
                <a:spcPts val="2328"/>
              </a:lnSpc>
            </a:pPr>
            <a:r>
              <a:rPr lang="en-US" sz="2400" dirty="0">
                <a:solidFill>
                  <a:srgbClr val="F2F7FA"/>
                </a:solidFill>
                <a:latin typeface="Telegraf"/>
                <a:ea typeface="Telegraf"/>
                <a:cs typeface="Telegraf"/>
                <a:sym typeface="Telegraf"/>
              </a:rPr>
              <a:t> www.karatelabs.io</a:t>
            </a:r>
          </a:p>
          <a:p>
            <a:pPr algn="ctr">
              <a:lnSpc>
                <a:spcPts val="2328"/>
              </a:lnSpc>
            </a:pPr>
            <a:endParaRPr lang="en-US" sz="2400" dirty="0">
              <a:solidFill>
                <a:srgbClr val="F2F7FA"/>
              </a:solidFill>
              <a:latin typeface="Telegraf"/>
              <a:ea typeface="Telegraf"/>
              <a:cs typeface="Telegraf"/>
              <a:sym typeface="Telegraf"/>
            </a:endParaRPr>
          </a:p>
        </p:txBody>
      </p:sp>
      <p:sp>
        <p:nvSpPr>
          <p:cNvPr id="8" name="Freeform 8"/>
          <p:cNvSpPr/>
          <p:nvPr/>
        </p:nvSpPr>
        <p:spPr>
          <a:xfrm>
            <a:off x="15135981" y="0"/>
            <a:ext cx="2436966" cy="2436966"/>
          </a:xfrm>
          <a:custGeom>
            <a:avLst/>
            <a:gdLst/>
            <a:ahLst/>
            <a:cxnLst/>
            <a:rect l="l" t="t" r="r" b="b"/>
            <a:pathLst>
              <a:path w="2436966" h="2436966">
                <a:moveTo>
                  <a:pt x="0" y="0"/>
                </a:moveTo>
                <a:lnTo>
                  <a:pt x="2436967" y="0"/>
                </a:lnTo>
                <a:lnTo>
                  <a:pt x="2436967" y="2436966"/>
                </a:lnTo>
                <a:lnTo>
                  <a:pt x="0" y="2436966"/>
                </a:lnTo>
                <a:lnTo>
                  <a:pt x="0" y="0"/>
                </a:lnTo>
                <a:close/>
              </a:path>
            </a:pathLst>
          </a:custGeom>
          <a:blipFill>
            <a:blip r:embed="rId4"/>
            <a:stretch>
              <a:fillRect/>
            </a:stretch>
          </a:blipFill>
        </p:spPr>
      </p:sp>
      <p:sp>
        <p:nvSpPr>
          <p:cNvPr id="9" name="TextBox 9"/>
          <p:cNvSpPr txBox="1"/>
          <p:nvPr/>
        </p:nvSpPr>
        <p:spPr>
          <a:xfrm>
            <a:off x="6453740" y="7656178"/>
            <a:ext cx="5556706" cy="887095"/>
          </a:xfrm>
          <a:prstGeom prst="rect">
            <a:avLst/>
          </a:prstGeom>
        </p:spPr>
        <p:txBody>
          <a:bodyPr lIns="0" tIns="0" rIns="0" bIns="0" rtlCol="0" anchor="t">
            <a:spAutoFit/>
          </a:bodyPr>
          <a:lstStyle/>
          <a:p>
            <a:pPr algn="ctr">
              <a:lnSpc>
                <a:spcPts val="7279"/>
              </a:lnSpc>
            </a:pPr>
            <a:r>
              <a:rPr lang="en-US" sz="5199" b="1">
                <a:solidFill>
                  <a:srgbClr val="FFBD59"/>
                </a:solidFill>
                <a:latin typeface="Canva Sans Bold"/>
                <a:ea typeface="Canva Sans Bold"/>
                <a:cs typeface="Canva Sans Bold"/>
                <a:sym typeface="Canva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607</Words>
  <Application>Microsoft Office PowerPoint</Application>
  <PresentationFormat>Custom</PresentationFormat>
  <Paragraphs>58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Canva Sans Bold</vt:lpstr>
      <vt:lpstr>Telegraf</vt:lpstr>
      <vt:lpstr>Calibri</vt:lpstr>
      <vt:lpstr>Telegraf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Gradient Modern Project Presentation</dc:title>
  <cp:lastModifiedBy>Amiya</cp:lastModifiedBy>
  <cp:revision>2</cp:revision>
  <dcterms:created xsi:type="dcterms:W3CDTF">2006-08-16T00:00:00Z</dcterms:created>
  <dcterms:modified xsi:type="dcterms:W3CDTF">2025-11-27T05:32:06Z</dcterms:modified>
  <dc:identifier>DAG2hAJPZBE</dc:identifier>
</cp:coreProperties>
</file>