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8288000" cy="10287000"/>
  <p:notesSz cx="6858000" cy="9144000"/>
  <p:embeddedFontLst>
    <p:embeddedFont>
      <p:font typeface="Canva Sans Bold" charset="0"/>
      <p:regular r:id="rId10"/>
    </p:embeddedFont>
    <p:embeddedFont>
      <p:font typeface="Calibri" pitchFamily="34" charset="0"/>
      <p:regular r:id="rId11"/>
      <p:bold r:id="rId12"/>
      <p:italic r:id="rId13"/>
      <p:boldItalic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61" d="100"/>
          <a:sy n="61" d="100"/>
        </p:scale>
        <p:origin x="-444"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27-Nov-25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27-Nov-25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27-Nov-25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27-Nov-25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27-Nov-25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27-Nov-25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27-Nov-25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27-Nov-25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27-Nov-25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27-Nov-25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27-Nov-25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27-Nov-25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www.karatelabs.io/api-testing" TargetMode="External"/><Relationship Id="rId5" Type="http://schemas.openxmlformats.org/officeDocument/2006/relationships/image" Target="../media/image1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hyperlink" Target="mailto:info@karatelabs.io"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F7FA"/>
        </a:solidFill>
        <a:effectLst/>
      </p:bgPr>
    </p:bg>
    <p:spTree>
      <p:nvGrpSpPr>
        <p:cNvPr id="1" name=""/>
        <p:cNvGrpSpPr/>
        <p:nvPr/>
      </p:nvGrpSpPr>
      <p:grpSpPr>
        <a:xfrm>
          <a:off x="0" y="0"/>
          <a:ext cx="0" cy="0"/>
          <a:chOff x="0" y="0"/>
          <a:chExt cx="0" cy="0"/>
        </a:xfrm>
      </p:grpSpPr>
      <p:sp>
        <p:nvSpPr>
          <p:cNvPr id="2" name="Freeform 2"/>
          <p:cNvSpPr/>
          <p:nvPr/>
        </p:nvSpPr>
        <p:spPr>
          <a:xfrm rot="-207862">
            <a:off x="6110388" y="5304279"/>
            <a:ext cx="15048401" cy="6376760"/>
          </a:xfrm>
          <a:custGeom>
            <a:avLst/>
            <a:gdLst/>
            <a:ahLst/>
            <a:cxnLst/>
            <a:rect l="l" t="t" r="r" b="b"/>
            <a:pathLst>
              <a:path w="15048401" h="6376760">
                <a:moveTo>
                  <a:pt x="0" y="0"/>
                </a:moveTo>
                <a:lnTo>
                  <a:pt x="15048401" y="0"/>
                </a:lnTo>
                <a:lnTo>
                  <a:pt x="15048401" y="6376760"/>
                </a:lnTo>
                <a:lnTo>
                  <a:pt x="0" y="6376760"/>
                </a:lnTo>
                <a:lnTo>
                  <a:pt x="0" y="0"/>
                </a:lnTo>
                <a:close/>
              </a:path>
            </a:pathLst>
          </a:custGeom>
          <a:blipFill>
            <a:blip r:embed="rId2"/>
            <a:stretch>
              <a:fillRect/>
            </a:stretch>
          </a:blipFill>
        </p:spPr>
      </p:sp>
      <p:grpSp>
        <p:nvGrpSpPr>
          <p:cNvPr id="3" name="Group 3"/>
          <p:cNvGrpSpPr/>
          <p:nvPr/>
        </p:nvGrpSpPr>
        <p:grpSpPr>
          <a:xfrm>
            <a:off x="-332478" y="6968372"/>
            <a:ext cx="10830676" cy="253726"/>
            <a:chOff x="0" y="0"/>
            <a:chExt cx="2852524" cy="66825"/>
          </a:xfrm>
        </p:grpSpPr>
        <p:sp>
          <p:nvSpPr>
            <p:cNvPr id="4" name="Freeform 4"/>
            <p:cNvSpPr/>
            <p:nvPr/>
          </p:nvSpPr>
          <p:spPr>
            <a:xfrm>
              <a:off x="0" y="0"/>
              <a:ext cx="2852524" cy="66825"/>
            </a:xfrm>
            <a:custGeom>
              <a:avLst/>
              <a:gdLst/>
              <a:ahLst/>
              <a:cxnLst/>
              <a:rect l="l" t="t" r="r" b="b"/>
              <a:pathLst>
                <a:path w="2852524" h="66825">
                  <a:moveTo>
                    <a:pt x="0" y="0"/>
                  </a:moveTo>
                  <a:lnTo>
                    <a:pt x="2852524" y="0"/>
                  </a:lnTo>
                  <a:lnTo>
                    <a:pt x="2852524" y="66825"/>
                  </a:lnTo>
                  <a:lnTo>
                    <a:pt x="0" y="66825"/>
                  </a:lnTo>
                  <a:close/>
                </a:path>
              </a:pathLst>
            </a:custGeom>
            <a:gradFill rotWithShape="1">
              <a:gsLst>
                <a:gs pos="0">
                  <a:srgbClr val="E4B795">
                    <a:alpha val="100000"/>
                  </a:srgbClr>
                </a:gs>
                <a:gs pos="50000">
                  <a:srgbClr val="699ACD">
                    <a:alpha val="100000"/>
                  </a:srgbClr>
                </a:gs>
                <a:gs pos="100000">
                  <a:srgbClr val="2F679F">
                    <a:alpha val="100000"/>
                  </a:srgbClr>
                </a:gs>
              </a:gsLst>
              <a:path path="circle">
                <a:fillToRect r="100000" b="100000"/>
              </a:path>
              <a:tileRect l="-100000" t="-100000"/>
            </a:gradFill>
          </p:spPr>
        </p:sp>
        <p:sp>
          <p:nvSpPr>
            <p:cNvPr id="5" name="TextBox 5"/>
            <p:cNvSpPr txBox="1"/>
            <p:nvPr/>
          </p:nvSpPr>
          <p:spPr>
            <a:xfrm>
              <a:off x="0" y="-57150"/>
              <a:ext cx="2852524" cy="123975"/>
            </a:xfrm>
            <a:prstGeom prst="rect">
              <a:avLst/>
            </a:prstGeom>
          </p:spPr>
          <p:txBody>
            <a:bodyPr lIns="50800" tIns="50800" rIns="50800" bIns="50800" rtlCol="0" anchor="ctr"/>
            <a:lstStyle/>
            <a:p>
              <a:pPr algn="ctr">
                <a:lnSpc>
                  <a:spcPts val="3639"/>
                </a:lnSpc>
              </a:pPr>
              <a:endParaRPr/>
            </a:p>
          </p:txBody>
        </p:sp>
      </p:grpSp>
      <p:sp>
        <p:nvSpPr>
          <p:cNvPr id="6" name="Freeform 6"/>
          <p:cNvSpPr/>
          <p:nvPr/>
        </p:nvSpPr>
        <p:spPr>
          <a:xfrm flipV="1">
            <a:off x="-641393" y="-1165054"/>
            <a:ext cx="6732105" cy="4030848"/>
          </a:xfrm>
          <a:custGeom>
            <a:avLst/>
            <a:gdLst/>
            <a:ahLst/>
            <a:cxnLst/>
            <a:rect l="l" t="t" r="r" b="b"/>
            <a:pathLst>
              <a:path w="6732105" h="4030848">
                <a:moveTo>
                  <a:pt x="0" y="4030848"/>
                </a:moveTo>
                <a:lnTo>
                  <a:pt x="6732105" y="4030848"/>
                </a:lnTo>
                <a:lnTo>
                  <a:pt x="6732105" y="0"/>
                </a:lnTo>
                <a:lnTo>
                  <a:pt x="0" y="0"/>
                </a:lnTo>
                <a:lnTo>
                  <a:pt x="0" y="4030848"/>
                </a:lnTo>
                <a:close/>
              </a:path>
            </a:pathLst>
          </a:custGeom>
          <a:blipFill>
            <a:blip r:embed="rId3"/>
            <a:stretch>
              <a:fillRect/>
            </a:stretch>
          </a:blipFill>
        </p:spPr>
      </p:sp>
      <p:sp>
        <p:nvSpPr>
          <p:cNvPr id="7" name="Freeform 7"/>
          <p:cNvSpPr/>
          <p:nvPr/>
        </p:nvSpPr>
        <p:spPr>
          <a:xfrm>
            <a:off x="15135981" y="0"/>
            <a:ext cx="2436966" cy="2436966"/>
          </a:xfrm>
          <a:custGeom>
            <a:avLst/>
            <a:gdLst/>
            <a:ahLst/>
            <a:cxnLst/>
            <a:rect l="l" t="t" r="r" b="b"/>
            <a:pathLst>
              <a:path w="2436966" h="2436966">
                <a:moveTo>
                  <a:pt x="0" y="0"/>
                </a:moveTo>
                <a:lnTo>
                  <a:pt x="2436967" y="0"/>
                </a:lnTo>
                <a:lnTo>
                  <a:pt x="2436967" y="2436966"/>
                </a:lnTo>
                <a:lnTo>
                  <a:pt x="0" y="2436966"/>
                </a:lnTo>
                <a:lnTo>
                  <a:pt x="0" y="0"/>
                </a:lnTo>
                <a:close/>
              </a:path>
            </a:pathLst>
          </a:custGeom>
          <a:blipFill>
            <a:blip r:embed="rId4"/>
            <a:stretch>
              <a:fillRect/>
            </a:stretch>
          </a:blipFill>
        </p:spPr>
      </p:sp>
      <p:sp>
        <p:nvSpPr>
          <p:cNvPr id="8" name="Freeform 8"/>
          <p:cNvSpPr/>
          <p:nvPr/>
        </p:nvSpPr>
        <p:spPr>
          <a:xfrm>
            <a:off x="12906560" y="1678732"/>
            <a:ext cx="4229294" cy="6929535"/>
          </a:xfrm>
          <a:custGeom>
            <a:avLst/>
            <a:gdLst/>
            <a:ahLst/>
            <a:cxnLst/>
            <a:rect l="l" t="t" r="r" b="b"/>
            <a:pathLst>
              <a:path w="4229294" h="6929535">
                <a:moveTo>
                  <a:pt x="0" y="0"/>
                </a:moveTo>
                <a:lnTo>
                  <a:pt x="4229294" y="0"/>
                </a:lnTo>
                <a:lnTo>
                  <a:pt x="4229294" y="6929536"/>
                </a:lnTo>
                <a:lnTo>
                  <a:pt x="0" y="6929536"/>
                </a:lnTo>
                <a:lnTo>
                  <a:pt x="0" y="0"/>
                </a:lnTo>
                <a:close/>
              </a:path>
            </a:pathLst>
          </a:custGeom>
          <a:blipFill>
            <a:blip r:embed="rId5"/>
            <a:stretch>
              <a:fillRect/>
            </a:stretch>
          </a:blipFill>
        </p:spPr>
      </p:sp>
      <p:sp>
        <p:nvSpPr>
          <p:cNvPr id="9" name="TextBox 9"/>
          <p:cNvSpPr txBox="1"/>
          <p:nvPr/>
        </p:nvSpPr>
        <p:spPr>
          <a:xfrm>
            <a:off x="691728" y="4692030"/>
            <a:ext cx="10797967" cy="769589"/>
          </a:xfrm>
          <a:prstGeom prst="rect">
            <a:avLst/>
          </a:prstGeom>
        </p:spPr>
        <p:txBody>
          <a:bodyPr lIns="0" tIns="0" rIns="0" bIns="0" rtlCol="0" anchor="t">
            <a:spAutoFit/>
          </a:bodyPr>
          <a:lstStyle/>
          <a:p>
            <a:pPr algn="l">
              <a:lnSpc>
                <a:spcPts val="5881"/>
              </a:lnSpc>
              <a:spcBef>
                <a:spcPct val="0"/>
              </a:spcBef>
            </a:pPr>
            <a:r>
              <a:rPr lang="en-US" sz="4201" b="1" spc="210">
                <a:solidFill>
                  <a:srgbClr val="164B82"/>
                </a:solidFill>
                <a:latin typeface="Telegraf Bold"/>
                <a:ea typeface="Telegraf Bold"/>
                <a:cs typeface="Telegraf Bold"/>
                <a:sym typeface="Telegraf Bold"/>
              </a:rPr>
              <a:t>API AUTOMATION TESTING</a:t>
            </a:r>
            <a:r>
              <a:rPr lang="en-US" sz="4201" b="1" spc="210">
                <a:solidFill>
                  <a:srgbClr val="343434"/>
                </a:solidFill>
                <a:latin typeface="Telegraf Bold"/>
                <a:ea typeface="Telegraf Bold"/>
                <a:cs typeface="Telegraf Bold"/>
                <a:sym typeface="Telegraf Bold"/>
              </a:rPr>
              <a:t> 101:</a:t>
            </a:r>
          </a:p>
        </p:txBody>
      </p:sp>
      <p:sp>
        <p:nvSpPr>
          <p:cNvPr id="10" name="TextBox 10"/>
          <p:cNvSpPr txBox="1"/>
          <p:nvPr/>
        </p:nvSpPr>
        <p:spPr>
          <a:xfrm>
            <a:off x="691728" y="5531116"/>
            <a:ext cx="10797967" cy="1325243"/>
          </a:xfrm>
          <a:prstGeom prst="rect">
            <a:avLst/>
          </a:prstGeom>
        </p:spPr>
        <p:txBody>
          <a:bodyPr lIns="0" tIns="0" rIns="0" bIns="0" rtlCol="0" anchor="t">
            <a:spAutoFit/>
          </a:bodyPr>
          <a:lstStyle/>
          <a:p>
            <a:pPr algn="l">
              <a:lnSpc>
                <a:spcPts val="5180"/>
              </a:lnSpc>
              <a:spcBef>
                <a:spcPct val="0"/>
              </a:spcBef>
            </a:pPr>
            <a:r>
              <a:rPr lang="en-US" sz="3700" spc="403">
                <a:solidFill>
                  <a:srgbClr val="343434"/>
                </a:solidFill>
                <a:latin typeface="Telegraf"/>
                <a:ea typeface="Telegraf"/>
                <a:cs typeface="Telegraf"/>
                <a:sym typeface="Telegraf"/>
              </a:rPr>
              <a:t>A BEGINNER’S GUIDE TO FASTER RELEASES</a:t>
            </a:r>
          </a:p>
        </p:txBody>
      </p:sp>
      <p:sp>
        <p:nvSpPr>
          <p:cNvPr id="11" name="TextBox 11"/>
          <p:cNvSpPr txBox="1"/>
          <p:nvPr/>
        </p:nvSpPr>
        <p:spPr>
          <a:xfrm>
            <a:off x="901376" y="9172575"/>
            <a:ext cx="5189336" cy="421269"/>
          </a:xfrm>
          <a:prstGeom prst="rect">
            <a:avLst/>
          </a:prstGeom>
        </p:spPr>
        <p:txBody>
          <a:bodyPr lIns="0" tIns="0" rIns="0" bIns="0" rtlCol="0" anchor="t">
            <a:spAutoFit/>
          </a:bodyPr>
          <a:lstStyle/>
          <a:p>
            <a:pPr algn="l">
              <a:lnSpc>
                <a:spcPts val="3499"/>
              </a:lnSpc>
              <a:spcBef>
                <a:spcPct val="0"/>
              </a:spcBef>
            </a:pPr>
            <a:r>
              <a:rPr lang="en-US" sz="2499" spc="124" dirty="0" smtClean="0">
                <a:solidFill>
                  <a:srgbClr val="343434"/>
                </a:solidFill>
                <a:latin typeface="Telegraf"/>
                <a:ea typeface="Telegraf"/>
                <a:cs typeface="Telegraf"/>
                <a:sym typeface="Telegraf"/>
              </a:rPr>
              <a:t>www.karatelabs.io</a:t>
            </a:r>
            <a:endParaRPr lang="en-US" sz="2499" spc="124" dirty="0">
              <a:solidFill>
                <a:srgbClr val="343434"/>
              </a:solidFill>
              <a:latin typeface="Telegraf"/>
              <a:ea typeface="Telegraf"/>
              <a:cs typeface="Telegraf"/>
              <a:sym typeface="Telegraf"/>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7FA"/>
        </a:solidFill>
        <a:effectLst/>
      </p:bgPr>
    </p:bg>
    <p:spTree>
      <p:nvGrpSpPr>
        <p:cNvPr id="1" name=""/>
        <p:cNvGrpSpPr/>
        <p:nvPr/>
      </p:nvGrpSpPr>
      <p:grpSpPr>
        <a:xfrm>
          <a:off x="0" y="0"/>
          <a:ext cx="0" cy="0"/>
          <a:chOff x="0" y="0"/>
          <a:chExt cx="0" cy="0"/>
        </a:xfrm>
      </p:grpSpPr>
      <p:sp>
        <p:nvSpPr>
          <p:cNvPr id="2" name="Freeform 2"/>
          <p:cNvSpPr/>
          <p:nvPr/>
        </p:nvSpPr>
        <p:spPr>
          <a:xfrm>
            <a:off x="2384366" y="-1968064"/>
            <a:ext cx="12760102" cy="5407093"/>
          </a:xfrm>
          <a:custGeom>
            <a:avLst/>
            <a:gdLst/>
            <a:ahLst/>
            <a:cxnLst/>
            <a:rect l="l" t="t" r="r" b="b"/>
            <a:pathLst>
              <a:path w="12760102" h="5407093">
                <a:moveTo>
                  <a:pt x="0" y="0"/>
                </a:moveTo>
                <a:lnTo>
                  <a:pt x="12760102" y="0"/>
                </a:lnTo>
                <a:lnTo>
                  <a:pt x="12760102" y="5407093"/>
                </a:lnTo>
                <a:lnTo>
                  <a:pt x="0" y="5407093"/>
                </a:lnTo>
                <a:lnTo>
                  <a:pt x="0" y="0"/>
                </a:lnTo>
                <a:close/>
              </a:path>
            </a:pathLst>
          </a:custGeom>
          <a:blipFill>
            <a:blip r:embed="rId2"/>
            <a:stretch>
              <a:fillRect/>
            </a:stretch>
          </a:blipFill>
        </p:spPr>
      </p:sp>
      <p:grpSp>
        <p:nvGrpSpPr>
          <p:cNvPr id="3" name="Group 3"/>
          <p:cNvGrpSpPr/>
          <p:nvPr/>
        </p:nvGrpSpPr>
        <p:grpSpPr>
          <a:xfrm>
            <a:off x="-408865" y="-392510"/>
            <a:ext cx="7501837" cy="11072020"/>
            <a:chOff x="0" y="0"/>
            <a:chExt cx="1975792" cy="2916088"/>
          </a:xfrm>
        </p:grpSpPr>
        <p:sp>
          <p:nvSpPr>
            <p:cNvPr id="4" name="Freeform 4"/>
            <p:cNvSpPr/>
            <p:nvPr/>
          </p:nvSpPr>
          <p:spPr>
            <a:xfrm>
              <a:off x="0" y="0"/>
              <a:ext cx="1975793" cy="2916088"/>
            </a:xfrm>
            <a:custGeom>
              <a:avLst/>
              <a:gdLst/>
              <a:ahLst/>
              <a:cxnLst/>
              <a:rect l="l" t="t" r="r" b="b"/>
              <a:pathLst>
                <a:path w="1975793" h="2916088">
                  <a:moveTo>
                    <a:pt x="0" y="0"/>
                  </a:moveTo>
                  <a:lnTo>
                    <a:pt x="1975793" y="0"/>
                  </a:lnTo>
                  <a:lnTo>
                    <a:pt x="1975793" y="2916088"/>
                  </a:lnTo>
                  <a:lnTo>
                    <a:pt x="0" y="2916088"/>
                  </a:lnTo>
                  <a:close/>
                </a:path>
              </a:pathLst>
            </a:custGeom>
            <a:gradFill rotWithShape="1">
              <a:gsLst>
                <a:gs pos="0">
                  <a:srgbClr val="E4B795">
                    <a:alpha val="100000"/>
                  </a:srgbClr>
                </a:gs>
                <a:gs pos="50000">
                  <a:srgbClr val="699ACD">
                    <a:alpha val="100000"/>
                  </a:srgbClr>
                </a:gs>
                <a:gs pos="100000">
                  <a:srgbClr val="2F679F">
                    <a:alpha val="100000"/>
                  </a:srgbClr>
                </a:gs>
              </a:gsLst>
              <a:path path="circle">
                <a:fillToRect r="100000" b="100000"/>
              </a:path>
              <a:tileRect l="-100000" t="-100000"/>
            </a:gradFill>
          </p:spPr>
        </p:sp>
        <p:sp>
          <p:nvSpPr>
            <p:cNvPr id="5" name="TextBox 5"/>
            <p:cNvSpPr txBox="1"/>
            <p:nvPr/>
          </p:nvSpPr>
          <p:spPr>
            <a:xfrm>
              <a:off x="0" y="-57150"/>
              <a:ext cx="1975792" cy="2973238"/>
            </a:xfrm>
            <a:prstGeom prst="rect">
              <a:avLst/>
            </a:prstGeom>
          </p:spPr>
          <p:txBody>
            <a:bodyPr lIns="50800" tIns="50800" rIns="50800" bIns="50800" rtlCol="0" anchor="ctr"/>
            <a:lstStyle/>
            <a:p>
              <a:pPr algn="ctr">
                <a:lnSpc>
                  <a:spcPts val="3639"/>
                </a:lnSpc>
              </a:pPr>
              <a:endParaRPr/>
            </a:p>
          </p:txBody>
        </p:sp>
      </p:grpSp>
      <p:sp>
        <p:nvSpPr>
          <p:cNvPr id="6" name="Freeform 6"/>
          <p:cNvSpPr/>
          <p:nvPr/>
        </p:nvSpPr>
        <p:spPr>
          <a:xfrm>
            <a:off x="11431877" y="6332344"/>
            <a:ext cx="12760102" cy="5407093"/>
          </a:xfrm>
          <a:custGeom>
            <a:avLst/>
            <a:gdLst/>
            <a:ahLst/>
            <a:cxnLst/>
            <a:rect l="l" t="t" r="r" b="b"/>
            <a:pathLst>
              <a:path w="12760102" h="5407093">
                <a:moveTo>
                  <a:pt x="0" y="0"/>
                </a:moveTo>
                <a:lnTo>
                  <a:pt x="12760102" y="0"/>
                </a:lnTo>
                <a:lnTo>
                  <a:pt x="12760102" y="5407093"/>
                </a:lnTo>
                <a:lnTo>
                  <a:pt x="0" y="5407093"/>
                </a:lnTo>
                <a:lnTo>
                  <a:pt x="0" y="0"/>
                </a:lnTo>
                <a:close/>
              </a:path>
            </a:pathLst>
          </a:custGeom>
          <a:blipFill>
            <a:blip r:embed="rId2"/>
            <a:stretch>
              <a:fillRect/>
            </a:stretch>
          </a:blipFill>
        </p:spPr>
      </p:sp>
      <p:sp>
        <p:nvSpPr>
          <p:cNvPr id="7" name="Freeform 7"/>
          <p:cNvSpPr/>
          <p:nvPr/>
        </p:nvSpPr>
        <p:spPr>
          <a:xfrm>
            <a:off x="15135981" y="0"/>
            <a:ext cx="2436966" cy="2436966"/>
          </a:xfrm>
          <a:custGeom>
            <a:avLst/>
            <a:gdLst/>
            <a:ahLst/>
            <a:cxnLst/>
            <a:rect l="l" t="t" r="r" b="b"/>
            <a:pathLst>
              <a:path w="2436966" h="2436966">
                <a:moveTo>
                  <a:pt x="0" y="0"/>
                </a:moveTo>
                <a:lnTo>
                  <a:pt x="2436967" y="0"/>
                </a:lnTo>
                <a:lnTo>
                  <a:pt x="2436967" y="2436966"/>
                </a:lnTo>
                <a:lnTo>
                  <a:pt x="0" y="2436966"/>
                </a:lnTo>
                <a:lnTo>
                  <a:pt x="0" y="0"/>
                </a:lnTo>
                <a:close/>
              </a:path>
            </a:pathLst>
          </a:custGeom>
          <a:blipFill>
            <a:blip r:embed="rId3"/>
            <a:stretch>
              <a:fillRect/>
            </a:stretch>
          </a:blipFill>
        </p:spPr>
      </p:sp>
      <p:grpSp>
        <p:nvGrpSpPr>
          <p:cNvPr id="8" name="Group 8"/>
          <p:cNvGrpSpPr>
            <a:grpSpLocks noChangeAspect="1"/>
          </p:cNvGrpSpPr>
          <p:nvPr/>
        </p:nvGrpSpPr>
        <p:grpSpPr>
          <a:xfrm>
            <a:off x="1251929" y="1739048"/>
            <a:ext cx="4488229" cy="6219472"/>
            <a:chOff x="0" y="0"/>
            <a:chExt cx="4734560" cy="6560820"/>
          </a:xfrm>
        </p:grpSpPr>
        <p:sp>
          <p:nvSpPr>
            <p:cNvPr id="9" name="Freeform 9"/>
            <p:cNvSpPr/>
            <p:nvPr/>
          </p:nvSpPr>
          <p:spPr>
            <a:xfrm>
              <a:off x="36830" y="50800"/>
              <a:ext cx="4645660" cy="6473190"/>
            </a:xfrm>
            <a:custGeom>
              <a:avLst/>
              <a:gdLst/>
              <a:ahLst/>
              <a:cxnLst/>
              <a:rect l="l" t="t" r="r" b="b"/>
              <a:pathLst>
                <a:path w="4645660" h="6473190">
                  <a:moveTo>
                    <a:pt x="4368800" y="0"/>
                  </a:moveTo>
                  <a:lnTo>
                    <a:pt x="276860" y="0"/>
                  </a:lnTo>
                  <a:cubicBezTo>
                    <a:pt x="124460" y="0"/>
                    <a:pt x="0" y="123190"/>
                    <a:pt x="0" y="276860"/>
                  </a:cubicBezTo>
                  <a:lnTo>
                    <a:pt x="0" y="6196330"/>
                  </a:lnTo>
                  <a:cubicBezTo>
                    <a:pt x="0" y="6350000"/>
                    <a:pt x="124460" y="6473190"/>
                    <a:pt x="276860" y="6473190"/>
                  </a:cubicBezTo>
                  <a:lnTo>
                    <a:pt x="4368800" y="6473190"/>
                  </a:lnTo>
                  <a:cubicBezTo>
                    <a:pt x="4522470" y="6473190"/>
                    <a:pt x="4645660" y="6348730"/>
                    <a:pt x="4645660" y="6196330"/>
                  </a:cubicBezTo>
                  <a:lnTo>
                    <a:pt x="4645660" y="276860"/>
                  </a:lnTo>
                  <a:cubicBezTo>
                    <a:pt x="4645660" y="123190"/>
                    <a:pt x="4522470" y="0"/>
                    <a:pt x="4368800" y="0"/>
                  </a:cubicBezTo>
                  <a:close/>
                  <a:moveTo>
                    <a:pt x="4425950" y="6156960"/>
                  </a:moveTo>
                  <a:cubicBezTo>
                    <a:pt x="4425950" y="6212840"/>
                    <a:pt x="4380230" y="6258560"/>
                    <a:pt x="4324350" y="6258560"/>
                  </a:cubicBezTo>
                  <a:lnTo>
                    <a:pt x="321310" y="6258560"/>
                  </a:lnTo>
                  <a:cubicBezTo>
                    <a:pt x="265430" y="6258560"/>
                    <a:pt x="219710" y="6212840"/>
                    <a:pt x="219710" y="6156960"/>
                  </a:cubicBezTo>
                  <a:lnTo>
                    <a:pt x="219710" y="316230"/>
                  </a:lnTo>
                  <a:cubicBezTo>
                    <a:pt x="219710" y="260350"/>
                    <a:pt x="265430" y="214630"/>
                    <a:pt x="321310" y="214630"/>
                  </a:cubicBezTo>
                  <a:lnTo>
                    <a:pt x="4325620" y="214630"/>
                  </a:lnTo>
                  <a:cubicBezTo>
                    <a:pt x="4381500" y="214630"/>
                    <a:pt x="4427220" y="260350"/>
                    <a:pt x="4427220" y="316230"/>
                  </a:cubicBezTo>
                  <a:lnTo>
                    <a:pt x="4427220" y="6156960"/>
                  </a:lnTo>
                  <a:close/>
                </a:path>
              </a:pathLst>
            </a:custGeom>
            <a:solidFill>
              <a:srgbClr val="010101"/>
            </a:solidFill>
          </p:spPr>
        </p:sp>
        <p:sp>
          <p:nvSpPr>
            <p:cNvPr id="10" name="Freeform 10"/>
            <p:cNvSpPr/>
            <p:nvPr/>
          </p:nvSpPr>
          <p:spPr>
            <a:xfrm>
              <a:off x="0" y="16511"/>
              <a:ext cx="4716780" cy="6544310"/>
            </a:xfrm>
            <a:custGeom>
              <a:avLst/>
              <a:gdLst/>
              <a:ahLst/>
              <a:cxnLst/>
              <a:rect l="l" t="t" r="r" b="b"/>
              <a:pathLst>
                <a:path w="4716780" h="6544310">
                  <a:moveTo>
                    <a:pt x="4395470" y="36829"/>
                  </a:moveTo>
                  <a:cubicBezTo>
                    <a:pt x="4552950" y="36829"/>
                    <a:pt x="4681220" y="165099"/>
                    <a:pt x="4681220" y="322579"/>
                  </a:cubicBezTo>
                  <a:lnTo>
                    <a:pt x="4681220" y="6222999"/>
                  </a:lnTo>
                  <a:cubicBezTo>
                    <a:pt x="4681220" y="6380479"/>
                    <a:pt x="4552950" y="6508750"/>
                    <a:pt x="4395470" y="6508750"/>
                  </a:cubicBezTo>
                  <a:lnTo>
                    <a:pt x="321310" y="6508750"/>
                  </a:lnTo>
                  <a:cubicBezTo>
                    <a:pt x="163830" y="6508750"/>
                    <a:pt x="35560" y="6380480"/>
                    <a:pt x="35560" y="6223000"/>
                  </a:cubicBezTo>
                  <a:lnTo>
                    <a:pt x="35560" y="322580"/>
                  </a:lnTo>
                  <a:cubicBezTo>
                    <a:pt x="35560" y="165100"/>
                    <a:pt x="163830" y="36830"/>
                    <a:pt x="321310" y="36830"/>
                  </a:cubicBezTo>
                  <a:lnTo>
                    <a:pt x="4395470" y="36830"/>
                  </a:lnTo>
                  <a:moveTo>
                    <a:pt x="4395470" y="0"/>
                  </a:moveTo>
                  <a:lnTo>
                    <a:pt x="321310" y="0"/>
                  </a:lnTo>
                  <a:cubicBezTo>
                    <a:pt x="143510" y="0"/>
                    <a:pt x="0" y="144780"/>
                    <a:pt x="0" y="322580"/>
                  </a:cubicBezTo>
                  <a:lnTo>
                    <a:pt x="0" y="6223000"/>
                  </a:lnTo>
                  <a:cubicBezTo>
                    <a:pt x="0" y="6400800"/>
                    <a:pt x="143510" y="6544309"/>
                    <a:pt x="321310" y="6544309"/>
                  </a:cubicBezTo>
                  <a:lnTo>
                    <a:pt x="4395470" y="6544309"/>
                  </a:lnTo>
                  <a:cubicBezTo>
                    <a:pt x="4573270" y="6544309"/>
                    <a:pt x="4716780" y="6400800"/>
                    <a:pt x="4716780" y="6223000"/>
                  </a:cubicBezTo>
                  <a:lnTo>
                    <a:pt x="4716780" y="322580"/>
                  </a:lnTo>
                  <a:cubicBezTo>
                    <a:pt x="4716780" y="144780"/>
                    <a:pt x="4573270" y="0"/>
                    <a:pt x="4395470" y="0"/>
                  </a:cubicBezTo>
                  <a:close/>
                </a:path>
              </a:pathLst>
            </a:custGeom>
            <a:solidFill>
              <a:srgbClr val="565656"/>
            </a:solidFill>
          </p:spPr>
        </p:sp>
        <p:sp>
          <p:nvSpPr>
            <p:cNvPr id="11" name="Freeform 11"/>
            <p:cNvSpPr/>
            <p:nvPr/>
          </p:nvSpPr>
          <p:spPr>
            <a:xfrm>
              <a:off x="256540" y="265430"/>
              <a:ext cx="4207510" cy="6043930"/>
            </a:xfrm>
            <a:custGeom>
              <a:avLst/>
              <a:gdLst/>
              <a:ahLst/>
              <a:cxnLst/>
              <a:rect l="l" t="t" r="r" b="b"/>
              <a:pathLst>
                <a:path w="4207510" h="6043930">
                  <a:moveTo>
                    <a:pt x="4206240" y="5942330"/>
                  </a:moveTo>
                  <a:cubicBezTo>
                    <a:pt x="4206240" y="5998210"/>
                    <a:pt x="4160520" y="6043930"/>
                    <a:pt x="4104640" y="6043930"/>
                  </a:cubicBezTo>
                  <a:lnTo>
                    <a:pt x="101600" y="6043930"/>
                  </a:lnTo>
                  <a:cubicBezTo>
                    <a:pt x="45720" y="6043930"/>
                    <a:pt x="0" y="5998210"/>
                    <a:pt x="0" y="5942330"/>
                  </a:cubicBezTo>
                  <a:lnTo>
                    <a:pt x="0" y="101600"/>
                  </a:lnTo>
                  <a:cubicBezTo>
                    <a:pt x="0" y="45720"/>
                    <a:pt x="45720" y="0"/>
                    <a:pt x="101600" y="0"/>
                  </a:cubicBezTo>
                  <a:lnTo>
                    <a:pt x="4105910" y="0"/>
                  </a:lnTo>
                  <a:cubicBezTo>
                    <a:pt x="4161790" y="0"/>
                    <a:pt x="4207510" y="45720"/>
                    <a:pt x="4207510" y="101600"/>
                  </a:cubicBezTo>
                  <a:lnTo>
                    <a:pt x="4207510" y="5942330"/>
                  </a:lnTo>
                  <a:close/>
                </a:path>
              </a:pathLst>
            </a:custGeom>
            <a:blipFill>
              <a:blip r:embed="rId4"/>
              <a:stretch>
                <a:fillRect l="-837" r="-837"/>
              </a:stretch>
            </a:blipFill>
          </p:spPr>
        </p:sp>
        <p:sp>
          <p:nvSpPr>
            <p:cNvPr id="12" name="Freeform 12"/>
            <p:cNvSpPr/>
            <p:nvPr/>
          </p:nvSpPr>
          <p:spPr>
            <a:xfrm>
              <a:off x="1951378" y="120589"/>
              <a:ext cx="79963" cy="76322"/>
            </a:xfrm>
            <a:custGeom>
              <a:avLst/>
              <a:gdLst/>
              <a:ahLst/>
              <a:cxnLst/>
              <a:rect l="l" t="t" r="r" b="b"/>
              <a:pathLst>
                <a:path w="79963" h="76322">
                  <a:moveTo>
                    <a:pt x="39982" y="61"/>
                  </a:moveTo>
                  <a:cubicBezTo>
                    <a:pt x="26330" y="0"/>
                    <a:pt x="13688" y="7248"/>
                    <a:pt x="6844" y="19062"/>
                  </a:cubicBezTo>
                  <a:cubicBezTo>
                    <a:pt x="0" y="30875"/>
                    <a:pt x="0" y="45447"/>
                    <a:pt x="6844" y="57260"/>
                  </a:cubicBezTo>
                  <a:cubicBezTo>
                    <a:pt x="13688" y="69074"/>
                    <a:pt x="26330" y="76322"/>
                    <a:pt x="39982" y="76261"/>
                  </a:cubicBezTo>
                  <a:cubicBezTo>
                    <a:pt x="53634" y="76322"/>
                    <a:pt x="66276" y="69074"/>
                    <a:pt x="73120" y="57260"/>
                  </a:cubicBezTo>
                  <a:cubicBezTo>
                    <a:pt x="79964" y="45447"/>
                    <a:pt x="79964" y="30875"/>
                    <a:pt x="73120" y="19062"/>
                  </a:cubicBezTo>
                  <a:cubicBezTo>
                    <a:pt x="66276" y="7248"/>
                    <a:pt x="53634" y="0"/>
                    <a:pt x="39982" y="61"/>
                  </a:cubicBezTo>
                  <a:close/>
                </a:path>
              </a:pathLst>
            </a:custGeom>
            <a:solidFill>
              <a:srgbClr val="333333"/>
            </a:solidFill>
          </p:spPr>
        </p:sp>
        <p:sp>
          <p:nvSpPr>
            <p:cNvPr id="13" name="Freeform 13"/>
            <p:cNvSpPr/>
            <p:nvPr/>
          </p:nvSpPr>
          <p:spPr>
            <a:xfrm>
              <a:off x="2119473" y="104052"/>
              <a:ext cx="114614" cy="109395"/>
            </a:xfrm>
            <a:custGeom>
              <a:avLst/>
              <a:gdLst/>
              <a:ahLst/>
              <a:cxnLst/>
              <a:rect l="l" t="t" r="r" b="b"/>
              <a:pathLst>
                <a:path w="114614" h="109395">
                  <a:moveTo>
                    <a:pt x="57307" y="88"/>
                  </a:moveTo>
                  <a:cubicBezTo>
                    <a:pt x="37739" y="0"/>
                    <a:pt x="19619" y="10390"/>
                    <a:pt x="9809" y="27322"/>
                  </a:cubicBezTo>
                  <a:cubicBezTo>
                    <a:pt x="0" y="44255"/>
                    <a:pt x="0" y="65141"/>
                    <a:pt x="9809" y="82074"/>
                  </a:cubicBezTo>
                  <a:cubicBezTo>
                    <a:pt x="19619" y="99006"/>
                    <a:pt x="37739" y="109396"/>
                    <a:pt x="57307" y="109308"/>
                  </a:cubicBezTo>
                  <a:cubicBezTo>
                    <a:pt x="76875" y="109396"/>
                    <a:pt x="94995" y="99006"/>
                    <a:pt x="104804" y="82074"/>
                  </a:cubicBezTo>
                  <a:cubicBezTo>
                    <a:pt x="114614" y="65141"/>
                    <a:pt x="114614" y="44255"/>
                    <a:pt x="104804" y="27322"/>
                  </a:cubicBezTo>
                  <a:cubicBezTo>
                    <a:pt x="94995" y="10390"/>
                    <a:pt x="76875" y="0"/>
                    <a:pt x="57307" y="88"/>
                  </a:cubicBezTo>
                  <a:close/>
                </a:path>
              </a:pathLst>
            </a:custGeom>
            <a:solidFill>
              <a:srgbClr val="333333"/>
            </a:solidFill>
          </p:spPr>
        </p:sp>
        <p:sp>
          <p:nvSpPr>
            <p:cNvPr id="14" name="Freeform 14"/>
            <p:cNvSpPr/>
            <p:nvPr/>
          </p:nvSpPr>
          <p:spPr>
            <a:xfrm>
              <a:off x="2328944" y="128221"/>
              <a:ext cx="63971" cy="61058"/>
            </a:xfrm>
            <a:custGeom>
              <a:avLst/>
              <a:gdLst/>
              <a:ahLst/>
              <a:cxnLst/>
              <a:rect l="l" t="t" r="r" b="b"/>
              <a:pathLst>
                <a:path w="63971" h="61058">
                  <a:moveTo>
                    <a:pt x="31986" y="49"/>
                  </a:moveTo>
                  <a:cubicBezTo>
                    <a:pt x="21064" y="0"/>
                    <a:pt x="10951" y="5799"/>
                    <a:pt x="5476" y="15250"/>
                  </a:cubicBezTo>
                  <a:cubicBezTo>
                    <a:pt x="0" y="24700"/>
                    <a:pt x="0" y="36358"/>
                    <a:pt x="5476" y="45808"/>
                  </a:cubicBezTo>
                  <a:cubicBezTo>
                    <a:pt x="10951" y="55259"/>
                    <a:pt x="21064" y="61058"/>
                    <a:pt x="31986" y="61009"/>
                  </a:cubicBezTo>
                  <a:cubicBezTo>
                    <a:pt x="42908" y="61058"/>
                    <a:pt x="53021" y="55259"/>
                    <a:pt x="58496" y="45808"/>
                  </a:cubicBezTo>
                  <a:cubicBezTo>
                    <a:pt x="63971" y="36358"/>
                    <a:pt x="63971" y="24700"/>
                    <a:pt x="58496" y="15250"/>
                  </a:cubicBezTo>
                  <a:cubicBezTo>
                    <a:pt x="53021" y="5799"/>
                    <a:pt x="42908" y="0"/>
                    <a:pt x="31986" y="49"/>
                  </a:cubicBezTo>
                  <a:close/>
                </a:path>
              </a:pathLst>
            </a:custGeom>
            <a:solidFill>
              <a:srgbClr val="333333"/>
            </a:solidFill>
          </p:spPr>
        </p:sp>
        <p:sp>
          <p:nvSpPr>
            <p:cNvPr id="15" name="Freeform 15"/>
            <p:cNvSpPr/>
            <p:nvPr/>
          </p:nvSpPr>
          <p:spPr>
            <a:xfrm>
              <a:off x="2346270" y="144758"/>
              <a:ext cx="29320" cy="27985"/>
            </a:xfrm>
            <a:custGeom>
              <a:avLst/>
              <a:gdLst/>
              <a:ahLst/>
              <a:cxnLst/>
              <a:rect l="l" t="t" r="r" b="b"/>
              <a:pathLst>
                <a:path w="29320" h="27985">
                  <a:moveTo>
                    <a:pt x="14660" y="22"/>
                  </a:moveTo>
                  <a:cubicBezTo>
                    <a:pt x="9654" y="0"/>
                    <a:pt x="5019" y="2657"/>
                    <a:pt x="2509" y="6989"/>
                  </a:cubicBezTo>
                  <a:cubicBezTo>
                    <a:pt x="0" y="11320"/>
                    <a:pt x="0" y="16664"/>
                    <a:pt x="2509" y="20995"/>
                  </a:cubicBezTo>
                  <a:cubicBezTo>
                    <a:pt x="5019" y="25327"/>
                    <a:pt x="9654" y="27984"/>
                    <a:pt x="14660" y="27962"/>
                  </a:cubicBezTo>
                  <a:cubicBezTo>
                    <a:pt x="19666" y="27984"/>
                    <a:pt x="24301" y="25327"/>
                    <a:pt x="26811" y="20995"/>
                  </a:cubicBezTo>
                  <a:cubicBezTo>
                    <a:pt x="29320" y="16664"/>
                    <a:pt x="29320" y="11320"/>
                    <a:pt x="26811" y="6989"/>
                  </a:cubicBezTo>
                  <a:cubicBezTo>
                    <a:pt x="24301" y="2657"/>
                    <a:pt x="19666" y="0"/>
                    <a:pt x="14660" y="22"/>
                  </a:cubicBezTo>
                  <a:close/>
                </a:path>
              </a:pathLst>
            </a:custGeom>
            <a:solidFill>
              <a:srgbClr val="E9E8E9"/>
            </a:solidFill>
          </p:spPr>
        </p:sp>
        <p:sp>
          <p:nvSpPr>
            <p:cNvPr id="16" name="Freeform 16"/>
            <p:cNvSpPr/>
            <p:nvPr/>
          </p:nvSpPr>
          <p:spPr>
            <a:xfrm>
              <a:off x="2344044" y="144768"/>
              <a:ext cx="15993" cy="15264"/>
            </a:xfrm>
            <a:custGeom>
              <a:avLst/>
              <a:gdLst/>
              <a:ahLst/>
              <a:cxnLst/>
              <a:rect l="l" t="t" r="r" b="b"/>
              <a:pathLst>
                <a:path w="15993" h="15264">
                  <a:moveTo>
                    <a:pt x="7996" y="12"/>
                  </a:moveTo>
                  <a:cubicBezTo>
                    <a:pt x="5266" y="0"/>
                    <a:pt x="2737" y="1449"/>
                    <a:pt x="1368" y="3812"/>
                  </a:cubicBezTo>
                  <a:cubicBezTo>
                    <a:pt x="0" y="6175"/>
                    <a:pt x="0" y="9089"/>
                    <a:pt x="1368" y="11452"/>
                  </a:cubicBezTo>
                  <a:cubicBezTo>
                    <a:pt x="2737" y="13815"/>
                    <a:pt x="5266" y="15264"/>
                    <a:pt x="7996" y="15252"/>
                  </a:cubicBezTo>
                  <a:cubicBezTo>
                    <a:pt x="10726" y="15264"/>
                    <a:pt x="13255" y="13815"/>
                    <a:pt x="14623" y="11452"/>
                  </a:cubicBezTo>
                  <a:cubicBezTo>
                    <a:pt x="15992" y="9089"/>
                    <a:pt x="15992" y="6175"/>
                    <a:pt x="14623" y="3812"/>
                  </a:cubicBezTo>
                  <a:cubicBezTo>
                    <a:pt x="13255" y="1449"/>
                    <a:pt x="10726" y="0"/>
                    <a:pt x="7996" y="12"/>
                  </a:cubicBezTo>
                  <a:close/>
                </a:path>
              </a:pathLst>
            </a:custGeom>
            <a:solidFill>
              <a:srgbClr val="010101"/>
            </a:solidFill>
          </p:spPr>
        </p:sp>
        <p:sp>
          <p:nvSpPr>
            <p:cNvPr id="17" name="Freeform 17"/>
            <p:cNvSpPr/>
            <p:nvPr/>
          </p:nvSpPr>
          <p:spPr>
            <a:xfrm>
              <a:off x="4716780" y="534670"/>
              <a:ext cx="19050" cy="278130"/>
            </a:xfrm>
            <a:custGeom>
              <a:avLst/>
              <a:gdLst/>
              <a:ahLst/>
              <a:cxnLst/>
              <a:rect l="l" t="t" r="r" b="b"/>
              <a:pathLst>
                <a:path w="19050" h="278130">
                  <a:moveTo>
                    <a:pt x="0" y="0"/>
                  </a:moveTo>
                  <a:lnTo>
                    <a:pt x="0" y="278130"/>
                  </a:lnTo>
                  <a:cubicBezTo>
                    <a:pt x="19050" y="278130"/>
                    <a:pt x="16510" y="262890"/>
                    <a:pt x="16510" y="243840"/>
                  </a:cubicBezTo>
                  <a:lnTo>
                    <a:pt x="16510" y="35560"/>
                  </a:lnTo>
                  <a:cubicBezTo>
                    <a:pt x="16510" y="16510"/>
                    <a:pt x="19050" y="0"/>
                    <a:pt x="0" y="0"/>
                  </a:cubicBezTo>
                  <a:close/>
                </a:path>
              </a:pathLst>
            </a:custGeom>
            <a:solidFill>
              <a:srgbClr val="424242"/>
            </a:solidFill>
          </p:spPr>
        </p:sp>
        <p:sp>
          <p:nvSpPr>
            <p:cNvPr id="18" name="Freeform 18"/>
            <p:cNvSpPr/>
            <p:nvPr/>
          </p:nvSpPr>
          <p:spPr>
            <a:xfrm>
              <a:off x="4716780" y="861060"/>
              <a:ext cx="19050" cy="278130"/>
            </a:xfrm>
            <a:custGeom>
              <a:avLst/>
              <a:gdLst/>
              <a:ahLst/>
              <a:cxnLst/>
              <a:rect l="l" t="t" r="r" b="b"/>
              <a:pathLst>
                <a:path w="19050" h="278130">
                  <a:moveTo>
                    <a:pt x="0" y="0"/>
                  </a:moveTo>
                  <a:lnTo>
                    <a:pt x="0" y="278130"/>
                  </a:lnTo>
                  <a:cubicBezTo>
                    <a:pt x="19050" y="278130"/>
                    <a:pt x="16510" y="262890"/>
                    <a:pt x="16510" y="243840"/>
                  </a:cubicBezTo>
                  <a:lnTo>
                    <a:pt x="16510" y="35560"/>
                  </a:lnTo>
                  <a:cubicBezTo>
                    <a:pt x="16510" y="16510"/>
                    <a:pt x="19050" y="0"/>
                    <a:pt x="0" y="0"/>
                  </a:cubicBezTo>
                  <a:close/>
                </a:path>
              </a:pathLst>
            </a:custGeom>
            <a:solidFill>
              <a:srgbClr val="424242"/>
            </a:solidFill>
          </p:spPr>
        </p:sp>
        <p:sp>
          <p:nvSpPr>
            <p:cNvPr id="19" name="Freeform 19"/>
            <p:cNvSpPr/>
            <p:nvPr/>
          </p:nvSpPr>
          <p:spPr>
            <a:xfrm>
              <a:off x="4064000" y="-2540"/>
              <a:ext cx="320040" cy="19050"/>
            </a:xfrm>
            <a:custGeom>
              <a:avLst/>
              <a:gdLst/>
              <a:ahLst/>
              <a:cxnLst/>
              <a:rect l="l" t="t" r="r" b="b"/>
              <a:pathLst>
                <a:path w="320040" h="19050">
                  <a:moveTo>
                    <a:pt x="0" y="19050"/>
                  </a:moveTo>
                  <a:lnTo>
                    <a:pt x="320040" y="19050"/>
                  </a:lnTo>
                  <a:cubicBezTo>
                    <a:pt x="320040" y="0"/>
                    <a:pt x="304800" y="2540"/>
                    <a:pt x="285750" y="2540"/>
                  </a:cubicBezTo>
                  <a:lnTo>
                    <a:pt x="34290" y="2540"/>
                  </a:lnTo>
                  <a:cubicBezTo>
                    <a:pt x="15240" y="2540"/>
                    <a:pt x="0" y="0"/>
                    <a:pt x="0" y="19050"/>
                  </a:cubicBezTo>
                  <a:close/>
                </a:path>
              </a:pathLst>
            </a:custGeom>
            <a:solidFill>
              <a:srgbClr val="424242"/>
            </a:solidFill>
          </p:spPr>
        </p:sp>
      </p:grpSp>
      <p:sp>
        <p:nvSpPr>
          <p:cNvPr id="20" name="TextBox 20"/>
          <p:cNvSpPr txBox="1"/>
          <p:nvPr/>
        </p:nvSpPr>
        <p:spPr>
          <a:xfrm>
            <a:off x="7994703" y="2859974"/>
            <a:ext cx="8403819" cy="637433"/>
          </a:xfrm>
          <a:prstGeom prst="rect">
            <a:avLst/>
          </a:prstGeom>
        </p:spPr>
        <p:txBody>
          <a:bodyPr lIns="0" tIns="0" rIns="0" bIns="0" rtlCol="0" anchor="t">
            <a:spAutoFit/>
          </a:bodyPr>
          <a:lstStyle/>
          <a:p>
            <a:pPr algn="l">
              <a:lnSpc>
                <a:spcPts val="4403"/>
              </a:lnSpc>
            </a:pPr>
            <a:r>
              <a:rPr lang="en-US" sz="4539" b="1">
                <a:solidFill>
                  <a:srgbClr val="343434"/>
                </a:solidFill>
                <a:latin typeface="Telegraf Bold"/>
                <a:ea typeface="Telegraf Bold"/>
                <a:cs typeface="Telegraf Bold"/>
                <a:sym typeface="Telegraf Bold"/>
              </a:rPr>
              <a:t>INTRODUCTION</a:t>
            </a:r>
          </a:p>
        </p:txBody>
      </p:sp>
      <p:sp>
        <p:nvSpPr>
          <p:cNvPr id="21" name="TextBox 21"/>
          <p:cNvSpPr txBox="1"/>
          <p:nvPr/>
        </p:nvSpPr>
        <p:spPr>
          <a:xfrm>
            <a:off x="7994703" y="3806115"/>
            <a:ext cx="8115300" cy="2018665"/>
          </a:xfrm>
          <a:prstGeom prst="rect">
            <a:avLst/>
          </a:prstGeom>
        </p:spPr>
        <p:txBody>
          <a:bodyPr lIns="0" tIns="0" rIns="0" bIns="0" rtlCol="0" anchor="t">
            <a:spAutoFit/>
          </a:bodyPr>
          <a:lstStyle/>
          <a:p>
            <a:pPr algn="just">
              <a:lnSpc>
                <a:spcPts val="2660"/>
              </a:lnSpc>
              <a:spcBef>
                <a:spcPct val="0"/>
              </a:spcBef>
            </a:pPr>
            <a:r>
              <a:rPr lang="en-US" sz="1900" spc="95">
                <a:solidFill>
                  <a:srgbClr val="343434"/>
                </a:solidFill>
                <a:latin typeface="Telegraf"/>
                <a:ea typeface="Telegraf"/>
                <a:cs typeface="Telegraf"/>
                <a:sym typeface="Telegraf"/>
              </a:rPr>
              <a:t>API automation testing helps teams check if these connections are working properly. It does this quickly and without human effort. Apps like online shopping platforms, banking systems, and social media rely on APIs. If these connections break, users face issues. Automated testing avoids errors and speeds up releases, it saves a lot of time. </a:t>
            </a:r>
          </a:p>
        </p:txBody>
      </p:sp>
      <p:sp>
        <p:nvSpPr>
          <p:cNvPr id="22" name="TextBox 22"/>
          <p:cNvSpPr txBox="1"/>
          <p:nvPr/>
        </p:nvSpPr>
        <p:spPr>
          <a:xfrm>
            <a:off x="901376" y="9172575"/>
            <a:ext cx="5189336" cy="421269"/>
          </a:xfrm>
          <a:prstGeom prst="rect">
            <a:avLst/>
          </a:prstGeom>
        </p:spPr>
        <p:txBody>
          <a:bodyPr lIns="0" tIns="0" rIns="0" bIns="0" rtlCol="0" anchor="t">
            <a:spAutoFit/>
          </a:bodyPr>
          <a:lstStyle/>
          <a:p>
            <a:pPr algn="l">
              <a:lnSpc>
                <a:spcPts val="3499"/>
              </a:lnSpc>
              <a:spcBef>
                <a:spcPct val="0"/>
              </a:spcBef>
            </a:pPr>
            <a:r>
              <a:rPr lang="en-US" sz="2499" spc="124" dirty="0" smtClean="0">
                <a:solidFill>
                  <a:srgbClr val="FFFFFF"/>
                </a:solidFill>
                <a:latin typeface="Telegraf"/>
                <a:ea typeface="Telegraf"/>
                <a:cs typeface="Telegraf"/>
                <a:sym typeface="Telegraf"/>
              </a:rPr>
              <a:t>www.karatelabs.io</a:t>
            </a:r>
            <a:endParaRPr lang="en-US" sz="2499" spc="124" dirty="0">
              <a:solidFill>
                <a:srgbClr val="FFFFFF"/>
              </a:solidFill>
              <a:latin typeface="Telegraf"/>
              <a:ea typeface="Telegraf"/>
              <a:cs typeface="Telegraf"/>
              <a:sym typeface="Telegraf"/>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7FA"/>
        </a:solidFill>
        <a:effectLst/>
      </p:bgPr>
    </p:bg>
    <p:spTree>
      <p:nvGrpSpPr>
        <p:cNvPr id="1" name=""/>
        <p:cNvGrpSpPr/>
        <p:nvPr/>
      </p:nvGrpSpPr>
      <p:grpSpPr>
        <a:xfrm>
          <a:off x="0" y="0"/>
          <a:ext cx="0" cy="0"/>
          <a:chOff x="0" y="0"/>
          <a:chExt cx="0" cy="0"/>
        </a:xfrm>
      </p:grpSpPr>
      <p:sp>
        <p:nvSpPr>
          <p:cNvPr id="2" name="Freeform 2"/>
          <p:cNvSpPr/>
          <p:nvPr/>
        </p:nvSpPr>
        <p:spPr>
          <a:xfrm>
            <a:off x="8440561" y="-3899658"/>
            <a:ext cx="15827806" cy="6707033"/>
          </a:xfrm>
          <a:custGeom>
            <a:avLst/>
            <a:gdLst/>
            <a:ahLst/>
            <a:cxnLst/>
            <a:rect l="l" t="t" r="r" b="b"/>
            <a:pathLst>
              <a:path w="15827806" h="6707033">
                <a:moveTo>
                  <a:pt x="0" y="0"/>
                </a:moveTo>
                <a:lnTo>
                  <a:pt x="15827807" y="0"/>
                </a:lnTo>
                <a:lnTo>
                  <a:pt x="15827807" y="6707033"/>
                </a:lnTo>
                <a:lnTo>
                  <a:pt x="0" y="6707033"/>
                </a:lnTo>
                <a:lnTo>
                  <a:pt x="0" y="0"/>
                </a:lnTo>
                <a:close/>
              </a:path>
            </a:pathLst>
          </a:custGeom>
          <a:blipFill>
            <a:blip r:embed="rId2"/>
            <a:stretch>
              <a:fillRect/>
            </a:stretch>
          </a:blipFill>
        </p:spPr>
      </p:sp>
      <p:sp>
        <p:nvSpPr>
          <p:cNvPr id="3" name="Freeform 3"/>
          <p:cNvSpPr/>
          <p:nvPr/>
        </p:nvSpPr>
        <p:spPr>
          <a:xfrm rot="-2120312" flipH="1">
            <a:off x="-2273262" y="8331539"/>
            <a:ext cx="12760102" cy="5407093"/>
          </a:xfrm>
          <a:custGeom>
            <a:avLst/>
            <a:gdLst/>
            <a:ahLst/>
            <a:cxnLst/>
            <a:rect l="l" t="t" r="r" b="b"/>
            <a:pathLst>
              <a:path w="12760102" h="5407093">
                <a:moveTo>
                  <a:pt x="12760102" y="0"/>
                </a:moveTo>
                <a:lnTo>
                  <a:pt x="0" y="0"/>
                </a:lnTo>
                <a:lnTo>
                  <a:pt x="0" y="5407093"/>
                </a:lnTo>
                <a:lnTo>
                  <a:pt x="12760102" y="5407093"/>
                </a:lnTo>
                <a:lnTo>
                  <a:pt x="12760102" y="0"/>
                </a:lnTo>
                <a:close/>
              </a:path>
            </a:pathLst>
          </a:custGeom>
          <a:blipFill>
            <a:blip r:embed="rId2"/>
            <a:stretch>
              <a:fillRect/>
            </a:stretch>
          </a:blipFill>
        </p:spPr>
      </p:sp>
      <p:grpSp>
        <p:nvGrpSpPr>
          <p:cNvPr id="4" name="Group 4"/>
          <p:cNvGrpSpPr/>
          <p:nvPr/>
        </p:nvGrpSpPr>
        <p:grpSpPr>
          <a:xfrm>
            <a:off x="-564764" y="-392510"/>
            <a:ext cx="1437565" cy="11072020"/>
            <a:chOff x="0" y="0"/>
            <a:chExt cx="378618" cy="2916088"/>
          </a:xfrm>
        </p:grpSpPr>
        <p:sp>
          <p:nvSpPr>
            <p:cNvPr id="5" name="Freeform 5"/>
            <p:cNvSpPr/>
            <p:nvPr/>
          </p:nvSpPr>
          <p:spPr>
            <a:xfrm>
              <a:off x="0" y="0"/>
              <a:ext cx="378618" cy="2916088"/>
            </a:xfrm>
            <a:custGeom>
              <a:avLst/>
              <a:gdLst/>
              <a:ahLst/>
              <a:cxnLst/>
              <a:rect l="l" t="t" r="r" b="b"/>
              <a:pathLst>
                <a:path w="378618" h="2916088">
                  <a:moveTo>
                    <a:pt x="0" y="0"/>
                  </a:moveTo>
                  <a:lnTo>
                    <a:pt x="378618" y="0"/>
                  </a:lnTo>
                  <a:lnTo>
                    <a:pt x="378618" y="2916088"/>
                  </a:lnTo>
                  <a:lnTo>
                    <a:pt x="0" y="2916088"/>
                  </a:lnTo>
                  <a:close/>
                </a:path>
              </a:pathLst>
            </a:custGeom>
            <a:gradFill rotWithShape="1">
              <a:gsLst>
                <a:gs pos="0">
                  <a:srgbClr val="E4B795">
                    <a:alpha val="100000"/>
                  </a:srgbClr>
                </a:gs>
                <a:gs pos="50000">
                  <a:srgbClr val="699ACD">
                    <a:alpha val="100000"/>
                  </a:srgbClr>
                </a:gs>
                <a:gs pos="100000">
                  <a:srgbClr val="2F679F">
                    <a:alpha val="100000"/>
                  </a:srgbClr>
                </a:gs>
              </a:gsLst>
              <a:path path="circle">
                <a:fillToRect r="100000" b="100000"/>
              </a:path>
              <a:tileRect l="-100000" t="-100000"/>
            </a:gradFill>
          </p:spPr>
        </p:sp>
        <p:sp>
          <p:nvSpPr>
            <p:cNvPr id="6" name="TextBox 6"/>
            <p:cNvSpPr txBox="1"/>
            <p:nvPr/>
          </p:nvSpPr>
          <p:spPr>
            <a:xfrm>
              <a:off x="0" y="-57150"/>
              <a:ext cx="378618" cy="2973238"/>
            </a:xfrm>
            <a:prstGeom prst="rect">
              <a:avLst/>
            </a:prstGeom>
          </p:spPr>
          <p:txBody>
            <a:bodyPr lIns="50800" tIns="50800" rIns="50800" bIns="50800" rtlCol="0" anchor="ctr"/>
            <a:lstStyle/>
            <a:p>
              <a:pPr algn="ctr">
                <a:lnSpc>
                  <a:spcPts val="3639"/>
                </a:lnSpc>
              </a:pPr>
              <a:endParaRPr/>
            </a:p>
          </p:txBody>
        </p:sp>
      </p:grpSp>
      <p:grpSp>
        <p:nvGrpSpPr>
          <p:cNvPr id="7" name="Group 7"/>
          <p:cNvGrpSpPr/>
          <p:nvPr/>
        </p:nvGrpSpPr>
        <p:grpSpPr>
          <a:xfrm>
            <a:off x="1919757" y="5408821"/>
            <a:ext cx="4947649" cy="1091375"/>
            <a:chOff x="0" y="0"/>
            <a:chExt cx="1816112" cy="400606"/>
          </a:xfrm>
        </p:grpSpPr>
        <p:sp>
          <p:nvSpPr>
            <p:cNvPr id="8" name="Freeform 8"/>
            <p:cNvSpPr/>
            <p:nvPr/>
          </p:nvSpPr>
          <p:spPr>
            <a:xfrm>
              <a:off x="0" y="0"/>
              <a:ext cx="1816112" cy="400606"/>
            </a:xfrm>
            <a:custGeom>
              <a:avLst/>
              <a:gdLst/>
              <a:ahLst/>
              <a:cxnLst/>
              <a:rect l="l" t="t" r="r" b="b"/>
              <a:pathLst>
                <a:path w="1816112" h="400606">
                  <a:moveTo>
                    <a:pt x="0" y="0"/>
                  </a:moveTo>
                  <a:lnTo>
                    <a:pt x="1816112" y="0"/>
                  </a:lnTo>
                  <a:lnTo>
                    <a:pt x="1816112" y="400606"/>
                  </a:lnTo>
                  <a:lnTo>
                    <a:pt x="0" y="400606"/>
                  </a:lnTo>
                  <a:close/>
                </a:path>
              </a:pathLst>
            </a:custGeom>
            <a:gradFill rotWithShape="1">
              <a:gsLst>
                <a:gs pos="0">
                  <a:srgbClr val="E4B795">
                    <a:alpha val="100000"/>
                  </a:srgbClr>
                </a:gs>
                <a:gs pos="50000">
                  <a:srgbClr val="699ACD">
                    <a:alpha val="100000"/>
                  </a:srgbClr>
                </a:gs>
                <a:gs pos="100000">
                  <a:srgbClr val="2F679F">
                    <a:alpha val="100000"/>
                  </a:srgbClr>
                </a:gs>
              </a:gsLst>
              <a:path path="circle">
                <a:fillToRect r="100000" b="100000"/>
              </a:path>
              <a:tileRect l="-100000" t="-100000"/>
            </a:gradFill>
          </p:spPr>
        </p:sp>
        <p:sp>
          <p:nvSpPr>
            <p:cNvPr id="9" name="TextBox 9"/>
            <p:cNvSpPr txBox="1"/>
            <p:nvPr/>
          </p:nvSpPr>
          <p:spPr>
            <a:xfrm>
              <a:off x="0" y="-57150"/>
              <a:ext cx="1816112" cy="457756"/>
            </a:xfrm>
            <a:prstGeom prst="rect">
              <a:avLst/>
            </a:prstGeom>
          </p:spPr>
          <p:txBody>
            <a:bodyPr lIns="50800" tIns="50800" rIns="50800" bIns="50800" rtlCol="0" anchor="ctr"/>
            <a:lstStyle/>
            <a:p>
              <a:pPr algn="ctr">
                <a:lnSpc>
                  <a:spcPts val="3639"/>
                </a:lnSpc>
              </a:pPr>
              <a:endParaRPr/>
            </a:p>
          </p:txBody>
        </p:sp>
      </p:grpSp>
      <p:grpSp>
        <p:nvGrpSpPr>
          <p:cNvPr id="10" name="Group 10"/>
          <p:cNvGrpSpPr/>
          <p:nvPr/>
        </p:nvGrpSpPr>
        <p:grpSpPr>
          <a:xfrm>
            <a:off x="1919757" y="6699177"/>
            <a:ext cx="4947649" cy="1091375"/>
            <a:chOff x="0" y="0"/>
            <a:chExt cx="1816112" cy="400606"/>
          </a:xfrm>
        </p:grpSpPr>
        <p:sp>
          <p:nvSpPr>
            <p:cNvPr id="11" name="Freeform 11"/>
            <p:cNvSpPr/>
            <p:nvPr/>
          </p:nvSpPr>
          <p:spPr>
            <a:xfrm>
              <a:off x="0" y="0"/>
              <a:ext cx="1816112" cy="400606"/>
            </a:xfrm>
            <a:custGeom>
              <a:avLst/>
              <a:gdLst/>
              <a:ahLst/>
              <a:cxnLst/>
              <a:rect l="l" t="t" r="r" b="b"/>
              <a:pathLst>
                <a:path w="1816112" h="400606">
                  <a:moveTo>
                    <a:pt x="0" y="0"/>
                  </a:moveTo>
                  <a:lnTo>
                    <a:pt x="1816112" y="0"/>
                  </a:lnTo>
                  <a:lnTo>
                    <a:pt x="1816112" y="400606"/>
                  </a:lnTo>
                  <a:lnTo>
                    <a:pt x="0" y="400606"/>
                  </a:lnTo>
                  <a:close/>
                </a:path>
              </a:pathLst>
            </a:custGeom>
            <a:gradFill rotWithShape="1">
              <a:gsLst>
                <a:gs pos="0">
                  <a:srgbClr val="E4B795">
                    <a:alpha val="100000"/>
                  </a:srgbClr>
                </a:gs>
                <a:gs pos="50000">
                  <a:srgbClr val="699ACD">
                    <a:alpha val="100000"/>
                  </a:srgbClr>
                </a:gs>
                <a:gs pos="100000">
                  <a:srgbClr val="2F679F">
                    <a:alpha val="100000"/>
                  </a:srgbClr>
                </a:gs>
              </a:gsLst>
              <a:path path="circle">
                <a:fillToRect r="100000" b="100000"/>
              </a:path>
              <a:tileRect l="-100000" t="-100000"/>
            </a:gradFill>
          </p:spPr>
        </p:sp>
        <p:sp>
          <p:nvSpPr>
            <p:cNvPr id="12" name="TextBox 12"/>
            <p:cNvSpPr txBox="1"/>
            <p:nvPr/>
          </p:nvSpPr>
          <p:spPr>
            <a:xfrm>
              <a:off x="0" y="-57150"/>
              <a:ext cx="1816112" cy="457756"/>
            </a:xfrm>
            <a:prstGeom prst="rect">
              <a:avLst/>
            </a:prstGeom>
          </p:spPr>
          <p:txBody>
            <a:bodyPr lIns="50800" tIns="50800" rIns="50800" bIns="50800" rtlCol="0" anchor="ctr"/>
            <a:lstStyle/>
            <a:p>
              <a:pPr algn="ctr">
                <a:lnSpc>
                  <a:spcPts val="3639"/>
                </a:lnSpc>
              </a:pPr>
              <a:endParaRPr/>
            </a:p>
          </p:txBody>
        </p:sp>
      </p:grpSp>
      <p:grpSp>
        <p:nvGrpSpPr>
          <p:cNvPr id="13" name="Group 13"/>
          <p:cNvGrpSpPr/>
          <p:nvPr/>
        </p:nvGrpSpPr>
        <p:grpSpPr>
          <a:xfrm>
            <a:off x="1919757" y="7989533"/>
            <a:ext cx="4947649" cy="1091375"/>
            <a:chOff x="0" y="0"/>
            <a:chExt cx="1816112" cy="400606"/>
          </a:xfrm>
        </p:grpSpPr>
        <p:sp>
          <p:nvSpPr>
            <p:cNvPr id="14" name="Freeform 14"/>
            <p:cNvSpPr/>
            <p:nvPr/>
          </p:nvSpPr>
          <p:spPr>
            <a:xfrm>
              <a:off x="0" y="0"/>
              <a:ext cx="1816112" cy="400606"/>
            </a:xfrm>
            <a:custGeom>
              <a:avLst/>
              <a:gdLst/>
              <a:ahLst/>
              <a:cxnLst/>
              <a:rect l="l" t="t" r="r" b="b"/>
              <a:pathLst>
                <a:path w="1816112" h="400606">
                  <a:moveTo>
                    <a:pt x="0" y="0"/>
                  </a:moveTo>
                  <a:lnTo>
                    <a:pt x="1816112" y="0"/>
                  </a:lnTo>
                  <a:lnTo>
                    <a:pt x="1816112" y="400606"/>
                  </a:lnTo>
                  <a:lnTo>
                    <a:pt x="0" y="400606"/>
                  </a:lnTo>
                  <a:close/>
                </a:path>
              </a:pathLst>
            </a:custGeom>
            <a:gradFill rotWithShape="1">
              <a:gsLst>
                <a:gs pos="0">
                  <a:srgbClr val="E4B795">
                    <a:alpha val="100000"/>
                  </a:srgbClr>
                </a:gs>
                <a:gs pos="50000">
                  <a:srgbClr val="699ACD">
                    <a:alpha val="100000"/>
                  </a:srgbClr>
                </a:gs>
                <a:gs pos="100000">
                  <a:srgbClr val="2F679F">
                    <a:alpha val="100000"/>
                  </a:srgbClr>
                </a:gs>
              </a:gsLst>
              <a:path path="circle">
                <a:fillToRect r="100000" b="100000"/>
              </a:path>
              <a:tileRect l="-100000" t="-100000"/>
            </a:gradFill>
          </p:spPr>
        </p:sp>
        <p:sp>
          <p:nvSpPr>
            <p:cNvPr id="15" name="TextBox 15"/>
            <p:cNvSpPr txBox="1"/>
            <p:nvPr/>
          </p:nvSpPr>
          <p:spPr>
            <a:xfrm>
              <a:off x="0" y="-57150"/>
              <a:ext cx="1816112" cy="457756"/>
            </a:xfrm>
            <a:prstGeom prst="rect">
              <a:avLst/>
            </a:prstGeom>
          </p:spPr>
          <p:txBody>
            <a:bodyPr lIns="50800" tIns="50800" rIns="50800" bIns="50800" rtlCol="0" anchor="ctr"/>
            <a:lstStyle/>
            <a:p>
              <a:pPr algn="ctr">
                <a:lnSpc>
                  <a:spcPts val="3639"/>
                </a:lnSpc>
              </a:pPr>
              <a:endParaRPr/>
            </a:p>
          </p:txBody>
        </p:sp>
      </p:grpSp>
      <p:sp>
        <p:nvSpPr>
          <p:cNvPr id="16" name="Freeform 16"/>
          <p:cNvSpPr/>
          <p:nvPr/>
        </p:nvSpPr>
        <p:spPr>
          <a:xfrm>
            <a:off x="15135981" y="0"/>
            <a:ext cx="2436966" cy="2436966"/>
          </a:xfrm>
          <a:custGeom>
            <a:avLst/>
            <a:gdLst/>
            <a:ahLst/>
            <a:cxnLst/>
            <a:rect l="l" t="t" r="r" b="b"/>
            <a:pathLst>
              <a:path w="2436966" h="2436966">
                <a:moveTo>
                  <a:pt x="0" y="0"/>
                </a:moveTo>
                <a:lnTo>
                  <a:pt x="2436967" y="0"/>
                </a:lnTo>
                <a:lnTo>
                  <a:pt x="2436967" y="2436966"/>
                </a:lnTo>
                <a:lnTo>
                  <a:pt x="0" y="2436966"/>
                </a:lnTo>
                <a:lnTo>
                  <a:pt x="0" y="0"/>
                </a:lnTo>
                <a:close/>
              </a:path>
            </a:pathLst>
          </a:custGeom>
          <a:blipFill>
            <a:blip r:embed="rId3"/>
            <a:stretch>
              <a:fillRect/>
            </a:stretch>
          </a:blipFill>
        </p:spPr>
      </p:sp>
      <p:sp>
        <p:nvSpPr>
          <p:cNvPr id="17" name="Freeform 17"/>
          <p:cNvSpPr/>
          <p:nvPr/>
        </p:nvSpPr>
        <p:spPr>
          <a:xfrm>
            <a:off x="10231390" y="4093553"/>
            <a:ext cx="6853183" cy="3858054"/>
          </a:xfrm>
          <a:custGeom>
            <a:avLst/>
            <a:gdLst/>
            <a:ahLst/>
            <a:cxnLst/>
            <a:rect l="l" t="t" r="r" b="b"/>
            <a:pathLst>
              <a:path w="6853183" h="3858054">
                <a:moveTo>
                  <a:pt x="0" y="0"/>
                </a:moveTo>
                <a:lnTo>
                  <a:pt x="6853183" y="0"/>
                </a:lnTo>
                <a:lnTo>
                  <a:pt x="6853183" y="3858054"/>
                </a:lnTo>
                <a:lnTo>
                  <a:pt x="0" y="3858054"/>
                </a:lnTo>
                <a:lnTo>
                  <a:pt x="0" y="0"/>
                </a:lnTo>
                <a:close/>
              </a:path>
            </a:pathLst>
          </a:custGeom>
          <a:blipFill>
            <a:blip r:embed="rId4"/>
            <a:stretch>
              <a:fillRect/>
            </a:stretch>
          </a:blipFill>
          <a:ln w="38100" cap="sq">
            <a:solidFill>
              <a:srgbClr val="000000"/>
            </a:solidFill>
            <a:prstDash val="solid"/>
            <a:miter/>
          </a:ln>
        </p:spPr>
      </p:sp>
      <p:sp>
        <p:nvSpPr>
          <p:cNvPr id="18" name="TextBox 18"/>
          <p:cNvSpPr txBox="1"/>
          <p:nvPr/>
        </p:nvSpPr>
        <p:spPr>
          <a:xfrm>
            <a:off x="1919757" y="1617492"/>
            <a:ext cx="9407130" cy="1189883"/>
          </a:xfrm>
          <a:prstGeom prst="rect">
            <a:avLst/>
          </a:prstGeom>
        </p:spPr>
        <p:txBody>
          <a:bodyPr lIns="0" tIns="0" rIns="0" bIns="0" rtlCol="0" anchor="t">
            <a:spAutoFit/>
          </a:bodyPr>
          <a:lstStyle/>
          <a:p>
            <a:pPr marL="0" lvl="0" indent="0" algn="l">
              <a:lnSpc>
                <a:spcPts val="4403"/>
              </a:lnSpc>
              <a:spcBef>
                <a:spcPct val="0"/>
              </a:spcBef>
            </a:pPr>
            <a:r>
              <a:rPr lang="en-US" sz="4539" b="1" u="none" strike="noStrike">
                <a:solidFill>
                  <a:srgbClr val="343434"/>
                </a:solidFill>
                <a:latin typeface="Telegraf Bold"/>
                <a:ea typeface="Telegraf Bold"/>
                <a:cs typeface="Telegraf Bold"/>
                <a:sym typeface="Telegraf Bold"/>
              </a:rPr>
              <a:t>WHAT IS AN API AND WHY DOES IT NEED TESTING?</a:t>
            </a:r>
          </a:p>
        </p:txBody>
      </p:sp>
      <p:sp>
        <p:nvSpPr>
          <p:cNvPr id="19" name="TextBox 19"/>
          <p:cNvSpPr txBox="1"/>
          <p:nvPr/>
        </p:nvSpPr>
        <p:spPr>
          <a:xfrm>
            <a:off x="1919757" y="5526329"/>
            <a:ext cx="972226" cy="732534"/>
          </a:xfrm>
          <a:prstGeom prst="rect">
            <a:avLst/>
          </a:prstGeom>
        </p:spPr>
        <p:txBody>
          <a:bodyPr lIns="0" tIns="0" rIns="0" bIns="0" rtlCol="0" anchor="t">
            <a:spAutoFit/>
          </a:bodyPr>
          <a:lstStyle/>
          <a:p>
            <a:pPr algn="ctr">
              <a:lnSpc>
                <a:spcPts val="5625"/>
              </a:lnSpc>
              <a:spcBef>
                <a:spcPct val="0"/>
              </a:spcBef>
            </a:pPr>
            <a:r>
              <a:rPr lang="en-US" sz="4018" spc="96">
                <a:solidFill>
                  <a:srgbClr val="F2F7FA"/>
                </a:solidFill>
                <a:latin typeface="Telegraf"/>
                <a:ea typeface="Telegraf"/>
                <a:cs typeface="Telegraf"/>
                <a:sym typeface="Telegraf"/>
              </a:rPr>
              <a:t>01</a:t>
            </a:r>
          </a:p>
        </p:txBody>
      </p:sp>
      <p:sp>
        <p:nvSpPr>
          <p:cNvPr id="20" name="TextBox 20"/>
          <p:cNvSpPr txBox="1"/>
          <p:nvPr/>
        </p:nvSpPr>
        <p:spPr>
          <a:xfrm>
            <a:off x="1919757" y="6816685"/>
            <a:ext cx="972226" cy="732534"/>
          </a:xfrm>
          <a:prstGeom prst="rect">
            <a:avLst/>
          </a:prstGeom>
        </p:spPr>
        <p:txBody>
          <a:bodyPr lIns="0" tIns="0" rIns="0" bIns="0" rtlCol="0" anchor="t">
            <a:spAutoFit/>
          </a:bodyPr>
          <a:lstStyle/>
          <a:p>
            <a:pPr algn="ctr">
              <a:lnSpc>
                <a:spcPts val="5625"/>
              </a:lnSpc>
              <a:spcBef>
                <a:spcPct val="0"/>
              </a:spcBef>
            </a:pPr>
            <a:r>
              <a:rPr lang="en-US" sz="4018" spc="96">
                <a:solidFill>
                  <a:srgbClr val="F2F7FA"/>
                </a:solidFill>
                <a:latin typeface="Telegraf"/>
                <a:ea typeface="Telegraf"/>
                <a:cs typeface="Telegraf"/>
                <a:sym typeface="Telegraf"/>
              </a:rPr>
              <a:t>02</a:t>
            </a:r>
          </a:p>
        </p:txBody>
      </p:sp>
      <p:sp>
        <p:nvSpPr>
          <p:cNvPr id="21" name="TextBox 21"/>
          <p:cNvSpPr txBox="1"/>
          <p:nvPr/>
        </p:nvSpPr>
        <p:spPr>
          <a:xfrm>
            <a:off x="1919757" y="3115179"/>
            <a:ext cx="7646166" cy="2018665"/>
          </a:xfrm>
          <a:prstGeom prst="rect">
            <a:avLst/>
          </a:prstGeom>
        </p:spPr>
        <p:txBody>
          <a:bodyPr lIns="0" tIns="0" rIns="0" bIns="0" rtlCol="0" anchor="t">
            <a:spAutoFit/>
          </a:bodyPr>
          <a:lstStyle/>
          <a:p>
            <a:pPr algn="just">
              <a:lnSpc>
                <a:spcPts val="2660"/>
              </a:lnSpc>
            </a:pPr>
            <a:r>
              <a:rPr lang="en-US" sz="1900" spc="95">
                <a:solidFill>
                  <a:srgbClr val="343434"/>
                </a:solidFill>
                <a:latin typeface="Telegraf"/>
                <a:ea typeface="Telegraf"/>
                <a:cs typeface="Telegraf"/>
                <a:sym typeface="Telegraf"/>
              </a:rPr>
              <a:t>API automation testing is the process of checking if these connections work well, but without doing it manually each time. Instead of a person testing each function, a tool runs the tests automatically. This makes things quicker and easier.</a:t>
            </a:r>
          </a:p>
          <a:p>
            <a:pPr algn="just">
              <a:lnSpc>
                <a:spcPts val="2660"/>
              </a:lnSpc>
              <a:spcBef>
                <a:spcPct val="0"/>
              </a:spcBef>
            </a:pPr>
            <a:r>
              <a:rPr lang="en-US" sz="1900" spc="95">
                <a:solidFill>
                  <a:srgbClr val="343434"/>
                </a:solidFill>
                <a:latin typeface="Telegraf"/>
                <a:ea typeface="Telegraf"/>
                <a:cs typeface="Telegraf"/>
                <a:sym typeface="Telegraf"/>
              </a:rPr>
              <a:t>Just like you check if a light switch works after fixing it, APIs need testing too. Here are some reasons:</a:t>
            </a:r>
          </a:p>
        </p:txBody>
      </p:sp>
      <p:sp>
        <p:nvSpPr>
          <p:cNvPr id="22" name="TextBox 22"/>
          <p:cNvSpPr txBox="1"/>
          <p:nvPr/>
        </p:nvSpPr>
        <p:spPr>
          <a:xfrm>
            <a:off x="3050172" y="6981020"/>
            <a:ext cx="3577314" cy="440370"/>
          </a:xfrm>
          <a:prstGeom prst="rect">
            <a:avLst/>
          </a:prstGeom>
        </p:spPr>
        <p:txBody>
          <a:bodyPr lIns="0" tIns="0" rIns="0" bIns="0" rtlCol="0" anchor="t">
            <a:spAutoFit/>
          </a:bodyPr>
          <a:lstStyle/>
          <a:p>
            <a:pPr algn="l">
              <a:lnSpc>
                <a:spcPts val="1707"/>
              </a:lnSpc>
              <a:spcBef>
                <a:spcPct val="0"/>
              </a:spcBef>
            </a:pPr>
            <a:r>
              <a:rPr lang="en-US" sz="1219" spc="60">
                <a:solidFill>
                  <a:srgbClr val="F2F7FA"/>
                </a:solidFill>
                <a:latin typeface="Telegraf"/>
                <a:ea typeface="Telegraf"/>
                <a:cs typeface="Telegraf"/>
                <a:sym typeface="Telegraf"/>
              </a:rPr>
              <a:t>To catch problems early before users face them</a:t>
            </a:r>
          </a:p>
        </p:txBody>
      </p:sp>
      <p:sp>
        <p:nvSpPr>
          <p:cNvPr id="23" name="TextBox 23"/>
          <p:cNvSpPr txBox="1"/>
          <p:nvPr/>
        </p:nvSpPr>
        <p:spPr>
          <a:xfrm>
            <a:off x="1919757" y="8107041"/>
            <a:ext cx="972226" cy="732534"/>
          </a:xfrm>
          <a:prstGeom prst="rect">
            <a:avLst/>
          </a:prstGeom>
        </p:spPr>
        <p:txBody>
          <a:bodyPr lIns="0" tIns="0" rIns="0" bIns="0" rtlCol="0" anchor="t">
            <a:spAutoFit/>
          </a:bodyPr>
          <a:lstStyle/>
          <a:p>
            <a:pPr algn="ctr">
              <a:lnSpc>
                <a:spcPts val="5625"/>
              </a:lnSpc>
              <a:spcBef>
                <a:spcPct val="0"/>
              </a:spcBef>
            </a:pPr>
            <a:r>
              <a:rPr lang="en-US" sz="4018" spc="96">
                <a:solidFill>
                  <a:srgbClr val="F2F7FA"/>
                </a:solidFill>
                <a:latin typeface="Telegraf"/>
                <a:ea typeface="Telegraf"/>
                <a:cs typeface="Telegraf"/>
                <a:sym typeface="Telegraf"/>
              </a:rPr>
              <a:t>03</a:t>
            </a:r>
          </a:p>
        </p:txBody>
      </p:sp>
      <p:sp>
        <p:nvSpPr>
          <p:cNvPr id="24" name="TextBox 24"/>
          <p:cNvSpPr txBox="1"/>
          <p:nvPr/>
        </p:nvSpPr>
        <p:spPr>
          <a:xfrm>
            <a:off x="3050172" y="8359511"/>
            <a:ext cx="3577314" cy="228506"/>
          </a:xfrm>
          <a:prstGeom prst="rect">
            <a:avLst/>
          </a:prstGeom>
        </p:spPr>
        <p:txBody>
          <a:bodyPr lIns="0" tIns="0" rIns="0" bIns="0" rtlCol="0" anchor="t">
            <a:spAutoFit/>
          </a:bodyPr>
          <a:lstStyle/>
          <a:p>
            <a:pPr algn="l">
              <a:lnSpc>
                <a:spcPts val="1707"/>
              </a:lnSpc>
              <a:spcBef>
                <a:spcPct val="0"/>
              </a:spcBef>
            </a:pPr>
            <a:r>
              <a:rPr lang="en-US" sz="1219" spc="60">
                <a:solidFill>
                  <a:srgbClr val="F2F7FA"/>
                </a:solidFill>
                <a:latin typeface="Telegraf"/>
                <a:ea typeface="Telegraf"/>
                <a:cs typeface="Telegraf"/>
                <a:sym typeface="Telegraf"/>
              </a:rPr>
              <a:t>To see how fast the API responds</a:t>
            </a:r>
          </a:p>
        </p:txBody>
      </p:sp>
      <p:sp>
        <p:nvSpPr>
          <p:cNvPr id="25" name="TextBox 25"/>
          <p:cNvSpPr txBox="1"/>
          <p:nvPr/>
        </p:nvSpPr>
        <p:spPr>
          <a:xfrm>
            <a:off x="3050172" y="5794074"/>
            <a:ext cx="3577314" cy="228506"/>
          </a:xfrm>
          <a:prstGeom prst="rect">
            <a:avLst/>
          </a:prstGeom>
        </p:spPr>
        <p:txBody>
          <a:bodyPr lIns="0" tIns="0" rIns="0" bIns="0" rtlCol="0" anchor="t">
            <a:spAutoFit/>
          </a:bodyPr>
          <a:lstStyle/>
          <a:p>
            <a:pPr algn="l">
              <a:lnSpc>
                <a:spcPts val="1707"/>
              </a:lnSpc>
              <a:spcBef>
                <a:spcPct val="0"/>
              </a:spcBef>
            </a:pPr>
            <a:r>
              <a:rPr lang="en-US" sz="1219" spc="60">
                <a:solidFill>
                  <a:srgbClr val="F2F7FA"/>
                </a:solidFill>
                <a:latin typeface="Telegraf"/>
                <a:ea typeface="Telegraf"/>
                <a:cs typeface="Telegraf"/>
                <a:sym typeface="Telegraf"/>
              </a:rPr>
              <a:t>To check if the right data is coming back</a:t>
            </a:r>
          </a:p>
        </p:txBody>
      </p:sp>
      <p:sp>
        <p:nvSpPr>
          <p:cNvPr id="26" name="TextBox 26"/>
          <p:cNvSpPr txBox="1"/>
          <p:nvPr/>
        </p:nvSpPr>
        <p:spPr>
          <a:xfrm>
            <a:off x="901376" y="9172575"/>
            <a:ext cx="5189336" cy="421269"/>
          </a:xfrm>
          <a:prstGeom prst="rect">
            <a:avLst/>
          </a:prstGeom>
        </p:spPr>
        <p:txBody>
          <a:bodyPr lIns="0" tIns="0" rIns="0" bIns="0" rtlCol="0" anchor="t">
            <a:spAutoFit/>
          </a:bodyPr>
          <a:lstStyle/>
          <a:p>
            <a:pPr algn="l">
              <a:lnSpc>
                <a:spcPts val="3499"/>
              </a:lnSpc>
              <a:spcBef>
                <a:spcPct val="0"/>
              </a:spcBef>
            </a:pPr>
            <a:r>
              <a:rPr lang="en-US" sz="2499" spc="124" dirty="0" smtClean="0">
                <a:solidFill>
                  <a:srgbClr val="343434"/>
                </a:solidFill>
                <a:latin typeface="Telegraf"/>
                <a:ea typeface="Telegraf"/>
                <a:cs typeface="Telegraf"/>
                <a:sym typeface="Telegraf"/>
              </a:rPr>
              <a:t>www.karatelabs.io</a:t>
            </a:r>
            <a:endParaRPr lang="en-US" sz="2499" spc="124" dirty="0">
              <a:solidFill>
                <a:srgbClr val="343434"/>
              </a:solidFill>
              <a:latin typeface="Telegraf"/>
              <a:ea typeface="Telegraf"/>
              <a:cs typeface="Telegraf"/>
              <a:sym typeface="Telegraf"/>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7FA"/>
        </a:solidFill>
        <a:effectLst/>
      </p:bgPr>
    </p:bg>
    <p:spTree>
      <p:nvGrpSpPr>
        <p:cNvPr id="1" name=""/>
        <p:cNvGrpSpPr/>
        <p:nvPr/>
      </p:nvGrpSpPr>
      <p:grpSpPr>
        <a:xfrm>
          <a:off x="0" y="0"/>
          <a:ext cx="0" cy="0"/>
          <a:chOff x="0" y="0"/>
          <a:chExt cx="0" cy="0"/>
        </a:xfrm>
      </p:grpSpPr>
      <p:sp>
        <p:nvSpPr>
          <p:cNvPr id="2" name="Freeform 2"/>
          <p:cNvSpPr/>
          <p:nvPr/>
        </p:nvSpPr>
        <p:spPr>
          <a:xfrm rot="225008">
            <a:off x="-467361" y="-2757747"/>
            <a:ext cx="12701350" cy="5382197"/>
          </a:xfrm>
          <a:custGeom>
            <a:avLst/>
            <a:gdLst/>
            <a:ahLst/>
            <a:cxnLst/>
            <a:rect l="l" t="t" r="r" b="b"/>
            <a:pathLst>
              <a:path w="12701350" h="5382197">
                <a:moveTo>
                  <a:pt x="0" y="0"/>
                </a:moveTo>
                <a:lnTo>
                  <a:pt x="12701349" y="0"/>
                </a:lnTo>
                <a:lnTo>
                  <a:pt x="12701349" y="5382197"/>
                </a:lnTo>
                <a:lnTo>
                  <a:pt x="0" y="5382197"/>
                </a:lnTo>
                <a:lnTo>
                  <a:pt x="0" y="0"/>
                </a:lnTo>
                <a:close/>
              </a:path>
            </a:pathLst>
          </a:custGeom>
          <a:blipFill>
            <a:blip r:embed="rId2"/>
            <a:stretch>
              <a:fillRect/>
            </a:stretch>
          </a:blipFill>
        </p:spPr>
      </p:sp>
      <p:sp>
        <p:nvSpPr>
          <p:cNvPr id="3" name="Freeform 3"/>
          <p:cNvSpPr/>
          <p:nvPr/>
        </p:nvSpPr>
        <p:spPr>
          <a:xfrm>
            <a:off x="10986204" y="6250419"/>
            <a:ext cx="11514218" cy="8506128"/>
          </a:xfrm>
          <a:custGeom>
            <a:avLst/>
            <a:gdLst/>
            <a:ahLst/>
            <a:cxnLst/>
            <a:rect l="l" t="t" r="r" b="b"/>
            <a:pathLst>
              <a:path w="11514218" h="8506128">
                <a:moveTo>
                  <a:pt x="0" y="0"/>
                </a:moveTo>
                <a:lnTo>
                  <a:pt x="11514218" y="0"/>
                </a:lnTo>
                <a:lnTo>
                  <a:pt x="11514218" y="8506128"/>
                </a:lnTo>
                <a:lnTo>
                  <a:pt x="0" y="8506128"/>
                </a:lnTo>
                <a:lnTo>
                  <a:pt x="0" y="0"/>
                </a:lnTo>
                <a:close/>
              </a:path>
            </a:pathLst>
          </a:custGeom>
          <a:blipFill>
            <a:blip r:embed="rId3"/>
            <a:stretch>
              <a:fillRect/>
            </a:stretch>
          </a:blipFill>
        </p:spPr>
      </p:sp>
      <p:grpSp>
        <p:nvGrpSpPr>
          <p:cNvPr id="4" name="Group 4"/>
          <p:cNvGrpSpPr/>
          <p:nvPr/>
        </p:nvGrpSpPr>
        <p:grpSpPr>
          <a:xfrm>
            <a:off x="17259300" y="-392510"/>
            <a:ext cx="1437565" cy="11072020"/>
            <a:chOff x="0" y="0"/>
            <a:chExt cx="378618" cy="2916088"/>
          </a:xfrm>
        </p:grpSpPr>
        <p:sp>
          <p:nvSpPr>
            <p:cNvPr id="5" name="Freeform 5"/>
            <p:cNvSpPr/>
            <p:nvPr/>
          </p:nvSpPr>
          <p:spPr>
            <a:xfrm>
              <a:off x="0" y="0"/>
              <a:ext cx="378618" cy="2916088"/>
            </a:xfrm>
            <a:custGeom>
              <a:avLst/>
              <a:gdLst/>
              <a:ahLst/>
              <a:cxnLst/>
              <a:rect l="l" t="t" r="r" b="b"/>
              <a:pathLst>
                <a:path w="378618" h="2916088">
                  <a:moveTo>
                    <a:pt x="0" y="0"/>
                  </a:moveTo>
                  <a:lnTo>
                    <a:pt x="378618" y="0"/>
                  </a:lnTo>
                  <a:lnTo>
                    <a:pt x="378618" y="2916088"/>
                  </a:lnTo>
                  <a:lnTo>
                    <a:pt x="0" y="2916088"/>
                  </a:lnTo>
                  <a:close/>
                </a:path>
              </a:pathLst>
            </a:custGeom>
            <a:gradFill rotWithShape="1">
              <a:gsLst>
                <a:gs pos="0">
                  <a:srgbClr val="E4B795">
                    <a:alpha val="100000"/>
                  </a:srgbClr>
                </a:gs>
                <a:gs pos="50000">
                  <a:srgbClr val="699ACD">
                    <a:alpha val="100000"/>
                  </a:srgbClr>
                </a:gs>
                <a:gs pos="100000">
                  <a:srgbClr val="2F679F">
                    <a:alpha val="100000"/>
                  </a:srgbClr>
                </a:gs>
              </a:gsLst>
              <a:path path="circle">
                <a:fillToRect r="100000" b="100000"/>
              </a:path>
              <a:tileRect l="-100000" t="-100000"/>
            </a:gradFill>
          </p:spPr>
        </p:sp>
        <p:sp>
          <p:nvSpPr>
            <p:cNvPr id="6" name="TextBox 6"/>
            <p:cNvSpPr txBox="1"/>
            <p:nvPr/>
          </p:nvSpPr>
          <p:spPr>
            <a:xfrm>
              <a:off x="0" y="-57150"/>
              <a:ext cx="378618" cy="2973238"/>
            </a:xfrm>
            <a:prstGeom prst="rect">
              <a:avLst/>
            </a:prstGeom>
          </p:spPr>
          <p:txBody>
            <a:bodyPr lIns="50800" tIns="50800" rIns="50800" bIns="50800" rtlCol="0" anchor="ctr"/>
            <a:lstStyle/>
            <a:p>
              <a:pPr algn="ctr">
                <a:lnSpc>
                  <a:spcPts val="3639"/>
                </a:lnSpc>
              </a:pPr>
              <a:endParaRPr/>
            </a:p>
          </p:txBody>
        </p:sp>
      </p:grpSp>
      <p:sp>
        <p:nvSpPr>
          <p:cNvPr id="7" name="Freeform 7"/>
          <p:cNvSpPr/>
          <p:nvPr/>
        </p:nvSpPr>
        <p:spPr>
          <a:xfrm>
            <a:off x="15135981" y="0"/>
            <a:ext cx="2436966" cy="2436966"/>
          </a:xfrm>
          <a:custGeom>
            <a:avLst/>
            <a:gdLst/>
            <a:ahLst/>
            <a:cxnLst/>
            <a:rect l="l" t="t" r="r" b="b"/>
            <a:pathLst>
              <a:path w="2436966" h="2436966">
                <a:moveTo>
                  <a:pt x="0" y="0"/>
                </a:moveTo>
                <a:lnTo>
                  <a:pt x="2436967" y="0"/>
                </a:lnTo>
                <a:lnTo>
                  <a:pt x="2436967" y="2436966"/>
                </a:lnTo>
                <a:lnTo>
                  <a:pt x="0" y="2436966"/>
                </a:lnTo>
                <a:lnTo>
                  <a:pt x="0" y="0"/>
                </a:lnTo>
                <a:close/>
              </a:path>
            </a:pathLst>
          </a:custGeom>
          <a:blipFill>
            <a:blip r:embed="rId4"/>
            <a:stretch>
              <a:fillRect/>
            </a:stretch>
          </a:blipFill>
        </p:spPr>
      </p:sp>
      <p:sp>
        <p:nvSpPr>
          <p:cNvPr id="8" name="Freeform 8"/>
          <p:cNvSpPr/>
          <p:nvPr/>
        </p:nvSpPr>
        <p:spPr>
          <a:xfrm>
            <a:off x="9144000" y="3634490"/>
            <a:ext cx="7034685" cy="3517342"/>
          </a:xfrm>
          <a:custGeom>
            <a:avLst/>
            <a:gdLst/>
            <a:ahLst/>
            <a:cxnLst/>
            <a:rect l="l" t="t" r="r" b="b"/>
            <a:pathLst>
              <a:path w="7034685" h="3517342">
                <a:moveTo>
                  <a:pt x="0" y="0"/>
                </a:moveTo>
                <a:lnTo>
                  <a:pt x="7034685" y="0"/>
                </a:lnTo>
                <a:lnTo>
                  <a:pt x="7034685" y="3517342"/>
                </a:lnTo>
                <a:lnTo>
                  <a:pt x="0" y="3517342"/>
                </a:lnTo>
                <a:lnTo>
                  <a:pt x="0" y="0"/>
                </a:lnTo>
                <a:close/>
              </a:path>
            </a:pathLst>
          </a:custGeom>
          <a:blipFill>
            <a:blip r:embed="rId5"/>
            <a:stretch>
              <a:fillRect/>
            </a:stretch>
          </a:blipFill>
          <a:ln w="38100" cap="sq">
            <a:solidFill>
              <a:srgbClr val="FFBD59"/>
            </a:solidFill>
            <a:prstDash val="solid"/>
            <a:miter/>
          </a:ln>
        </p:spPr>
      </p:sp>
      <p:sp>
        <p:nvSpPr>
          <p:cNvPr id="9" name="TextBox 9"/>
          <p:cNvSpPr txBox="1"/>
          <p:nvPr/>
        </p:nvSpPr>
        <p:spPr>
          <a:xfrm>
            <a:off x="1152146" y="2207913"/>
            <a:ext cx="12765895" cy="1196948"/>
          </a:xfrm>
          <a:prstGeom prst="rect">
            <a:avLst/>
          </a:prstGeom>
        </p:spPr>
        <p:txBody>
          <a:bodyPr lIns="0" tIns="0" rIns="0" bIns="0" rtlCol="0" anchor="t">
            <a:spAutoFit/>
          </a:bodyPr>
          <a:lstStyle/>
          <a:p>
            <a:pPr marL="0" lvl="0" indent="0" algn="l">
              <a:lnSpc>
                <a:spcPts val="4403"/>
              </a:lnSpc>
              <a:spcBef>
                <a:spcPct val="0"/>
              </a:spcBef>
            </a:pPr>
            <a:r>
              <a:rPr lang="en-US" sz="4539" b="1" u="none" strike="noStrike">
                <a:solidFill>
                  <a:srgbClr val="343434"/>
                </a:solidFill>
                <a:latin typeface="Telegraf Bold"/>
                <a:ea typeface="Telegraf Bold"/>
                <a:cs typeface="Telegraf Bold"/>
                <a:sym typeface="Telegraf Bold"/>
              </a:rPr>
              <a:t>WHAT CAN BE AUTOMATED IN API TESTING?</a:t>
            </a:r>
          </a:p>
        </p:txBody>
      </p:sp>
      <p:sp>
        <p:nvSpPr>
          <p:cNvPr id="10" name="TextBox 10"/>
          <p:cNvSpPr txBox="1"/>
          <p:nvPr/>
        </p:nvSpPr>
        <p:spPr>
          <a:xfrm>
            <a:off x="1152146" y="3711835"/>
            <a:ext cx="7468012" cy="4018915"/>
          </a:xfrm>
          <a:prstGeom prst="rect">
            <a:avLst/>
          </a:prstGeom>
        </p:spPr>
        <p:txBody>
          <a:bodyPr lIns="0" tIns="0" rIns="0" bIns="0" rtlCol="0" anchor="t">
            <a:spAutoFit/>
          </a:bodyPr>
          <a:lstStyle/>
          <a:p>
            <a:pPr algn="just">
              <a:lnSpc>
                <a:spcPts val="2660"/>
              </a:lnSpc>
            </a:pPr>
            <a:r>
              <a:rPr lang="en-US" sz="1900" b="1" spc="95">
                <a:solidFill>
                  <a:srgbClr val="343434"/>
                </a:solidFill>
                <a:latin typeface="Telegraf Bold"/>
                <a:ea typeface="Telegraf Bold"/>
                <a:cs typeface="Telegraf Bold"/>
                <a:sym typeface="Telegraf Bold"/>
              </a:rPr>
              <a:t>1.Response Time Checks:</a:t>
            </a:r>
            <a:r>
              <a:rPr lang="en-US" sz="1900" spc="95">
                <a:solidFill>
                  <a:srgbClr val="343434"/>
                </a:solidFill>
                <a:latin typeface="Telegraf"/>
                <a:ea typeface="Telegraf"/>
                <a:cs typeface="Telegraf"/>
                <a:sym typeface="Telegraf"/>
              </a:rPr>
              <a:t> Tests how fast the API responds. Automation can run this often without delay.</a:t>
            </a:r>
          </a:p>
          <a:p>
            <a:pPr algn="just">
              <a:lnSpc>
                <a:spcPts val="2660"/>
              </a:lnSpc>
            </a:pPr>
            <a:endParaRPr lang="en-US" sz="1900" spc="95">
              <a:solidFill>
                <a:srgbClr val="343434"/>
              </a:solidFill>
              <a:latin typeface="Telegraf"/>
              <a:ea typeface="Telegraf"/>
              <a:cs typeface="Telegraf"/>
              <a:sym typeface="Telegraf"/>
            </a:endParaRPr>
          </a:p>
          <a:p>
            <a:pPr algn="just">
              <a:lnSpc>
                <a:spcPts val="2660"/>
              </a:lnSpc>
            </a:pPr>
            <a:r>
              <a:rPr lang="en-US" sz="1900" b="1" spc="95">
                <a:solidFill>
                  <a:srgbClr val="343434"/>
                </a:solidFill>
                <a:latin typeface="Telegraf Bold"/>
                <a:ea typeface="Telegraf Bold"/>
                <a:cs typeface="Telegraf Bold"/>
                <a:sym typeface="Telegraf Bold"/>
              </a:rPr>
              <a:t>2.Data Accuracy Tests:</a:t>
            </a:r>
            <a:r>
              <a:rPr lang="en-US" sz="1900" spc="95">
                <a:solidFill>
                  <a:srgbClr val="343434"/>
                </a:solidFill>
                <a:latin typeface="Telegraf"/>
                <a:ea typeface="Telegraf"/>
                <a:cs typeface="Telegraf"/>
                <a:sym typeface="Telegraf"/>
              </a:rPr>
              <a:t> Verifies if the API returns correct and expected data.</a:t>
            </a:r>
          </a:p>
          <a:p>
            <a:pPr algn="just">
              <a:lnSpc>
                <a:spcPts val="2660"/>
              </a:lnSpc>
            </a:pPr>
            <a:endParaRPr lang="en-US" sz="1900" spc="95">
              <a:solidFill>
                <a:srgbClr val="343434"/>
              </a:solidFill>
              <a:latin typeface="Telegraf"/>
              <a:ea typeface="Telegraf"/>
              <a:cs typeface="Telegraf"/>
              <a:sym typeface="Telegraf"/>
            </a:endParaRPr>
          </a:p>
          <a:p>
            <a:pPr algn="just">
              <a:lnSpc>
                <a:spcPts val="2660"/>
              </a:lnSpc>
            </a:pPr>
            <a:r>
              <a:rPr lang="en-US" sz="1900" b="1" spc="95">
                <a:solidFill>
                  <a:srgbClr val="343434"/>
                </a:solidFill>
                <a:latin typeface="Telegraf Bold"/>
                <a:ea typeface="Telegraf Bold"/>
                <a:cs typeface="Telegraf Bold"/>
                <a:sym typeface="Telegraf Bold"/>
              </a:rPr>
              <a:t>3.Error Message Validation:</a:t>
            </a:r>
            <a:r>
              <a:rPr lang="en-US" sz="1900" spc="95">
                <a:solidFill>
                  <a:srgbClr val="343434"/>
                </a:solidFill>
                <a:latin typeface="Telegraf"/>
                <a:ea typeface="Telegraf"/>
                <a:cs typeface="Telegraf"/>
                <a:sym typeface="Telegraf"/>
              </a:rPr>
              <a:t> Sends wrong input to see if the API gives proper error responses.</a:t>
            </a:r>
          </a:p>
          <a:p>
            <a:pPr algn="just">
              <a:lnSpc>
                <a:spcPts val="2660"/>
              </a:lnSpc>
            </a:pPr>
            <a:endParaRPr lang="en-US" sz="1900" spc="95">
              <a:solidFill>
                <a:srgbClr val="343434"/>
              </a:solidFill>
              <a:latin typeface="Telegraf"/>
              <a:ea typeface="Telegraf"/>
              <a:cs typeface="Telegraf"/>
              <a:sym typeface="Telegraf"/>
            </a:endParaRPr>
          </a:p>
          <a:p>
            <a:pPr algn="just">
              <a:lnSpc>
                <a:spcPts val="2660"/>
              </a:lnSpc>
            </a:pPr>
            <a:r>
              <a:rPr lang="en-US" sz="1900" b="1" spc="95">
                <a:solidFill>
                  <a:srgbClr val="343434"/>
                </a:solidFill>
                <a:latin typeface="Telegraf Bold"/>
                <a:ea typeface="Telegraf Bold"/>
                <a:cs typeface="Telegraf Bold"/>
                <a:sym typeface="Telegraf Bold"/>
              </a:rPr>
              <a:t>4.Security Testing:</a:t>
            </a:r>
            <a:r>
              <a:rPr lang="en-US" sz="1900" spc="95">
                <a:solidFill>
                  <a:srgbClr val="343434"/>
                </a:solidFill>
                <a:latin typeface="Telegraf"/>
                <a:ea typeface="Telegraf"/>
                <a:cs typeface="Telegraf"/>
                <a:sym typeface="Telegraf"/>
              </a:rPr>
              <a:t> Checks if access is limited to allowed users only.</a:t>
            </a:r>
          </a:p>
          <a:p>
            <a:pPr algn="just">
              <a:lnSpc>
                <a:spcPts val="2660"/>
              </a:lnSpc>
              <a:spcBef>
                <a:spcPct val="0"/>
              </a:spcBef>
            </a:pPr>
            <a:endParaRPr lang="en-US" sz="1900" spc="95">
              <a:solidFill>
                <a:srgbClr val="343434"/>
              </a:solidFill>
              <a:latin typeface="Telegraf"/>
              <a:ea typeface="Telegraf"/>
              <a:cs typeface="Telegraf"/>
              <a:sym typeface="Telegraf"/>
            </a:endParaRPr>
          </a:p>
        </p:txBody>
      </p:sp>
      <p:sp>
        <p:nvSpPr>
          <p:cNvPr id="11" name="TextBox 11"/>
          <p:cNvSpPr txBox="1"/>
          <p:nvPr/>
        </p:nvSpPr>
        <p:spPr>
          <a:xfrm>
            <a:off x="901376" y="9172575"/>
            <a:ext cx="5189336" cy="421269"/>
          </a:xfrm>
          <a:prstGeom prst="rect">
            <a:avLst/>
          </a:prstGeom>
        </p:spPr>
        <p:txBody>
          <a:bodyPr lIns="0" tIns="0" rIns="0" bIns="0" rtlCol="0" anchor="t">
            <a:spAutoFit/>
          </a:bodyPr>
          <a:lstStyle/>
          <a:p>
            <a:pPr algn="l">
              <a:lnSpc>
                <a:spcPts val="3499"/>
              </a:lnSpc>
              <a:spcBef>
                <a:spcPct val="0"/>
              </a:spcBef>
            </a:pPr>
            <a:r>
              <a:rPr lang="en-US" sz="2499" spc="124" dirty="0" smtClean="0">
                <a:solidFill>
                  <a:srgbClr val="343434"/>
                </a:solidFill>
                <a:latin typeface="Telegraf"/>
                <a:ea typeface="Telegraf"/>
                <a:cs typeface="Telegraf"/>
                <a:sym typeface="Telegraf"/>
              </a:rPr>
              <a:t>www.karatelabs.io</a:t>
            </a:r>
            <a:endParaRPr lang="en-US" sz="2499" spc="124" dirty="0">
              <a:solidFill>
                <a:srgbClr val="343434"/>
              </a:solidFill>
              <a:latin typeface="Telegraf"/>
              <a:ea typeface="Telegraf"/>
              <a:cs typeface="Telegraf"/>
              <a:sym typeface="Telegraf"/>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7FA"/>
        </a:solidFill>
        <a:effectLst/>
      </p:bgPr>
    </p:bg>
    <p:spTree>
      <p:nvGrpSpPr>
        <p:cNvPr id="1" name=""/>
        <p:cNvGrpSpPr/>
        <p:nvPr/>
      </p:nvGrpSpPr>
      <p:grpSpPr>
        <a:xfrm>
          <a:off x="0" y="0"/>
          <a:ext cx="0" cy="0"/>
          <a:chOff x="0" y="0"/>
          <a:chExt cx="0" cy="0"/>
        </a:xfrm>
      </p:grpSpPr>
      <p:sp>
        <p:nvSpPr>
          <p:cNvPr id="2" name="Freeform 2"/>
          <p:cNvSpPr/>
          <p:nvPr/>
        </p:nvSpPr>
        <p:spPr>
          <a:xfrm rot="225008">
            <a:off x="9950507" y="7177426"/>
            <a:ext cx="12701350" cy="5382197"/>
          </a:xfrm>
          <a:custGeom>
            <a:avLst/>
            <a:gdLst/>
            <a:ahLst/>
            <a:cxnLst/>
            <a:rect l="l" t="t" r="r" b="b"/>
            <a:pathLst>
              <a:path w="12701350" h="5382197">
                <a:moveTo>
                  <a:pt x="0" y="0"/>
                </a:moveTo>
                <a:lnTo>
                  <a:pt x="12701350" y="0"/>
                </a:lnTo>
                <a:lnTo>
                  <a:pt x="12701350" y="5382197"/>
                </a:lnTo>
                <a:lnTo>
                  <a:pt x="0" y="5382197"/>
                </a:lnTo>
                <a:lnTo>
                  <a:pt x="0" y="0"/>
                </a:lnTo>
                <a:close/>
              </a:path>
            </a:pathLst>
          </a:custGeom>
          <a:blipFill>
            <a:blip r:embed="rId2"/>
            <a:stretch>
              <a:fillRect/>
            </a:stretch>
          </a:blipFill>
        </p:spPr>
      </p:sp>
      <p:sp>
        <p:nvSpPr>
          <p:cNvPr id="3" name="Freeform 3"/>
          <p:cNvSpPr/>
          <p:nvPr/>
        </p:nvSpPr>
        <p:spPr>
          <a:xfrm rot="1784357">
            <a:off x="-575872" y="-647487"/>
            <a:ext cx="7735476" cy="4631616"/>
          </a:xfrm>
          <a:custGeom>
            <a:avLst/>
            <a:gdLst/>
            <a:ahLst/>
            <a:cxnLst/>
            <a:rect l="l" t="t" r="r" b="b"/>
            <a:pathLst>
              <a:path w="7735476" h="4631616">
                <a:moveTo>
                  <a:pt x="0" y="0"/>
                </a:moveTo>
                <a:lnTo>
                  <a:pt x="7735475" y="0"/>
                </a:lnTo>
                <a:lnTo>
                  <a:pt x="7735475" y="4631616"/>
                </a:lnTo>
                <a:lnTo>
                  <a:pt x="0" y="4631616"/>
                </a:lnTo>
                <a:lnTo>
                  <a:pt x="0" y="0"/>
                </a:lnTo>
                <a:close/>
              </a:path>
            </a:pathLst>
          </a:custGeom>
          <a:blipFill>
            <a:blip r:embed="rId3"/>
            <a:stretch>
              <a:fillRect/>
            </a:stretch>
          </a:blipFill>
        </p:spPr>
      </p:sp>
      <p:sp>
        <p:nvSpPr>
          <p:cNvPr id="4" name="TextBox 4"/>
          <p:cNvSpPr txBox="1"/>
          <p:nvPr/>
        </p:nvSpPr>
        <p:spPr>
          <a:xfrm>
            <a:off x="1748791" y="2244700"/>
            <a:ext cx="13527145" cy="422169"/>
          </a:xfrm>
          <a:prstGeom prst="rect">
            <a:avLst/>
          </a:prstGeom>
        </p:spPr>
        <p:txBody>
          <a:bodyPr lIns="0" tIns="0" rIns="0" bIns="0" rtlCol="0" anchor="t">
            <a:spAutoFit/>
          </a:bodyPr>
          <a:lstStyle/>
          <a:p>
            <a:pPr marL="0" lvl="0" indent="0" algn="l">
              <a:lnSpc>
                <a:spcPts val="2948"/>
              </a:lnSpc>
              <a:spcBef>
                <a:spcPct val="0"/>
              </a:spcBef>
            </a:pPr>
            <a:r>
              <a:rPr lang="en-US" sz="3039" u="none" strike="noStrike">
                <a:solidFill>
                  <a:srgbClr val="343434"/>
                </a:solidFill>
                <a:latin typeface="Telegraf"/>
                <a:ea typeface="Telegraf"/>
                <a:cs typeface="Telegraf"/>
                <a:sym typeface="Telegraf"/>
              </a:rPr>
              <a:t>CHOOSE AUTOMATION OVER MANUAL TESTING</a:t>
            </a:r>
          </a:p>
        </p:txBody>
      </p:sp>
      <p:grpSp>
        <p:nvGrpSpPr>
          <p:cNvPr id="5" name="Group 5"/>
          <p:cNvGrpSpPr/>
          <p:nvPr/>
        </p:nvGrpSpPr>
        <p:grpSpPr>
          <a:xfrm>
            <a:off x="-564764" y="-392510"/>
            <a:ext cx="1437565" cy="11072020"/>
            <a:chOff x="0" y="0"/>
            <a:chExt cx="378618" cy="2916088"/>
          </a:xfrm>
        </p:grpSpPr>
        <p:sp>
          <p:nvSpPr>
            <p:cNvPr id="6" name="Freeform 6"/>
            <p:cNvSpPr/>
            <p:nvPr/>
          </p:nvSpPr>
          <p:spPr>
            <a:xfrm>
              <a:off x="0" y="0"/>
              <a:ext cx="378618" cy="2916088"/>
            </a:xfrm>
            <a:custGeom>
              <a:avLst/>
              <a:gdLst/>
              <a:ahLst/>
              <a:cxnLst/>
              <a:rect l="l" t="t" r="r" b="b"/>
              <a:pathLst>
                <a:path w="378618" h="2916088">
                  <a:moveTo>
                    <a:pt x="0" y="0"/>
                  </a:moveTo>
                  <a:lnTo>
                    <a:pt x="378618" y="0"/>
                  </a:lnTo>
                  <a:lnTo>
                    <a:pt x="378618" y="2916088"/>
                  </a:lnTo>
                  <a:lnTo>
                    <a:pt x="0" y="2916088"/>
                  </a:lnTo>
                  <a:close/>
                </a:path>
              </a:pathLst>
            </a:custGeom>
            <a:gradFill rotWithShape="1">
              <a:gsLst>
                <a:gs pos="0">
                  <a:srgbClr val="E4B795">
                    <a:alpha val="100000"/>
                  </a:srgbClr>
                </a:gs>
                <a:gs pos="50000">
                  <a:srgbClr val="699ACD">
                    <a:alpha val="100000"/>
                  </a:srgbClr>
                </a:gs>
                <a:gs pos="100000">
                  <a:srgbClr val="2F679F">
                    <a:alpha val="100000"/>
                  </a:srgbClr>
                </a:gs>
              </a:gsLst>
              <a:path path="circle">
                <a:fillToRect r="100000" b="100000"/>
              </a:path>
              <a:tileRect l="-100000" t="-100000"/>
            </a:gradFill>
          </p:spPr>
        </p:sp>
        <p:sp>
          <p:nvSpPr>
            <p:cNvPr id="7" name="TextBox 7"/>
            <p:cNvSpPr txBox="1"/>
            <p:nvPr/>
          </p:nvSpPr>
          <p:spPr>
            <a:xfrm>
              <a:off x="0" y="-57150"/>
              <a:ext cx="378618" cy="2973238"/>
            </a:xfrm>
            <a:prstGeom prst="rect">
              <a:avLst/>
            </a:prstGeom>
          </p:spPr>
          <p:txBody>
            <a:bodyPr lIns="50800" tIns="50800" rIns="50800" bIns="50800" rtlCol="0" anchor="ctr"/>
            <a:lstStyle/>
            <a:p>
              <a:pPr algn="ctr">
                <a:lnSpc>
                  <a:spcPts val="3639"/>
                </a:lnSpc>
              </a:pPr>
              <a:endParaRPr/>
            </a:p>
          </p:txBody>
        </p:sp>
      </p:grpSp>
      <p:sp>
        <p:nvSpPr>
          <p:cNvPr id="8" name="Freeform 8"/>
          <p:cNvSpPr/>
          <p:nvPr/>
        </p:nvSpPr>
        <p:spPr>
          <a:xfrm>
            <a:off x="15135981" y="0"/>
            <a:ext cx="2436966" cy="2436966"/>
          </a:xfrm>
          <a:custGeom>
            <a:avLst/>
            <a:gdLst/>
            <a:ahLst/>
            <a:cxnLst/>
            <a:rect l="l" t="t" r="r" b="b"/>
            <a:pathLst>
              <a:path w="2436966" h="2436966">
                <a:moveTo>
                  <a:pt x="0" y="0"/>
                </a:moveTo>
                <a:lnTo>
                  <a:pt x="2436967" y="0"/>
                </a:lnTo>
                <a:lnTo>
                  <a:pt x="2436967" y="2436966"/>
                </a:lnTo>
                <a:lnTo>
                  <a:pt x="0" y="2436966"/>
                </a:lnTo>
                <a:lnTo>
                  <a:pt x="0" y="0"/>
                </a:lnTo>
                <a:close/>
              </a:path>
            </a:pathLst>
          </a:custGeom>
          <a:blipFill>
            <a:blip r:embed="rId4"/>
            <a:stretch>
              <a:fillRect/>
            </a:stretch>
          </a:blipFill>
        </p:spPr>
      </p:sp>
      <p:sp>
        <p:nvSpPr>
          <p:cNvPr id="9" name="Freeform 9"/>
          <p:cNvSpPr/>
          <p:nvPr/>
        </p:nvSpPr>
        <p:spPr>
          <a:xfrm>
            <a:off x="2824229" y="4441557"/>
            <a:ext cx="4815866" cy="3930951"/>
          </a:xfrm>
          <a:custGeom>
            <a:avLst/>
            <a:gdLst/>
            <a:ahLst/>
            <a:cxnLst/>
            <a:rect l="l" t="t" r="r" b="b"/>
            <a:pathLst>
              <a:path w="4815866" h="3930951">
                <a:moveTo>
                  <a:pt x="0" y="0"/>
                </a:moveTo>
                <a:lnTo>
                  <a:pt x="4815867" y="0"/>
                </a:lnTo>
                <a:lnTo>
                  <a:pt x="4815867" y="3930951"/>
                </a:lnTo>
                <a:lnTo>
                  <a:pt x="0" y="3930951"/>
                </a:lnTo>
                <a:lnTo>
                  <a:pt x="0" y="0"/>
                </a:lnTo>
                <a:close/>
              </a:path>
            </a:pathLst>
          </a:custGeom>
          <a:blipFill>
            <a:blip r:embed="rId5"/>
            <a:stretch>
              <a:fillRect/>
            </a:stretch>
          </a:blipFill>
          <a:ln w="38100" cap="sq">
            <a:solidFill>
              <a:srgbClr val="FFBD59"/>
            </a:solidFill>
            <a:prstDash val="solid"/>
            <a:miter/>
          </a:ln>
        </p:spPr>
      </p:sp>
      <p:sp>
        <p:nvSpPr>
          <p:cNvPr id="10" name="TextBox 10"/>
          <p:cNvSpPr txBox="1"/>
          <p:nvPr/>
        </p:nvSpPr>
        <p:spPr>
          <a:xfrm>
            <a:off x="1748791" y="2857369"/>
            <a:ext cx="15685467" cy="1351915"/>
          </a:xfrm>
          <a:prstGeom prst="rect">
            <a:avLst/>
          </a:prstGeom>
        </p:spPr>
        <p:txBody>
          <a:bodyPr lIns="0" tIns="0" rIns="0" bIns="0" rtlCol="0" anchor="t">
            <a:spAutoFit/>
          </a:bodyPr>
          <a:lstStyle/>
          <a:p>
            <a:pPr algn="just">
              <a:lnSpc>
                <a:spcPts val="2660"/>
              </a:lnSpc>
            </a:pPr>
            <a:r>
              <a:rPr lang="en-US" sz="1900" spc="95">
                <a:solidFill>
                  <a:srgbClr val="343434"/>
                </a:solidFill>
                <a:latin typeface="Telegraf"/>
                <a:ea typeface="Telegraf"/>
                <a:cs typeface="Telegraf"/>
                <a:sym typeface="Telegraf"/>
              </a:rPr>
              <a:t>Manual API testing takes time and effort. Testers write each step, check results, and repeat. It works for small apps but not for fast-moving projects.</a:t>
            </a:r>
          </a:p>
          <a:p>
            <a:pPr algn="just">
              <a:lnSpc>
                <a:spcPts val="2660"/>
              </a:lnSpc>
            </a:pPr>
            <a:r>
              <a:rPr lang="en-US" sz="1900" spc="95">
                <a:solidFill>
                  <a:srgbClr val="343434"/>
                </a:solidFill>
                <a:latin typeface="Telegraf"/>
                <a:ea typeface="Telegraf"/>
                <a:cs typeface="Telegraf"/>
                <a:sym typeface="Telegraf"/>
              </a:rPr>
              <a:t>Automation uses scripts and tools to do the testing. It is quicker and runs anytime without human help.</a:t>
            </a:r>
          </a:p>
          <a:p>
            <a:pPr algn="just">
              <a:lnSpc>
                <a:spcPts val="2660"/>
              </a:lnSpc>
              <a:spcBef>
                <a:spcPct val="0"/>
              </a:spcBef>
            </a:pPr>
            <a:endParaRPr lang="en-US" sz="1900" spc="95">
              <a:solidFill>
                <a:srgbClr val="343434"/>
              </a:solidFill>
              <a:latin typeface="Telegraf"/>
              <a:ea typeface="Telegraf"/>
              <a:cs typeface="Telegraf"/>
              <a:sym typeface="Telegraf"/>
            </a:endParaRPr>
          </a:p>
        </p:txBody>
      </p:sp>
      <p:sp>
        <p:nvSpPr>
          <p:cNvPr id="11" name="TextBox 11"/>
          <p:cNvSpPr txBox="1"/>
          <p:nvPr/>
        </p:nvSpPr>
        <p:spPr>
          <a:xfrm>
            <a:off x="6652674" y="4733159"/>
            <a:ext cx="10585017" cy="793644"/>
          </a:xfrm>
          <a:prstGeom prst="rect">
            <a:avLst/>
          </a:prstGeom>
        </p:spPr>
        <p:txBody>
          <a:bodyPr lIns="0" tIns="0" rIns="0" bIns="0" rtlCol="0" anchor="t">
            <a:spAutoFit/>
          </a:bodyPr>
          <a:lstStyle/>
          <a:p>
            <a:pPr marL="0" lvl="0" indent="0" algn="r">
              <a:lnSpc>
                <a:spcPts val="2948"/>
              </a:lnSpc>
              <a:spcBef>
                <a:spcPct val="0"/>
              </a:spcBef>
            </a:pPr>
            <a:r>
              <a:rPr lang="en-US" sz="3039">
                <a:solidFill>
                  <a:srgbClr val="343434"/>
                </a:solidFill>
                <a:latin typeface="Telegraf"/>
                <a:ea typeface="Telegraf"/>
                <a:cs typeface="Telegraf"/>
                <a:sym typeface="Telegraf"/>
              </a:rPr>
              <a:t>S</a:t>
            </a:r>
            <a:r>
              <a:rPr lang="en-US" sz="3039" u="none" strike="noStrike">
                <a:solidFill>
                  <a:srgbClr val="343434"/>
                </a:solidFill>
                <a:latin typeface="Telegraf"/>
                <a:ea typeface="Telegraf"/>
                <a:cs typeface="Telegraf"/>
                <a:sym typeface="Telegraf"/>
              </a:rPr>
              <a:t>TART SIMPLE: API TESTING MADE EASY FOR BEGINNERS</a:t>
            </a:r>
          </a:p>
        </p:txBody>
      </p:sp>
      <p:sp>
        <p:nvSpPr>
          <p:cNvPr id="12" name="TextBox 12"/>
          <p:cNvSpPr txBox="1"/>
          <p:nvPr/>
        </p:nvSpPr>
        <p:spPr>
          <a:xfrm>
            <a:off x="9591525" y="5738477"/>
            <a:ext cx="7646166" cy="1685290"/>
          </a:xfrm>
          <a:prstGeom prst="rect">
            <a:avLst/>
          </a:prstGeom>
        </p:spPr>
        <p:txBody>
          <a:bodyPr lIns="0" tIns="0" rIns="0" bIns="0" rtlCol="0" anchor="t">
            <a:spAutoFit/>
          </a:bodyPr>
          <a:lstStyle/>
          <a:p>
            <a:pPr algn="just">
              <a:lnSpc>
                <a:spcPts val="2660"/>
              </a:lnSpc>
              <a:spcBef>
                <a:spcPct val="0"/>
              </a:spcBef>
            </a:pPr>
            <a:r>
              <a:rPr lang="en-US" sz="1900" spc="95">
                <a:solidFill>
                  <a:srgbClr val="343434"/>
                </a:solidFill>
                <a:latin typeface="Telegraf"/>
                <a:ea typeface="Telegraf"/>
                <a:cs typeface="Telegraf"/>
                <a:sym typeface="Telegraf"/>
              </a:rPr>
              <a:t>If you are just starting, begin with tools that don’t need much setup. For example, Postman allows users to test APIs with a few clicks. You send a request and check the reply. Over time, you can move to more advanced tools that help run tests automatically.</a:t>
            </a:r>
          </a:p>
        </p:txBody>
      </p:sp>
      <p:sp>
        <p:nvSpPr>
          <p:cNvPr id="13" name="TextBox 13"/>
          <p:cNvSpPr txBox="1"/>
          <p:nvPr/>
        </p:nvSpPr>
        <p:spPr>
          <a:xfrm>
            <a:off x="901376" y="9172575"/>
            <a:ext cx="5189336" cy="421269"/>
          </a:xfrm>
          <a:prstGeom prst="rect">
            <a:avLst/>
          </a:prstGeom>
        </p:spPr>
        <p:txBody>
          <a:bodyPr lIns="0" tIns="0" rIns="0" bIns="0" rtlCol="0" anchor="t">
            <a:spAutoFit/>
          </a:bodyPr>
          <a:lstStyle/>
          <a:p>
            <a:pPr algn="l">
              <a:lnSpc>
                <a:spcPts val="3499"/>
              </a:lnSpc>
              <a:spcBef>
                <a:spcPct val="0"/>
              </a:spcBef>
            </a:pPr>
            <a:r>
              <a:rPr lang="en-US" sz="2499" spc="124" dirty="0" smtClean="0">
                <a:solidFill>
                  <a:srgbClr val="343434"/>
                </a:solidFill>
                <a:latin typeface="Telegraf"/>
                <a:ea typeface="Telegraf"/>
                <a:cs typeface="Telegraf"/>
                <a:sym typeface="Telegraf"/>
              </a:rPr>
              <a:t>www.karatelabs.io</a:t>
            </a:r>
            <a:endParaRPr lang="en-US" sz="2499" spc="124" dirty="0">
              <a:solidFill>
                <a:srgbClr val="343434"/>
              </a:solidFill>
              <a:latin typeface="Telegraf"/>
              <a:ea typeface="Telegraf"/>
              <a:cs typeface="Telegraf"/>
              <a:sym typeface="Telegraf"/>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7FA"/>
        </a:solidFill>
        <a:effectLst/>
      </p:bgPr>
    </p:bg>
    <p:spTree>
      <p:nvGrpSpPr>
        <p:cNvPr id="1" name=""/>
        <p:cNvGrpSpPr/>
        <p:nvPr/>
      </p:nvGrpSpPr>
      <p:grpSpPr>
        <a:xfrm>
          <a:off x="0" y="0"/>
          <a:ext cx="0" cy="0"/>
          <a:chOff x="0" y="0"/>
          <a:chExt cx="0" cy="0"/>
        </a:xfrm>
      </p:grpSpPr>
      <p:sp>
        <p:nvSpPr>
          <p:cNvPr id="2" name="Freeform 2"/>
          <p:cNvSpPr/>
          <p:nvPr/>
        </p:nvSpPr>
        <p:spPr>
          <a:xfrm rot="225008">
            <a:off x="-467361" y="-2757747"/>
            <a:ext cx="12701350" cy="5382197"/>
          </a:xfrm>
          <a:custGeom>
            <a:avLst/>
            <a:gdLst/>
            <a:ahLst/>
            <a:cxnLst/>
            <a:rect l="l" t="t" r="r" b="b"/>
            <a:pathLst>
              <a:path w="12701350" h="5382197">
                <a:moveTo>
                  <a:pt x="0" y="0"/>
                </a:moveTo>
                <a:lnTo>
                  <a:pt x="12701349" y="0"/>
                </a:lnTo>
                <a:lnTo>
                  <a:pt x="12701349" y="5382197"/>
                </a:lnTo>
                <a:lnTo>
                  <a:pt x="0" y="5382197"/>
                </a:lnTo>
                <a:lnTo>
                  <a:pt x="0" y="0"/>
                </a:lnTo>
                <a:close/>
              </a:path>
            </a:pathLst>
          </a:custGeom>
          <a:blipFill>
            <a:blip r:embed="rId2"/>
            <a:stretch>
              <a:fillRect/>
            </a:stretch>
          </a:blipFill>
        </p:spPr>
      </p:sp>
      <p:sp>
        <p:nvSpPr>
          <p:cNvPr id="3" name="Freeform 3"/>
          <p:cNvSpPr/>
          <p:nvPr/>
        </p:nvSpPr>
        <p:spPr>
          <a:xfrm>
            <a:off x="10986204" y="6250419"/>
            <a:ext cx="11514218" cy="8506128"/>
          </a:xfrm>
          <a:custGeom>
            <a:avLst/>
            <a:gdLst/>
            <a:ahLst/>
            <a:cxnLst/>
            <a:rect l="l" t="t" r="r" b="b"/>
            <a:pathLst>
              <a:path w="11514218" h="8506128">
                <a:moveTo>
                  <a:pt x="0" y="0"/>
                </a:moveTo>
                <a:lnTo>
                  <a:pt x="11514218" y="0"/>
                </a:lnTo>
                <a:lnTo>
                  <a:pt x="11514218" y="8506128"/>
                </a:lnTo>
                <a:lnTo>
                  <a:pt x="0" y="8506128"/>
                </a:lnTo>
                <a:lnTo>
                  <a:pt x="0" y="0"/>
                </a:lnTo>
                <a:close/>
              </a:path>
            </a:pathLst>
          </a:custGeom>
          <a:blipFill>
            <a:blip r:embed="rId3"/>
            <a:stretch>
              <a:fillRect/>
            </a:stretch>
          </a:blipFill>
        </p:spPr>
      </p:sp>
      <p:grpSp>
        <p:nvGrpSpPr>
          <p:cNvPr id="4" name="Group 4"/>
          <p:cNvGrpSpPr/>
          <p:nvPr/>
        </p:nvGrpSpPr>
        <p:grpSpPr>
          <a:xfrm>
            <a:off x="17259300" y="-392510"/>
            <a:ext cx="1437565" cy="11072020"/>
            <a:chOff x="0" y="0"/>
            <a:chExt cx="378618" cy="2916088"/>
          </a:xfrm>
        </p:grpSpPr>
        <p:sp>
          <p:nvSpPr>
            <p:cNvPr id="5" name="Freeform 5"/>
            <p:cNvSpPr/>
            <p:nvPr/>
          </p:nvSpPr>
          <p:spPr>
            <a:xfrm>
              <a:off x="0" y="0"/>
              <a:ext cx="378618" cy="2916088"/>
            </a:xfrm>
            <a:custGeom>
              <a:avLst/>
              <a:gdLst/>
              <a:ahLst/>
              <a:cxnLst/>
              <a:rect l="l" t="t" r="r" b="b"/>
              <a:pathLst>
                <a:path w="378618" h="2916088">
                  <a:moveTo>
                    <a:pt x="0" y="0"/>
                  </a:moveTo>
                  <a:lnTo>
                    <a:pt x="378618" y="0"/>
                  </a:lnTo>
                  <a:lnTo>
                    <a:pt x="378618" y="2916088"/>
                  </a:lnTo>
                  <a:lnTo>
                    <a:pt x="0" y="2916088"/>
                  </a:lnTo>
                  <a:close/>
                </a:path>
              </a:pathLst>
            </a:custGeom>
            <a:gradFill rotWithShape="1">
              <a:gsLst>
                <a:gs pos="0">
                  <a:srgbClr val="E4B795">
                    <a:alpha val="100000"/>
                  </a:srgbClr>
                </a:gs>
                <a:gs pos="50000">
                  <a:srgbClr val="699ACD">
                    <a:alpha val="100000"/>
                  </a:srgbClr>
                </a:gs>
                <a:gs pos="100000">
                  <a:srgbClr val="2F679F">
                    <a:alpha val="100000"/>
                  </a:srgbClr>
                </a:gs>
              </a:gsLst>
              <a:path path="circle">
                <a:fillToRect r="100000" b="100000"/>
              </a:path>
              <a:tileRect l="-100000" t="-100000"/>
            </a:gradFill>
          </p:spPr>
        </p:sp>
        <p:sp>
          <p:nvSpPr>
            <p:cNvPr id="6" name="TextBox 6"/>
            <p:cNvSpPr txBox="1"/>
            <p:nvPr/>
          </p:nvSpPr>
          <p:spPr>
            <a:xfrm>
              <a:off x="0" y="-57150"/>
              <a:ext cx="378618" cy="2973238"/>
            </a:xfrm>
            <a:prstGeom prst="rect">
              <a:avLst/>
            </a:prstGeom>
          </p:spPr>
          <p:txBody>
            <a:bodyPr lIns="50800" tIns="50800" rIns="50800" bIns="50800" rtlCol="0" anchor="ctr"/>
            <a:lstStyle/>
            <a:p>
              <a:pPr algn="ctr">
                <a:lnSpc>
                  <a:spcPts val="3639"/>
                </a:lnSpc>
              </a:pPr>
              <a:endParaRPr/>
            </a:p>
          </p:txBody>
        </p:sp>
      </p:grpSp>
      <p:sp>
        <p:nvSpPr>
          <p:cNvPr id="7" name="Freeform 7"/>
          <p:cNvSpPr/>
          <p:nvPr/>
        </p:nvSpPr>
        <p:spPr>
          <a:xfrm>
            <a:off x="15135981" y="0"/>
            <a:ext cx="2436966" cy="2436966"/>
          </a:xfrm>
          <a:custGeom>
            <a:avLst/>
            <a:gdLst/>
            <a:ahLst/>
            <a:cxnLst/>
            <a:rect l="l" t="t" r="r" b="b"/>
            <a:pathLst>
              <a:path w="2436966" h="2436966">
                <a:moveTo>
                  <a:pt x="0" y="0"/>
                </a:moveTo>
                <a:lnTo>
                  <a:pt x="2436967" y="0"/>
                </a:lnTo>
                <a:lnTo>
                  <a:pt x="2436967" y="2436966"/>
                </a:lnTo>
                <a:lnTo>
                  <a:pt x="0" y="2436966"/>
                </a:lnTo>
                <a:lnTo>
                  <a:pt x="0" y="0"/>
                </a:lnTo>
                <a:close/>
              </a:path>
            </a:pathLst>
          </a:custGeom>
          <a:blipFill>
            <a:blip r:embed="rId4"/>
            <a:stretch>
              <a:fillRect/>
            </a:stretch>
          </a:blipFill>
        </p:spPr>
      </p:sp>
      <p:sp>
        <p:nvSpPr>
          <p:cNvPr id="8" name="Freeform 8"/>
          <p:cNvSpPr/>
          <p:nvPr/>
        </p:nvSpPr>
        <p:spPr>
          <a:xfrm>
            <a:off x="12067170" y="2436966"/>
            <a:ext cx="4481970" cy="6337409"/>
          </a:xfrm>
          <a:custGeom>
            <a:avLst/>
            <a:gdLst/>
            <a:ahLst/>
            <a:cxnLst/>
            <a:rect l="l" t="t" r="r" b="b"/>
            <a:pathLst>
              <a:path w="4481970" h="6337409">
                <a:moveTo>
                  <a:pt x="0" y="0"/>
                </a:moveTo>
                <a:lnTo>
                  <a:pt x="4481970" y="0"/>
                </a:lnTo>
                <a:lnTo>
                  <a:pt x="4481970" y="6337410"/>
                </a:lnTo>
                <a:lnTo>
                  <a:pt x="0" y="6337410"/>
                </a:lnTo>
                <a:lnTo>
                  <a:pt x="0" y="0"/>
                </a:lnTo>
                <a:close/>
              </a:path>
            </a:pathLst>
          </a:custGeom>
          <a:blipFill>
            <a:blip r:embed="rId5"/>
            <a:stretch>
              <a:fillRect/>
            </a:stretch>
          </a:blipFill>
          <a:ln w="38100" cap="sq">
            <a:solidFill>
              <a:srgbClr val="000000"/>
            </a:solidFill>
            <a:prstDash val="solid"/>
            <a:miter/>
          </a:ln>
        </p:spPr>
      </p:sp>
      <p:sp>
        <p:nvSpPr>
          <p:cNvPr id="9" name="TextBox 9"/>
          <p:cNvSpPr txBox="1"/>
          <p:nvPr/>
        </p:nvSpPr>
        <p:spPr>
          <a:xfrm>
            <a:off x="901376" y="9172575"/>
            <a:ext cx="5189336" cy="421269"/>
          </a:xfrm>
          <a:prstGeom prst="rect">
            <a:avLst/>
          </a:prstGeom>
        </p:spPr>
        <p:txBody>
          <a:bodyPr lIns="0" tIns="0" rIns="0" bIns="0" rtlCol="0" anchor="t">
            <a:spAutoFit/>
          </a:bodyPr>
          <a:lstStyle/>
          <a:p>
            <a:pPr algn="l">
              <a:lnSpc>
                <a:spcPts val="3499"/>
              </a:lnSpc>
              <a:spcBef>
                <a:spcPct val="0"/>
              </a:spcBef>
            </a:pPr>
            <a:r>
              <a:rPr lang="en-US" sz="2499" spc="124" dirty="0" smtClean="0">
                <a:solidFill>
                  <a:srgbClr val="343434"/>
                </a:solidFill>
                <a:latin typeface="Telegraf"/>
                <a:ea typeface="Telegraf"/>
                <a:cs typeface="Telegraf"/>
                <a:sym typeface="Telegraf"/>
              </a:rPr>
              <a:t>www.karatelabs.io</a:t>
            </a:r>
            <a:endParaRPr lang="en-US" sz="2499" spc="124" dirty="0">
              <a:solidFill>
                <a:srgbClr val="343434"/>
              </a:solidFill>
              <a:latin typeface="Telegraf"/>
              <a:ea typeface="Telegraf"/>
              <a:cs typeface="Telegraf"/>
              <a:sym typeface="Telegraf"/>
            </a:endParaRPr>
          </a:p>
        </p:txBody>
      </p:sp>
      <p:sp>
        <p:nvSpPr>
          <p:cNvPr id="10" name="TextBox 10"/>
          <p:cNvSpPr txBox="1"/>
          <p:nvPr/>
        </p:nvSpPr>
        <p:spPr>
          <a:xfrm>
            <a:off x="1172720" y="2015617"/>
            <a:ext cx="12765895" cy="421349"/>
          </a:xfrm>
          <a:prstGeom prst="rect">
            <a:avLst/>
          </a:prstGeom>
        </p:spPr>
        <p:txBody>
          <a:bodyPr lIns="0" tIns="0" rIns="0" bIns="0" rtlCol="0" anchor="t">
            <a:spAutoFit/>
          </a:bodyPr>
          <a:lstStyle/>
          <a:p>
            <a:pPr marL="0" lvl="0" indent="0" algn="l">
              <a:lnSpc>
                <a:spcPts val="2948"/>
              </a:lnSpc>
              <a:spcBef>
                <a:spcPct val="0"/>
              </a:spcBef>
            </a:pPr>
            <a:r>
              <a:rPr lang="en-US" sz="3039" u="none" strike="noStrike">
                <a:solidFill>
                  <a:srgbClr val="343434"/>
                </a:solidFill>
                <a:latin typeface="Telegraf"/>
                <a:ea typeface="Telegraf"/>
                <a:cs typeface="Telegraf"/>
                <a:sym typeface="Telegraf"/>
              </a:rPr>
              <a:t>STEP-BY-STEP OF API AUTOMATION TESTING:</a:t>
            </a:r>
          </a:p>
        </p:txBody>
      </p:sp>
      <p:sp>
        <p:nvSpPr>
          <p:cNvPr id="11" name="TextBox 11"/>
          <p:cNvSpPr txBox="1"/>
          <p:nvPr/>
        </p:nvSpPr>
        <p:spPr>
          <a:xfrm>
            <a:off x="1172720" y="2967383"/>
            <a:ext cx="10513011" cy="4352290"/>
          </a:xfrm>
          <a:prstGeom prst="rect">
            <a:avLst/>
          </a:prstGeom>
        </p:spPr>
        <p:txBody>
          <a:bodyPr lIns="0" tIns="0" rIns="0" bIns="0" rtlCol="0" anchor="t">
            <a:spAutoFit/>
          </a:bodyPr>
          <a:lstStyle/>
          <a:p>
            <a:pPr algn="just">
              <a:lnSpc>
                <a:spcPts val="2660"/>
              </a:lnSpc>
            </a:pPr>
            <a:r>
              <a:rPr lang="en-US" sz="1900" b="1" spc="95">
                <a:solidFill>
                  <a:srgbClr val="343434"/>
                </a:solidFill>
                <a:latin typeface="Telegraf Bold"/>
                <a:ea typeface="Telegraf Bold"/>
                <a:cs typeface="Telegraf Bold"/>
                <a:sym typeface="Telegraf Bold"/>
              </a:rPr>
              <a:t>1.Setup the environment:</a:t>
            </a:r>
            <a:r>
              <a:rPr lang="en-US" sz="1900" spc="95">
                <a:solidFill>
                  <a:srgbClr val="343434"/>
                </a:solidFill>
                <a:latin typeface="Telegraf"/>
                <a:ea typeface="Telegraf"/>
                <a:cs typeface="Telegraf"/>
                <a:sym typeface="Telegraf"/>
              </a:rPr>
              <a:t> Prepare the system with all required tools and test data.</a:t>
            </a:r>
          </a:p>
          <a:p>
            <a:pPr algn="just">
              <a:lnSpc>
                <a:spcPts val="2660"/>
              </a:lnSpc>
            </a:pPr>
            <a:endParaRPr lang="en-US" sz="1900" spc="95">
              <a:solidFill>
                <a:srgbClr val="343434"/>
              </a:solidFill>
              <a:latin typeface="Telegraf"/>
              <a:ea typeface="Telegraf"/>
              <a:cs typeface="Telegraf"/>
              <a:sym typeface="Telegraf"/>
            </a:endParaRPr>
          </a:p>
          <a:p>
            <a:pPr algn="just">
              <a:lnSpc>
                <a:spcPts val="2660"/>
              </a:lnSpc>
            </a:pPr>
            <a:r>
              <a:rPr lang="en-US" sz="1900" b="1" spc="95">
                <a:solidFill>
                  <a:srgbClr val="343434"/>
                </a:solidFill>
                <a:latin typeface="Telegraf Bold"/>
                <a:ea typeface="Telegraf Bold"/>
                <a:cs typeface="Telegraf Bold"/>
                <a:sym typeface="Telegraf Bold"/>
              </a:rPr>
              <a:t>2.Write test cases:</a:t>
            </a:r>
            <a:r>
              <a:rPr lang="en-US" sz="1900" spc="95">
                <a:solidFill>
                  <a:srgbClr val="343434"/>
                </a:solidFill>
                <a:latin typeface="Telegraf"/>
                <a:ea typeface="Telegraf"/>
                <a:cs typeface="Telegraf"/>
                <a:sym typeface="Telegraf"/>
              </a:rPr>
              <a:t> These are like instructions. For example, "Send this order to the API and expect a successful response."</a:t>
            </a:r>
          </a:p>
          <a:p>
            <a:pPr algn="just">
              <a:lnSpc>
                <a:spcPts val="2660"/>
              </a:lnSpc>
            </a:pPr>
            <a:endParaRPr lang="en-US" sz="1900" spc="95">
              <a:solidFill>
                <a:srgbClr val="343434"/>
              </a:solidFill>
              <a:latin typeface="Telegraf"/>
              <a:ea typeface="Telegraf"/>
              <a:cs typeface="Telegraf"/>
              <a:sym typeface="Telegraf"/>
            </a:endParaRPr>
          </a:p>
          <a:p>
            <a:pPr algn="just">
              <a:lnSpc>
                <a:spcPts val="2660"/>
              </a:lnSpc>
            </a:pPr>
            <a:r>
              <a:rPr lang="en-US" sz="1900" b="1" spc="95">
                <a:solidFill>
                  <a:srgbClr val="343434"/>
                </a:solidFill>
                <a:latin typeface="Telegraf Bold"/>
                <a:ea typeface="Telegraf Bold"/>
                <a:cs typeface="Telegraf Bold"/>
                <a:sym typeface="Telegraf Bold"/>
              </a:rPr>
              <a:t>3.Run the tests:</a:t>
            </a:r>
            <a:r>
              <a:rPr lang="en-US" sz="1900" spc="95">
                <a:solidFill>
                  <a:srgbClr val="343434"/>
                </a:solidFill>
                <a:latin typeface="Telegraf"/>
                <a:ea typeface="Telegraf"/>
                <a:cs typeface="Telegraf"/>
                <a:sym typeface="Telegraf"/>
              </a:rPr>
              <a:t> Use automation tools to run tests again and again. No need to write each step again.</a:t>
            </a:r>
          </a:p>
          <a:p>
            <a:pPr algn="just">
              <a:lnSpc>
                <a:spcPts val="2660"/>
              </a:lnSpc>
            </a:pPr>
            <a:endParaRPr lang="en-US" sz="1900" spc="95">
              <a:solidFill>
                <a:srgbClr val="343434"/>
              </a:solidFill>
              <a:latin typeface="Telegraf"/>
              <a:ea typeface="Telegraf"/>
              <a:cs typeface="Telegraf"/>
              <a:sym typeface="Telegraf"/>
            </a:endParaRPr>
          </a:p>
          <a:p>
            <a:pPr algn="just">
              <a:lnSpc>
                <a:spcPts val="2660"/>
              </a:lnSpc>
            </a:pPr>
            <a:r>
              <a:rPr lang="en-US" sz="1900" b="1" spc="95">
                <a:solidFill>
                  <a:srgbClr val="343434"/>
                </a:solidFill>
                <a:latin typeface="Telegraf Bold"/>
                <a:ea typeface="Telegraf Bold"/>
                <a:cs typeface="Telegraf Bold"/>
                <a:sym typeface="Telegraf Bold"/>
              </a:rPr>
              <a:t>4.Check results:</a:t>
            </a:r>
            <a:r>
              <a:rPr lang="en-US" sz="1900" spc="95">
                <a:solidFill>
                  <a:srgbClr val="343434"/>
                </a:solidFill>
                <a:latin typeface="Telegraf"/>
                <a:ea typeface="Telegraf"/>
                <a:cs typeface="Telegraf"/>
                <a:sym typeface="Telegraf"/>
              </a:rPr>
              <a:t> The tool shows which tests passed and which failed.</a:t>
            </a:r>
          </a:p>
          <a:p>
            <a:pPr algn="just">
              <a:lnSpc>
                <a:spcPts val="2660"/>
              </a:lnSpc>
            </a:pPr>
            <a:endParaRPr lang="en-US" sz="1900" spc="95">
              <a:solidFill>
                <a:srgbClr val="343434"/>
              </a:solidFill>
              <a:latin typeface="Telegraf"/>
              <a:ea typeface="Telegraf"/>
              <a:cs typeface="Telegraf"/>
              <a:sym typeface="Telegraf"/>
            </a:endParaRPr>
          </a:p>
          <a:p>
            <a:pPr algn="just">
              <a:lnSpc>
                <a:spcPts val="2660"/>
              </a:lnSpc>
              <a:spcBef>
                <a:spcPct val="0"/>
              </a:spcBef>
            </a:pPr>
            <a:r>
              <a:rPr lang="en-US" sz="1900" b="1" spc="95">
                <a:solidFill>
                  <a:srgbClr val="343434"/>
                </a:solidFill>
                <a:latin typeface="Telegraf Bold"/>
                <a:ea typeface="Telegraf Bold"/>
                <a:cs typeface="Telegraf Bold"/>
                <a:sym typeface="Telegraf Bold"/>
              </a:rPr>
              <a:t>5.Fix and retest:</a:t>
            </a:r>
            <a:r>
              <a:rPr lang="en-US" sz="1900" spc="95">
                <a:solidFill>
                  <a:srgbClr val="343434"/>
                </a:solidFill>
                <a:latin typeface="Telegraf"/>
                <a:ea typeface="Telegraf"/>
                <a:cs typeface="Telegraf"/>
                <a:sym typeface="Telegraf"/>
              </a:rPr>
              <a:t> Developers fix errors. The tests are run again to confirm the fix worked.</a:t>
            </a:r>
          </a:p>
          <a:p>
            <a:pPr algn="just">
              <a:lnSpc>
                <a:spcPts val="2660"/>
              </a:lnSpc>
              <a:spcBef>
                <a:spcPct val="0"/>
              </a:spcBef>
            </a:pPr>
            <a:endParaRPr lang="en-US" sz="1900" spc="95">
              <a:solidFill>
                <a:srgbClr val="343434"/>
              </a:solidFill>
              <a:latin typeface="Telegraf"/>
              <a:ea typeface="Telegraf"/>
              <a:cs typeface="Telegraf"/>
              <a:sym typeface="Telegraf"/>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7FA"/>
        </a:solidFill>
        <a:effectLst/>
      </p:bgPr>
    </p:bg>
    <p:spTree>
      <p:nvGrpSpPr>
        <p:cNvPr id="1" name=""/>
        <p:cNvGrpSpPr/>
        <p:nvPr/>
      </p:nvGrpSpPr>
      <p:grpSpPr>
        <a:xfrm>
          <a:off x="0" y="0"/>
          <a:ext cx="0" cy="0"/>
          <a:chOff x="0" y="0"/>
          <a:chExt cx="0" cy="0"/>
        </a:xfrm>
      </p:grpSpPr>
      <p:sp>
        <p:nvSpPr>
          <p:cNvPr id="2" name="Freeform 2"/>
          <p:cNvSpPr/>
          <p:nvPr/>
        </p:nvSpPr>
        <p:spPr>
          <a:xfrm rot="-1058567" flipH="1">
            <a:off x="10899557" y="-2048730"/>
            <a:ext cx="10441422" cy="4424552"/>
          </a:xfrm>
          <a:custGeom>
            <a:avLst/>
            <a:gdLst/>
            <a:ahLst/>
            <a:cxnLst/>
            <a:rect l="l" t="t" r="r" b="b"/>
            <a:pathLst>
              <a:path w="10441422" h="4424552">
                <a:moveTo>
                  <a:pt x="10441422" y="0"/>
                </a:moveTo>
                <a:lnTo>
                  <a:pt x="0" y="0"/>
                </a:lnTo>
                <a:lnTo>
                  <a:pt x="0" y="4424552"/>
                </a:lnTo>
                <a:lnTo>
                  <a:pt x="10441422" y="4424552"/>
                </a:lnTo>
                <a:lnTo>
                  <a:pt x="10441422" y="0"/>
                </a:lnTo>
                <a:close/>
              </a:path>
            </a:pathLst>
          </a:custGeom>
          <a:blipFill>
            <a:blip r:embed="rId2"/>
            <a:stretch>
              <a:fillRect/>
            </a:stretch>
          </a:blipFill>
        </p:spPr>
      </p:sp>
      <p:sp>
        <p:nvSpPr>
          <p:cNvPr id="3" name="Freeform 3"/>
          <p:cNvSpPr/>
          <p:nvPr/>
        </p:nvSpPr>
        <p:spPr>
          <a:xfrm rot="9125778">
            <a:off x="9642048" y="7442125"/>
            <a:ext cx="7735476" cy="4631616"/>
          </a:xfrm>
          <a:custGeom>
            <a:avLst/>
            <a:gdLst/>
            <a:ahLst/>
            <a:cxnLst/>
            <a:rect l="l" t="t" r="r" b="b"/>
            <a:pathLst>
              <a:path w="7735476" h="4631616">
                <a:moveTo>
                  <a:pt x="0" y="0"/>
                </a:moveTo>
                <a:lnTo>
                  <a:pt x="7735476" y="0"/>
                </a:lnTo>
                <a:lnTo>
                  <a:pt x="7735476" y="4631616"/>
                </a:lnTo>
                <a:lnTo>
                  <a:pt x="0" y="4631616"/>
                </a:lnTo>
                <a:lnTo>
                  <a:pt x="0" y="0"/>
                </a:lnTo>
                <a:close/>
              </a:path>
            </a:pathLst>
          </a:custGeom>
          <a:blipFill>
            <a:blip r:embed="rId3"/>
            <a:stretch>
              <a:fillRect/>
            </a:stretch>
          </a:blipFill>
        </p:spPr>
      </p:sp>
      <p:grpSp>
        <p:nvGrpSpPr>
          <p:cNvPr id="4" name="Group 4"/>
          <p:cNvGrpSpPr/>
          <p:nvPr/>
        </p:nvGrpSpPr>
        <p:grpSpPr>
          <a:xfrm>
            <a:off x="0" y="1771002"/>
            <a:ext cx="8500415" cy="5587359"/>
            <a:chOff x="0" y="0"/>
            <a:chExt cx="2238793" cy="1471568"/>
          </a:xfrm>
        </p:grpSpPr>
        <p:sp>
          <p:nvSpPr>
            <p:cNvPr id="5" name="Freeform 5"/>
            <p:cNvSpPr/>
            <p:nvPr/>
          </p:nvSpPr>
          <p:spPr>
            <a:xfrm>
              <a:off x="0" y="0"/>
              <a:ext cx="2238793" cy="1471568"/>
            </a:xfrm>
            <a:custGeom>
              <a:avLst/>
              <a:gdLst/>
              <a:ahLst/>
              <a:cxnLst/>
              <a:rect l="l" t="t" r="r" b="b"/>
              <a:pathLst>
                <a:path w="2238793" h="1471568">
                  <a:moveTo>
                    <a:pt x="0" y="0"/>
                  </a:moveTo>
                  <a:lnTo>
                    <a:pt x="2238793" y="0"/>
                  </a:lnTo>
                  <a:lnTo>
                    <a:pt x="2238793" y="1471568"/>
                  </a:lnTo>
                  <a:lnTo>
                    <a:pt x="0" y="1471568"/>
                  </a:lnTo>
                  <a:close/>
                </a:path>
              </a:pathLst>
            </a:custGeom>
            <a:gradFill rotWithShape="1">
              <a:gsLst>
                <a:gs pos="0">
                  <a:srgbClr val="E4B795">
                    <a:alpha val="100000"/>
                  </a:srgbClr>
                </a:gs>
                <a:gs pos="50000">
                  <a:srgbClr val="699ACD">
                    <a:alpha val="100000"/>
                  </a:srgbClr>
                </a:gs>
                <a:gs pos="100000">
                  <a:srgbClr val="2F679F">
                    <a:alpha val="100000"/>
                  </a:srgbClr>
                </a:gs>
              </a:gsLst>
              <a:path path="circle">
                <a:fillToRect r="100000" b="100000"/>
              </a:path>
              <a:tileRect l="-100000" t="-100000"/>
            </a:gradFill>
          </p:spPr>
        </p:sp>
        <p:sp>
          <p:nvSpPr>
            <p:cNvPr id="6" name="TextBox 6"/>
            <p:cNvSpPr txBox="1"/>
            <p:nvPr/>
          </p:nvSpPr>
          <p:spPr>
            <a:xfrm>
              <a:off x="0" y="-57150"/>
              <a:ext cx="2238793" cy="1528718"/>
            </a:xfrm>
            <a:prstGeom prst="rect">
              <a:avLst/>
            </a:prstGeom>
          </p:spPr>
          <p:txBody>
            <a:bodyPr lIns="50800" tIns="50800" rIns="50800" bIns="50800" rtlCol="0" anchor="ctr"/>
            <a:lstStyle/>
            <a:p>
              <a:pPr algn="ctr">
                <a:lnSpc>
                  <a:spcPts val="3639"/>
                </a:lnSpc>
              </a:pPr>
              <a:endParaRPr/>
            </a:p>
          </p:txBody>
        </p:sp>
      </p:grpSp>
      <p:sp>
        <p:nvSpPr>
          <p:cNvPr id="7" name="TextBox 7"/>
          <p:cNvSpPr txBox="1"/>
          <p:nvPr/>
        </p:nvSpPr>
        <p:spPr>
          <a:xfrm>
            <a:off x="8748458" y="2267443"/>
            <a:ext cx="8039895" cy="1189883"/>
          </a:xfrm>
          <a:prstGeom prst="rect">
            <a:avLst/>
          </a:prstGeom>
        </p:spPr>
        <p:txBody>
          <a:bodyPr lIns="0" tIns="0" rIns="0" bIns="0" rtlCol="0" anchor="t">
            <a:spAutoFit/>
          </a:bodyPr>
          <a:lstStyle/>
          <a:p>
            <a:pPr marL="0" lvl="0" indent="0" algn="l">
              <a:lnSpc>
                <a:spcPts val="4403"/>
              </a:lnSpc>
              <a:spcBef>
                <a:spcPct val="0"/>
              </a:spcBef>
            </a:pPr>
            <a:r>
              <a:rPr lang="en-US" sz="4539" b="1" u="none" strike="noStrike">
                <a:solidFill>
                  <a:srgbClr val="343434"/>
                </a:solidFill>
                <a:latin typeface="Telegraf Bold"/>
                <a:ea typeface="Telegraf Bold"/>
                <a:cs typeface="Telegraf Bold"/>
                <a:sym typeface="Telegraf Bold"/>
              </a:rPr>
              <a:t>FINAL WORDS: READY TO SPEED UP RELEASES?</a:t>
            </a:r>
          </a:p>
        </p:txBody>
      </p:sp>
      <p:sp>
        <p:nvSpPr>
          <p:cNvPr id="8" name="Freeform 8"/>
          <p:cNvSpPr/>
          <p:nvPr/>
        </p:nvSpPr>
        <p:spPr>
          <a:xfrm>
            <a:off x="15135981" y="0"/>
            <a:ext cx="2436966" cy="2436966"/>
          </a:xfrm>
          <a:custGeom>
            <a:avLst/>
            <a:gdLst/>
            <a:ahLst/>
            <a:cxnLst/>
            <a:rect l="l" t="t" r="r" b="b"/>
            <a:pathLst>
              <a:path w="2436966" h="2436966">
                <a:moveTo>
                  <a:pt x="0" y="0"/>
                </a:moveTo>
                <a:lnTo>
                  <a:pt x="2436967" y="0"/>
                </a:lnTo>
                <a:lnTo>
                  <a:pt x="2436967" y="2436966"/>
                </a:lnTo>
                <a:lnTo>
                  <a:pt x="0" y="2436966"/>
                </a:lnTo>
                <a:lnTo>
                  <a:pt x="0" y="0"/>
                </a:lnTo>
                <a:close/>
              </a:path>
            </a:pathLst>
          </a:custGeom>
          <a:blipFill>
            <a:blip r:embed="rId4"/>
            <a:stretch>
              <a:fillRect/>
            </a:stretch>
          </a:blipFill>
        </p:spPr>
      </p:sp>
      <p:sp>
        <p:nvSpPr>
          <p:cNvPr id="9" name="Freeform 9"/>
          <p:cNvSpPr/>
          <p:nvPr/>
        </p:nvSpPr>
        <p:spPr>
          <a:xfrm>
            <a:off x="1028700" y="2804524"/>
            <a:ext cx="6607710" cy="3520315"/>
          </a:xfrm>
          <a:custGeom>
            <a:avLst/>
            <a:gdLst/>
            <a:ahLst/>
            <a:cxnLst/>
            <a:rect l="l" t="t" r="r" b="b"/>
            <a:pathLst>
              <a:path w="6607710" h="3520315">
                <a:moveTo>
                  <a:pt x="0" y="0"/>
                </a:moveTo>
                <a:lnTo>
                  <a:pt x="6607710" y="0"/>
                </a:lnTo>
                <a:lnTo>
                  <a:pt x="6607710" y="3520314"/>
                </a:lnTo>
                <a:lnTo>
                  <a:pt x="0" y="3520314"/>
                </a:lnTo>
                <a:lnTo>
                  <a:pt x="0" y="0"/>
                </a:lnTo>
                <a:close/>
              </a:path>
            </a:pathLst>
          </a:custGeom>
          <a:blipFill>
            <a:blip r:embed="rId5"/>
            <a:stretch>
              <a:fillRect/>
            </a:stretch>
          </a:blipFill>
          <a:ln w="38100" cap="sq">
            <a:solidFill>
              <a:srgbClr val="000000"/>
            </a:solidFill>
            <a:prstDash val="solid"/>
            <a:miter/>
          </a:ln>
        </p:spPr>
      </p:sp>
      <p:sp>
        <p:nvSpPr>
          <p:cNvPr id="10" name="TextBox 10"/>
          <p:cNvSpPr txBox="1"/>
          <p:nvPr/>
        </p:nvSpPr>
        <p:spPr>
          <a:xfrm>
            <a:off x="8748458" y="4498006"/>
            <a:ext cx="7606006" cy="3018790"/>
          </a:xfrm>
          <a:prstGeom prst="rect">
            <a:avLst/>
          </a:prstGeom>
        </p:spPr>
        <p:txBody>
          <a:bodyPr lIns="0" tIns="0" rIns="0" bIns="0" rtlCol="0" anchor="t">
            <a:spAutoFit/>
          </a:bodyPr>
          <a:lstStyle/>
          <a:p>
            <a:pPr algn="just">
              <a:lnSpc>
                <a:spcPts val="2660"/>
              </a:lnSpc>
            </a:pPr>
            <a:r>
              <a:rPr lang="en-US" sz="1900" spc="95">
                <a:solidFill>
                  <a:srgbClr val="343434"/>
                </a:solidFill>
                <a:latin typeface="Telegraf"/>
                <a:ea typeface="Telegraf"/>
                <a:cs typeface="Telegraf"/>
                <a:sym typeface="Telegraf"/>
              </a:rPr>
              <a:t>APIs help apps run smoothly. But to function APIs smoothly, basic testing is needed. Testing API tools reduces bugs, helps teams work faster and saves time. </a:t>
            </a:r>
            <a:r>
              <a:rPr lang="en-US" sz="1900" u="sng" spc="95">
                <a:solidFill>
                  <a:srgbClr val="343434"/>
                </a:solidFill>
                <a:latin typeface="Telegraf"/>
                <a:ea typeface="Telegraf"/>
                <a:cs typeface="Telegraf"/>
                <a:sym typeface="Telegraf"/>
                <a:hlinkClick r:id="rId6" tooltip="https://www.karatelabs.io/api-testing"/>
              </a:rPr>
              <a:t>API automation testing</a:t>
            </a:r>
            <a:r>
              <a:rPr lang="en-US" sz="1900" spc="95">
                <a:solidFill>
                  <a:srgbClr val="343434"/>
                </a:solidFill>
                <a:latin typeface="Telegraf"/>
                <a:ea typeface="Telegraf"/>
                <a:cs typeface="Telegraf"/>
                <a:sym typeface="Telegraf"/>
              </a:rPr>
              <a:t> is a smart step toward better software. It allows quick releases and happy users. If you are a beginner aiming for speed and accuracy with less stress, opt for tools like Karate Labs as it makes the job easier and faster. Start simple, use the right tools and keep improving.</a:t>
            </a:r>
          </a:p>
          <a:p>
            <a:pPr algn="just">
              <a:lnSpc>
                <a:spcPts val="2660"/>
              </a:lnSpc>
              <a:spcBef>
                <a:spcPct val="0"/>
              </a:spcBef>
            </a:pPr>
            <a:endParaRPr lang="en-US" sz="1900" spc="95">
              <a:solidFill>
                <a:srgbClr val="343434"/>
              </a:solidFill>
              <a:latin typeface="Telegraf"/>
              <a:ea typeface="Telegraf"/>
              <a:cs typeface="Telegraf"/>
              <a:sym typeface="Telegraf"/>
            </a:endParaRPr>
          </a:p>
        </p:txBody>
      </p:sp>
      <p:sp>
        <p:nvSpPr>
          <p:cNvPr id="11" name="TextBox 11"/>
          <p:cNvSpPr txBox="1"/>
          <p:nvPr/>
        </p:nvSpPr>
        <p:spPr>
          <a:xfrm>
            <a:off x="901376" y="9172575"/>
            <a:ext cx="5189336" cy="421269"/>
          </a:xfrm>
          <a:prstGeom prst="rect">
            <a:avLst/>
          </a:prstGeom>
        </p:spPr>
        <p:txBody>
          <a:bodyPr lIns="0" tIns="0" rIns="0" bIns="0" rtlCol="0" anchor="t">
            <a:spAutoFit/>
          </a:bodyPr>
          <a:lstStyle/>
          <a:p>
            <a:pPr algn="l">
              <a:lnSpc>
                <a:spcPts val="3499"/>
              </a:lnSpc>
              <a:spcBef>
                <a:spcPct val="0"/>
              </a:spcBef>
            </a:pPr>
            <a:r>
              <a:rPr lang="en-US" sz="2499" spc="124" dirty="0" smtClean="0">
                <a:solidFill>
                  <a:srgbClr val="343434"/>
                </a:solidFill>
                <a:latin typeface="Telegraf"/>
                <a:ea typeface="Telegraf"/>
                <a:cs typeface="Telegraf"/>
                <a:sym typeface="Telegraf"/>
              </a:rPr>
              <a:t>www.karatelabs.io</a:t>
            </a:r>
            <a:endParaRPr lang="en-US" sz="2499" spc="124" dirty="0">
              <a:solidFill>
                <a:srgbClr val="343434"/>
              </a:solidFill>
              <a:latin typeface="Telegraf"/>
              <a:ea typeface="Telegraf"/>
              <a:cs typeface="Telegraf"/>
              <a:sym typeface="Telegraf"/>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7FA"/>
        </a:solidFill>
        <a:effectLst/>
      </p:bgPr>
    </p:bg>
    <p:spTree>
      <p:nvGrpSpPr>
        <p:cNvPr id="1" name=""/>
        <p:cNvGrpSpPr/>
        <p:nvPr/>
      </p:nvGrpSpPr>
      <p:grpSpPr>
        <a:xfrm>
          <a:off x="0" y="0"/>
          <a:ext cx="0" cy="0"/>
          <a:chOff x="0" y="0"/>
          <a:chExt cx="0" cy="0"/>
        </a:xfrm>
      </p:grpSpPr>
      <p:grpSp>
        <p:nvGrpSpPr>
          <p:cNvPr id="2" name="Group 2"/>
          <p:cNvGrpSpPr/>
          <p:nvPr/>
        </p:nvGrpSpPr>
        <p:grpSpPr>
          <a:xfrm>
            <a:off x="4928310" y="2751134"/>
            <a:ext cx="8431381" cy="6106672"/>
            <a:chOff x="0" y="0"/>
            <a:chExt cx="2220611" cy="1608342"/>
          </a:xfrm>
        </p:grpSpPr>
        <p:sp>
          <p:nvSpPr>
            <p:cNvPr id="3" name="Freeform 3"/>
            <p:cNvSpPr/>
            <p:nvPr/>
          </p:nvSpPr>
          <p:spPr>
            <a:xfrm>
              <a:off x="0" y="0"/>
              <a:ext cx="2220611" cy="1608342"/>
            </a:xfrm>
            <a:custGeom>
              <a:avLst/>
              <a:gdLst/>
              <a:ahLst/>
              <a:cxnLst/>
              <a:rect l="l" t="t" r="r" b="b"/>
              <a:pathLst>
                <a:path w="2220611" h="1608342">
                  <a:moveTo>
                    <a:pt x="0" y="0"/>
                  </a:moveTo>
                  <a:lnTo>
                    <a:pt x="2220611" y="0"/>
                  </a:lnTo>
                  <a:lnTo>
                    <a:pt x="2220611" y="1608342"/>
                  </a:lnTo>
                  <a:lnTo>
                    <a:pt x="0" y="1608342"/>
                  </a:lnTo>
                  <a:close/>
                </a:path>
              </a:pathLst>
            </a:custGeom>
            <a:gradFill rotWithShape="1">
              <a:gsLst>
                <a:gs pos="0">
                  <a:srgbClr val="E4B795">
                    <a:alpha val="100000"/>
                  </a:srgbClr>
                </a:gs>
                <a:gs pos="50000">
                  <a:srgbClr val="699ACD">
                    <a:alpha val="100000"/>
                  </a:srgbClr>
                </a:gs>
                <a:gs pos="100000">
                  <a:srgbClr val="2F679F">
                    <a:alpha val="100000"/>
                  </a:srgbClr>
                </a:gs>
              </a:gsLst>
              <a:path path="circle">
                <a:fillToRect r="100000" b="100000"/>
              </a:path>
              <a:tileRect l="-100000" t="-100000"/>
            </a:gradFill>
          </p:spPr>
        </p:sp>
        <p:sp>
          <p:nvSpPr>
            <p:cNvPr id="4" name="TextBox 4"/>
            <p:cNvSpPr txBox="1"/>
            <p:nvPr/>
          </p:nvSpPr>
          <p:spPr>
            <a:xfrm>
              <a:off x="0" y="-57150"/>
              <a:ext cx="2220611" cy="1665492"/>
            </a:xfrm>
            <a:prstGeom prst="rect">
              <a:avLst/>
            </a:prstGeom>
          </p:spPr>
          <p:txBody>
            <a:bodyPr lIns="50800" tIns="50800" rIns="50800" bIns="50800" rtlCol="0" anchor="ctr"/>
            <a:lstStyle/>
            <a:p>
              <a:pPr algn="ctr">
                <a:lnSpc>
                  <a:spcPts val="3639"/>
                </a:lnSpc>
              </a:pPr>
              <a:endParaRPr/>
            </a:p>
          </p:txBody>
        </p:sp>
      </p:grpSp>
      <p:sp>
        <p:nvSpPr>
          <p:cNvPr id="5" name="Freeform 5"/>
          <p:cNvSpPr/>
          <p:nvPr/>
        </p:nvSpPr>
        <p:spPr>
          <a:xfrm rot="760705">
            <a:off x="1423346" y="-1948290"/>
            <a:ext cx="15441309" cy="6543255"/>
          </a:xfrm>
          <a:custGeom>
            <a:avLst/>
            <a:gdLst/>
            <a:ahLst/>
            <a:cxnLst/>
            <a:rect l="l" t="t" r="r" b="b"/>
            <a:pathLst>
              <a:path w="15441309" h="6543255">
                <a:moveTo>
                  <a:pt x="0" y="0"/>
                </a:moveTo>
                <a:lnTo>
                  <a:pt x="15441308" y="0"/>
                </a:lnTo>
                <a:lnTo>
                  <a:pt x="15441308" y="6543255"/>
                </a:lnTo>
                <a:lnTo>
                  <a:pt x="0" y="6543255"/>
                </a:lnTo>
                <a:lnTo>
                  <a:pt x="0" y="0"/>
                </a:lnTo>
                <a:close/>
              </a:path>
            </a:pathLst>
          </a:custGeom>
          <a:blipFill>
            <a:blip r:embed="rId2"/>
            <a:stretch>
              <a:fillRect/>
            </a:stretch>
          </a:blipFill>
        </p:spPr>
      </p:sp>
      <p:sp>
        <p:nvSpPr>
          <p:cNvPr id="6" name="TextBox 6"/>
          <p:cNvSpPr txBox="1"/>
          <p:nvPr/>
        </p:nvSpPr>
        <p:spPr>
          <a:xfrm>
            <a:off x="4421043" y="1640492"/>
            <a:ext cx="9445915" cy="637433"/>
          </a:xfrm>
          <a:prstGeom prst="rect">
            <a:avLst/>
          </a:prstGeom>
        </p:spPr>
        <p:txBody>
          <a:bodyPr lIns="0" tIns="0" rIns="0" bIns="0" rtlCol="0" anchor="t">
            <a:spAutoFit/>
          </a:bodyPr>
          <a:lstStyle/>
          <a:p>
            <a:pPr marL="0" lvl="0" indent="0" algn="ctr">
              <a:lnSpc>
                <a:spcPts val="4403"/>
              </a:lnSpc>
              <a:spcBef>
                <a:spcPct val="0"/>
              </a:spcBef>
            </a:pPr>
            <a:r>
              <a:rPr lang="en-US" sz="4539" b="1" u="none" strike="noStrike">
                <a:solidFill>
                  <a:srgbClr val="343434"/>
                </a:solidFill>
                <a:latin typeface="Telegraf Bold"/>
                <a:ea typeface="Telegraf Bold"/>
                <a:cs typeface="Telegraf Bold"/>
                <a:sym typeface="Telegraf Bold"/>
              </a:rPr>
              <a:t>CONTACT US</a:t>
            </a:r>
          </a:p>
        </p:txBody>
      </p:sp>
      <p:sp>
        <p:nvSpPr>
          <p:cNvPr id="7" name="TextBox 7"/>
          <p:cNvSpPr txBox="1"/>
          <p:nvPr/>
        </p:nvSpPr>
        <p:spPr>
          <a:xfrm>
            <a:off x="6090712" y="3601714"/>
            <a:ext cx="6282762" cy="3889630"/>
          </a:xfrm>
          <a:prstGeom prst="rect">
            <a:avLst/>
          </a:prstGeom>
        </p:spPr>
        <p:txBody>
          <a:bodyPr lIns="0" tIns="0" rIns="0" bIns="0" rtlCol="0" anchor="t">
            <a:spAutoFit/>
          </a:bodyPr>
          <a:lstStyle/>
          <a:p>
            <a:pPr algn="ctr">
              <a:lnSpc>
                <a:spcPts val="2328"/>
              </a:lnSpc>
            </a:pPr>
            <a:r>
              <a:rPr lang="en-US" sz="2400" dirty="0">
                <a:solidFill>
                  <a:srgbClr val="F2F7FA"/>
                </a:solidFill>
                <a:latin typeface="Telegraf"/>
                <a:ea typeface="Telegraf"/>
                <a:cs typeface="Telegraf"/>
                <a:sym typeface="Telegraf"/>
              </a:rPr>
              <a:t>Mail : </a:t>
            </a:r>
          </a:p>
          <a:p>
            <a:pPr algn="ctr">
              <a:lnSpc>
                <a:spcPts val="2328"/>
              </a:lnSpc>
            </a:pPr>
            <a:r>
              <a:rPr lang="en-US" sz="2400" u="sng" dirty="0">
                <a:solidFill>
                  <a:srgbClr val="F2F7FA"/>
                </a:solidFill>
                <a:latin typeface="Telegraf"/>
                <a:ea typeface="Telegraf"/>
                <a:cs typeface="Telegraf"/>
                <a:sym typeface="Telegraf"/>
                <a:hlinkClick r:id="rId3" tooltip="mailto:info@karatelabs.io"/>
              </a:rPr>
              <a:t>info@karatelabs.io</a:t>
            </a:r>
          </a:p>
          <a:p>
            <a:pPr algn="ctr">
              <a:lnSpc>
                <a:spcPts val="2328"/>
              </a:lnSpc>
            </a:pPr>
            <a:endParaRPr lang="en-US" sz="2400" u="sng" dirty="0">
              <a:solidFill>
                <a:srgbClr val="F2F7FA"/>
              </a:solidFill>
              <a:latin typeface="Telegraf"/>
              <a:ea typeface="Telegraf"/>
              <a:cs typeface="Telegraf"/>
              <a:sym typeface="Telegraf"/>
              <a:hlinkClick r:id="rId3" tooltip="mailto:info@karatelabs.io"/>
            </a:endParaRPr>
          </a:p>
          <a:p>
            <a:pPr algn="ctr">
              <a:lnSpc>
                <a:spcPts val="2328"/>
              </a:lnSpc>
            </a:pPr>
            <a:r>
              <a:rPr lang="en-US" sz="2400" dirty="0" err="1">
                <a:solidFill>
                  <a:srgbClr val="F2F7FA"/>
                </a:solidFill>
                <a:latin typeface="Telegraf"/>
                <a:ea typeface="Telegraf"/>
                <a:cs typeface="Telegraf"/>
                <a:sym typeface="Telegraf"/>
              </a:rPr>
              <a:t>Phn</a:t>
            </a:r>
            <a:r>
              <a:rPr lang="en-US" sz="2400" dirty="0">
                <a:solidFill>
                  <a:srgbClr val="F2F7FA"/>
                </a:solidFill>
                <a:latin typeface="Telegraf"/>
                <a:ea typeface="Telegraf"/>
                <a:cs typeface="Telegraf"/>
                <a:sym typeface="Telegraf"/>
              </a:rPr>
              <a:t> No : </a:t>
            </a:r>
          </a:p>
          <a:p>
            <a:pPr algn="ctr">
              <a:lnSpc>
                <a:spcPts val="2328"/>
              </a:lnSpc>
            </a:pPr>
            <a:r>
              <a:rPr lang="en-US" sz="2400" dirty="0">
                <a:solidFill>
                  <a:srgbClr val="F2F7FA"/>
                </a:solidFill>
                <a:latin typeface="Telegraf"/>
                <a:ea typeface="Telegraf"/>
                <a:cs typeface="Telegraf"/>
                <a:sym typeface="Telegraf"/>
              </a:rPr>
              <a:t>+44 7900 225047</a:t>
            </a:r>
          </a:p>
          <a:p>
            <a:pPr algn="ctr">
              <a:lnSpc>
                <a:spcPts val="2328"/>
              </a:lnSpc>
            </a:pPr>
            <a:endParaRPr lang="en-US" sz="2400" dirty="0">
              <a:solidFill>
                <a:srgbClr val="F2F7FA"/>
              </a:solidFill>
              <a:latin typeface="Telegraf"/>
              <a:ea typeface="Telegraf"/>
              <a:cs typeface="Telegraf"/>
              <a:sym typeface="Telegraf"/>
            </a:endParaRPr>
          </a:p>
          <a:p>
            <a:pPr algn="ctr">
              <a:lnSpc>
                <a:spcPts val="2328"/>
              </a:lnSpc>
            </a:pPr>
            <a:r>
              <a:rPr lang="en-US" sz="2400" dirty="0">
                <a:solidFill>
                  <a:srgbClr val="F2F7FA"/>
                </a:solidFill>
                <a:latin typeface="Telegraf"/>
                <a:ea typeface="Telegraf"/>
                <a:cs typeface="Telegraf"/>
                <a:sym typeface="Telegraf"/>
              </a:rPr>
              <a:t>Address :</a:t>
            </a:r>
          </a:p>
          <a:p>
            <a:pPr algn="ctr">
              <a:lnSpc>
                <a:spcPts val="2328"/>
              </a:lnSpc>
            </a:pPr>
            <a:r>
              <a:rPr lang="en-US" sz="2400" dirty="0">
                <a:solidFill>
                  <a:srgbClr val="F2F7FA"/>
                </a:solidFill>
                <a:latin typeface="Telegraf"/>
                <a:ea typeface="Telegraf"/>
                <a:cs typeface="Telegraf"/>
                <a:sym typeface="Telegraf"/>
              </a:rPr>
              <a:t>1507 </a:t>
            </a:r>
            <a:r>
              <a:rPr lang="en-US" sz="2400" dirty="0" err="1">
                <a:solidFill>
                  <a:srgbClr val="F2F7FA"/>
                </a:solidFill>
                <a:latin typeface="Telegraf"/>
                <a:ea typeface="Telegraf"/>
                <a:cs typeface="Telegraf"/>
                <a:sym typeface="Telegraf"/>
              </a:rPr>
              <a:t>Sandcroft</a:t>
            </a:r>
            <a:r>
              <a:rPr lang="en-US" sz="2400" dirty="0">
                <a:solidFill>
                  <a:srgbClr val="F2F7FA"/>
                </a:solidFill>
                <a:latin typeface="Telegraf"/>
                <a:ea typeface="Telegraf"/>
                <a:cs typeface="Telegraf"/>
                <a:sym typeface="Telegraf"/>
              </a:rPr>
              <a:t> Ln, Sugar Land, TX 77479, United States</a:t>
            </a:r>
          </a:p>
          <a:p>
            <a:pPr algn="ctr">
              <a:lnSpc>
                <a:spcPts val="2328"/>
              </a:lnSpc>
            </a:pPr>
            <a:endParaRPr lang="en-US" sz="2400" dirty="0">
              <a:solidFill>
                <a:srgbClr val="F2F7FA"/>
              </a:solidFill>
              <a:latin typeface="Telegraf"/>
              <a:ea typeface="Telegraf"/>
              <a:cs typeface="Telegraf"/>
              <a:sym typeface="Telegraf"/>
            </a:endParaRPr>
          </a:p>
          <a:p>
            <a:pPr algn="ctr">
              <a:lnSpc>
                <a:spcPts val="2328"/>
              </a:lnSpc>
            </a:pPr>
            <a:r>
              <a:rPr lang="en-US" sz="2400" dirty="0">
                <a:solidFill>
                  <a:srgbClr val="F2F7FA"/>
                </a:solidFill>
                <a:latin typeface="Telegraf"/>
                <a:ea typeface="Telegraf"/>
                <a:cs typeface="Telegraf"/>
                <a:sym typeface="Telegraf"/>
              </a:rPr>
              <a:t>Website :</a:t>
            </a:r>
          </a:p>
          <a:p>
            <a:pPr algn="ctr">
              <a:lnSpc>
                <a:spcPts val="2328"/>
              </a:lnSpc>
            </a:pPr>
            <a:r>
              <a:rPr lang="en-US" sz="2400" dirty="0">
                <a:solidFill>
                  <a:srgbClr val="F2F7FA"/>
                </a:solidFill>
                <a:latin typeface="Telegraf"/>
                <a:ea typeface="Telegraf"/>
                <a:cs typeface="Telegraf"/>
                <a:sym typeface="Telegraf"/>
              </a:rPr>
              <a:t> www.karatelabs.io</a:t>
            </a:r>
          </a:p>
          <a:p>
            <a:pPr algn="ctr">
              <a:lnSpc>
                <a:spcPts val="2328"/>
              </a:lnSpc>
            </a:pPr>
            <a:endParaRPr lang="en-US" sz="2400" dirty="0">
              <a:solidFill>
                <a:srgbClr val="F2F7FA"/>
              </a:solidFill>
              <a:latin typeface="Telegraf"/>
              <a:ea typeface="Telegraf"/>
              <a:cs typeface="Telegraf"/>
              <a:sym typeface="Telegraf"/>
            </a:endParaRPr>
          </a:p>
        </p:txBody>
      </p:sp>
      <p:sp>
        <p:nvSpPr>
          <p:cNvPr id="8" name="Freeform 8"/>
          <p:cNvSpPr/>
          <p:nvPr/>
        </p:nvSpPr>
        <p:spPr>
          <a:xfrm>
            <a:off x="15135981" y="0"/>
            <a:ext cx="2436966" cy="2436966"/>
          </a:xfrm>
          <a:custGeom>
            <a:avLst/>
            <a:gdLst/>
            <a:ahLst/>
            <a:cxnLst/>
            <a:rect l="l" t="t" r="r" b="b"/>
            <a:pathLst>
              <a:path w="2436966" h="2436966">
                <a:moveTo>
                  <a:pt x="0" y="0"/>
                </a:moveTo>
                <a:lnTo>
                  <a:pt x="2436967" y="0"/>
                </a:lnTo>
                <a:lnTo>
                  <a:pt x="2436967" y="2436966"/>
                </a:lnTo>
                <a:lnTo>
                  <a:pt x="0" y="2436966"/>
                </a:lnTo>
                <a:lnTo>
                  <a:pt x="0" y="0"/>
                </a:lnTo>
                <a:close/>
              </a:path>
            </a:pathLst>
          </a:custGeom>
          <a:blipFill>
            <a:blip r:embed="rId4"/>
            <a:stretch>
              <a:fillRect/>
            </a:stretch>
          </a:blipFill>
        </p:spPr>
      </p:sp>
      <p:sp>
        <p:nvSpPr>
          <p:cNvPr id="9" name="TextBox 9"/>
          <p:cNvSpPr txBox="1"/>
          <p:nvPr/>
        </p:nvSpPr>
        <p:spPr>
          <a:xfrm>
            <a:off x="6453740" y="7656178"/>
            <a:ext cx="5556706" cy="887095"/>
          </a:xfrm>
          <a:prstGeom prst="rect">
            <a:avLst/>
          </a:prstGeom>
        </p:spPr>
        <p:txBody>
          <a:bodyPr lIns="0" tIns="0" rIns="0" bIns="0" rtlCol="0" anchor="t">
            <a:spAutoFit/>
          </a:bodyPr>
          <a:lstStyle/>
          <a:p>
            <a:pPr algn="ctr">
              <a:lnSpc>
                <a:spcPts val="7279"/>
              </a:lnSpc>
            </a:pPr>
            <a:r>
              <a:rPr lang="en-US" sz="5199" b="1">
                <a:solidFill>
                  <a:srgbClr val="FFBD59"/>
                </a:solidFill>
                <a:latin typeface="Canva Sans Bold"/>
                <a:ea typeface="Canva Sans Bold"/>
                <a:cs typeface="Canva Sans Bold"/>
                <a:sym typeface="Canva Sans Bold"/>
              </a:rPr>
              <a:t>Thank You</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607</Words>
  <Application>Microsoft Office PowerPoint</Application>
  <PresentationFormat>Custom</PresentationFormat>
  <Paragraphs>58</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Canva Sans Bold</vt:lpstr>
      <vt:lpstr>Telegraf</vt:lpstr>
      <vt:lpstr>Calibri</vt:lpstr>
      <vt:lpstr>Telegraf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and White Gradient Modern Project Presentation</dc:title>
  <cp:lastModifiedBy>Amiya</cp:lastModifiedBy>
  <cp:revision>2</cp:revision>
  <dcterms:created xsi:type="dcterms:W3CDTF">2006-08-16T00:00:00Z</dcterms:created>
  <dcterms:modified xsi:type="dcterms:W3CDTF">2025-11-27T05:32:06Z</dcterms:modified>
  <dc:identifier>DAG2hAJPZBE</dc:identifier>
</cp:coreProperties>
</file>