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Lst>
  <p:sldSz cx="18288000" cy="10287000"/>
  <p:notesSz cx="6858000" cy="9144000"/>
  <p:embeddedFontLst>
    <p:embeddedFont>
      <p:font typeface="Yeseva One" charset="1" panose="00000500000000000000"/>
      <p:regular r:id="rId15"/>
    </p:embeddedFont>
    <p:embeddedFont>
      <p:font typeface="Tenor Sans" charset="1" panose="02000000000000000000"/>
      <p:regular r:id="rId16"/>
    </p:embeddedFont>
    <p:embeddedFont>
      <p:font typeface="Open Sans" charset="1" panose="020B0606030504020204"/>
      <p:regular r:id="rId17"/>
    </p:embeddedFont>
    <p:embeddedFont>
      <p:font typeface="Arimo" charset="1" panose="020B0604020202020204"/>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https://www.airflypolicy.com/flights/allegiant-airlines-flights-to-florida" TargetMode="External" Type="http://schemas.openxmlformats.org/officeDocument/2006/relationships/hyperlink"/><Relationship Id="rId4" Target="../media/image5.png" Type="http://schemas.openxmlformats.org/officeDocument/2006/relationships/image"/><Relationship Id="rId5" Target="../media/image6.svg" Type="http://schemas.openxmlformats.org/officeDocument/2006/relationships/image"/><Relationship Id="rId6" Target="../media/image3.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png" Type="http://schemas.openxmlformats.org/officeDocument/2006/relationships/image"/><Relationship Id="rId4" Target="../media/image9.png" Type="http://schemas.openxmlformats.org/officeDocument/2006/relationships/image"/><Relationship Id="rId5" Target="../media/image10.pn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3.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 Id="rId3" Target="../media/image12.png" Type="http://schemas.openxmlformats.org/officeDocument/2006/relationships/image"/><Relationship Id="rId4" Target="../media/image13.svg" Type="http://schemas.openxmlformats.org/officeDocument/2006/relationships/image"/><Relationship Id="rId5" Target="https://ridefy.socialengine.com/blogs/1016/1350/book-allegiant-flights-to-florida-today-get-the-best-deals-now" TargetMode="External" Type="http://schemas.openxmlformats.org/officeDocument/2006/relationships/hyperlink"/><Relationship Id="rId6" Target="../media/image3.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 Id="rId3" Target="../media/image15.png" Type="http://schemas.openxmlformats.org/officeDocument/2006/relationships/image"/><Relationship Id="rId4" Target="../media/image16.svg" Type="http://schemas.openxmlformats.org/officeDocument/2006/relationships/image"/><Relationship Id="rId5" Target="../media/image17.png" Type="http://schemas.openxmlformats.org/officeDocument/2006/relationships/image"/><Relationship Id="rId6" Target="../media/image18.svg" Type="http://schemas.openxmlformats.org/officeDocument/2006/relationships/image"/><Relationship Id="rId7" Target="../media/image3.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9.png" Type="http://schemas.openxmlformats.org/officeDocument/2006/relationships/image"/><Relationship Id="rId3" Target="../media/image5.png" Type="http://schemas.openxmlformats.org/officeDocument/2006/relationships/image"/><Relationship Id="rId4" Target="../media/image6.svg" Type="http://schemas.openxmlformats.org/officeDocument/2006/relationships/image"/><Relationship Id="rId5" Target="../media/image3.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0.png" Type="http://schemas.openxmlformats.org/officeDocument/2006/relationships/image"/><Relationship Id="rId3" Target="../media/image21.png" Type="http://schemas.openxmlformats.org/officeDocument/2006/relationships/image"/><Relationship Id="rId4" Target="../media/image22.svg" Type="http://schemas.openxmlformats.org/officeDocument/2006/relationships/image"/><Relationship Id="rId5" Target="../media/image3.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3.png" Type="http://schemas.openxmlformats.org/officeDocument/2006/relationships/image"/><Relationship Id="rId3" Target="../media/image24.svg" Type="http://schemas.openxmlformats.org/officeDocument/2006/relationships/image"/><Relationship Id="rId4" Target="../media/image25.png" Type="http://schemas.openxmlformats.org/officeDocument/2006/relationships/image"/><Relationship Id="rId5" Target="../media/image3.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6.png" Type="http://schemas.openxmlformats.org/officeDocument/2006/relationships/image"/><Relationship Id="rId3" Target="../media/image3.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3850946" y="-507140"/>
            <a:ext cx="19214333" cy="10794140"/>
            <a:chOff x="0" y="0"/>
            <a:chExt cx="1085131" cy="609600"/>
          </a:xfrm>
        </p:grpSpPr>
        <p:sp>
          <p:nvSpPr>
            <p:cNvPr name="Freeform 3" id="3"/>
            <p:cNvSpPr/>
            <p:nvPr/>
          </p:nvSpPr>
          <p:spPr>
            <a:xfrm flipH="false" flipV="false" rot="0">
              <a:off x="5401" y="0"/>
              <a:ext cx="1074330" cy="609600"/>
            </a:xfrm>
            <a:custGeom>
              <a:avLst/>
              <a:gdLst/>
              <a:ahLst/>
              <a:cxnLst/>
              <a:rect r="r" b="b" t="t" l="l"/>
              <a:pathLst>
                <a:path h="609600" w="1074330">
                  <a:moveTo>
                    <a:pt x="217139" y="0"/>
                  </a:moveTo>
                  <a:lnTo>
                    <a:pt x="1060390" y="0"/>
                  </a:lnTo>
                  <a:cubicBezTo>
                    <a:pt x="1064870" y="0"/>
                    <a:pt x="1069078" y="2154"/>
                    <a:pt x="1071698" y="5789"/>
                  </a:cubicBezTo>
                  <a:cubicBezTo>
                    <a:pt x="1074318" y="9424"/>
                    <a:pt x="1075031" y="14097"/>
                    <a:pt x="1073614" y="18348"/>
                  </a:cubicBezTo>
                  <a:lnTo>
                    <a:pt x="882646" y="591252"/>
                  </a:lnTo>
                  <a:cubicBezTo>
                    <a:pt x="878994" y="602209"/>
                    <a:pt x="868740" y="609600"/>
                    <a:pt x="857190" y="609600"/>
                  </a:cubicBezTo>
                  <a:lnTo>
                    <a:pt x="13939" y="609600"/>
                  </a:lnTo>
                  <a:cubicBezTo>
                    <a:pt x="9459" y="609600"/>
                    <a:pt x="5251" y="607446"/>
                    <a:pt x="2631" y="603811"/>
                  </a:cubicBezTo>
                  <a:cubicBezTo>
                    <a:pt x="11" y="600176"/>
                    <a:pt x="-702" y="595503"/>
                    <a:pt x="715" y="591252"/>
                  </a:cubicBezTo>
                  <a:lnTo>
                    <a:pt x="191683" y="18348"/>
                  </a:lnTo>
                  <a:cubicBezTo>
                    <a:pt x="195335" y="7391"/>
                    <a:pt x="205589" y="0"/>
                    <a:pt x="217139" y="0"/>
                  </a:cubicBezTo>
                  <a:close/>
                </a:path>
              </a:pathLst>
            </a:custGeom>
            <a:solidFill>
              <a:srgbClr val="205274"/>
            </a:solidFill>
          </p:spPr>
        </p:sp>
        <p:sp>
          <p:nvSpPr>
            <p:cNvPr name="TextBox 4" id="4"/>
            <p:cNvSpPr txBox="true"/>
            <p:nvPr/>
          </p:nvSpPr>
          <p:spPr>
            <a:xfrm>
              <a:off x="101600" y="-38100"/>
              <a:ext cx="881931" cy="647700"/>
            </a:xfrm>
            <a:prstGeom prst="rect">
              <a:avLst/>
            </a:prstGeom>
          </p:spPr>
          <p:txBody>
            <a:bodyPr anchor="ctr" rtlCol="false" tIns="50800" lIns="50800" bIns="50800" rIns="50800"/>
            <a:lstStyle/>
            <a:p>
              <a:pPr algn="ctr" marL="0" indent="0" lvl="0">
                <a:lnSpc>
                  <a:spcPts val="2659"/>
                </a:lnSpc>
                <a:spcBef>
                  <a:spcPct val="0"/>
                </a:spcBef>
              </a:pPr>
            </a:p>
          </p:txBody>
        </p:sp>
      </p:grpSp>
      <p:sp>
        <p:nvSpPr>
          <p:cNvPr name="TextBox 5" id="5"/>
          <p:cNvSpPr txBox="true"/>
          <p:nvPr/>
        </p:nvSpPr>
        <p:spPr>
          <a:xfrm rot="0">
            <a:off x="1543050" y="2675339"/>
            <a:ext cx="12296708" cy="2573012"/>
          </a:xfrm>
          <a:prstGeom prst="rect">
            <a:avLst/>
          </a:prstGeom>
        </p:spPr>
        <p:txBody>
          <a:bodyPr anchor="t" rtlCol="false" tIns="0" lIns="0" bIns="0" rIns="0">
            <a:spAutoFit/>
          </a:bodyPr>
          <a:lstStyle/>
          <a:p>
            <a:pPr algn="l" marL="0" indent="0" lvl="0">
              <a:lnSpc>
                <a:spcPts val="6510"/>
              </a:lnSpc>
            </a:pPr>
            <a:r>
              <a:rPr lang="en-US" sz="8038">
                <a:solidFill>
                  <a:srgbClr val="FFFFFF"/>
                </a:solidFill>
                <a:latin typeface="Yeseva One"/>
                <a:ea typeface="Yeseva One"/>
                <a:cs typeface="Yeseva One"/>
                <a:sym typeface="Yeseva One"/>
              </a:rPr>
              <a:t>Why Is Allegiant Cancelling Flights to Florida Today?</a:t>
            </a:r>
          </a:p>
        </p:txBody>
      </p:sp>
      <p:grpSp>
        <p:nvGrpSpPr>
          <p:cNvPr name="Group 6" id="6"/>
          <p:cNvGrpSpPr/>
          <p:nvPr/>
        </p:nvGrpSpPr>
        <p:grpSpPr>
          <a:xfrm rot="0">
            <a:off x="12456153" y="1985627"/>
            <a:ext cx="6248524" cy="7272673"/>
            <a:chOff x="0" y="0"/>
            <a:chExt cx="660400" cy="768641"/>
          </a:xfrm>
        </p:grpSpPr>
        <p:sp>
          <p:nvSpPr>
            <p:cNvPr name="Freeform 7" id="7"/>
            <p:cNvSpPr/>
            <p:nvPr/>
          </p:nvSpPr>
          <p:spPr>
            <a:xfrm flipH="false" flipV="false" rot="0">
              <a:off x="0" y="0"/>
              <a:ext cx="660400" cy="768641"/>
            </a:xfrm>
            <a:custGeom>
              <a:avLst/>
              <a:gdLst/>
              <a:ahLst/>
              <a:cxnLst/>
              <a:rect r="r" b="b" t="t" l="l"/>
              <a:pathLst>
                <a:path h="768641"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27521"/>
                  </a:cubicBezTo>
                  <a:lnTo>
                    <a:pt x="660400" y="768641"/>
                  </a:lnTo>
                  <a:lnTo>
                    <a:pt x="0" y="768641"/>
                  </a:lnTo>
                  <a:lnTo>
                    <a:pt x="0" y="327848"/>
                  </a:lnTo>
                  <a:cubicBezTo>
                    <a:pt x="1782" y="185660"/>
                    <a:pt x="93019" y="64045"/>
                    <a:pt x="220252" y="19070"/>
                  </a:cubicBezTo>
                  <a:close/>
                </a:path>
              </a:pathLst>
            </a:custGeom>
            <a:blipFill>
              <a:blip r:embed="rId2"/>
              <a:stretch>
                <a:fillRect l="0" t="-24" r="0" b="-24"/>
              </a:stretch>
            </a:blipFill>
          </p:spPr>
        </p:sp>
      </p:grpSp>
      <p:grpSp>
        <p:nvGrpSpPr>
          <p:cNvPr name="Group 8" id="8"/>
          <p:cNvGrpSpPr/>
          <p:nvPr/>
        </p:nvGrpSpPr>
        <p:grpSpPr>
          <a:xfrm rot="0">
            <a:off x="9467726" y="-253570"/>
            <a:ext cx="3086100" cy="2075136"/>
            <a:chOff x="0" y="0"/>
            <a:chExt cx="736600" cy="495300"/>
          </a:xfrm>
        </p:grpSpPr>
        <p:sp>
          <p:nvSpPr>
            <p:cNvPr name="Freeform 9" id="9"/>
            <p:cNvSpPr/>
            <p:nvPr/>
          </p:nvSpPr>
          <p:spPr>
            <a:xfrm flipH="false" flipV="false" rot="0">
              <a:off x="13992" y="0"/>
              <a:ext cx="708616" cy="495300"/>
            </a:xfrm>
            <a:custGeom>
              <a:avLst/>
              <a:gdLst/>
              <a:ahLst/>
              <a:cxnLst/>
              <a:rect r="r" b="b" t="t" l="l"/>
              <a:pathLst>
                <a:path h="495300" w="708616">
                  <a:moveTo>
                    <a:pt x="254844" y="0"/>
                  </a:moveTo>
                  <a:lnTo>
                    <a:pt x="683959" y="0"/>
                  </a:lnTo>
                  <a:cubicBezTo>
                    <a:pt x="692379" y="0"/>
                    <a:pt x="700217" y="4297"/>
                    <a:pt x="704746" y="11395"/>
                  </a:cubicBezTo>
                  <a:cubicBezTo>
                    <a:pt x="709275" y="18494"/>
                    <a:pt x="709868" y="27413"/>
                    <a:pt x="706319" y="35049"/>
                  </a:cubicBezTo>
                  <a:lnTo>
                    <a:pt x="508709" y="460251"/>
                  </a:lnTo>
                  <a:cubicBezTo>
                    <a:pt x="498775" y="481627"/>
                    <a:pt x="477343" y="495300"/>
                    <a:pt x="453772" y="495300"/>
                  </a:cubicBezTo>
                  <a:lnTo>
                    <a:pt x="24657" y="495300"/>
                  </a:lnTo>
                  <a:cubicBezTo>
                    <a:pt x="16237" y="495300"/>
                    <a:pt x="8399" y="491003"/>
                    <a:pt x="3870" y="483905"/>
                  </a:cubicBezTo>
                  <a:cubicBezTo>
                    <a:pt x="-659" y="476806"/>
                    <a:pt x="-1252" y="467887"/>
                    <a:pt x="2297" y="460251"/>
                  </a:cubicBezTo>
                  <a:lnTo>
                    <a:pt x="199907" y="35049"/>
                  </a:lnTo>
                  <a:cubicBezTo>
                    <a:pt x="209841" y="13673"/>
                    <a:pt x="231273" y="0"/>
                    <a:pt x="254844" y="0"/>
                  </a:cubicBezTo>
                  <a:close/>
                </a:path>
              </a:pathLst>
            </a:custGeom>
            <a:solidFill>
              <a:srgbClr val="FFFFFF"/>
            </a:solidFill>
          </p:spPr>
        </p:sp>
        <p:sp>
          <p:nvSpPr>
            <p:cNvPr name="TextBox 10" id="10"/>
            <p:cNvSpPr txBox="true"/>
            <p:nvPr/>
          </p:nvSpPr>
          <p:spPr>
            <a:xfrm>
              <a:off x="254000" y="-38100"/>
              <a:ext cx="228600" cy="533400"/>
            </a:xfrm>
            <a:prstGeom prst="rect">
              <a:avLst/>
            </a:prstGeom>
          </p:spPr>
          <p:txBody>
            <a:bodyPr anchor="ctr" rtlCol="false" tIns="50800" lIns="50800" bIns="50800" rIns="50800"/>
            <a:lstStyle/>
            <a:p>
              <a:pPr algn="ctr" marL="0" indent="0" lvl="0">
                <a:lnSpc>
                  <a:spcPts val="2659"/>
                </a:lnSpc>
              </a:pPr>
            </a:p>
          </p:txBody>
        </p:sp>
      </p:grpSp>
      <p:grpSp>
        <p:nvGrpSpPr>
          <p:cNvPr name="Group 11" id="11"/>
          <p:cNvGrpSpPr/>
          <p:nvPr/>
        </p:nvGrpSpPr>
        <p:grpSpPr>
          <a:xfrm rot="0">
            <a:off x="11858183" y="-253570"/>
            <a:ext cx="3086100" cy="2075136"/>
            <a:chOff x="0" y="0"/>
            <a:chExt cx="736600" cy="495300"/>
          </a:xfrm>
        </p:grpSpPr>
        <p:sp>
          <p:nvSpPr>
            <p:cNvPr name="Freeform 12" id="12"/>
            <p:cNvSpPr/>
            <p:nvPr/>
          </p:nvSpPr>
          <p:spPr>
            <a:xfrm flipH="false" flipV="false" rot="0">
              <a:off x="13992" y="0"/>
              <a:ext cx="708616" cy="495300"/>
            </a:xfrm>
            <a:custGeom>
              <a:avLst/>
              <a:gdLst/>
              <a:ahLst/>
              <a:cxnLst/>
              <a:rect r="r" b="b" t="t" l="l"/>
              <a:pathLst>
                <a:path h="495300" w="708616">
                  <a:moveTo>
                    <a:pt x="254844" y="0"/>
                  </a:moveTo>
                  <a:lnTo>
                    <a:pt x="683959" y="0"/>
                  </a:lnTo>
                  <a:cubicBezTo>
                    <a:pt x="692379" y="0"/>
                    <a:pt x="700217" y="4297"/>
                    <a:pt x="704746" y="11395"/>
                  </a:cubicBezTo>
                  <a:cubicBezTo>
                    <a:pt x="709275" y="18494"/>
                    <a:pt x="709868" y="27413"/>
                    <a:pt x="706319" y="35049"/>
                  </a:cubicBezTo>
                  <a:lnTo>
                    <a:pt x="508709" y="460251"/>
                  </a:lnTo>
                  <a:cubicBezTo>
                    <a:pt x="498775" y="481627"/>
                    <a:pt x="477343" y="495300"/>
                    <a:pt x="453772" y="495300"/>
                  </a:cubicBezTo>
                  <a:lnTo>
                    <a:pt x="24657" y="495300"/>
                  </a:lnTo>
                  <a:cubicBezTo>
                    <a:pt x="16237" y="495300"/>
                    <a:pt x="8399" y="491003"/>
                    <a:pt x="3870" y="483905"/>
                  </a:cubicBezTo>
                  <a:cubicBezTo>
                    <a:pt x="-659" y="476806"/>
                    <a:pt x="-1252" y="467887"/>
                    <a:pt x="2297" y="460251"/>
                  </a:cubicBezTo>
                  <a:lnTo>
                    <a:pt x="199907" y="35049"/>
                  </a:lnTo>
                  <a:cubicBezTo>
                    <a:pt x="209841" y="13673"/>
                    <a:pt x="231273" y="0"/>
                    <a:pt x="254844" y="0"/>
                  </a:cubicBezTo>
                  <a:close/>
                </a:path>
              </a:pathLst>
            </a:custGeom>
            <a:solidFill>
              <a:srgbClr val="FFFFFF"/>
            </a:solidFill>
          </p:spPr>
        </p:sp>
        <p:sp>
          <p:nvSpPr>
            <p:cNvPr name="TextBox 13" id="13"/>
            <p:cNvSpPr txBox="true"/>
            <p:nvPr/>
          </p:nvSpPr>
          <p:spPr>
            <a:xfrm>
              <a:off x="254000" y="-38100"/>
              <a:ext cx="228600" cy="533400"/>
            </a:xfrm>
            <a:prstGeom prst="rect">
              <a:avLst/>
            </a:prstGeom>
          </p:spPr>
          <p:txBody>
            <a:bodyPr anchor="ctr" rtlCol="false" tIns="50800" lIns="50800" bIns="50800" rIns="50800"/>
            <a:lstStyle/>
            <a:p>
              <a:pPr algn="ctr" marL="0" indent="0" lvl="0">
                <a:lnSpc>
                  <a:spcPts val="2659"/>
                </a:lnSpc>
              </a:pPr>
            </a:p>
          </p:txBody>
        </p:sp>
      </p:grpSp>
      <p:grpSp>
        <p:nvGrpSpPr>
          <p:cNvPr name="Group 14" id="14"/>
          <p:cNvGrpSpPr/>
          <p:nvPr/>
        </p:nvGrpSpPr>
        <p:grpSpPr>
          <a:xfrm rot="0">
            <a:off x="0" y="8465434"/>
            <a:ext cx="3086100" cy="2075136"/>
            <a:chOff x="0" y="0"/>
            <a:chExt cx="736600" cy="495300"/>
          </a:xfrm>
        </p:grpSpPr>
        <p:sp>
          <p:nvSpPr>
            <p:cNvPr name="Freeform 15" id="15"/>
            <p:cNvSpPr/>
            <p:nvPr/>
          </p:nvSpPr>
          <p:spPr>
            <a:xfrm flipH="false" flipV="false" rot="0">
              <a:off x="13992" y="0"/>
              <a:ext cx="708616" cy="495300"/>
            </a:xfrm>
            <a:custGeom>
              <a:avLst/>
              <a:gdLst/>
              <a:ahLst/>
              <a:cxnLst/>
              <a:rect r="r" b="b" t="t" l="l"/>
              <a:pathLst>
                <a:path h="495300" w="708616">
                  <a:moveTo>
                    <a:pt x="254844" y="0"/>
                  </a:moveTo>
                  <a:lnTo>
                    <a:pt x="683959" y="0"/>
                  </a:lnTo>
                  <a:cubicBezTo>
                    <a:pt x="692379" y="0"/>
                    <a:pt x="700217" y="4297"/>
                    <a:pt x="704746" y="11395"/>
                  </a:cubicBezTo>
                  <a:cubicBezTo>
                    <a:pt x="709275" y="18494"/>
                    <a:pt x="709868" y="27413"/>
                    <a:pt x="706319" y="35049"/>
                  </a:cubicBezTo>
                  <a:lnTo>
                    <a:pt x="508709" y="460251"/>
                  </a:lnTo>
                  <a:cubicBezTo>
                    <a:pt x="498775" y="481627"/>
                    <a:pt x="477343" y="495300"/>
                    <a:pt x="453772" y="495300"/>
                  </a:cubicBezTo>
                  <a:lnTo>
                    <a:pt x="24657" y="495300"/>
                  </a:lnTo>
                  <a:cubicBezTo>
                    <a:pt x="16237" y="495300"/>
                    <a:pt x="8399" y="491003"/>
                    <a:pt x="3870" y="483905"/>
                  </a:cubicBezTo>
                  <a:cubicBezTo>
                    <a:pt x="-659" y="476806"/>
                    <a:pt x="-1252" y="467887"/>
                    <a:pt x="2297" y="460251"/>
                  </a:cubicBezTo>
                  <a:lnTo>
                    <a:pt x="199907" y="35049"/>
                  </a:lnTo>
                  <a:cubicBezTo>
                    <a:pt x="209841" y="13673"/>
                    <a:pt x="231273" y="0"/>
                    <a:pt x="254844" y="0"/>
                  </a:cubicBezTo>
                  <a:close/>
                </a:path>
              </a:pathLst>
            </a:custGeom>
            <a:solidFill>
              <a:srgbClr val="FFFFFF"/>
            </a:solidFill>
          </p:spPr>
        </p:sp>
        <p:sp>
          <p:nvSpPr>
            <p:cNvPr name="TextBox 16" id="16"/>
            <p:cNvSpPr txBox="true"/>
            <p:nvPr/>
          </p:nvSpPr>
          <p:spPr>
            <a:xfrm>
              <a:off x="254000" y="-38100"/>
              <a:ext cx="228600" cy="533400"/>
            </a:xfrm>
            <a:prstGeom prst="rect">
              <a:avLst/>
            </a:prstGeom>
          </p:spPr>
          <p:txBody>
            <a:bodyPr anchor="ctr" rtlCol="false" tIns="50800" lIns="50800" bIns="50800" rIns="50800"/>
            <a:lstStyle/>
            <a:p>
              <a:pPr algn="ctr" marL="0" indent="0" lvl="0">
                <a:lnSpc>
                  <a:spcPts val="2659"/>
                </a:lnSpc>
              </a:pPr>
            </a:p>
          </p:txBody>
        </p:sp>
      </p:grpSp>
      <p:grpSp>
        <p:nvGrpSpPr>
          <p:cNvPr name="Group 17" id="17"/>
          <p:cNvGrpSpPr/>
          <p:nvPr/>
        </p:nvGrpSpPr>
        <p:grpSpPr>
          <a:xfrm rot="0">
            <a:off x="2887149" y="8465434"/>
            <a:ext cx="3086100" cy="2075136"/>
            <a:chOff x="0" y="0"/>
            <a:chExt cx="736600" cy="495300"/>
          </a:xfrm>
        </p:grpSpPr>
        <p:sp>
          <p:nvSpPr>
            <p:cNvPr name="Freeform 18" id="18"/>
            <p:cNvSpPr/>
            <p:nvPr/>
          </p:nvSpPr>
          <p:spPr>
            <a:xfrm flipH="false" flipV="false" rot="0">
              <a:off x="13992" y="0"/>
              <a:ext cx="708616" cy="495300"/>
            </a:xfrm>
            <a:custGeom>
              <a:avLst/>
              <a:gdLst/>
              <a:ahLst/>
              <a:cxnLst/>
              <a:rect r="r" b="b" t="t" l="l"/>
              <a:pathLst>
                <a:path h="495300" w="708616">
                  <a:moveTo>
                    <a:pt x="254844" y="0"/>
                  </a:moveTo>
                  <a:lnTo>
                    <a:pt x="683959" y="0"/>
                  </a:lnTo>
                  <a:cubicBezTo>
                    <a:pt x="692379" y="0"/>
                    <a:pt x="700217" y="4297"/>
                    <a:pt x="704746" y="11395"/>
                  </a:cubicBezTo>
                  <a:cubicBezTo>
                    <a:pt x="709275" y="18494"/>
                    <a:pt x="709868" y="27413"/>
                    <a:pt x="706319" y="35049"/>
                  </a:cubicBezTo>
                  <a:lnTo>
                    <a:pt x="508709" y="460251"/>
                  </a:lnTo>
                  <a:cubicBezTo>
                    <a:pt x="498775" y="481627"/>
                    <a:pt x="477343" y="495300"/>
                    <a:pt x="453772" y="495300"/>
                  </a:cubicBezTo>
                  <a:lnTo>
                    <a:pt x="24657" y="495300"/>
                  </a:lnTo>
                  <a:cubicBezTo>
                    <a:pt x="16237" y="495300"/>
                    <a:pt x="8399" y="491003"/>
                    <a:pt x="3870" y="483905"/>
                  </a:cubicBezTo>
                  <a:cubicBezTo>
                    <a:pt x="-659" y="476806"/>
                    <a:pt x="-1252" y="467887"/>
                    <a:pt x="2297" y="460251"/>
                  </a:cubicBezTo>
                  <a:lnTo>
                    <a:pt x="199907" y="35049"/>
                  </a:lnTo>
                  <a:cubicBezTo>
                    <a:pt x="209841" y="13673"/>
                    <a:pt x="231273" y="0"/>
                    <a:pt x="254844" y="0"/>
                  </a:cubicBezTo>
                  <a:close/>
                </a:path>
              </a:pathLst>
            </a:custGeom>
            <a:solidFill>
              <a:srgbClr val="FFFFFF"/>
            </a:solidFill>
          </p:spPr>
        </p:sp>
        <p:sp>
          <p:nvSpPr>
            <p:cNvPr name="TextBox 19" id="19"/>
            <p:cNvSpPr txBox="true"/>
            <p:nvPr/>
          </p:nvSpPr>
          <p:spPr>
            <a:xfrm>
              <a:off x="254000" y="-38100"/>
              <a:ext cx="228600" cy="533400"/>
            </a:xfrm>
            <a:prstGeom prst="rect">
              <a:avLst/>
            </a:prstGeom>
          </p:spPr>
          <p:txBody>
            <a:bodyPr anchor="ctr" rtlCol="false" tIns="50800" lIns="50800" bIns="50800" rIns="50800"/>
            <a:lstStyle/>
            <a:p>
              <a:pPr algn="ctr" marL="0" indent="0" lvl="0">
                <a:lnSpc>
                  <a:spcPts val="2659"/>
                </a:lnSpc>
              </a:pPr>
            </a:p>
          </p:txBody>
        </p:sp>
      </p:grpSp>
      <p:sp>
        <p:nvSpPr>
          <p:cNvPr name="Freeform 20" id="20"/>
          <p:cNvSpPr/>
          <p:nvPr/>
        </p:nvSpPr>
        <p:spPr>
          <a:xfrm flipH="false" flipV="false" rot="0">
            <a:off x="1402285" y="1011526"/>
            <a:ext cx="846869" cy="802182"/>
          </a:xfrm>
          <a:custGeom>
            <a:avLst/>
            <a:gdLst/>
            <a:ahLst/>
            <a:cxnLst/>
            <a:rect r="r" b="b" t="t" l="l"/>
            <a:pathLst>
              <a:path h="802182" w="846869">
                <a:moveTo>
                  <a:pt x="0" y="0"/>
                </a:moveTo>
                <a:lnTo>
                  <a:pt x="846869" y="0"/>
                </a:lnTo>
                <a:lnTo>
                  <a:pt x="846869" y="802182"/>
                </a:lnTo>
                <a:lnTo>
                  <a:pt x="0" y="802182"/>
                </a:lnTo>
                <a:lnTo>
                  <a:pt x="0" y="0"/>
                </a:lnTo>
                <a:close/>
              </a:path>
            </a:pathLst>
          </a:custGeom>
          <a:blipFill>
            <a:blip r:embed="rId3"/>
            <a:stretch>
              <a:fillRect l="0" t="0" r="0" b="0"/>
            </a:stretch>
          </a:blipFill>
        </p:spPr>
      </p:sp>
      <p:sp>
        <p:nvSpPr>
          <p:cNvPr name="Freeform 21" id="21"/>
          <p:cNvSpPr/>
          <p:nvPr/>
        </p:nvSpPr>
        <p:spPr>
          <a:xfrm flipH="false" flipV="false" rot="0">
            <a:off x="8086" y="0"/>
            <a:ext cx="2039654" cy="716251"/>
          </a:xfrm>
          <a:custGeom>
            <a:avLst/>
            <a:gdLst/>
            <a:ahLst/>
            <a:cxnLst/>
            <a:rect r="r" b="b" t="t" l="l"/>
            <a:pathLst>
              <a:path h="716251" w="2039654">
                <a:moveTo>
                  <a:pt x="0" y="0"/>
                </a:moveTo>
                <a:lnTo>
                  <a:pt x="2039654" y="0"/>
                </a:lnTo>
                <a:lnTo>
                  <a:pt x="2039654" y="716251"/>
                </a:lnTo>
                <a:lnTo>
                  <a:pt x="0" y="716251"/>
                </a:lnTo>
                <a:lnTo>
                  <a:pt x="0" y="0"/>
                </a:lnTo>
                <a:close/>
              </a:path>
            </a:pathLst>
          </a:custGeom>
          <a:blipFill>
            <a:blip r:embed="rId4"/>
            <a:stretch>
              <a:fillRect l="-37283" t="-187525" r="-32441" b="-195798"/>
            </a:stretch>
          </a:blipFill>
        </p:spPr>
      </p:sp>
      <p:sp>
        <p:nvSpPr>
          <p:cNvPr name="TextBox 22" id="22"/>
          <p:cNvSpPr txBox="true"/>
          <p:nvPr/>
        </p:nvSpPr>
        <p:spPr>
          <a:xfrm rot="0">
            <a:off x="1543050" y="7352720"/>
            <a:ext cx="9697492" cy="817064"/>
          </a:xfrm>
          <a:prstGeom prst="rect">
            <a:avLst/>
          </a:prstGeom>
        </p:spPr>
        <p:txBody>
          <a:bodyPr anchor="t" rtlCol="false" tIns="0" lIns="0" bIns="0" rIns="0">
            <a:spAutoFit/>
          </a:bodyPr>
          <a:lstStyle/>
          <a:p>
            <a:pPr algn="just" marL="0" indent="0" lvl="0">
              <a:lnSpc>
                <a:spcPts val="3264"/>
              </a:lnSpc>
            </a:pPr>
            <a:r>
              <a:rPr lang="en-US" sz="2332">
                <a:solidFill>
                  <a:srgbClr val="FFFFFF"/>
                </a:solidFill>
                <a:latin typeface="Tenor Sans"/>
                <a:ea typeface="Tenor Sans"/>
                <a:cs typeface="Tenor Sans"/>
                <a:sym typeface="Tenor Sans"/>
              </a:rPr>
              <a:t>Understanding allegiant flights to florida cancellations on July 9, 2026</a:t>
            </a:r>
          </a:p>
        </p:txBody>
      </p:sp>
      <p:sp>
        <p:nvSpPr>
          <p:cNvPr name="TextBox 23" id="23"/>
          <p:cNvSpPr txBox="true"/>
          <p:nvPr/>
        </p:nvSpPr>
        <p:spPr>
          <a:xfrm rot="0">
            <a:off x="2202170" y="981075"/>
            <a:ext cx="7823032" cy="330246"/>
          </a:xfrm>
          <a:prstGeom prst="rect">
            <a:avLst/>
          </a:prstGeom>
        </p:spPr>
        <p:txBody>
          <a:bodyPr anchor="t" rtlCol="false" tIns="0" lIns="0" bIns="0" rIns="0">
            <a:spAutoFit/>
          </a:bodyPr>
          <a:lstStyle/>
          <a:p>
            <a:pPr algn="just" marL="0" indent="0" lvl="0">
              <a:lnSpc>
                <a:spcPts val="2633"/>
              </a:lnSpc>
            </a:pPr>
            <a:r>
              <a:rPr lang="en-US" sz="1881">
                <a:solidFill>
                  <a:srgbClr val="FFFFFF"/>
                </a:solidFill>
                <a:latin typeface="Tenor Sans"/>
                <a:ea typeface="Tenor Sans"/>
                <a:cs typeface="Tenor Sans"/>
                <a:sym typeface="Tenor Sans"/>
              </a:rPr>
              <a:t>Allegiant Air | Flight Update</a:t>
            </a:r>
          </a:p>
        </p:txBody>
      </p:sp>
      <p:sp>
        <p:nvSpPr>
          <p:cNvPr name="TextBox 24" id="24"/>
          <p:cNvSpPr txBox="true"/>
          <p:nvPr/>
        </p:nvSpPr>
        <p:spPr>
          <a:xfrm rot="0">
            <a:off x="1640056" y="5547251"/>
            <a:ext cx="5224093" cy="868160"/>
          </a:xfrm>
          <a:prstGeom prst="rect">
            <a:avLst/>
          </a:prstGeom>
        </p:spPr>
        <p:txBody>
          <a:bodyPr anchor="t" rtlCol="false" tIns="0" lIns="0" bIns="0" rIns="0">
            <a:spAutoFit/>
          </a:bodyPr>
          <a:lstStyle/>
          <a:p>
            <a:pPr algn="ctr">
              <a:lnSpc>
                <a:spcPts val="7122"/>
              </a:lnSpc>
              <a:spcBef>
                <a:spcPct val="0"/>
              </a:spcBef>
            </a:pPr>
            <a:r>
              <a:rPr lang="en-US" sz="5087">
                <a:solidFill>
                  <a:srgbClr val="FFFFFF"/>
                </a:solidFill>
                <a:latin typeface="Open Sans"/>
                <a:ea typeface="Open Sans"/>
                <a:cs typeface="Open Sans"/>
                <a:sym typeface="Open Sans"/>
              </a:rPr>
              <a:t> +1-888-212-0809</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1B4663"/>
        </a:solidFill>
      </p:bgPr>
    </p:bg>
    <p:spTree>
      <p:nvGrpSpPr>
        <p:cNvPr id="1" name=""/>
        <p:cNvGrpSpPr/>
        <p:nvPr/>
      </p:nvGrpSpPr>
      <p:grpSpPr>
        <a:xfrm>
          <a:off x="0" y="0"/>
          <a:ext cx="0" cy="0"/>
          <a:chOff x="0" y="0"/>
          <a:chExt cx="0" cy="0"/>
        </a:xfrm>
      </p:grpSpPr>
      <p:grpSp>
        <p:nvGrpSpPr>
          <p:cNvPr name="Group 2" id="2"/>
          <p:cNvGrpSpPr/>
          <p:nvPr/>
        </p:nvGrpSpPr>
        <p:grpSpPr>
          <a:xfrm rot="0">
            <a:off x="10179691" y="2011659"/>
            <a:ext cx="8922654" cy="5830417"/>
            <a:chOff x="0" y="0"/>
            <a:chExt cx="2349999" cy="1535583"/>
          </a:xfrm>
        </p:grpSpPr>
        <p:sp>
          <p:nvSpPr>
            <p:cNvPr name="Freeform 3" id="3"/>
            <p:cNvSpPr/>
            <p:nvPr/>
          </p:nvSpPr>
          <p:spPr>
            <a:xfrm flipH="false" flipV="false" rot="0">
              <a:off x="0" y="0"/>
              <a:ext cx="2349999" cy="1535583"/>
            </a:xfrm>
            <a:custGeom>
              <a:avLst/>
              <a:gdLst/>
              <a:ahLst/>
              <a:cxnLst/>
              <a:rect r="r" b="b" t="t" l="l"/>
              <a:pathLst>
                <a:path h="1535583" w="2349999">
                  <a:moveTo>
                    <a:pt x="0" y="0"/>
                  </a:moveTo>
                  <a:lnTo>
                    <a:pt x="2349999" y="0"/>
                  </a:lnTo>
                  <a:lnTo>
                    <a:pt x="2349999" y="1535583"/>
                  </a:lnTo>
                  <a:lnTo>
                    <a:pt x="0" y="1535583"/>
                  </a:lnTo>
                  <a:close/>
                </a:path>
              </a:pathLst>
            </a:custGeom>
            <a:solidFill>
              <a:srgbClr val="FFFFFF"/>
            </a:solidFill>
          </p:spPr>
        </p:sp>
        <p:sp>
          <p:nvSpPr>
            <p:cNvPr name="TextBox 4" id="4"/>
            <p:cNvSpPr txBox="true"/>
            <p:nvPr/>
          </p:nvSpPr>
          <p:spPr>
            <a:xfrm>
              <a:off x="0" y="-38100"/>
              <a:ext cx="2349999" cy="1573683"/>
            </a:xfrm>
            <a:prstGeom prst="rect">
              <a:avLst/>
            </a:prstGeom>
          </p:spPr>
          <p:txBody>
            <a:bodyPr anchor="ctr" rtlCol="false" tIns="50800" lIns="50800" bIns="50800" rIns="50800"/>
            <a:lstStyle/>
            <a:p>
              <a:pPr algn="ctr" marL="0" indent="0" lvl="0">
                <a:lnSpc>
                  <a:spcPts val="2659"/>
                </a:lnSpc>
              </a:pPr>
            </a:p>
          </p:txBody>
        </p:sp>
      </p:grpSp>
      <p:grpSp>
        <p:nvGrpSpPr>
          <p:cNvPr name="Group 5" id="5"/>
          <p:cNvGrpSpPr/>
          <p:nvPr/>
        </p:nvGrpSpPr>
        <p:grpSpPr>
          <a:xfrm rot="0">
            <a:off x="10832985" y="2634203"/>
            <a:ext cx="9235202" cy="4509322"/>
            <a:chOff x="0" y="0"/>
            <a:chExt cx="1430775" cy="698612"/>
          </a:xfrm>
        </p:grpSpPr>
        <p:sp>
          <p:nvSpPr>
            <p:cNvPr name="Freeform 6" id="6"/>
            <p:cNvSpPr/>
            <p:nvPr/>
          </p:nvSpPr>
          <p:spPr>
            <a:xfrm flipH="false" flipV="false" rot="0">
              <a:off x="0" y="0"/>
              <a:ext cx="1430774" cy="698612"/>
            </a:xfrm>
            <a:custGeom>
              <a:avLst/>
              <a:gdLst/>
              <a:ahLst/>
              <a:cxnLst/>
              <a:rect r="r" b="b" t="t" l="l"/>
              <a:pathLst>
                <a:path h="698612" w="1430774">
                  <a:moveTo>
                    <a:pt x="0" y="0"/>
                  </a:moveTo>
                  <a:lnTo>
                    <a:pt x="1430774" y="0"/>
                  </a:lnTo>
                  <a:lnTo>
                    <a:pt x="1430774" y="698612"/>
                  </a:lnTo>
                  <a:lnTo>
                    <a:pt x="0" y="698612"/>
                  </a:lnTo>
                  <a:close/>
                </a:path>
              </a:pathLst>
            </a:custGeom>
            <a:blipFill>
              <a:blip r:embed="rId2"/>
              <a:stretch>
                <a:fillRect l="0" t="-176" r="0" b="-176"/>
              </a:stretch>
            </a:blipFill>
          </p:spPr>
        </p:sp>
      </p:grpSp>
      <p:sp>
        <p:nvSpPr>
          <p:cNvPr name="TextBox 7" id="7"/>
          <p:cNvSpPr txBox="true"/>
          <p:nvPr/>
        </p:nvSpPr>
        <p:spPr>
          <a:xfrm rot="0">
            <a:off x="1748872" y="2727643"/>
            <a:ext cx="8744485" cy="2018227"/>
          </a:xfrm>
          <a:prstGeom prst="rect">
            <a:avLst/>
          </a:prstGeom>
        </p:spPr>
        <p:txBody>
          <a:bodyPr anchor="t" rtlCol="false" tIns="0" lIns="0" bIns="0" rIns="0">
            <a:spAutoFit/>
          </a:bodyPr>
          <a:lstStyle/>
          <a:p>
            <a:pPr algn="l" marL="0" indent="0" lvl="0">
              <a:lnSpc>
                <a:spcPts val="5207"/>
              </a:lnSpc>
            </a:pPr>
            <a:r>
              <a:rPr lang="en-US" sz="5207">
                <a:solidFill>
                  <a:srgbClr val="FFFFFF"/>
                </a:solidFill>
                <a:latin typeface="Tenor Sans"/>
                <a:ea typeface="Tenor Sans"/>
                <a:cs typeface="Tenor Sans"/>
                <a:sym typeface="Tenor Sans"/>
              </a:rPr>
              <a:t>Overview of Allegiant Flights to Florida Cancellations</a:t>
            </a:r>
          </a:p>
        </p:txBody>
      </p:sp>
      <p:sp>
        <p:nvSpPr>
          <p:cNvPr name="TextBox 8" id="8"/>
          <p:cNvSpPr txBox="true"/>
          <p:nvPr/>
        </p:nvSpPr>
        <p:spPr>
          <a:xfrm rot="0">
            <a:off x="1716961" y="4787582"/>
            <a:ext cx="7458949" cy="3486110"/>
          </a:xfrm>
          <a:prstGeom prst="rect">
            <a:avLst/>
          </a:prstGeom>
        </p:spPr>
        <p:txBody>
          <a:bodyPr anchor="t" rtlCol="false" tIns="0" lIns="0" bIns="0" rIns="0">
            <a:spAutoFit/>
          </a:bodyPr>
          <a:lstStyle/>
          <a:p>
            <a:pPr algn="l" marL="0" indent="0" lvl="0">
              <a:lnSpc>
                <a:spcPts val="2548"/>
              </a:lnSpc>
            </a:pPr>
            <a:r>
              <a:rPr lang="en-US" sz="2498">
                <a:solidFill>
                  <a:srgbClr val="FFFFFF"/>
                </a:solidFill>
                <a:latin typeface="Arimo"/>
                <a:ea typeface="Arimo"/>
                <a:cs typeface="Arimo"/>
                <a:sym typeface="Arimo"/>
              </a:rPr>
              <a:t>Multiple </a:t>
            </a:r>
            <a:r>
              <a:rPr lang="en-US" sz="2498" u="sng">
                <a:solidFill>
                  <a:srgbClr val="FFFFFF"/>
                </a:solidFill>
                <a:latin typeface="Arimo"/>
                <a:ea typeface="Arimo"/>
                <a:cs typeface="Arimo"/>
                <a:sym typeface="Arimo"/>
                <a:hlinkClick r:id="rId3" tooltip="https://www.airflypolicy.com/flights/allegiant-airlines-flights-to-florida"/>
              </a:rPr>
              <a:t>Allegiant flights to Florida</a:t>
            </a:r>
            <a:r>
              <a:rPr lang="en-US" sz="2498">
                <a:solidFill>
                  <a:srgbClr val="FFFFFF"/>
                </a:solidFill>
                <a:latin typeface="Arimo"/>
                <a:ea typeface="Arimo"/>
                <a:cs typeface="Arimo"/>
                <a:sym typeface="Arimo"/>
              </a:rPr>
              <a:t> have been cancelled on July 9, 2026, disrupting travel for thousands of passengers. Florida ranks as one of Allegiant's top destinations, with dozens of daily routes serving cities like Orlando, Tampa, Fort Lauderdale, and Miami. Today's cancellations impact key routes across the state, leaving passengers stranded or facing significant delays. Allegiant Airlines operates more Florida-bound flights than almost any other budget carrier, making today's disruptions especially widespread.</a:t>
            </a:r>
          </a:p>
        </p:txBody>
      </p:sp>
      <p:sp>
        <p:nvSpPr>
          <p:cNvPr name="Freeform 9" id="9"/>
          <p:cNvSpPr/>
          <p:nvPr/>
        </p:nvSpPr>
        <p:spPr>
          <a:xfrm flipH="false" flipV="false" rot="10713166">
            <a:off x="-900730" y="-1028700"/>
            <a:ext cx="2566139" cy="4114800"/>
          </a:xfrm>
          <a:custGeom>
            <a:avLst/>
            <a:gdLst/>
            <a:ahLst/>
            <a:cxnLst/>
            <a:rect r="r" b="b" t="t" l="l"/>
            <a:pathLst>
              <a:path h="4114800" w="2566139">
                <a:moveTo>
                  <a:pt x="0" y="0"/>
                </a:moveTo>
                <a:lnTo>
                  <a:pt x="2566139" y="0"/>
                </a:lnTo>
                <a:lnTo>
                  <a:pt x="2566139"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5400000">
            <a:off x="15976231" y="8048820"/>
            <a:ext cx="2566139" cy="4114800"/>
          </a:xfrm>
          <a:custGeom>
            <a:avLst/>
            <a:gdLst/>
            <a:ahLst/>
            <a:cxnLst/>
            <a:rect r="r" b="b" t="t" l="l"/>
            <a:pathLst>
              <a:path h="4114800" w="2566139">
                <a:moveTo>
                  <a:pt x="0" y="0"/>
                </a:moveTo>
                <a:lnTo>
                  <a:pt x="2566138" y="0"/>
                </a:lnTo>
                <a:lnTo>
                  <a:pt x="2566138"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false" flipV="false" rot="0">
            <a:off x="8086" y="0"/>
            <a:ext cx="2039654" cy="716251"/>
          </a:xfrm>
          <a:custGeom>
            <a:avLst/>
            <a:gdLst/>
            <a:ahLst/>
            <a:cxnLst/>
            <a:rect r="r" b="b" t="t" l="l"/>
            <a:pathLst>
              <a:path h="716251" w="2039654">
                <a:moveTo>
                  <a:pt x="0" y="0"/>
                </a:moveTo>
                <a:lnTo>
                  <a:pt x="2039654" y="0"/>
                </a:lnTo>
                <a:lnTo>
                  <a:pt x="2039654" y="716251"/>
                </a:lnTo>
                <a:lnTo>
                  <a:pt x="0" y="716251"/>
                </a:lnTo>
                <a:lnTo>
                  <a:pt x="0" y="0"/>
                </a:lnTo>
                <a:close/>
              </a:path>
            </a:pathLst>
          </a:custGeom>
          <a:blipFill>
            <a:blip r:embed="rId6"/>
            <a:stretch>
              <a:fillRect l="-37283" t="-187525" r="-32441" b="-195798"/>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1B4663"/>
        </a:solidFill>
      </p:bgPr>
    </p:bg>
    <p:spTree>
      <p:nvGrpSpPr>
        <p:cNvPr id="1" name=""/>
        <p:cNvGrpSpPr/>
        <p:nvPr/>
      </p:nvGrpSpPr>
      <p:grpSpPr>
        <a:xfrm>
          <a:off x="0" y="0"/>
          <a:ext cx="0" cy="0"/>
          <a:chOff x="0" y="0"/>
          <a:chExt cx="0" cy="0"/>
        </a:xfrm>
      </p:grpSpPr>
      <p:grpSp>
        <p:nvGrpSpPr>
          <p:cNvPr name="Group 2" id="2"/>
          <p:cNvGrpSpPr/>
          <p:nvPr/>
        </p:nvGrpSpPr>
        <p:grpSpPr>
          <a:xfrm rot="0">
            <a:off x="8772525" y="-381641"/>
            <a:ext cx="10329820" cy="11287139"/>
            <a:chOff x="0" y="0"/>
            <a:chExt cx="2720611" cy="2972745"/>
          </a:xfrm>
        </p:grpSpPr>
        <p:sp>
          <p:nvSpPr>
            <p:cNvPr name="Freeform 3" id="3"/>
            <p:cNvSpPr/>
            <p:nvPr/>
          </p:nvSpPr>
          <p:spPr>
            <a:xfrm flipH="false" flipV="false" rot="0">
              <a:off x="0" y="0"/>
              <a:ext cx="2720611" cy="2972745"/>
            </a:xfrm>
            <a:custGeom>
              <a:avLst/>
              <a:gdLst/>
              <a:ahLst/>
              <a:cxnLst/>
              <a:rect r="r" b="b" t="t" l="l"/>
              <a:pathLst>
                <a:path h="2972745" w="2720611">
                  <a:moveTo>
                    <a:pt x="0" y="0"/>
                  </a:moveTo>
                  <a:lnTo>
                    <a:pt x="2720611" y="0"/>
                  </a:lnTo>
                  <a:lnTo>
                    <a:pt x="2720611" y="2972745"/>
                  </a:lnTo>
                  <a:lnTo>
                    <a:pt x="0" y="2972745"/>
                  </a:lnTo>
                  <a:close/>
                </a:path>
              </a:pathLst>
            </a:custGeom>
            <a:solidFill>
              <a:srgbClr val="FFFFFF"/>
            </a:solidFill>
          </p:spPr>
        </p:sp>
        <p:sp>
          <p:nvSpPr>
            <p:cNvPr name="TextBox 4" id="4"/>
            <p:cNvSpPr txBox="true"/>
            <p:nvPr/>
          </p:nvSpPr>
          <p:spPr>
            <a:xfrm>
              <a:off x="0" y="-38100"/>
              <a:ext cx="2720611" cy="3010845"/>
            </a:xfrm>
            <a:prstGeom prst="rect">
              <a:avLst/>
            </a:prstGeom>
          </p:spPr>
          <p:txBody>
            <a:bodyPr anchor="ctr" rtlCol="false" tIns="50800" lIns="50800" bIns="50800" rIns="50800"/>
            <a:lstStyle/>
            <a:p>
              <a:pPr algn="ctr" marL="0" indent="0" lvl="0">
                <a:lnSpc>
                  <a:spcPts val="2659"/>
                </a:lnSpc>
              </a:pPr>
            </a:p>
          </p:txBody>
        </p:sp>
      </p:grpSp>
      <p:grpSp>
        <p:nvGrpSpPr>
          <p:cNvPr name="Group 5" id="5"/>
          <p:cNvGrpSpPr/>
          <p:nvPr/>
        </p:nvGrpSpPr>
        <p:grpSpPr>
          <a:xfrm rot="0">
            <a:off x="9144000" y="1028700"/>
            <a:ext cx="3874212" cy="5060766"/>
            <a:chOff x="0" y="0"/>
            <a:chExt cx="600217" cy="784045"/>
          </a:xfrm>
        </p:grpSpPr>
        <p:sp>
          <p:nvSpPr>
            <p:cNvPr name="Freeform 6" id="6"/>
            <p:cNvSpPr/>
            <p:nvPr/>
          </p:nvSpPr>
          <p:spPr>
            <a:xfrm flipH="false" flipV="false" rot="0">
              <a:off x="0" y="0"/>
              <a:ext cx="600217" cy="784045"/>
            </a:xfrm>
            <a:custGeom>
              <a:avLst/>
              <a:gdLst/>
              <a:ahLst/>
              <a:cxnLst/>
              <a:rect r="r" b="b" t="t" l="l"/>
              <a:pathLst>
                <a:path h="784045" w="600217">
                  <a:moveTo>
                    <a:pt x="0" y="0"/>
                  </a:moveTo>
                  <a:lnTo>
                    <a:pt x="600217" y="0"/>
                  </a:lnTo>
                  <a:lnTo>
                    <a:pt x="600217" y="784045"/>
                  </a:lnTo>
                  <a:lnTo>
                    <a:pt x="0" y="784045"/>
                  </a:lnTo>
                  <a:close/>
                </a:path>
              </a:pathLst>
            </a:custGeom>
            <a:blipFill>
              <a:blip r:embed="rId2"/>
              <a:stretch>
                <a:fillRect l="0" t="-35" r="0" b="-35"/>
              </a:stretch>
            </a:blipFill>
          </p:spPr>
        </p:sp>
      </p:grpSp>
      <p:grpSp>
        <p:nvGrpSpPr>
          <p:cNvPr name="Group 7" id="7"/>
          <p:cNvGrpSpPr/>
          <p:nvPr/>
        </p:nvGrpSpPr>
        <p:grpSpPr>
          <a:xfrm rot="0">
            <a:off x="9144000" y="6257607"/>
            <a:ext cx="3874212" cy="3000693"/>
            <a:chOff x="0" y="0"/>
            <a:chExt cx="600217" cy="464886"/>
          </a:xfrm>
        </p:grpSpPr>
        <p:sp>
          <p:nvSpPr>
            <p:cNvPr name="Freeform 8" id="8"/>
            <p:cNvSpPr/>
            <p:nvPr/>
          </p:nvSpPr>
          <p:spPr>
            <a:xfrm flipH="false" flipV="false" rot="0">
              <a:off x="0" y="0"/>
              <a:ext cx="600217" cy="464886"/>
            </a:xfrm>
            <a:custGeom>
              <a:avLst/>
              <a:gdLst/>
              <a:ahLst/>
              <a:cxnLst/>
              <a:rect r="r" b="b" t="t" l="l"/>
              <a:pathLst>
                <a:path h="464886" w="600217">
                  <a:moveTo>
                    <a:pt x="0" y="0"/>
                  </a:moveTo>
                  <a:lnTo>
                    <a:pt x="600217" y="0"/>
                  </a:lnTo>
                  <a:lnTo>
                    <a:pt x="600217" y="464886"/>
                  </a:lnTo>
                  <a:lnTo>
                    <a:pt x="0" y="464886"/>
                  </a:lnTo>
                  <a:close/>
                </a:path>
              </a:pathLst>
            </a:custGeom>
            <a:blipFill>
              <a:blip r:embed="rId3"/>
              <a:stretch>
                <a:fillRect l="-50" t="0" r="-50" b="0"/>
              </a:stretch>
            </a:blipFill>
          </p:spPr>
        </p:sp>
      </p:grpSp>
      <p:grpSp>
        <p:nvGrpSpPr>
          <p:cNvPr name="Group 9" id="9"/>
          <p:cNvGrpSpPr/>
          <p:nvPr/>
        </p:nvGrpSpPr>
        <p:grpSpPr>
          <a:xfrm rot="0">
            <a:off x="13385088" y="-507542"/>
            <a:ext cx="3874212" cy="5482274"/>
            <a:chOff x="0" y="0"/>
            <a:chExt cx="600217" cy="849348"/>
          </a:xfrm>
        </p:grpSpPr>
        <p:sp>
          <p:nvSpPr>
            <p:cNvPr name="Freeform 10" id="10"/>
            <p:cNvSpPr/>
            <p:nvPr/>
          </p:nvSpPr>
          <p:spPr>
            <a:xfrm flipH="false" flipV="false" rot="0">
              <a:off x="0" y="0"/>
              <a:ext cx="600217" cy="849348"/>
            </a:xfrm>
            <a:custGeom>
              <a:avLst/>
              <a:gdLst/>
              <a:ahLst/>
              <a:cxnLst/>
              <a:rect r="r" b="b" t="t" l="l"/>
              <a:pathLst>
                <a:path h="849348" w="600217">
                  <a:moveTo>
                    <a:pt x="0" y="0"/>
                  </a:moveTo>
                  <a:lnTo>
                    <a:pt x="600217" y="0"/>
                  </a:lnTo>
                  <a:lnTo>
                    <a:pt x="600217" y="849348"/>
                  </a:lnTo>
                  <a:lnTo>
                    <a:pt x="0" y="849348"/>
                  </a:lnTo>
                  <a:close/>
                </a:path>
              </a:pathLst>
            </a:custGeom>
            <a:blipFill>
              <a:blip r:embed="rId4"/>
              <a:stretch>
                <a:fillRect l="-234" t="0" r="-234" b="0"/>
              </a:stretch>
            </a:blipFill>
          </p:spPr>
        </p:sp>
      </p:grpSp>
      <p:grpSp>
        <p:nvGrpSpPr>
          <p:cNvPr name="Group 11" id="11"/>
          <p:cNvGrpSpPr/>
          <p:nvPr/>
        </p:nvGrpSpPr>
        <p:grpSpPr>
          <a:xfrm rot="0">
            <a:off x="13385088" y="4974733"/>
            <a:ext cx="3874212" cy="6553897"/>
            <a:chOff x="0" y="0"/>
            <a:chExt cx="600217" cy="1015370"/>
          </a:xfrm>
        </p:grpSpPr>
        <p:sp>
          <p:nvSpPr>
            <p:cNvPr name="Freeform 12" id="12"/>
            <p:cNvSpPr/>
            <p:nvPr/>
          </p:nvSpPr>
          <p:spPr>
            <a:xfrm flipH="false" flipV="false" rot="0">
              <a:off x="0" y="0"/>
              <a:ext cx="600217" cy="1015370"/>
            </a:xfrm>
            <a:custGeom>
              <a:avLst/>
              <a:gdLst/>
              <a:ahLst/>
              <a:cxnLst/>
              <a:rect r="r" b="b" t="t" l="l"/>
              <a:pathLst>
                <a:path h="1015370" w="600217">
                  <a:moveTo>
                    <a:pt x="0" y="0"/>
                  </a:moveTo>
                  <a:lnTo>
                    <a:pt x="600217" y="0"/>
                  </a:lnTo>
                  <a:lnTo>
                    <a:pt x="600217" y="1015370"/>
                  </a:lnTo>
                  <a:lnTo>
                    <a:pt x="0" y="1015370"/>
                  </a:lnTo>
                  <a:close/>
                </a:path>
              </a:pathLst>
            </a:custGeom>
            <a:blipFill>
              <a:blip r:embed="rId5"/>
              <a:stretch>
                <a:fillRect l="-10" t="0" r="-10" b="0"/>
              </a:stretch>
            </a:blipFill>
          </p:spPr>
        </p:sp>
      </p:grpSp>
      <p:grpSp>
        <p:nvGrpSpPr>
          <p:cNvPr name="Group 13" id="13"/>
          <p:cNvGrpSpPr/>
          <p:nvPr/>
        </p:nvGrpSpPr>
        <p:grpSpPr>
          <a:xfrm rot="-10621686">
            <a:off x="-1238303" y="-1241859"/>
            <a:ext cx="3086100" cy="3086100"/>
            <a:chOff x="0" y="0"/>
            <a:chExt cx="558800" cy="558800"/>
          </a:xfrm>
        </p:grpSpPr>
        <p:sp>
          <p:nvSpPr>
            <p:cNvPr name="Freeform 14" id="14"/>
            <p:cNvSpPr/>
            <p:nvPr/>
          </p:nvSpPr>
          <p:spPr>
            <a:xfrm flipH="false" flipV="false" rot="0">
              <a:off x="0" y="0"/>
              <a:ext cx="558800" cy="558800"/>
            </a:xfrm>
            <a:custGeom>
              <a:avLst/>
              <a:gdLst/>
              <a:ahLst/>
              <a:cxnLst/>
              <a:rect r="r" b="b" t="t" l="l"/>
              <a:pathLst>
                <a:path h="558800" w="558800">
                  <a:moveTo>
                    <a:pt x="0" y="558800"/>
                  </a:moveTo>
                  <a:cubicBezTo>
                    <a:pt x="0" y="411634"/>
                    <a:pt x="59606" y="267731"/>
                    <a:pt x="163669" y="163669"/>
                  </a:cubicBezTo>
                  <a:cubicBezTo>
                    <a:pt x="267731" y="59606"/>
                    <a:pt x="411634" y="0"/>
                    <a:pt x="558800" y="0"/>
                  </a:cubicBezTo>
                  <a:lnTo>
                    <a:pt x="558800" y="285081"/>
                  </a:lnTo>
                  <a:cubicBezTo>
                    <a:pt x="486712" y="285081"/>
                    <a:pt x="416225" y="314278"/>
                    <a:pt x="365251" y="365251"/>
                  </a:cubicBezTo>
                  <a:cubicBezTo>
                    <a:pt x="314278" y="416225"/>
                    <a:pt x="285081" y="486712"/>
                    <a:pt x="285081" y="558800"/>
                  </a:cubicBezTo>
                  <a:lnTo>
                    <a:pt x="0" y="558800"/>
                  </a:lnTo>
                  <a:close/>
                </a:path>
              </a:pathLst>
            </a:custGeom>
            <a:solidFill>
              <a:srgbClr val="FFFFFF"/>
            </a:solidFill>
          </p:spPr>
        </p:sp>
        <p:sp>
          <p:nvSpPr>
            <p:cNvPr name="TextBox 15" id="15"/>
            <p:cNvSpPr txBox="true"/>
            <p:nvPr/>
          </p:nvSpPr>
          <p:spPr>
            <a:xfrm>
              <a:off x="127000" y="88900"/>
              <a:ext cx="304800" cy="342900"/>
            </a:xfrm>
            <a:prstGeom prst="rect">
              <a:avLst/>
            </a:prstGeom>
          </p:spPr>
          <p:txBody>
            <a:bodyPr anchor="ctr" rtlCol="false" tIns="50800" lIns="50800" bIns="50800" rIns="50800"/>
            <a:lstStyle/>
            <a:p>
              <a:pPr algn="ctr" marL="0" indent="0" lvl="0">
                <a:lnSpc>
                  <a:spcPts val="2659"/>
                </a:lnSpc>
              </a:pPr>
            </a:p>
          </p:txBody>
        </p:sp>
      </p:grpSp>
      <p:sp>
        <p:nvSpPr>
          <p:cNvPr name="Freeform 16" id="16"/>
          <p:cNvSpPr/>
          <p:nvPr/>
        </p:nvSpPr>
        <p:spPr>
          <a:xfrm flipH="false" flipV="false" rot="0">
            <a:off x="-978322" y="7200900"/>
            <a:ext cx="2566139" cy="4114800"/>
          </a:xfrm>
          <a:custGeom>
            <a:avLst/>
            <a:gdLst/>
            <a:ahLst/>
            <a:cxnLst/>
            <a:rect r="r" b="b" t="t" l="l"/>
            <a:pathLst>
              <a:path h="4114800" w="2566139">
                <a:moveTo>
                  <a:pt x="0" y="0"/>
                </a:moveTo>
                <a:lnTo>
                  <a:pt x="2566139" y="0"/>
                </a:lnTo>
                <a:lnTo>
                  <a:pt x="2566139"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7" id="17"/>
          <p:cNvSpPr txBox="true"/>
          <p:nvPr/>
        </p:nvSpPr>
        <p:spPr>
          <a:xfrm rot="0">
            <a:off x="1430947" y="2921566"/>
            <a:ext cx="7341578" cy="1376535"/>
          </a:xfrm>
          <a:prstGeom prst="rect">
            <a:avLst/>
          </a:prstGeom>
        </p:spPr>
        <p:txBody>
          <a:bodyPr anchor="t" rtlCol="false" tIns="0" lIns="0" bIns="0" rIns="0">
            <a:spAutoFit/>
          </a:bodyPr>
          <a:lstStyle/>
          <a:p>
            <a:pPr algn="l" marL="0" indent="0" lvl="0">
              <a:lnSpc>
                <a:spcPts val="5511"/>
              </a:lnSpc>
            </a:pPr>
            <a:r>
              <a:rPr lang="en-US" sz="3936">
                <a:solidFill>
                  <a:srgbClr val="FFFFFF"/>
                </a:solidFill>
                <a:latin typeface="Tenor Sans"/>
                <a:ea typeface="Tenor Sans"/>
                <a:cs typeface="Tenor Sans"/>
                <a:sym typeface="Tenor Sans"/>
              </a:rPr>
              <a:t>Main Reasons for Cancellations</a:t>
            </a:r>
          </a:p>
        </p:txBody>
      </p:sp>
      <p:sp>
        <p:nvSpPr>
          <p:cNvPr name="TextBox 18" id="18"/>
          <p:cNvSpPr txBox="true"/>
          <p:nvPr/>
        </p:nvSpPr>
        <p:spPr>
          <a:xfrm rot="0">
            <a:off x="1430947" y="4515924"/>
            <a:ext cx="7341578" cy="2846990"/>
          </a:xfrm>
          <a:prstGeom prst="rect">
            <a:avLst/>
          </a:prstGeom>
        </p:spPr>
        <p:txBody>
          <a:bodyPr anchor="t" rtlCol="false" tIns="0" lIns="0" bIns="0" rIns="0">
            <a:spAutoFit/>
          </a:bodyPr>
          <a:lstStyle/>
          <a:p>
            <a:pPr algn="l" marL="0" indent="0" lvl="0">
              <a:lnSpc>
                <a:spcPts val="2081"/>
              </a:lnSpc>
            </a:pPr>
            <a:r>
              <a:rPr lang="en-US" sz="2040">
                <a:solidFill>
                  <a:srgbClr val="FFFFFF"/>
                </a:solidFill>
                <a:latin typeface="Arimo"/>
                <a:ea typeface="Arimo"/>
                <a:cs typeface="Arimo"/>
                <a:sym typeface="Arimo"/>
              </a:rPr>
              <a:t>Weather Disruptions: Storms, strong winds, and severe weather patterns near Florida airports are forcing ground stops and rerouting.</a:t>
            </a:r>
          </a:p>
          <a:p>
            <a:pPr algn="l" marL="0" indent="0" lvl="0">
              <a:lnSpc>
                <a:spcPts val="2081"/>
              </a:lnSpc>
            </a:pPr>
            <a:r>
              <a:rPr lang="en-US" sz="2040">
                <a:solidFill>
                  <a:srgbClr val="FFFFFF"/>
                </a:solidFill>
                <a:latin typeface="Arimo"/>
                <a:ea typeface="Arimo"/>
                <a:cs typeface="Arimo"/>
                <a:sym typeface="Arimo"/>
              </a:rPr>
              <a:t>Operational Challenges: Crew shortages and aircraft maintenance or technical issues are limiting available flights on allegiant flights to florida routes.</a:t>
            </a:r>
          </a:p>
          <a:p>
            <a:pPr algn="l" marL="0" indent="0" lvl="0">
              <a:lnSpc>
                <a:spcPts val="2081"/>
              </a:lnSpc>
            </a:pPr>
            <a:r>
              <a:rPr lang="en-US" sz="2040">
                <a:solidFill>
                  <a:srgbClr val="FFFFFF"/>
                </a:solidFill>
                <a:latin typeface="Arimo"/>
                <a:ea typeface="Arimo"/>
                <a:cs typeface="Arimo"/>
                <a:sym typeface="Arimo"/>
              </a:rPr>
              <a:t>Air Traffic Control: ATC delays and airspace restrictions over Florida are compounding scheduling problems.</a:t>
            </a:r>
          </a:p>
          <a:p>
            <a:pPr algn="l" marL="0" indent="0" lvl="0">
              <a:lnSpc>
                <a:spcPts val="2081"/>
              </a:lnSpc>
            </a:pPr>
            <a:r>
              <a:rPr lang="en-US" sz="2040">
                <a:solidFill>
                  <a:srgbClr val="FFFFFF"/>
                </a:solidFill>
                <a:latin typeface="Arimo"/>
                <a:ea typeface="Arimo"/>
                <a:cs typeface="Arimo"/>
                <a:sym typeface="Arimo"/>
              </a:rPr>
              <a:t>Logistical Complications: Cascading scheduling conflicts specific to allegiant flights to florida today are causing further widespread cancellations.</a:t>
            </a:r>
          </a:p>
        </p:txBody>
      </p:sp>
      <p:sp>
        <p:nvSpPr>
          <p:cNvPr name="Freeform 19" id="19"/>
          <p:cNvSpPr/>
          <p:nvPr/>
        </p:nvSpPr>
        <p:spPr>
          <a:xfrm flipH="false" flipV="false" rot="10713166">
            <a:off x="6154833" y="-1318698"/>
            <a:ext cx="2566139" cy="4114800"/>
          </a:xfrm>
          <a:custGeom>
            <a:avLst/>
            <a:gdLst/>
            <a:ahLst/>
            <a:cxnLst/>
            <a:rect r="r" b="b" t="t" l="l"/>
            <a:pathLst>
              <a:path h="4114800" w="2566139">
                <a:moveTo>
                  <a:pt x="0" y="0"/>
                </a:moveTo>
                <a:lnTo>
                  <a:pt x="2566139" y="0"/>
                </a:lnTo>
                <a:lnTo>
                  <a:pt x="2566139"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20" id="20"/>
          <p:cNvSpPr/>
          <p:nvPr/>
        </p:nvSpPr>
        <p:spPr>
          <a:xfrm flipH="false" flipV="false" rot="0">
            <a:off x="8086" y="0"/>
            <a:ext cx="2039654" cy="716251"/>
          </a:xfrm>
          <a:custGeom>
            <a:avLst/>
            <a:gdLst/>
            <a:ahLst/>
            <a:cxnLst/>
            <a:rect r="r" b="b" t="t" l="l"/>
            <a:pathLst>
              <a:path h="716251" w="2039654">
                <a:moveTo>
                  <a:pt x="0" y="0"/>
                </a:moveTo>
                <a:lnTo>
                  <a:pt x="2039654" y="0"/>
                </a:lnTo>
                <a:lnTo>
                  <a:pt x="2039654" y="716251"/>
                </a:lnTo>
                <a:lnTo>
                  <a:pt x="0" y="716251"/>
                </a:lnTo>
                <a:lnTo>
                  <a:pt x="0" y="0"/>
                </a:lnTo>
                <a:close/>
              </a:path>
            </a:pathLst>
          </a:custGeom>
          <a:blipFill>
            <a:blip r:embed="rId8"/>
            <a:stretch>
              <a:fillRect l="-37283" t="-187525" r="-32441" b="-195798"/>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2147743" y="3357193"/>
            <a:ext cx="17382075" cy="2713332"/>
            <a:chOff x="0" y="0"/>
            <a:chExt cx="4577995" cy="714622"/>
          </a:xfrm>
        </p:grpSpPr>
        <p:sp>
          <p:nvSpPr>
            <p:cNvPr name="Freeform 3" id="3"/>
            <p:cNvSpPr/>
            <p:nvPr/>
          </p:nvSpPr>
          <p:spPr>
            <a:xfrm flipH="false" flipV="false" rot="0">
              <a:off x="0" y="0"/>
              <a:ext cx="4577995" cy="714622"/>
            </a:xfrm>
            <a:custGeom>
              <a:avLst/>
              <a:gdLst/>
              <a:ahLst/>
              <a:cxnLst/>
              <a:rect r="r" b="b" t="t" l="l"/>
              <a:pathLst>
                <a:path h="714622" w="4577995">
                  <a:moveTo>
                    <a:pt x="0" y="0"/>
                  </a:moveTo>
                  <a:lnTo>
                    <a:pt x="4577995" y="0"/>
                  </a:lnTo>
                  <a:lnTo>
                    <a:pt x="4577995" y="714622"/>
                  </a:lnTo>
                  <a:lnTo>
                    <a:pt x="0" y="714622"/>
                  </a:lnTo>
                  <a:close/>
                </a:path>
              </a:pathLst>
            </a:custGeom>
            <a:solidFill>
              <a:srgbClr val="1B4663"/>
            </a:solidFill>
          </p:spPr>
        </p:sp>
        <p:sp>
          <p:nvSpPr>
            <p:cNvPr name="TextBox 4" id="4"/>
            <p:cNvSpPr txBox="true"/>
            <p:nvPr/>
          </p:nvSpPr>
          <p:spPr>
            <a:xfrm>
              <a:off x="0" y="-38100"/>
              <a:ext cx="4577995" cy="752722"/>
            </a:xfrm>
            <a:prstGeom prst="rect">
              <a:avLst/>
            </a:prstGeom>
          </p:spPr>
          <p:txBody>
            <a:bodyPr anchor="ctr" rtlCol="false" tIns="50800" lIns="50800" bIns="50800" rIns="50800"/>
            <a:lstStyle/>
            <a:p>
              <a:pPr algn="ctr" marL="0" indent="0" lvl="0">
                <a:lnSpc>
                  <a:spcPts val="2659"/>
                </a:lnSpc>
              </a:pPr>
            </a:p>
          </p:txBody>
        </p:sp>
      </p:grpSp>
      <p:grpSp>
        <p:nvGrpSpPr>
          <p:cNvPr name="Group 5" id="5"/>
          <p:cNvGrpSpPr/>
          <p:nvPr/>
        </p:nvGrpSpPr>
        <p:grpSpPr>
          <a:xfrm rot="0">
            <a:off x="3383618" y="6245814"/>
            <a:ext cx="17382075" cy="2713332"/>
            <a:chOff x="0" y="0"/>
            <a:chExt cx="4577995" cy="714622"/>
          </a:xfrm>
        </p:grpSpPr>
        <p:sp>
          <p:nvSpPr>
            <p:cNvPr name="Freeform 6" id="6"/>
            <p:cNvSpPr/>
            <p:nvPr/>
          </p:nvSpPr>
          <p:spPr>
            <a:xfrm flipH="false" flipV="false" rot="0">
              <a:off x="0" y="0"/>
              <a:ext cx="4577995" cy="714622"/>
            </a:xfrm>
            <a:custGeom>
              <a:avLst/>
              <a:gdLst/>
              <a:ahLst/>
              <a:cxnLst/>
              <a:rect r="r" b="b" t="t" l="l"/>
              <a:pathLst>
                <a:path h="714622" w="4577995">
                  <a:moveTo>
                    <a:pt x="0" y="0"/>
                  </a:moveTo>
                  <a:lnTo>
                    <a:pt x="4577995" y="0"/>
                  </a:lnTo>
                  <a:lnTo>
                    <a:pt x="4577995" y="714622"/>
                  </a:lnTo>
                  <a:lnTo>
                    <a:pt x="0" y="714622"/>
                  </a:lnTo>
                  <a:close/>
                </a:path>
              </a:pathLst>
            </a:custGeom>
            <a:solidFill>
              <a:srgbClr val="1B4663"/>
            </a:solidFill>
          </p:spPr>
        </p:sp>
        <p:sp>
          <p:nvSpPr>
            <p:cNvPr name="TextBox 7" id="7"/>
            <p:cNvSpPr txBox="true"/>
            <p:nvPr/>
          </p:nvSpPr>
          <p:spPr>
            <a:xfrm>
              <a:off x="0" y="-38100"/>
              <a:ext cx="4577995" cy="752722"/>
            </a:xfrm>
            <a:prstGeom prst="rect">
              <a:avLst/>
            </a:prstGeom>
          </p:spPr>
          <p:txBody>
            <a:bodyPr anchor="ctr" rtlCol="false" tIns="50800" lIns="50800" bIns="50800" rIns="50800"/>
            <a:lstStyle/>
            <a:p>
              <a:pPr algn="ctr" marL="0" indent="0" lvl="0">
                <a:lnSpc>
                  <a:spcPts val="2659"/>
                </a:lnSpc>
              </a:pPr>
            </a:p>
          </p:txBody>
        </p:sp>
      </p:grpSp>
      <p:sp>
        <p:nvSpPr>
          <p:cNvPr name="Freeform 8" id="8"/>
          <p:cNvSpPr/>
          <p:nvPr/>
        </p:nvSpPr>
        <p:spPr>
          <a:xfrm flipH="false" flipV="false" rot="0">
            <a:off x="14621690" y="-1274567"/>
            <a:ext cx="4114800" cy="4114800"/>
          </a:xfrm>
          <a:custGeom>
            <a:avLst/>
            <a:gdLst/>
            <a:ahLst/>
            <a:cxnLst/>
            <a:rect r="r" b="b" t="t" l="l"/>
            <a:pathLst>
              <a:path h="4114800" w="4114800">
                <a:moveTo>
                  <a:pt x="0" y="0"/>
                </a:moveTo>
                <a:lnTo>
                  <a:pt x="4114800" y="0"/>
                </a:lnTo>
                <a:lnTo>
                  <a:pt x="4114800" y="4114800"/>
                </a:lnTo>
                <a:lnTo>
                  <a:pt x="0" y="4114800"/>
                </a:lnTo>
                <a:lnTo>
                  <a:pt x="0" y="0"/>
                </a:lnTo>
                <a:close/>
              </a:path>
            </a:pathLst>
          </a:custGeom>
          <a:blipFill>
            <a:blip r:embed="rId2"/>
            <a:stretch>
              <a:fillRect l="0" t="0" r="0" b="0"/>
            </a:stretch>
          </a:blipFill>
        </p:spPr>
      </p:sp>
      <p:sp>
        <p:nvSpPr>
          <p:cNvPr name="Freeform 9" id="9"/>
          <p:cNvSpPr/>
          <p:nvPr/>
        </p:nvSpPr>
        <p:spPr>
          <a:xfrm flipH="false" flipV="false" rot="0">
            <a:off x="-800100" y="7791286"/>
            <a:ext cx="3657600" cy="1167861"/>
          </a:xfrm>
          <a:custGeom>
            <a:avLst/>
            <a:gdLst/>
            <a:ahLst/>
            <a:cxnLst/>
            <a:rect r="r" b="b" t="t" l="l"/>
            <a:pathLst>
              <a:path h="1167861" w="3657600">
                <a:moveTo>
                  <a:pt x="0" y="0"/>
                </a:moveTo>
                <a:lnTo>
                  <a:pt x="3657600" y="0"/>
                </a:lnTo>
                <a:lnTo>
                  <a:pt x="3657600" y="1167860"/>
                </a:lnTo>
                <a:lnTo>
                  <a:pt x="0" y="116786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0" id="10"/>
          <p:cNvSpPr txBox="true"/>
          <p:nvPr/>
        </p:nvSpPr>
        <p:spPr>
          <a:xfrm rot="0">
            <a:off x="1875328" y="3742309"/>
            <a:ext cx="12761479" cy="1000125"/>
          </a:xfrm>
          <a:prstGeom prst="rect">
            <a:avLst/>
          </a:prstGeom>
        </p:spPr>
        <p:txBody>
          <a:bodyPr anchor="t" rtlCol="false" tIns="0" lIns="0" bIns="0" rIns="0">
            <a:spAutoFit/>
          </a:bodyPr>
          <a:lstStyle/>
          <a:p>
            <a:pPr algn="l" marL="0" indent="0" lvl="0">
              <a:lnSpc>
                <a:spcPts val="2550"/>
              </a:lnSpc>
            </a:pPr>
            <a:r>
              <a:rPr lang="en-US" sz="2500">
                <a:solidFill>
                  <a:srgbClr val="FFFFFF"/>
                </a:solidFill>
                <a:latin typeface="Arimo"/>
                <a:ea typeface="Arimo"/>
                <a:cs typeface="Arimo"/>
                <a:sym typeface="Arimo"/>
              </a:rPr>
              <a:t>BEFORE: </a:t>
            </a:r>
            <a:r>
              <a:rPr lang="en-US" sz="2500" u="sng">
                <a:solidFill>
                  <a:srgbClr val="FFFFFF"/>
                </a:solidFill>
                <a:latin typeface="Arimo"/>
                <a:ea typeface="Arimo"/>
                <a:cs typeface="Arimo"/>
                <a:sym typeface="Arimo"/>
                <a:hlinkClick r:id="rId5" tooltip="https://ridefy.socialengine.com/blogs/1016/1350/book-allegiant-flights-to-florida-today-get-the-best-deals-now"/>
              </a:rPr>
              <a:t>Allegiant flights to Florida</a:t>
            </a:r>
            <a:r>
              <a:rPr lang="en-US" sz="2500">
                <a:solidFill>
                  <a:srgbClr val="FFFFFF"/>
                </a:solidFill>
                <a:latin typeface="Arimo"/>
                <a:ea typeface="Arimo"/>
                <a:cs typeface="Arimo"/>
                <a:sym typeface="Arimo"/>
              </a:rPr>
              <a:t> were operating as scheduled, with passengers checked in and boarding on time. Routes to Orlando, Tampa, Fort Lauderdale, and Miami proceeded without disruption, as originally planned for July 9, 2026.</a:t>
            </a:r>
          </a:p>
        </p:txBody>
      </p:sp>
      <p:sp>
        <p:nvSpPr>
          <p:cNvPr name="TextBox 11" id="11"/>
          <p:cNvSpPr txBox="true"/>
          <p:nvPr/>
        </p:nvSpPr>
        <p:spPr>
          <a:xfrm rot="0">
            <a:off x="1875328" y="1783761"/>
            <a:ext cx="11218663" cy="692695"/>
          </a:xfrm>
          <a:prstGeom prst="rect">
            <a:avLst/>
          </a:prstGeom>
        </p:spPr>
        <p:txBody>
          <a:bodyPr anchor="t" rtlCol="false" tIns="0" lIns="0" bIns="0" rIns="0">
            <a:spAutoFit/>
          </a:bodyPr>
          <a:lstStyle/>
          <a:p>
            <a:pPr algn="l" marL="0" indent="0" lvl="0">
              <a:lnSpc>
                <a:spcPts val="5603"/>
              </a:lnSpc>
            </a:pPr>
            <a:r>
              <a:rPr lang="en-US" sz="4002">
                <a:solidFill>
                  <a:srgbClr val="1B4663"/>
                </a:solidFill>
                <a:latin typeface="Tenor Sans"/>
                <a:ea typeface="Tenor Sans"/>
                <a:cs typeface="Tenor Sans"/>
                <a:sym typeface="Tenor Sans"/>
              </a:rPr>
              <a:t>Impact on Passengers &amp; Allegiant's Response</a:t>
            </a:r>
          </a:p>
        </p:txBody>
      </p:sp>
      <p:sp>
        <p:nvSpPr>
          <p:cNvPr name="TextBox 12" id="12"/>
          <p:cNvSpPr txBox="true"/>
          <p:nvPr/>
        </p:nvSpPr>
        <p:spPr>
          <a:xfrm rot="0">
            <a:off x="4497821" y="6630930"/>
            <a:ext cx="12761479" cy="1647825"/>
          </a:xfrm>
          <a:prstGeom prst="rect">
            <a:avLst/>
          </a:prstGeom>
        </p:spPr>
        <p:txBody>
          <a:bodyPr anchor="t" rtlCol="false" tIns="0" lIns="0" bIns="0" rIns="0">
            <a:spAutoFit/>
          </a:bodyPr>
          <a:lstStyle/>
          <a:p>
            <a:pPr algn="l" marL="0" indent="0" lvl="0">
              <a:lnSpc>
                <a:spcPts val="2550"/>
              </a:lnSpc>
            </a:pPr>
            <a:r>
              <a:rPr lang="en-US" sz="2500">
                <a:solidFill>
                  <a:srgbClr val="FFFFFF"/>
                </a:solidFill>
                <a:latin typeface="Arimo"/>
                <a:ea typeface="Arimo"/>
                <a:cs typeface="Arimo"/>
                <a:sym typeface="Arimo"/>
              </a:rPr>
              <a:t>AFTER: Widespread cancellations and delays left passengers stranded at gates. Allegiant's response includes rebooking on the next available flights, full refunds for cancelled itineraries, and proactive customer communications via email and SMS. Tip: Contact Allegiant support at 702-505-8888, check allegiantair.com for updates, and keep your travel insurance details handy to minimize disruption.</a:t>
            </a:r>
          </a:p>
        </p:txBody>
      </p:sp>
      <p:sp>
        <p:nvSpPr>
          <p:cNvPr name="Freeform 13" id="13"/>
          <p:cNvSpPr/>
          <p:nvPr/>
        </p:nvSpPr>
        <p:spPr>
          <a:xfrm flipH="false" flipV="false" rot="0">
            <a:off x="8086" y="0"/>
            <a:ext cx="2039654" cy="716251"/>
          </a:xfrm>
          <a:custGeom>
            <a:avLst/>
            <a:gdLst/>
            <a:ahLst/>
            <a:cxnLst/>
            <a:rect r="r" b="b" t="t" l="l"/>
            <a:pathLst>
              <a:path h="716251" w="2039654">
                <a:moveTo>
                  <a:pt x="0" y="0"/>
                </a:moveTo>
                <a:lnTo>
                  <a:pt x="2039654" y="0"/>
                </a:lnTo>
                <a:lnTo>
                  <a:pt x="2039654" y="716251"/>
                </a:lnTo>
                <a:lnTo>
                  <a:pt x="0" y="716251"/>
                </a:lnTo>
                <a:lnTo>
                  <a:pt x="0" y="0"/>
                </a:lnTo>
                <a:close/>
              </a:path>
            </a:pathLst>
          </a:custGeom>
          <a:blipFill>
            <a:blip r:embed="rId6"/>
            <a:stretch>
              <a:fillRect l="-37283" t="-187525" r="-32441" b="-195798"/>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52962" y="6555088"/>
            <a:ext cx="17382075" cy="6149523"/>
            <a:chOff x="0" y="0"/>
            <a:chExt cx="4577995" cy="1619628"/>
          </a:xfrm>
        </p:grpSpPr>
        <p:sp>
          <p:nvSpPr>
            <p:cNvPr name="Freeform 3" id="3"/>
            <p:cNvSpPr/>
            <p:nvPr/>
          </p:nvSpPr>
          <p:spPr>
            <a:xfrm flipH="false" flipV="false" rot="0">
              <a:off x="0" y="0"/>
              <a:ext cx="4577995" cy="1619628"/>
            </a:xfrm>
            <a:custGeom>
              <a:avLst/>
              <a:gdLst/>
              <a:ahLst/>
              <a:cxnLst/>
              <a:rect r="r" b="b" t="t" l="l"/>
              <a:pathLst>
                <a:path h="1619628" w="4577995">
                  <a:moveTo>
                    <a:pt x="0" y="0"/>
                  </a:moveTo>
                  <a:lnTo>
                    <a:pt x="4577995" y="0"/>
                  </a:lnTo>
                  <a:lnTo>
                    <a:pt x="4577995" y="1619628"/>
                  </a:lnTo>
                  <a:lnTo>
                    <a:pt x="0" y="1619628"/>
                  </a:lnTo>
                  <a:close/>
                </a:path>
              </a:pathLst>
            </a:custGeom>
            <a:solidFill>
              <a:srgbClr val="1B4663"/>
            </a:solidFill>
          </p:spPr>
        </p:sp>
        <p:sp>
          <p:nvSpPr>
            <p:cNvPr name="TextBox 4" id="4"/>
            <p:cNvSpPr txBox="true"/>
            <p:nvPr/>
          </p:nvSpPr>
          <p:spPr>
            <a:xfrm>
              <a:off x="0" y="-38100"/>
              <a:ext cx="4577995" cy="1657728"/>
            </a:xfrm>
            <a:prstGeom prst="rect">
              <a:avLst/>
            </a:prstGeom>
          </p:spPr>
          <p:txBody>
            <a:bodyPr anchor="ctr" rtlCol="false" tIns="50800" lIns="50800" bIns="50800" rIns="50800"/>
            <a:lstStyle/>
            <a:p>
              <a:pPr algn="ctr" marL="0" indent="0" lvl="0">
                <a:lnSpc>
                  <a:spcPts val="2659"/>
                </a:lnSpc>
              </a:pPr>
            </a:p>
          </p:txBody>
        </p:sp>
      </p:grpSp>
      <p:grpSp>
        <p:nvGrpSpPr>
          <p:cNvPr name="Group 5" id="5"/>
          <p:cNvGrpSpPr/>
          <p:nvPr/>
        </p:nvGrpSpPr>
        <p:grpSpPr>
          <a:xfrm rot="0">
            <a:off x="1028700" y="7010051"/>
            <a:ext cx="16230600" cy="6553897"/>
            <a:chOff x="0" y="0"/>
            <a:chExt cx="2514545" cy="1015370"/>
          </a:xfrm>
        </p:grpSpPr>
        <p:sp>
          <p:nvSpPr>
            <p:cNvPr name="Freeform 6" id="6"/>
            <p:cNvSpPr/>
            <p:nvPr/>
          </p:nvSpPr>
          <p:spPr>
            <a:xfrm flipH="false" flipV="false" rot="0">
              <a:off x="0" y="0"/>
              <a:ext cx="2514545" cy="1015370"/>
            </a:xfrm>
            <a:custGeom>
              <a:avLst/>
              <a:gdLst/>
              <a:ahLst/>
              <a:cxnLst/>
              <a:rect r="r" b="b" t="t" l="l"/>
              <a:pathLst>
                <a:path h="1015370" w="2514545">
                  <a:moveTo>
                    <a:pt x="0" y="0"/>
                  </a:moveTo>
                  <a:lnTo>
                    <a:pt x="2514545" y="0"/>
                  </a:lnTo>
                  <a:lnTo>
                    <a:pt x="2514545" y="1015370"/>
                  </a:lnTo>
                  <a:lnTo>
                    <a:pt x="0" y="1015370"/>
                  </a:lnTo>
                  <a:close/>
                </a:path>
              </a:pathLst>
            </a:custGeom>
            <a:blipFill>
              <a:blip r:embed="rId2"/>
              <a:stretch>
                <a:fillRect l="-161" t="0" r="-161" b="0"/>
              </a:stretch>
            </a:blipFill>
          </p:spPr>
        </p:sp>
      </p:grpSp>
      <p:grpSp>
        <p:nvGrpSpPr>
          <p:cNvPr name="Group 7" id="7"/>
          <p:cNvGrpSpPr/>
          <p:nvPr/>
        </p:nvGrpSpPr>
        <p:grpSpPr>
          <a:xfrm rot="0">
            <a:off x="0" y="-2057400"/>
            <a:ext cx="18913787" cy="3086100"/>
            <a:chOff x="0" y="0"/>
            <a:chExt cx="4981409" cy="812800"/>
          </a:xfrm>
        </p:grpSpPr>
        <p:sp>
          <p:nvSpPr>
            <p:cNvPr name="Freeform 8" id="8"/>
            <p:cNvSpPr/>
            <p:nvPr/>
          </p:nvSpPr>
          <p:spPr>
            <a:xfrm flipH="false" flipV="false" rot="0">
              <a:off x="0" y="0"/>
              <a:ext cx="4981409" cy="812800"/>
            </a:xfrm>
            <a:custGeom>
              <a:avLst/>
              <a:gdLst/>
              <a:ahLst/>
              <a:cxnLst/>
              <a:rect r="r" b="b" t="t" l="l"/>
              <a:pathLst>
                <a:path h="812800" w="4981409">
                  <a:moveTo>
                    <a:pt x="0" y="0"/>
                  </a:moveTo>
                  <a:lnTo>
                    <a:pt x="4981409" y="0"/>
                  </a:lnTo>
                  <a:lnTo>
                    <a:pt x="4981409" y="812800"/>
                  </a:lnTo>
                  <a:lnTo>
                    <a:pt x="0" y="812800"/>
                  </a:lnTo>
                  <a:close/>
                </a:path>
              </a:pathLst>
            </a:custGeom>
            <a:solidFill>
              <a:srgbClr val="1B4663"/>
            </a:solidFill>
          </p:spPr>
        </p:sp>
        <p:sp>
          <p:nvSpPr>
            <p:cNvPr name="TextBox 9" id="9"/>
            <p:cNvSpPr txBox="true"/>
            <p:nvPr/>
          </p:nvSpPr>
          <p:spPr>
            <a:xfrm>
              <a:off x="0" y="-38100"/>
              <a:ext cx="4981409" cy="850900"/>
            </a:xfrm>
            <a:prstGeom prst="rect">
              <a:avLst/>
            </a:prstGeom>
          </p:spPr>
          <p:txBody>
            <a:bodyPr anchor="ctr" rtlCol="false" tIns="50800" lIns="50800" bIns="50800" rIns="50800"/>
            <a:lstStyle/>
            <a:p>
              <a:pPr algn="ctr" marL="0" indent="0" lvl="0">
                <a:lnSpc>
                  <a:spcPts val="2659"/>
                </a:lnSpc>
              </a:pPr>
            </a:p>
          </p:txBody>
        </p:sp>
      </p:grpSp>
      <p:sp>
        <p:nvSpPr>
          <p:cNvPr name="TextBox 10" id="10"/>
          <p:cNvSpPr txBox="true"/>
          <p:nvPr/>
        </p:nvSpPr>
        <p:spPr>
          <a:xfrm rot="0">
            <a:off x="3148869" y="4301099"/>
            <a:ext cx="11990263" cy="2030574"/>
          </a:xfrm>
          <a:prstGeom prst="rect">
            <a:avLst/>
          </a:prstGeom>
        </p:spPr>
        <p:txBody>
          <a:bodyPr anchor="t" rtlCol="false" tIns="0" lIns="0" bIns="0" rIns="0">
            <a:spAutoFit/>
          </a:bodyPr>
          <a:lstStyle/>
          <a:p>
            <a:pPr algn="just" marL="0" indent="0" lvl="0">
              <a:lnSpc>
                <a:spcPts val="2628"/>
              </a:lnSpc>
            </a:pPr>
            <a:r>
              <a:rPr lang="en-US" sz="2576">
                <a:solidFill>
                  <a:srgbClr val="1B4663"/>
                </a:solidFill>
                <a:latin typeface="Arimo"/>
                <a:ea typeface="Arimo"/>
                <a:cs typeface="Arimo"/>
                <a:sym typeface="Arimo"/>
              </a:rPr>
              <a:t>July 9, 2026 — Passengers at Florida-bound gates face mounting delays as multiple Allegiant flights to Florida are cancelled today. Crowded terminals, long queues at service desks, and stranded travelers paint a vivid picture of the disruption. Affected passengers are urged to check flight status, contact Allegiant customer service for rebooking options, and monitor official channels for the latest updates.</a:t>
            </a:r>
          </a:p>
        </p:txBody>
      </p:sp>
      <p:grpSp>
        <p:nvGrpSpPr>
          <p:cNvPr name="Group 11" id="11"/>
          <p:cNvGrpSpPr/>
          <p:nvPr/>
        </p:nvGrpSpPr>
        <p:grpSpPr>
          <a:xfrm rot="0">
            <a:off x="-1090088" y="2772993"/>
            <a:ext cx="3086100" cy="2075136"/>
            <a:chOff x="0" y="0"/>
            <a:chExt cx="736600" cy="495300"/>
          </a:xfrm>
        </p:grpSpPr>
        <p:sp>
          <p:nvSpPr>
            <p:cNvPr name="Freeform 12" id="12"/>
            <p:cNvSpPr/>
            <p:nvPr/>
          </p:nvSpPr>
          <p:spPr>
            <a:xfrm flipH="false" flipV="false" rot="0">
              <a:off x="13992" y="0"/>
              <a:ext cx="708616" cy="495300"/>
            </a:xfrm>
            <a:custGeom>
              <a:avLst/>
              <a:gdLst/>
              <a:ahLst/>
              <a:cxnLst/>
              <a:rect r="r" b="b" t="t" l="l"/>
              <a:pathLst>
                <a:path h="495300" w="708616">
                  <a:moveTo>
                    <a:pt x="254844" y="0"/>
                  </a:moveTo>
                  <a:lnTo>
                    <a:pt x="683959" y="0"/>
                  </a:lnTo>
                  <a:cubicBezTo>
                    <a:pt x="692379" y="0"/>
                    <a:pt x="700217" y="4297"/>
                    <a:pt x="704746" y="11395"/>
                  </a:cubicBezTo>
                  <a:cubicBezTo>
                    <a:pt x="709275" y="18494"/>
                    <a:pt x="709868" y="27413"/>
                    <a:pt x="706319" y="35049"/>
                  </a:cubicBezTo>
                  <a:lnTo>
                    <a:pt x="508709" y="460251"/>
                  </a:lnTo>
                  <a:cubicBezTo>
                    <a:pt x="498775" y="481627"/>
                    <a:pt x="477343" y="495300"/>
                    <a:pt x="453772" y="495300"/>
                  </a:cubicBezTo>
                  <a:lnTo>
                    <a:pt x="24657" y="495300"/>
                  </a:lnTo>
                  <a:cubicBezTo>
                    <a:pt x="16237" y="495300"/>
                    <a:pt x="8399" y="491003"/>
                    <a:pt x="3870" y="483905"/>
                  </a:cubicBezTo>
                  <a:cubicBezTo>
                    <a:pt x="-659" y="476806"/>
                    <a:pt x="-1252" y="467887"/>
                    <a:pt x="2297" y="460251"/>
                  </a:cubicBezTo>
                  <a:lnTo>
                    <a:pt x="199907" y="35049"/>
                  </a:lnTo>
                  <a:cubicBezTo>
                    <a:pt x="209841" y="13673"/>
                    <a:pt x="231273" y="0"/>
                    <a:pt x="254844" y="0"/>
                  </a:cubicBezTo>
                  <a:close/>
                </a:path>
              </a:pathLst>
            </a:custGeom>
            <a:solidFill>
              <a:srgbClr val="1B4663"/>
            </a:solidFill>
          </p:spPr>
        </p:sp>
        <p:sp>
          <p:nvSpPr>
            <p:cNvPr name="TextBox 13" id="13"/>
            <p:cNvSpPr txBox="true"/>
            <p:nvPr/>
          </p:nvSpPr>
          <p:spPr>
            <a:xfrm>
              <a:off x="254000" y="-38100"/>
              <a:ext cx="228600" cy="533400"/>
            </a:xfrm>
            <a:prstGeom prst="rect">
              <a:avLst/>
            </a:prstGeom>
          </p:spPr>
          <p:txBody>
            <a:bodyPr anchor="ctr" rtlCol="false" tIns="50800" lIns="50800" bIns="50800" rIns="50800"/>
            <a:lstStyle/>
            <a:p>
              <a:pPr algn="ctr" marL="0" indent="0" lvl="0">
                <a:lnSpc>
                  <a:spcPts val="2659"/>
                </a:lnSpc>
              </a:pPr>
            </a:p>
          </p:txBody>
        </p:sp>
      </p:grpSp>
      <p:grpSp>
        <p:nvGrpSpPr>
          <p:cNvPr name="Group 14" id="14"/>
          <p:cNvGrpSpPr/>
          <p:nvPr/>
        </p:nvGrpSpPr>
        <p:grpSpPr>
          <a:xfrm rot="0">
            <a:off x="16291988" y="4101270"/>
            <a:ext cx="3086100" cy="2230443"/>
            <a:chOff x="0" y="0"/>
            <a:chExt cx="736600" cy="532369"/>
          </a:xfrm>
        </p:grpSpPr>
        <p:sp>
          <p:nvSpPr>
            <p:cNvPr name="Freeform 15" id="15"/>
            <p:cNvSpPr/>
            <p:nvPr/>
          </p:nvSpPr>
          <p:spPr>
            <a:xfrm flipH="false" flipV="false" rot="0">
              <a:off x="13253" y="0"/>
              <a:ext cx="710094" cy="532369"/>
            </a:xfrm>
            <a:custGeom>
              <a:avLst/>
              <a:gdLst/>
              <a:ahLst/>
              <a:cxnLst/>
              <a:rect r="r" b="b" t="t" l="l"/>
              <a:pathLst>
                <a:path h="532369" w="710094">
                  <a:moveTo>
                    <a:pt x="255583" y="0"/>
                  </a:moveTo>
                  <a:lnTo>
                    <a:pt x="684698" y="0"/>
                  </a:lnTo>
                  <a:cubicBezTo>
                    <a:pt x="693249" y="0"/>
                    <a:pt x="701226" y="4303"/>
                    <a:pt x="705922" y="11450"/>
                  </a:cubicBezTo>
                  <a:cubicBezTo>
                    <a:pt x="710618" y="18596"/>
                    <a:pt x="711402" y="27626"/>
                    <a:pt x="708008" y="35475"/>
                  </a:cubicBezTo>
                  <a:lnTo>
                    <a:pt x="508498" y="496895"/>
                  </a:lnTo>
                  <a:cubicBezTo>
                    <a:pt x="499187" y="518428"/>
                    <a:pt x="477971" y="532369"/>
                    <a:pt x="454511" y="532369"/>
                  </a:cubicBezTo>
                  <a:lnTo>
                    <a:pt x="25396" y="532369"/>
                  </a:lnTo>
                  <a:cubicBezTo>
                    <a:pt x="16845" y="532369"/>
                    <a:pt x="8868" y="528066"/>
                    <a:pt x="4172" y="520919"/>
                  </a:cubicBezTo>
                  <a:cubicBezTo>
                    <a:pt x="-524" y="513773"/>
                    <a:pt x="-1308" y="504743"/>
                    <a:pt x="2086" y="496895"/>
                  </a:cubicBezTo>
                  <a:lnTo>
                    <a:pt x="201596" y="35475"/>
                  </a:lnTo>
                  <a:cubicBezTo>
                    <a:pt x="210907" y="13941"/>
                    <a:pt x="232123" y="0"/>
                    <a:pt x="255583" y="0"/>
                  </a:cubicBezTo>
                  <a:close/>
                </a:path>
              </a:pathLst>
            </a:custGeom>
            <a:solidFill>
              <a:srgbClr val="1B4663"/>
            </a:solidFill>
          </p:spPr>
        </p:sp>
        <p:sp>
          <p:nvSpPr>
            <p:cNvPr name="TextBox 16" id="16"/>
            <p:cNvSpPr txBox="true"/>
            <p:nvPr/>
          </p:nvSpPr>
          <p:spPr>
            <a:xfrm>
              <a:off x="254000" y="-38100"/>
              <a:ext cx="228600" cy="570469"/>
            </a:xfrm>
            <a:prstGeom prst="rect">
              <a:avLst/>
            </a:prstGeom>
          </p:spPr>
          <p:txBody>
            <a:bodyPr anchor="ctr" rtlCol="false" tIns="50800" lIns="50800" bIns="50800" rIns="50800"/>
            <a:lstStyle/>
            <a:p>
              <a:pPr algn="ctr" marL="0" indent="0" lvl="0">
                <a:lnSpc>
                  <a:spcPts val="2659"/>
                </a:lnSpc>
              </a:pPr>
            </a:p>
          </p:txBody>
        </p:sp>
      </p:grpSp>
      <p:sp>
        <p:nvSpPr>
          <p:cNvPr name="Freeform 17" id="17"/>
          <p:cNvSpPr/>
          <p:nvPr/>
        </p:nvSpPr>
        <p:spPr>
          <a:xfrm flipH="false" flipV="false" rot="0">
            <a:off x="1016876" y="7723265"/>
            <a:ext cx="4263986" cy="1535035"/>
          </a:xfrm>
          <a:custGeom>
            <a:avLst/>
            <a:gdLst/>
            <a:ahLst/>
            <a:cxnLst/>
            <a:rect r="r" b="b" t="t" l="l"/>
            <a:pathLst>
              <a:path h="1535035" w="4263986">
                <a:moveTo>
                  <a:pt x="0" y="0"/>
                </a:moveTo>
                <a:lnTo>
                  <a:pt x="4263985" y="0"/>
                </a:lnTo>
                <a:lnTo>
                  <a:pt x="4263985" y="1535035"/>
                </a:lnTo>
                <a:lnTo>
                  <a:pt x="0" y="153503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8" id="18"/>
          <p:cNvSpPr txBox="true"/>
          <p:nvPr/>
        </p:nvSpPr>
        <p:spPr>
          <a:xfrm rot="0">
            <a:off x="3148869" y="2677743"/>
            <a:ext cx="11990263" cy="1594046"/>
          </a:xfrm>
          <a:prstGeom prst="rect">
            <a:avLst/>
          </a:prstGeom>
        </p:spPr>
        <p:txBody>
          <a:bodyPr anchor="t" rtlCol="false" tIns="0" lIns="0" bIns="0" rIns="0">
            <a:spAutoFit/>
          </a:bodyPr>
          <a:lstStyle/>
          <a:p>
            <a:pPr algn="l" marL="0" indent="0" lvl="0">
              <a:lnSpc>
                <a:spcPts val="6384"/>
              </a:lnSpc>
            </a:pPr>
            <a:r>
              <a:rPr lang="en-US" sz="4560">
                <a:solidFill>
                  <a:srgbClr val="1B4663"/>
                </a:solidFill>
                <a:latin typeface="Tenor Sans"/>
                <a:ea typeface="Tenor Sans"/>
                <a:cs typeface="Tenor Sans"/>
                <a:sym typeface="Tenor Sans"/>
              </a:rPr>
              <a:t>On the Ground: Allegiant Flights to Florida Disruption</a:t>
            </a:r>
          </a:p>
        </p:txBody>
      </p:sp>
      <p:sp>
        <p:nvSpPr>
          <p:cNvPr name="Freeform 19" id="19"/>
          <p:cNvSpPr/>
          <p:nvPr/>
        </p:nvSpPr>
        <p:spPr>
          <a:xfrm flipH="true" flipV="false" rot="0">
            <a:off x="14443118" y="1461623"/>
            <a:ext cx="4263986" cy="1535035"/>
          </a:xfrm>
          <a:custGeom>
            <a:avLst/>
            <a:gdLst/>
            <a:ahLst/>
            <a:cxnLst/>
            <a:rect r="r" b="b" t="t" l="l"/>
            <a:pathLst>
              <a:path h="1535035" w="4263986">
                <a:moveTo>
                  <a:pt x="4263986" y="0"/>
                </a:moveTo>
                <a:lnTo>
                  <a:pt x="0" y="0"/>
                </a:lnTo>
                <a:lnTo>
                  <a:pt x="0" y="1535034"/>
                </a:lnTo>
                <a:lnTo>
                  <a:pt x="4263986" y="1535034"/>
                </a:lnTo>
                <a:lnTo>
                  <a:pt x="4263986"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20" id="20"/>
          <p:cNvSpPr/>
          <p:nvPr/>
        </p:nvSpPr>
        <p:spPr>
          <a:xfrm flipH="false" flipV="false" rot="0">
            <a:off x="8086" y="0"/>
            <a:ext cx="2039654" cy="716251"/>
          </a:xfrm>
          <a:custGeom>
            <a:avLst/>
            <a:gdLst/>
            <a:ahLst/>
            <a:cxnLst/>
            <a:rect r="r" b="b" t="t" l="l"/>
            <a:pathLst>
              <a:path h="716251" w="2039654">
                <a:moveTo>
                  <a:pt x="0" y="0"/>
                </a:moveTo>
                <a:lnTo>
                  <a:pt x="2039654" y="0"/>
                </a:lnTo>
                <a:lnTo>
                  <a:pt x="2039654" y="716251"/>
                </a:lnTo>
                <a:lnTo>
                  <a:pt x="0" y="716251"/>
                </a:lnTo>
                <a:lnTo>
                  <a:pt x="0" y="0"/>
                </a:lnTo>
                <a:close/>
              </a:path>
            </a:pathLst>
          </a:custGeom>
          <a:blipFill>
            <a:blip r:embed="rId7"/>
            <a:stretch>
              <a:fillRect l="-37283" t="-187525" r="-32441" b="-195798"/>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1B4663"/>
        </a:solidFill>
      </p:bgPr>
    </p:bg>
    <p:spTree>
      <p:nvGrpSpPr>
        <p:cNvPr id="1" name=""/>
        <p:cNvGrpSpPr/>
        <p:nvPr/>
      </p:nvGrpSpPr>
      <p:grpSpPr>
        <a:xfrm>
          <a:off x="0" y="0"/>
          <a:ext cx="0" cy="0"/>
          <a:chOff x="0" y="0"/>
          <a:chExt cx="0" cy="0"/>
        </a:xfrm>
      </p:grpSpPr>
      <p:grpSp>
        <p:nvGrpSpPr>
          <p:cNvPr name="Group 2" id="2"/>
          <p:cNvGrpSpPr/>
          <p:nvPr/>
        </p:nvGrpSpPr>
        <p:grpSpPr>
          <a:xfrm rot="0">
            <a:off x="10306736" y="1925140"/>
            <a:ext cx="8957661" cy="6436719"/>
            <a:chOff x="0" y="0"/>
            <a:chExt cx="2359219" cy="1695268"/>
          </a:xfrm>
        </p:grpSpPr>
        <p:sp>
          <p:nvSpPr>
            <p:cNvPr name="Freeform 3" id="3"/>
            <p:cNvSpPr/>
            <p:nvPr/>
          </p:nvSpPr>
          <p:spPr>
            <a:xfrm flipH="false" flipV="false" rot="0">
              <a:off x="0" y="0"/>
              <a:ext cx="2359219" cy="1695268"/>
            </a:xfrm>
            <a:custGeom>
              <a:avLst/>
              <a:gdLst/>
              <a:ahLst/>
              <a:cxnLst/>
              <a:rect r="r" b="b" t="t" l="l"/>
              <a:pathLst>
                <a:path h="1695268" w="2359219">
                  <a:moveTo>
                    <a:pt x="44078" y="0"/>
                  </a:moveTo>
                  <a:lnTo>
                    <a:pt x="2315141" y="0"/>
                  </a:lnTo>
                  <a:cubicBezTo>
                    <a:pt x="2326831" y="0"/>
                    <a:pt x="2338043" y="4644"/>
                    <a:pt x="2346309" y="12910"/>
                  </a:cubicBezTo>
                  <a:cubicBezTo>
                    <a:pt x="2354575" y="21176"/>
                    <a:pt x="2359219" y="32388"/>
                    <a:pt x="2359219" y="44078"/>
                  </a:cubicBezTo>
                  <a:lnTo>
                    <a:pt x="2359219" y="1651189"/>
                  </a:lnTo>
                  <a:cubicBezTo>
                    <a:pt x="2359219" y="1675533"/>
                    <a:pt x="2339485" y="1695268"/>
                    <a:pt x="2315141" y="1695268"/>
                  </a:cubicBezTo>
                  <a:lnTo>
                    <a:pt x="44078" y="1695268"/>
                  </a:lnTo>
                  <a:cubicBezTo>
                    <a:pt x="19734" y="1695268"/>
                    <a:pt x="0" y="1675533"/>
                    <a:pt x="0" y="1651189"/>
                  </a:cubicBezTo>
                  <a:lnTo>
                    <a:pt x="0" y="44078"/>
                  </a:lnTo>
                  <a:cubicBezTo>
                    <a:pt x="0" y="19734"/>
                    <a:pt x="19734" y="0"/>
                    <a:pt x="44078" y="0"/>
                  </a:cubicBezTo>
                  <a:close/>
                </a:path>
              </a:pathLst>
            </a:custGeom>
            <a:solidFill>
              <a:srgbClr val="FFFFFF"/>
            </a:solidFill>
          </p:spPr>
        </p:sp>
        <p:sp>
          <p:nvSpPr>
            <p:cNvPr name="TextBox 4" id="4"/>
            <p:cNvSpPr txBox="true"/>
            <p:nvPr/>
          </p:nvSpPr>
          <p:spPr>
            <a:xfrm>
              <a:off x="0" y="-38100"/>
              <a:ext cx="2359219" cy="1733368"/>
            </a:xfrm>
            <a:prstGeom prst="rect">
              <a:avLst/>
            </a:prstGeom>
          </p:spPr>
          <p:txBody>
            <a:bodyPr anchor="ctr" rtlCol="false" tIns="50800" lIns="50800" bIns="50800" rIns="50800"/>
            <a:lstStyle/>
            <a:p>
              <a:pPr algn="ctr" marL="0" indent="0" lvl="0">
                <a:lnSpc>
                  <a:spcPts val="2659"/>
                </a:lnSpc>
              </a:pPr>
            </a:p>
          </p:txBody>
        </p:sp>
      </p:grpSp>
      <p:pic>
        <p:nvPicPr>
          <p:cNvPr name="Picture 5" id="5"/>
          <p:cNvPicPr>
            <a:picLocks noChangeAspect="true"/>
          </p:cNvPicPr>
          <p:nvPr/>
        </p:nvPicPr>
        <p:blipFill>
          <a:blip r:embed="rId2"/>
          <a:stretch>
            <a:fillRect/>
          </a:stretch>
        </p:blipFill>
        <p:spPr>
          <a:xfrm rot="0">
            <a:off x="10532575" y="2262990"/>
            <a:ext cx="5720522" cy="5843352"/>
          </a:xfrm>
          <a:prstGeom prst="rect">
            <a:avLst/>
          </a:prstGeom>
        </p:spPr>
      </p:pic>
      <p:sp>
        <p:nvSpPr>
          <p:cNvPr name="Freeform 6" id="6"/>
          <p:cNvSpPr/>
          <p:nvPr/>
        </p:nvSpPr>
        <p:spPr>
          <a:xfrm flipH="false" flipV="true" rot="-5400000">
            <a:off x="-254369" y="8229600"/>
            <a:ext cx="2566139" cy="4114800"/>
          </a:xfrm>
          <a:custGeom>
            <a:avLst/>
            <a:gdLst/>
            <a:ahLst/>
            <a:cxnLst/>
            <a:rect r="r" b="b" t="t" l="l"/>
            <a:pathLst>
              <a:path h="4114800" w="2566139">
                <a:moveTo>
                  <a:pt x="0" y="4114800"/>
                </a:moveTo>
                <a:lnTo>
                  <a:pt x="2566138" y="4114800"/>
                </a:lnTo>
                <a:lnTo>
                  <a:pt x="2566138" y="0"/>
                </a:lnTo>
                <a:lnTo>
                  <a:pt x="0" y="0"/>
                </a:lnTo>
                <a:lnTo>
                  <a:pt x="0" y="411480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7" id="7"/>
          <p:cNvSpPr/>
          <p:nvPr/>
        </p:nvSpPr>
        <p:spPr>
          <a:xfrm flipH="false" flipV="true" rot="0">
            <a:off x="15551399" y="-1546607"/>
            <a:ext cx="2165108" cy="3471747"/>
          </a:xfrm>
          <a:custGeom>
            <a:avLst/>
            <a:gdLst/>
            <a:ahLst/>
            <a:cxnLst/>
            <a:rect r="r" b="b" t="t" l="l"/>
            <a:pathLst>
              <a:path h="3471747" w="2165108">
                <a:moveTo>
                  <a:pt x="0" y="3471747"/>
                </a:moveTo>
                <a:lnTo>
                  <a:pt x="2165108" y="3471747"/>
                </a:lnTo>
                <a:lnTo>
                  <a:pt x="2165108" y="0"/>
                </a:lnTo>
                <a:lnTo>
                  <a:pt x="0" y="0"/>
                </a:lnTo>
                <a:lnTo>
                  <a:pt x="0" y="3471747"/>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8" id="8"/>
          <p:cNvSpPr txBox="true"/>
          <p:nvPr/>
        </p:nvSpPr>
        <p:spPr>
          <a:xfrm rot="0">
            <a:off x="2140234" y="2692484"/>
            <a:ext cx="7936437" cy="1310460"/>
          </a:xfrm>
          <a:prstGeom prst="rect">
            <a:avLst/>
          </a:prstGeom>
        </p:spPr>
        <p:txBody>
          <a:bodyPr anchor="t" rtlCol="false" tIns="0" lIns="0" bIns="0" rIns="0">
            <a:spAutoFit/>
          </a:bodyPr>
          <a:lstStyle/>
          <a:p>
            <a:pPr algn="l" marL="0" indent="0" lvl="0">
              <a:lnSpc>
                <a:spcPts val="5030"/>
              </a:lnSpc>
            </a:pPr>
            <a:r>
              <a:rPr lang="en-US" sz="4790">
                <a:solidFill>
                  <a:srgbClr val="FFFFFF"/>
                </a:solidFill>
                <a:latin typeface="Tenor Sans"/>
                <a:ea typeface="Tenor Sans"/>
                <a:cs typeface="Tenor Sans"/>
                <a:sym typeface="Tenor Sans"/>
              </a:rPr>
              <a:t>Flight Cancellation Timeline</a:t>
            </a:r>
          </a:p>
        </p:txBody>
      </p:sp>
      <p:sp>
        <p:nvSpPr>
          <p:cNvPr name="TextBox 9" id="9"/>
          <p:cNvSpPr txBox="true"/>
          <p:nvPr/>
        </p:nvSpPr>
        <p:spPr>
          <a:xfrm rot="0">
            <a:off x="2140234" y="4297930"/>
            <a:ext cx="7651489" cy="3655110"/>
          </a:xfrm>
          <a:prstGeom prst="rect">
            <a:avLst/>
          </a:prstGeom>
        </p:spPr>
        <p:txBody>
          <a:bodyPr anchor="t" rtlCol="false" tIns="0" lIns="0" bIns="0" rIns="0">
            <a:spAutoFit/>
          </a:bodyPr>
          <a:lstStyle/>
          <a:p>
            <a:pPr algn="l" marL="0" indent="0" lvl="0">
              <a:lnSpc>
                <a:spcPts val="2670"/>
              </a:lnSpc>
            </a:pPr>
            <a:r>
              <a:rPr lang="en-US" sz="2618">
                <a:solidFill>
                  <a:srgbClr val="FFFFFF"/>
                </a:solidFill>
                <a:latin typeface="Arimo"/>
                <a:ea typeface="Arimo"/>
                <a:cs typeface="Arimo"/>
                <a:sym typeface="Arimo"/>
              </a:rPr>
              <a:t>Early July: Weather forecasts warn of potential storms near Florida airports, raising concerns for Allegiant routes.</a:t>
            </a:r>
          </a:p>
          <a:p>
            <a:pPr algn="l" marL="0" indent="0" lvl="0">
              <a:lnSpc>
                <a:spcPts val="2670"/>
              </a:lnSpc>
            </a:pPr>
            <a:r>
              <a:rPr lang="en-US" sz="2618">
                <a:solidFill>
                  <a:srgbClr val="FFFFFF"/>
                </a:solidFill>
                <a:latin typeface="Arimo"/>
                <a:ea typeface="Arimo"/>
                <a:cs typeface="Arimo"/>
                <a:sym typeface="Arimo"/>
              </a:rPr>
              <a:t>July 8: Crew scheduling challenges emerge, leaving several Florida-bound flights understaffed.</a:t>
            </a:r>
          </a:p>
          <a:p>
            <a:pPr algn="l" marL="0" indent="0" lvl="0">
              <a:lnSpc>
                <a:spcPts val="2670"/>
              </a:lnSpc>
            </a:pPr>
            <a:r>
              <a:rPr lang="en-US" sz="2618">
                <a:solidFill>
                  <a:srgbClr val="FFFFFF"/>
                </a:solidFill>
                <a:latin typeface="Arimo"/>
                <a:ea typeface="Arimo"/>
                <a:cs typeface="Arimo"/>
                <a:sym typeface="Arimo"/>
              </a:rPr>
              <a:t>July 9 AM: Technical inspections ground multiple aircraft, causing cascading delays.</a:t>
            </a:r>
          </a:p>
          <a:p>
            <a:pPr algn="l" marL="0" indent="0" lvl="0">
              <a:lnSpc>
                <a:spcPts val="2670"/>
              </a:lnSpc>
            </a:pPr>
            <a:r>
              <a:rPr lang="en-US" sz="2618">
                <a:solidFill>
                  <a:srgbClr val="FFFFFF"/>
                </a:solidFill>
                <a:latin typeface="Arimo"/>
                <a:ea typeface="Arimo"/>
                <a:cs typeface="Arimo"/>
                <a:sym typeface="Arimo"/>
              </a:rPr>
              <a:t>July 9 PM: Air traffic control restrictions compound existing issues, blocking Florida airspace.</a:t>
            </a:r>
          </a:p>
          <a:p>
            <a:pPr algn="l" marL="0" indent="0" lvl="0">
              <a:lnSpc>
                <a:spcPts val="2670"/>
              </a:lnSpc>
            </a:pPr>
            <a:r>
              <a:rPr lang="en-US" sz="2618">
                <a:solidFill>
                  <a:srgbClr val="FFFFFF"/>
                </a:solidFill>
                <a:latin typeface="Arimo"/>
                <a:ea typeface="Arimo"/>
                <a:cs typeface="Arimo"/>
                <a:sym typeface="Arimo"/>
              </a:rPr>
              <a:t>Result: Multiple Allegiant flights to Florida cancelled on July 9, 2026.</a:t>
            </a:r>
          </a:p>
        </p:txBody>
      </p:sp>
      <p:grpSp>
        <p:nvGrpSpPr>
          <p:cNvPr name="Group 10" id="10"/>
          <p:cNvGrpSpPr/>
          <p:nvPr/>
        </p:nvGrpSpPr>
        <p:grpSpPr>
          <a:xfrm rot="0">
            <a:off x="-1028700" y="1282077"/>
            <a:ext cx="3168934" cy="1628387"/>
            <a:chOff x="0" y="0"/>
            <a:chExt cx="756371" cy="388668"/>
          </a:xfrm>
        </p:grpSpPr>
        <p:sp>
          <p:nvSpPr>
            <p:cNvPr name="Freeform 11" id="11"/>
            <p:cNvSpPr/>
            <p:nvPr/>
          </p:nvSpPr>
          <p:spPr>
            <a:xfrm flipH="false" flipV="false" rot="0">
              <a:off x="16186" y="0"/>
              <a:ext cx="724000" cy="388668"/>
            </a:xfrm>
            <a:custGeom>
              <a:avLst/>
              <a:gdLst/>
              <a:ahLst/>
              <a:cxnLst/>
              <a:rect r="r" b="b" t="t" l="l"/>
              <a:pathLst>
                <a:path h="388668" w="724000">
                  <a:moveTo>
                    <a:pt x="251640" y="0"/>
                  </a:moveTo>
                  <a:lnTo>
                    <a:pt x="702547" y="0"/>
                  </a:lnTo>
                  <a:cubicBezTo>
                    <a:pt x="710254" y="0"/>
                    <a:pt x="717368" y="4134"/>
                    <a:pt x="721185" y="10830"/>
                  </a:cubicBezTo>
                  <a:cubicBezTo>
                    <a:pt x="725001" y="17525"/>
                    <a:pt x="724933" y="25754"/>
                    <a:pt x="721005" y="32385"/>
                  </a:cubicBezTo>
                  <a:lnTo>
                    <a:pt x="529177" y="356283"/>
                  </a:lnTo>
                  <a:cubicBezTo>
                    <a:pt x="517289" y="376358"/>
                    <a:pt x="495690" y="388668"/>
                    <a:pt x="472359" y="388668"/>
                  </a:cubicBezTo>
                  <a:lnTo>
                    <a:pt x="21453" y="388668"/>
                  </a:lnTo>
                  <a:cubicBezTo>
                    <a:pt x="13746" y="388668"/>
                    <a:pt x="6631" y="384534"/>
                    <a:pt x="2814" y="377839"/>
                  </a:cubicBezTo>
                  <a:cubicBezTo>
                    <a:pt x="-1002" y="371143"/>
                    <a:pt x="-933" y="362915"/>
                    <a:pt x="2994" y="356283"/>
                  </a:cubicBezTo>
                  <a:lnTo>
                    <a:pt x="194822" y="32385"/>
                  </a:lnTo>
                  <a:cubicBezTo>
                    <a:pt x="206710" y="12311"/>
                    <a:pt x="228309" y="0"/>
                    <a:pt x="251640" y="0"/>
                  </a:cubicBezTo>
                  <a:close/>
                </a:path>
              </a:pathLst>
            </a:custGeom>
            <a:solidFill>
              <a:srgbClr val="FFFFFF"/>
            </a:solidFill>
          </p:spPr>
        </p:sp>
        <p:sp>
          <p:nvSpPr>
            <p:cNvPr name="TextBox 12" id="12"/>
            <p:cNvSpPr txBox="true"/>
            <p:nvPr/>
          </p:nvSpPr>
          <p:spPr>
            <a:xfrm>
              <a:off x="254000" y="-38100"/>
              <a:ext cx="248371" cy="426768"/>
            </a:xfrm>
            <a:prstGeom prst="rect">
              <a:avLst/>
            </a:prstGeom>
          </p:spPr>
          <p:txBody>
            <a:bodyPr anchor="ctr" rtlCol="false" tIns="50800" lIns="50800" bIns="50800" rIns="50800"/>
            <a:lstStyle/>
            <a:p>
              <a:pPr algn="ctr" marL="0" indent="0" lvl="0">
                <a:lnSpc>
                  <a:spcPts val="2659"/>
                </a:lnSpc>
              </a:pPr>
            </a:p>
          </p:txBody>
        </p:sp>
      </p:grpSp>
      <p:sp>
        <p:nvSpPr>
          <p:cNvPr name="Freeform 13" id="13"/>
          <p:cNvSpPr/>
          <p:nvPr/>
        </p:nvSpPr>
        <p:spPr>
          <a:xfrm flipH="false" flipV="false" rot="0">
            <a:off x="8086" y="0"/>
            <a:ext cx="2039654" cy="716251"/>
          </a:xfrm>
          <a:custGeom>
            <a:avLst/>
            <a:gdLst/>
            <a:ahLst/>
            <a:cxnLst/>
            <a:rect r="r" b="b" t="t" l="l"/>
            <a:pathLst>
              <a:path h="716251" w="2039654">
                <a:moveTo>
                  <a:pt x="0" y="0"/>
                </a:moveTo>
                <a:lnTo>
                  <a:pt x="2039654" y="0"/>
                </a:lnTo>
                <a:lnTo>
                  <a:pt x="2039654" y="716251"/>
                </a:lnTo>
                <a:lnTo>
                  <a:pt x="0" y="716251"/>
                </a:lnTo>
                <a:lnTo>
                  <a:pt x="0" y="0"/>
                </a:lnTo>
                <a:close/>
              </a:path>
            </a:pathLst>
          </a:custGeom>
          <a:blipFill>
            <a:blip r:embed="rId5"/>
            <a:stretch>
              <a:fillRect l="-37283" t="-187525" r="-32441" b="-195798"/>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1B4663"/>
        </a:solidFill>
      </p:bgPr>
    </p:bg>
    <p:spTree>
      <p:nvGrpSpPr>
        <p:cNvPr id="1" name=""/>
        <p:cNvGrpSpPr/>
        <p:nvPr/>
      </p:nvGrpSpPr>
      <p:grpSpPr>
        <a:xfrm>
          <a:off x="0" y="0"/>
          <a:ext cx="0" cy="0"/>
          <a:chOff x="0" y="0"/>
          <a:chExt cx="0" cy="0"/>
        </a:xfrm>
      </p:grpSpPr>
      <p:grpSp>
        <p:nvGrpSpPr>
          <p:cNvPr name="Group 2" id="2"/>
          <p:cNvGrpSpPr/>
          <p:nvPr/>
        </p:nvGrpSpPr>
        <p:grpSpPr>
          <a:xfrm rot="0">
            <a:off x="-917850" y="1455959"/>
            <a:ext cx="10625742" cy="3687541"/>
            <a:chOff x="0" y="0"/>
            <a:chExt cx="2929064" cy="1016498"/>
          </a:xfrm>
        </p:grpSpPr>
        <p:sp>
          <p:nvSpPr>
            <p:cNvPr name="Freeform 3" id="3"/>
            <p:cNvSpPr/>
            <p:nvPr/>
          </p:nvSpPr>
          <p:spPr>
            <a:xfrm flipH="false" flipV="false" rot="0">
              <a:off x="0" y="0"/>
              <a:ext cx="2929064" cy="1016498"/>
            </a:xfrm>
            <a:custGeom>
              <a:avLst/>
              <a:gdLst/>
              <a:ahLst/>
              <a:cxnLst/>
              <a:rect r="r" b="b" t="t" l="l"/>
              <a:pathLst>
                <a:path h="1016498" w="2929064">
                  <a:moveTo>
                    <a:pt x="2725864" y="0"/>
                  </a:moveTo>
                  <a:lnTo>
                    <a:pt x="0" y="0"/>
                  </a:lnTo>
                  <a:lnTo>
                    <a:pt x="0" y="1016498"/>
                  </a:lnTo>
                  <a:lnTo>
                    <a:pt x="2725864" y="1016498"/>
                  </a:lnTo>
                  <a:lnTo>
                    <a:pt x="2929064" y="508249"/>
                  </a:lnTo>
                  <a:lnTo>
                    <a:pt x="2725864" y="0"/>
                  </a:lnTo>
                  <a:close/>
                </a:path>
              </a:pathLst>
            </a:custGeom>
            <a:solidFill>
              <a:srgbClr val="FFFFFF"/>
            </a:solidFill>
          </p:spPr>
        </p:sp>
        <p:sp>
          <p:nvSpPr>
            <p:cNvPr name="TextBox 4" id="4"/>
            <p:cNvSpPr txBox="true"/>
            <p:nvPr/>
          </p:nvSpPr>
          <p:spPr>
            <a:xfrm>
              <a:off x="0" y="-38100"/>
              <a:ext cx="2814764" cy="1054598"/>
            </a:xfrm>
            <a:prstGeom prst="rect">
              <a:avLst/>
            </a:prstGeom>
          </p:spPr>
          <p:txBody>
            <a:bodyPr anchor="ctr" rtlCol="false" tIns="50800" lIns="50800" bIns="50800" rIns="50800"/>
            <a:lstStyle/>
            <a:p>
              <a:pPr algn="ctr" marL="0" indent="0" lvl="0">
                <a:lnSpc>
                  <a:spcPts val="2659"/>
                </a:lnSpc>
              </a:pPr>
            </a:p>
          </p:txBody>
        </p:sp>
      </p:grpSp>
      <p:grpSp>
        <p:nvGrpSpPr>
          <p:cNvPr name="Group 5" id="5"/>
          <p:cNvGrpSpPr/>
          <p:nvPr/>
        </p:nvGrpSpPr>
        <p:grpSpPr>
          <a:xfrm rot="-10800000">
            <a:off x="8724713" y="5376912"/>
            <a:ext cx="12906347" cy="3626102"/>
            <a:chOff x="0" y="0"/>
            <a:chExt cx="3618009" cy="1016498"/>
          </a:xfrm>
        </p:grpSpPr>
        <p:sp>
          <p:nvSpPr>
            <p:cNvPr name="Freeform 6" id="6"/>
            <p:cNvSpPr/>
            <p:nvPr/>
          </p:nvSpPr>
          <p:spPr>
            <a:xfrm flipH="false" flipV="false" rot="0">
              <a:off x="0" y="0"/>
              <a:ext cx="3618009" cy="1016498"/>
            </a:xfrm>
            <a:custGeom>
              <a:avLst/>
              <a:gdLst/>
              <a:ahLst/>
              <a:cxnLst/>
              <a:rect r="r" b="b" t="t" l="l"/>
              <a:pathLst>
                <a:path h="1016498" w="3618009">
                  <a:moveTo>
                    <a:pt x="3414809" y="0"/>
                  </a:moveTo>
                  <a:lnTo>
                    <a:pt x="0" y="0"/>
                  </a:lnTo>
                  <a:lnTo>
                    <a:pt x="0" y="1016498"/>
                  </a:lnTo>
                  <a:lnTo>
                    <a:pt x="3414809" y="1016498"/>
                  </a:lnTo>
                  <a:lnTo>
                    <a:pt x="3618009" y="508249"/>
                  </a:lnTo>
                  <a:lnTo>
                    <a:pt x="3414809" y="0"/>
                  </a:lnTo>
                  <a:close/>
                </a:path>
              </a:pathLst>
            </a:custGeom>
            <a:solidFill>
              <a:srgbClr val="FFFFFF"/>
            </a:solidFill>
          </p:spPr>
        </p:sp>
        <p:sp>
          <p:nvSpPr>
            <p:cNvPr name="TextBox 7" id="7"/>
            <p:cNvSpPr txBox="true"/>
            <p:nvPr/>
          </p:nvSpPr>
          <p:spPr>
            <a:xfrm>
              <a:off x="0" y="-38100"/>
              <a:ext cx="3503709" cy="1054598"/>
            </a:xfrm>
            <a:prstGeom prst="rect">
              <a:avLst/>
            </a:prstGeom>
          </p:spPr>
          <p:txBody>
            <a:bodyPr anchor="ctr" rtlCol="false" tIns="50800" lIns="50800" bIns="50800" rIns="50800"/>
            <a:lstStyle/>
            <a:p>
              <a:pPr algn="ctr" marL="0" indent="0" lvl="0">
                <a:lnSpc>
                  <a:spcPts val="2659"/>
                </a:lnSpc>
              </a:pPr>
            </a:p>
          </p:txBody>
        </p:sp>
      </p:grpSp>
      <p:grpSp>
        <p:nvGrpSpPr>
          <p:cNvPr name="Group 8" id="8"/>
          <p:cNvGrpSpPr/>
          <p:nvPr/>
        </p:nvGrpSpPr>
        <p:grpSpPr>
          <a:xfrm rot="0">
            <a:off x="1028700" y="5376912"/>
            <a:ext cx="6809992" cy="3881388"/>
            <a:chOff x="0" y="0"/>
            <a:chExt cx="1055046" cy="601329"/>
          </a:xfrm>
        </p:grpSpPr>
        <p:sp>
          <p:nvSpPr>
            <p:cNvPr name="Freeform 9" id="9"/>
            <p:cNvSpPr/>
            <p:nvPr/>
          </p:nvSpPr>
          <p:spPr>
            <a:xfrm flipH="false" flipV="false" rot="0">
              <a:off x="0" y="0"/>
              <a:ext cx="1055046" cy="601329"/>
            </a:xfrm>
            <a:custGeom>
              <a:avLst/>
              <a:gdLst/>
              <a:ahLst/>
              <a:cxnLst/>
              <a:rect r="r" b="b" t="t" l="l"/>
              <a:pathLst>
                <a:path h="601329" w="1055046">
                  <a:moveTo>
                    <a:pt x="0" y="0"/>
                  </a:moveTo>
                  <a:lnTo>
                    <a:pt x="1055046" y="0"/>
                  </a:lnTo>
                  <a:lnTo>
                    <a:pt x="1055046" y="601329"/>
                  </a:lnTo>
                  <a:lnTo>
                    <a:pt x="0" y="601329"/>
                  </a:lnTo>
                  <a:close/>
                </a:path>
              </a:pathLst>
            </a:custGeom>
            <a:blipFill>
              <a:blip r:embed="rId2"/>
              <a:stretch>
                <a:fillRect l="0" t="-3" r="0" b="-3"/>
              </a:stretch>
            </a:blipFill>
          </p:spPr>
        </p:sp>
      </p:grpSp>
      <p:sp>
        <p:nvSpPr>
          <p:cNvPr name="TextBox 10" id="10"/>
          <p:cNvSpPr txBox="true"/>
          <p:nvPr/>
        </p:nvSpPr>
        <p:spPr>
          <a:xfrm rot="0">
            <a:off x="9144000" y="2392527"/>
            <a:ext cx="8463317" cy="2489518"/>
          </a:xfrm>
          <a:prstGeom prst="rect">
            <a:avLst/>
          </a:prstGeom>
        </p:spPr>
        <p:txBody>
          <a:bodyPr anchor="t" rtlCol="false" tIns="0" lIns="0" bIns="0" rIns="0">
            <a:spAutoFit/>
          </a:bodyPr>
          <a:lstStyle/>
          <a:p>
            <a:pPr algn="ctr" marL="0" indent="0" lvl="0">
              <a:lnSpc>
                <a:spcPts val="6475"/>
              </a:lnSpc>
            </a:pPr>
            <a:r>
              <a:rPr lang="en-US" sz="6411">
                <a:solidFill>
                  <a:srgbClr val="FFFFFF"/>
                </a:solidFill>
                <a:latin typeface="Tenor Sans"/>
                <a:ea typeface="Tenor Sans"/>
                <a:cs typeface="Tenor Sans"/>
                <a:sym typeface="Tenor Sans"/>
              </a:rPr>
              <a:t>How to Manage Your Allegiant Flights to Florida Disruption</a:t>
            </a:r>
          </a:p>
        </p:txBody>
      </p:sp>
      <p:sp>
        <p:nvSpPr>
          <p:cNvPr name="TextBox 11" id="11"/>
          <p:cNvSpPr txBox="true"/>
          <p:nvPr/>
        </p:nvSpPr>
        <p:spPr>
          <a:xfrm rot="0">
            <a:off x="1028700" y="1707546"/>
            <a:ext cx="7400989" cy="2894382"/>
          </a:xfrm>
          <a:prstGeom prst="rect">
            <a:avLst/>
          </a:prstGeom>
        </p:spPr>
        <p:txBody>
          <a:bodyPr anchor="t" rtlCol="false" tIns="0" lIns="0" bIns="0" rIns="0">
            <a:spAutoFit/>
          </a:bodyPr>
          <a:lstStyle/>
          <a:p>
            <a:pPr algn="l" marL="0" indent="0" lvl="0">
              <a:lnSpc>
                <a:spcPts val="2510"/>
              </a:lnSpc>
            </a:pPr>
            <a:r>
              <a:rPr lang="en-US" sz="2461">
                <a:solidFill>
                  <a:srgbClr val="1B4663"/>
                </a:solidFill>
                <a:latin typeface="Arimo"/>
                <a:ea typeface="Arimo"/>
                <a:cs typeface="Arimo"/>
                <a:sym typeface="Arimo"/>
              </a:rPr>
              <a:t>• Check your flight status online at allegiant.com before heading to the airport — real-time updates can save you a wasted trip.</a:t>
            </a:r>
          </a:p>
          <a:p>
            <a:pPr algn="l" marL="0" indent="0" lvl="0">
              <a:lnSpc>
                <a:spcPts val="2510"/>
              </a:lnSpc>
            </a:pPr>
            <a:r>
              <a:rPr lang="en-US" sz="2461">
                <a:solidFill>
                  <a:srgbClr val="1B4663"/>
                </a:solidFill>
                <a:latin typeface="Arimo"/>
                <a:ea typeface="Arimo"/>
                <a:cs typeface="Arimo"/>
                <a:sym typeface="Arimo"/>
              </a:rPr>
              <a:t>• Contact Allegiant customer service immediately to explore rebooking options or request a refund for cancelled allegiant flights to florida.</a:t>
            </a:r>
          </a:p>
          <a:p>
            <a:pPr algn="l" marL="0" indent="0" lvl="0">
              <a:lnSpc>
                <a:spcPts val="2510"/>
              </a:lnSpc>
            </a:pPr>
            <a:r>
              <a:rPr lang="en-US" sz="2461">
                <a:solidFill>
                  <a:srgbClr val="1B4663"/>
                </a:solidFill>
                <a:latin typeface="Arimo"/>
                <a:ea typeface="Arimo"/>
                <a:cs typeface="Arimo"/>
                <a:sym typeface="Arimo"/>
              </a:rPr>
              <a:t>• Arrive early at the airport and prepare for longer-than-usual wait times at check-in and gate areas.</a:t>
            </a:r>
          </a:p>
        </p:txBody>
      </p:sp>
      <p:sp>
        <p:nvSpPr>
          <p:cNvPr name="TextBox 12" id="12"/>
          <p:cNvSpPr txBox="true"/>
          <p:nvPr/>
        </p:nvSpPr>
        <p:spPr>
          <a:xfrm rot="0">
            <a:off x="9634790" y="5624784"/>
            <a:ext cx="7277681" cy="3158896"/>
          </a:xfrm>
          <a:prstGeom prst="rect">
            <a:avLst/>
          </a:prstGeom>
        </p:spPr>
        <p:txBody>
          <a:bodyPr anchor="t" rtlCol="false" tIns="0" lIns="0" bIns="0" rIns="0">
            <a:spAutoFit/>
          </a:bodyPr>
          <a:lstStyle/>
          <a:p>
            <a:pPr algn="l" marL="0" indent="0" lvl="0">
              <a:lnSpc>
                <a:spcPts val="2469"/>
              </a:lnSpc>
            </a:pPr>
            <a:r>
              <a:rPr lang="en-US" sz="2420">
                <a:solidFill>
                  <a:srgbClr val="1B4663"/>
                </a:solidFill>
                <a:latin typeface="Arimo"/>
                <a:ea typeface="Arimo"/>
                <a:cs typeface="Arimo"/>
                <a:sym typeface="Arimo"/>
              </a:rPr>
              <a:t>• Stay updated via Allegiant's official social media channels and website for the latest announcements on allegiant flights to florida disruptions.</a:t>
            </a:r>
          </a:p>
          <a:p>
            <a:pPr algn="l" marL="0" indent="0" lvl="0">
              <a:lnSpc>
                <a:spcPts val="2469"/>
              </a:lnSpc>
            </a:pPr>
            <a:r>
              <a:rPr lang="en-US" sz="2420">
                <a:solidFill>
                  <a:srgbClr val="1B4663"/>
                </a:solidFill>
                <a:latin typeface="Arimo"/>
                <a:ea typeface="Arimo"/>
                <a:cs typeface="Arimo"/>
                <a:sym typeface="Arimo"/>
              </a:rPr>
              <a:t>• Keep your travel insurance information handy — file a claim promptly if your policy covers flight cancellations or delays.</a:t>
            </a:r>
          </a:p>
          <a:p>
            <a:pPr algn="l" marL="0" indent="0" lvl="0">
              <a:lnSpc>
                <a:spcPts val="2469"/>
              </a:lnSpc>
            </a:pPr>
            <a:r>
              <a:rPr lang="en-US" sz="2420">
                <a:solidFill>
                  <a:srgbClr val="1B4663"/>
                </a:solidFill>
                <a:latin typeface="Arimo"/>
                <a:ea typeface="Arimo"/>
                <a:cs typeface="Arimo"/>
                <a:sym typeface="Arimo"/>
              </a:rPr>
              <a:t>• Stay calm and patient: Allegiant staff are working to assist all affected passengers as quickly as possible.</a:t>
            </a:r>
          </a:p>
        </p:txBody>
      </p:sp>
      <p:sp>
        <p:nvSpPr>
          <p:cNvPr name="Freeform 13" id="13"/>
          <p:cNvSpPr/>
          <p:nvPr/>
        </p:nvSpPr>
        <p:spPr>
          <a:xfrm flipH="false" flipV="false" rot="0">
            <a:off x="16063946" y="592267"/>
            <a:ext cx="3657600" cy="1167861"/>
          </a:xfrm>
          <a:custGeom>
            <a:avLst/>
            <a:gdLst/>
            <a:ahLst/>
            <a:cxnLst/>
            <a:rect r="r" b="b" t="t" l="l"/>
            <a:pathLst>
              <a:path h="1167861" w="3657600">
                <a:moveTo>
                  <a:pt x="0" y="0"/>
                </a:moveTo>
                <a:lnTo>
                  <a:pt x="3657600" y="0"/>
                </a:lnTo>
                <a:lnTo>
                  <a:pt x="3657600" y="1167861"/>
                </a:lnTo>
                <a:lnTo>
                  <a:pt x="0" y="116786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4" id="14"/>
          <p:cNvSpPr/>
          <p:nvPr/>
        </p:nvSpPr>
        <p:spPr>
          <a:xfrm flipH="false" flipV="false" rot="0">
            <a:off x="8086" y="0"/>
            <a:ext cx="2039654" cy="716251"/>
          </a:xfrm>
          <a:custGeom>
            <a:avLst/>
            <a:gdLst/>
            <a:ahLst/>
            <a:cxnLst/>
            <a:rect r="r" b="b" t="t" l="l"/>
            <a:pathLst>
              <a:path h="716251" w="2039654">
                <a:moveTo>
                  <a:pt x="0" y="0"/>
                </a:moveTo>
                <a:lnTo>
                  <a:pt x="2039654" y="0"/>
                </a:lnTo>
                <a:lnTo>
                  <a:pt x="2039654" y="716251"/>
                </a:lnTo>
                <a:lnTo>
                  <a:pt x="0" y="716251"/>
                </a:lnTo>
                <a:lnTo>
                  <a:pt x="0" y="0"/>
                </a:lnTo>
                <a:close/>
              </a:path>
            </a:pathLst>
          </a:custGeom>
          <a:blipFill>
            <a:blip r:embed="rId5"/>
            <a:stretch>
              <a:fillRect l="-37283" t="-187525" r="-32441" b="-195798"/>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1B4663"/>
        </a:solidFill>
      </p:bgPr>
    </p:bg>
    <p:spTree>
      <p:nvGrpSpPr>
        <p:cNvPr id="1" name=""/>
        <p:cNvGrpSpPr/>
        <p:nvPr/>
      </p:nvGrpSpPr>
      <p:grpSpPr>
        <a:xfrm>
          <a:off x="0" y="0"/>
          <a:ext cx="0" cy="0"/>
          <a:chOff x="0" y="0"/>
          <a:chExt cx="0" cy="0"/>
        </a:xfrm>
      </p:grpSpPr>
      <p:grpSp>
        <p:nvGrpSpPr>
          <p:cNvPr name="Group 2" id="2"/>
          <p:cNvGrpSpPr/>
          <p:nvPr/>
        </p:nvGrpSpPr>
        <p:grpSpPr>
          <a:xfrm rot="0">
            <a:off x="0" y="8465434"/>
            <a:ext cx="3086100" cy="2075136"/>
            <a:chOff x="0" y="0"/>
            <a:chExt cx="736600" cy="495300"/>
          </a:xfrm>
        </p:grpSpPr>
        <p:sp>
          <p:nvSpPr>
            <p:cNvPr name="Freeform 3" id="3"/>
            <p:cNvSpPr/>
            <p:nvPr/>
          </p:nvSpPr>
          <p:spPr>
            <a:xfrm flipH="false" flipV="false" rot="0">
              <a:off x="13992" y="0"/>
              <a:ext cx="708616" cy="495300"/>
            </a:xfrm>
            <a:custGeom>
              <a:avLst/>
              <a:gdLst/>
              <a:ahLst/>
              <a:cxnLst/>
              <a:rect r="r" b="b" t="t" l="l"/>
              <a:pathLst>
                <a:path h="495300" w="708616">
                  <a:moveTo>
                    <a:pt x="254844" y="0"/>
                  </a:moveTo>
                  <a:lnTo>
                    <a:pt x="683959" y="0"/>
                  </a:lnTo>
                  <a:cubicBezTo>
                    <a:pt x="692379" y="0"/>
                    <a:pt x="700217" y="4297"/>
                    <a:pt x="704746" y="11395"/>
                  </a:cubicBezTo>
                  <a:cubicBezTo>
                    <a:pt x="709275" y="18494"/>
                    <a:pt x="709868" y="27413"/>
                    <a:pt x="706319" y="35049"/>
                  </a:cubicBezTo>
                  <a:lnTo>
                    <a:pt x="508709" y="460251"/>
                  </a:lnTo>
                  <a:cubicBezTo>
                    <a:pt x="498775" y="481627"/>
                    <a:pt x="477343" y="495300"/>
                    <a:pt x="453772" y="495300"/>
                  </a:cubicBezTo>
                  <a:lnTo>
                    <a:pt x="24657" y="495300"/>
                  </a:lnTo>
                  <a:cubicBezTo>
                    <a:pt x="16237" y="495300"/>
                    <a:pt x="8399" y="491003"/>
                    <a:pt x="3870" y="483905"/>
                  </a:cubicBezTo>
                  <a:cubicBezTo>
                    <a:pt x="-659" y="476806"/>
                    <a:pt x="-1252" y="467887"/>
                    <a:pt x="2297" y="460251"/>
                  </a:cubicBezTo>
                  <a:lnTo>
                    <a:pt x="199907" y="35049"/>
                  </a:lnTo>
                  <a:cubicBezTo>
                    <a:pt x="209841" y="13673"/>
                    <a:pt x="231273" y="0"/>
                    <a:pt x="254844" y="0"/>
                  </a:cubicBezTo>
                  <a:close/>
                </a:path>
              </a:pathLst>
            </a:custGeom>
            <a:solidFill>
              <a:srgbClr val="FFFFFF"/>
            </a:solidFill>
          </p:spPr>
        </p:sp>
        <p:sp>
          <p:nvSpPr>
            <p:cNvPr name="TextBox 4" id="4"/>
            <p:cNvSpPr txBox="true"/>
            <p:nvPr/>
          </p:nvSpPr>
          <p:spPr>
            <a:xfrm>
              <a:off x="254000" y="-38100"/>
              <a:ext cx="228600" cy="533400"/>
            </a:xfrm>
            <a:prstGeom prst="rect">
              <a:avLst/>
            </a:prstGeom>
          </p:spPr>
          <p:txBody>
            <a:bodyPr anchor="ctr" rtlCol="false" tIns="50800" lIns="50800" bIns="50800" rIns="50800"/>
            <a:lstStyle/>
            <a:p>
              <a:pPr algn="ctr" marL="0" indent="0" lvl="0">
                <a:lnSpc>
                  <a:spcPts val="2659"/>
                </a:lnSpc>
              </a:pPr>
            </a:p>
          </p:txBody>
        </p:sp>
      </p:grpSp>
      <p:grpSp>
        <p:nvGrpSpPr>
          <p:cNvPr name="Group 5" id="5"/>
          <p:cNvGrpSpPr/>
          <p:nvPr/>
        </p:nvGrpSpPr>
        <p:grpSpPr>
          <a:xfrm rot="0">
            <a:off x="14800754" y="-512150"/>
            <a:ext cx="3086100" cy="2075136"/>
            <a:chOff x="0" y="0"/>
            <a:chExt cx="736600" cy="495300"/>
          </a:xfrm>
        </p:grpSpPr>
        <p:sp>
          <p:nvSpPr>
            <p:cNvPr name="Freeform 6" id="6"/>
            <p:cNvSpPr/>
            <p:nvPr/>
          </p:nvSpPr>
          <p:spPr>
            <a:xfrm flipH="false" flipV="false" rot="0">
              <a:off x="13992" y="0"/>
              <a:ext cx="708616" cy="495300"/>
            </a:xfrm>
            <a:custGeom>
              <a:avLst/>
              <a:gdLst/>
              <a:ahLst/>
              <a:cxnLst/>
              <a:rect r="r" b="b" t="t" l="l"/>
              <a:pathLst>
                <a:path h="495300" w="708616">
                  <a:moveTo>
                    <a:pt x="254844" y="0"/>
                  </a:moveTo>
                  <a:lnTo>
                    <a:pt x="683959" y="0"/>
                  </a:lnTo>
                  <a:cubicBezTo>
                    <a:pt x="692379" y="0"/>
                    <a:pt x="700217" y="4297"/>
                    <a:pt x="704746" y="11395"/>
                  </a:cubicBezTo>
                  <a:cubicBezTo>
                    <a:pt x="709275" y="18494"/>
                    <a:pt x="709868" y="27413"/>
                    <a:pt x="706319" y="35049"/>
                  </a:cubicBezTo>
                  <a:lnTo>
                    <a:pt x="508709" y="460251"/>
                  </a:lnTo>
                  <a:cubicBezTo>
                    <a:pt x="498775" y="481627"/>
                    <a:pt x="477343" y="495300"/>
                    <a:pt x="453772" y="495300"/>
                  </a:cubicBezTo>
                  <a:lnTo>
                    <a:pt x="24657" y="495300"/>
                  </a:lnTo>
                  <a:cubicBezTo>
                    <a:pt x="16237" y="495300"/>
                    <a:pt x="8399" y="491003"/>
                    <a:pt x="3870" y="483905"/>
                  </a:cubicBezTo>
                  <a:cubicBezTo>
                    <a:pt x="-659" y="476806"/>
                    <a:pt x="-1252" y="467887"/>
                    <a:pt x="2297" y="460251"/>
                  </a:cubicBezTo>
                  <a:lnTo>
                    <a:pt x="199907" y="35049"/>
                  </a:lnTo>
                  <a:cubicBezTo>
                    <a:pt x="209841" y="13673"/>
                    <a:pt x="231273" y="0"/>
                    <a:pt x="254844" y="0"/>
                  </a:cubicBezTo>
                  <a:close/>
                </a:path>
              </a:pathLst>
            </a:custGeom>
            <a:solidFill>
              <a:srgbClr val="FFFFFF"/>
            </a:solidFill>
          </p:spPr>
        </p:sp>
        <p:sp>
          <p:nvSpPr>
            <p:cNvPr name="TextBox 7" id="7"/>
            <p:cNvSpPr txBox="true"/>
            <p:nvPr/>
          </p:nvSpPr>
          <p:spPr>
            <a:xfrm>
              <a:off x="254000" y="-38100"/>
              <a:ext cx="228600" cy="533400"/>
            </a:xfrm>
            <a:prstGeom prst="rect">
              <a:avLst/>
            </a:prstGeom>
          </p:spPr>
          <p:txBody>
            <a:bodyPr anchor="ctr" rtlCol="false" tIns="50800" lIns="50800" bIns="50800" rIns="50800"/>
            <a:lstStyle/>
            <a:p>
              <a:pPr algn="ctr" marL="0" indent="0" lvl="0">
                <a:lnSpc>
                  <a:spcPts val="2659"/>
                </a:lnSpc>
              </a:pPr>
            </a:p>
          </p:txBody>
        </p:sp>
      </p:grpSp>
      <p:sp>
        <p:nvSpPr>
          <p:cNvPr name="Freeform 8" id="8"/>
          <p:cNvSpPr/>
          <p:nvPr/>
        </p:nvSpPr>
        <p:spPr>
          <a:xfrm flipH="true" flipV="false" rot="0">
            <a:off x="14800754" y="8264110"/>
            <a:ext cx="7315200" cy="2477783"/>
          </a:xfrm>
          <a:custGeom>
            <a:avLst/>
            <a:gdLst/>
            <a:ahLst/>
            <a:cxnLst/>
            <a:rect r="r" b="b" t="t" l="l"/>
            <a:pathLst>
              <a:path h="2477783" w="7315200">
                <a:moveTo>
                  <a:pt x="7315200" y="0"/>
                </a:moveTo>
                <a:lnTo>
                  <a:pt x="0" y="0"/>
                </a:lnTo>
                <a:lnTo>
                  <a:pt x="0" y="2477784"/>
                </a:lnTo>
                <a:lnTo>
                  <a:pt x="7315200" y="2477784"/>
                </a:lnTo>
                <a:lnTo>
                  <a:pt x="731520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9" id="9"/>
          <p:cNvSpPr txBox="true"/>
          <p:nvPr/>
        </p:nvSpPr>
        <p:spPr>
          <a:xfrm rot="0">
            <a:off x="5363678" y="2561521"/>
            <a:ext cx="7560644" cy="1511663"/>
          </a:xfrm>
          <a:prstGeom prst="rect">
            <a:avLst/>
          </a:prstGeom>
        </p:spPr>
        <p:txBody>
          <a:bodyPr anchor="t" rtlCol="false" tIns="0" lIns="0" bIns="0" rIns="0">
            <a:spAutoFit/>
          </a:bodyPr>
          <a:lstStyle/>
          <a:p>
            <a:pPr algn="ctr" marL="0" indent="0" lvl="0">
              <a:lnSpc>
                <a:spcPts val="6033"/>
              </a:lnSpc>
            </a:pPr>
            <a:r>
              <a:rPr lang="en-US" sz="4309">
                <a:solidFill>
                  <a:srgbClr val="FFFFFF"/>
                </a:solidFill>
                <a:latin typeface="Tenor Sans"/>
                <a:ea typeface="Tenor Sans"/>
                <a:cs typeface="Tenor Sans"/>
                <a:sym typeface="Tenor Sans"/>
              </a:rPr>
              <a:t>What's Next for Allegiant Flights to Florida?</a:t>
            </a:r>
          </a:p>
        </p:txBody>
      </p:sp>
      <p:sp>
        <p:nvSpPr>
          <p:cNvPr name="TextBox 10" id="10"/>
          <p:cNvSpPr txBox="true"/>
          <p:nvPr/>
        </p:nvSpPr>
        <p:spPr>
          <a:xfrm rot="0">
            <a:off x="4431972" y="4579324"/>
            <a:ext cx="9424056" cy="2857460"/>
          </a:xfrm>
          <a:prstGeom prst="rect">
            <a:avLst/>
          </a:prstGeom>
        </p:spPr>
        <p:txBody>
          <a:bodyPr anchor="t" rtlCol="false" tIns="0" lIns="0" bIns="0" rIns="0">
            <a:spAutoFit/>
          </a:bodyPr>
          <a:lstStyle/>
          <a:p>
            <a:pPr algn="ctr" marL="0" indent="0" lvl="0">
              <a:lnSpc>
                <a:spcPts val="2548"/>
              </a:lnSpc>
            </a:pPr>
            <a:r>
              <a:rPr lang="en-US" sz="2498">
                <a:solidFill>
                  <a:srgbClr val="FFFFFF"/>
                </a:solidFill>
                <a:latin typeface="Arimo"/>
                <a:ea typeface="Arimo"/>
                <a:cs typeface="Arimo"/>
                <a:sym typeface="Arimo"/>
              </a:rPr>
              <a:t>Allegiant is actively monitoring weather and operational conditions to resume allegiant flights to florida as soon as possible. Passengers should continue checking flight status online before heading to the airport. For rebooking or refunds, contact Allegiant customer service directly. Stay updated via Allegiant's official website and social media channels. Keep travel insurance information handy if applicable. Stay informed and plan accordingly to minimize disruption — thank you, and please reach out with any questions.</a:t>
            </a:r>
          </a:p>
        </p:txBody>
      </p:sp>
      <p:sp>
        <p:nvSpPr>
          <p:cNvPr name="Freeform 11" id="11"/>
          <p:cNvSpPr/>
          <p:nvPr/>
        </p:nvSpPr>
        <p:spPr>
          <a:xfrm flipH="false" flipV="false" rot="0">
            <a:off x="-2529198" y="-1134579"/>
            <a:ext cx="6804029" cy="7562890"/>
          </a:xfrm>
          <a:custGeom>
            <a:avLst/>
            <a:gdLst/>
            <a:ahLst/>
            <a:cxnLst/>
            <a:rect r="r" b="b" t="t" l="l"/>
            <a:pathLst>
              <a:path h="7562890" w="6804029">
                <a:moveTo>
                  <a:pt x="0" y="0"/>
                </a:moveTo>
                <a:lnTo>
                  <a:pt x="6804029" y="0"/>
                </a:lnTo>
                <a:lnTo>
                  <a:pt x="6804029" y="7562891"/>
                </a:lnTo>
                <a:lnTo>
                  <a:pt x="0" y="7562891"/>
                </a:lnTo>
                <a:lnTo>
                  <a:pt x="0" y="0"/>
                </a:lnTo>
                <a:close/>
              </a:path>
            </a:pathLst>
          </a:custGeom>
          <a:blipFill>
            <a:blip r:embed="rId4"/>
            <a:stretch>
              <a:fillRect l="0" t="0" r="0" b="0"/>
            </a:stretch>
          </a:blipFill>
        </p:spPr>
      </p:sp>
      <p:sp>
        <p:nvSpPr>
          <p:cNvPr name="Freeform 12" id="12"/>
          <p:cNvSpPr/>
          <p:nvPr/>
        </p:nvSpPr>
        <p:spPr>
          <a:xfrm flipH="false" flipV="false" rot="0">
            <a:off x="8086" y="0"/>
            <a:ext cx="2039654" cy="716251"/>
          </a:xfrm>
          <a:custGeom>
            <a:avLst/>
            <a:gdLst/>
            <a:ahLst/>
            <a:cxnLst/>
            <a:rect r="r" b="b" t="t" l="l"/>
            <a:pathLst>
              <a:path h="716251" w="2039654">
                <a:moveTo>
                  <a:pt x="0" y="0"/>
                </a:moveTo>
                <a:lnTo>
                  <a:pt x="2039654" y="0"/>
                </a:lnTo>
                <a:lnTo>
                  <a:pt x="2039654" y="716251"/>
                </a:lnTo>
                <a:lnTo>
                  <a:pt x="0" y="716251"/>
                </a:lnTo>
                <a:lnTo>
                  <a:pt x="0" y="0"/>
                </a:lnTo>
                <a:close/>
              </a:path>
            </a:pathLst>
          </a:custGeom>
          <a:blipFill>
            <a:blip r:embed="rId5"/>
            <a:stretch>
              <a:fillRect l="-37283" t="-187525" r="-32441" b="-195798"/>
            </a:stretch>
          </a:blipFill>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738905" y="-1060900"/>
            <a:ext cx="8836654" cy="11855040"/>
            <a:chOff x="0" y="0"/>
            <a:chExt cx="863584" cy="1158563"/>
          </a:xfrm>
        </p:grpSpPr>
        <p:sp>
          <p:nvSpPr>
            <p:cNvPr name="Freeform 3" id="3"/>
            <p:cNvSpPr/>
            <p:nvPr/>
          </p:nvSpPr>
          <p:spPr>
            <a:xfrm flipH="false" flipV="false" rot="0">
              <a:off x="0" y="0"/>
              <a:ext cx="863584" cy="1158563"/>
            </a:xfrm>
            <a:custGeom>
              <a:avLst/>
              <a:gdLst/>
              <a:ahLst/>
              <a:cxnLst/>
              <a:rect r="r" b="b" t="t" l="l"/>
              <a:pathLst>
                <a:path h="1158563" w="863584">
                  <a:moveTo>
                    <a:pt x="6133" y="0"/>
                  </a:moveTo>
                  <a:lnTo>
                    <a:pt x="857451" y="0"/>
                  </a:lnTo>
                  <a:cubicBezTo>
                    <a:pt x="859078" y="0"/>
                    <a:pt x="860638" y="646"/>
                    <a:pt x="861788" y="1796"/>
                  </a:cubicBezTo>
                  <a:cubicBezTo>
                    <a:pt x="862938" y="2946"/>
                    <a:pt x="863584" y="4506"/>
                    <a:pt x="863584" y="6133"/>
                  </a:cubicBezTo>
                  <a:lnTo>
                    <a:pt x="863584" y="1152430"/>
                  </a:lnTo>
                  <a:cubicBezTo>
                    <a:pt x="863584" y="1154057"/>
                    <a:pt x="862938" y="1155617"/>
                    <a:pt x="861788" y="1156767"/>
                  </a:cubicBezTo>
                  <a:cubicBezTo>
                    <a:pt x="860638" y="1157917"/>
                    <a:pt x="859078" y="1158563"/>
                    <a:pt x="857451" y="1158563"/>
                  </a:cubicBezTo>
                  <a:lnTo>
                    <a:pt x="6133" y="1158563"/>
                  </a:lnTo>
                  <a:cubicBezTo>
                    <a:pt x="4506" y="1158563"/>
                    <a:pt x="2946" y="1157917"/>
                    <a:pt x="1796" y="1156767"/>
                  </a:cubicBezTo>
                  <a:cubicBezTo>
                    <a:pt x="646" y="1155617"/>
                    <a:pt x="0" y="1154057"/>
                    <a:pt x="0" y="1152430"/>
                  </a:cubicBezTo>
                  <a:lnTo>
                    <a:pt x="0" y="6133"/>
                  </a:lnTo>
                  <a:cubicBezTo>
                    <a:pt x="0" y="4506"/>
                    <a:pt x="646" y="2946"/>
                    <a:pt x="1796" y="1796"/>
                  </a:cubicBezTo>
                  <a:cubicBezTo>
                    <a:pt x="2946" y="646"/>
                    <a:pt x="4506" y="0"/>
                    <a:pt x="6133" y="0"/>
                  </a:cubicBezTo>
                  <a:close/>
                </a:path>
              </a:pathLst>
            </a:custGeom>
            <a:blipFill>
              <a:blip r:embed="rId2"/>
              <a:stretch>
                <a:fillRect l="-36" t="0" r="-36" b="0"/>
              </a:stretch>
            </a:blipFill>
          </p:spPr>
        </p:sp>
      </p:grpSp>
      <p:grpSp>
        <p:nvGrpSpPr>
          <p:cNvPr name="Group 4" id="4"/>
          <p:cNvGrpSpPr/>
          <p:nvPr/>
        </p:nvGrpSpPr>
        <p:grpSpPr>
          <a:xfrm rot="0">
            <a:off x="3794066" y="0"/>
            <a:ext cx="19214333" cy="10794140"/>
            <a:chOff x="0" y="0"/>
            <a:chExt cx="1085131" cy="609600"/>
          </a:xfrm>
        </p:grpSpPr>
        <p:sp>
          <p:nvSpPr>
            <p:cNvPr name="Freeform 5" id="5"/>
            <p:cNvSpPr/>
            <p:nvPr/>
          </p:nvSpPr>
          <p:spPr>
            <a:xfrm flipH="false" flipV="false" rot="0">
              <a:off x="5401" y="0"/>
              <a:ext cx="1074330" cy="609600"/>
            </a:xfrm>
            <a:custGeom>
              <a:avLst/>
              <a:gdLst/>
              <a:ahLst/>
              <a:cxnLst/>
              <a:rect r="r" b="b" t="t" l="l"/>
              <a:pathLst>
                <a:path h="609600" w="1074330">
                  <a:moveTo>
                    <a:pt x="217139" y="0"/>
                  </a:moveTo>
                  <a:lnTo>
                    <a:pt x="1060390" y="0"/>
                  </a:lnTo>
                  <a:cubicBezTo>
                    <a:pt x="1064870" y="0"/>
                    <a:pt x="1069078" y="2154"/>
                    <a:pt x="1071698" y="5789"/>
                  </a:cubicBezTo>
                  <a:cubicBezTo>
                    <a:pt x="1074318" y="9424"/>
                    <a:pt x="1075031" y="14097"/>
                    <a:pt x="1073614" y="18348"/>
                  </a:cubicBezTo>
                  <a:lnTo>
                    <a:pt x="882646" y="591252"/>
                  </a:lnTo>
                  <a:cubicBezTo>
                    <a:pt x="878994" y="602209"/>
                    <a:pt x="868740" y="609600"/>
                    <a:pt x="857190" y="609600"/>
                  </a:cubicBezTo>
                  <a:lnTo>
                    <a:pt x="13939" y="609600"/>
                  </a:lnTo>
                  <a:cubicBezTo>
                    <a:pt x="9459" y="609600"/>
                    <a:pt x="5251" y="607446"/>
                    <a:pt x="2631" y="603811"/>
                  </a:cubicBezTo>
                  <a:cubicBezTo>
                    <a:pt x="11" y="600176"/>
                    <a:pt x="-702" y="595503"/>
                    <a:pt x="715" y="591252"/>
                  </a:cubicBezTo>
                  <a:lnTo>
                    <a:pt x="191683" y="18348"/>
                  </a:lnTo>
                  <a:cubicBezTo>
                    <a:pt x="195335" y="7391"/>
                    <a:pt x="205589" y="0"/>
                    <a:pt x="217139" y="0"/>
                  </a:cubicBezTo>
                  <a:close/>
                </a:path>
              </a:pathLst>
            </a:custGeom>
            <a:solidFill>
              <a:srgbClr val="205274"/>
            </a:solidFill>
          </p:spPr>
        </p:sp>
        <p:sp>
          <p:nvSpPr>
            <p:cNvPr name="TextBox 6" id="6"/>
            <p:cNvSpPr txBox="true"/>
            <p:nvPr/>
          </p:nvSpPr>
          <p:spPr>
            <a:xfrm>
              <a:off x="101600" y="-38100"/>
              <a:ext cx="881931" cy="647700"/>
            </a:xfrm>
            <a:prstGeom prst="rect">
              <a:avLst/>
            </a:prstGeom>
          </p:spPr>
          <p:txBody>
            <a:bodyPr anchor="ctr" rtlCol="false" tIns="50800" lIns="50800" bIns="50800" rIns="50800"/>
            <a:lstStyle/>
            <a:p>
              <a:pPr algn="ctr" marL="0" indent="0" lvl="0">
                <a:lnSpc>
                  <a:spcPts val="2659"/>
                </a:lnSpc>
                <a:spcBef>
                  <a:spcPct val="0"/>
                </a:spcBef>
              </a:pPr>
            </a:p>
          </p:txBody>
        </p:sp>
      </p:grpSp>
      <p:sp>
        <p:nvSpPr>
          <p:cNvPr name="TextBox 7" id="7"/>
          <p:cNvSpPr txBox="true"/>
          <p:nvPr/>
        </p:nvSpPr>
        <p:spPr>
          <a:xfrm rot="0">
            <a:off x="8370798" y="2916306"/>
            <a:ext cx="9181663" cy="5735514"/>
          </a:xfrm>
          <a:prstGeom prst="rect">
            <a:avLst/>
          </a:prstGeom>
        </p:spPr>
        <p:txBody>
          <a:bodyPr anchor="t" rtlCol="false" tIns="0" lIns="0" bIns="0" rIns="0">
            <a:spAutoFit/>
          </a:bodyPr>
          <a:lstStyle/>
          <a:p>
            <a:pPr algn="ctr" marL="0" indent="0" lvl="0">
              <a:lnSpc>
                <a:spcPts val="11119"/>
              </a:lnSpc>
            </a:pPr>
            <a:r>
              <a:rPr lang="en-US" sz="11463">
                <a:solidFill>
                  <a:srgbClr val="FFFFFF"/>
                </a:solidFill>
                <a:latin typeface="Tenor Sans"/>
                <a:ea typeface="Tenor Sans"/>
                <a:cs typeface="Tenor Sans"/>
                <a:sym typeface="Tenor Sans"/>
              </a:rPr>
              <a:t>Thank You!</a:t>
            </a:r>
          </a:p>
          <a:p>
            <a:pPr algn="ctr" marL="0" indent="0" lvl="0">
              <a:lnSpc>
                <a:spcPts val="11119"/>
              </a:lnSpc>
            </a:pPr>
            <a:r>
              <a:rPr lang="en-US" sz="11463">
                <a:solidFill>
                  <a:srgbClr val="FFFFFF"/>
                </a:solidFill>
                <a:latin typeface="Tenor Sans"/>
                <a:ea typeface="Tenor Sans"/>
                <a:cs typeface="Tenor Sans"/>
                <a:sym typeface="Tenor Sans"/>
              </a:rPr>
              <a:t>Questions &amp; Follow-Up Welcome</a:t>
            </a:r>
          </a:p>
        </p:txBody>
      </p:sp>
      <p:grpSp>
        <p:nvGrpSpPr>
          <p:cNvPr name="Group 8" id="8"/>
          <p:cNvGrpSpPr/>
          <p:nvPr/>
        </p:nvGrpSpPr>
        <p:grpSpPr>
          <a:xfrm rot="0">
            <a:off x="9467726" y="-253570"/>
            <a:ext cx="3086100" cy="2075136"/>
            <a:chOff x="0" y="0"/>
            <a:chExt cx="736600" cy="495300"/>
          </a:xfrm>
        </p:grpSpPr>
        <p:sp>
          <p:nvSpPr>
            <p:cNvPr name="Freeform 9" id="9"/>
            <p:cNvSpPr/>
            <p:nvPr/>
          </p:nvSpPr>
          <p:spPr>
            <a:xfrm flipH="false" flipV="false" rot="0">
              <a:off x="13992" y="0"/>
              <a:ext cx="708616" cy="495300"/>
            </a:xfrm>
            <a:custGeom>
              <a:avLst/>
              <a:gdLst/>
              <a:ahLst/>
              <a:cxnLst/>
              <a:rect r="r" b="b" t="t" l="l"/>
              <a:pathLst>
                <a:path h="495300" w="708616">
                  <a:moveTo>
                    <a:pt x="254844" y="0"/>
                  </a:moveTo>
                  <a:lnTo>
                    <a:pt x="683959" y="0"/>
                  </a:lnTo>
                  <a:cubicBezTo>
                    <a:pt x="692379" y="0"/>
                    <a:pt x="700217" y="4297"/>
                    <a:pt x="704746" y="11395"/>
                  </a:cubicBezTo>
                  <a:cubicBezTo>
                    <a:pt x="709275" y="18494"/>
                    <a:pt x="709868" y="27413"/>
                    <a:pt x="706319" y="35049"/>
                  </a:cubicBezTo>
                  <a:lnTo>
                    <a:pt x="508709" y="460251"/>
                  </a:lnTo>
                  <a:cubicBezTo>
                    <a:pt x="498775" y="481627"/>
                    <a:pt x="477343" y="495300"/>
                    <a:pt x="453772" y="495300"/>
                  </a:cubicBezTo>
                  <a:lnTo>
                    <a:pt x="24657" y="495300"/>
                  </a:lnTo>
                  <a:cubicBezTo>
                    <a:pt x="16237" y="495300"/>
                    <a:pt x="8399" y="491003"/>
                    <a:pt x="3870" y="483905"/>
                  </a:cubicBezTo>
                  <a:cubicBezTo>
                    <a:pt x="-659" y="476806"/>
                    <a:pt x="-1252" y="467887"/>
                    <a:pt x="2297" y="460251"/>
                  </a:cubicBezTo>
                  <a:lnTo>
                    <a:pt x="199907" y="35049"/>
                  </a:lnTo>
                  <a:cubicBezTo>
                    <a:pt x="209841" y="13673"/>
                    <a:pt x="231273" y="0"/>
                    <a:pt x="254844" y="0"/>
                  </a:cubicBezTo>
                  <a:close/>
                </a:path>
              </a:pathLst>
            </a:custGeom>
            <a:solidFill>
              <a:srgbClr val="FFFFFF"/>
            </a:solidFill>
          </p:spPr>
        </p:sp>
        <p:sp>
          <p:nvSpPr>
            <p:cNvPr name="TextBox 10" id="10"/>
            <p:cNvSpPr txBox="true"/>
            <p:nvPr/>
          </p:nvSpPr>
          <p:spPr>
            <a:xfrm>
              <a:off x="254000" y="-38100"/>
              <a:ext cx="228600" cy="533400"/>
            </a:xfrm>
            <a:prstGeom prst="rect">
              <a:avLst/>
            </a:prstGeom>
          </p:spPr>
          <p:txBody>
            <a:bodyPr anchor="ctr" rtlCol="false" tIns="50800" lIns="50800" bIns="50800" rIns="50800"/>
            <a:lstStyle/>
            <a:p>
              <a:pPr algn="ctr" marL="0" indent="0" lvl="0">
                <a:lnSpc>
                  <a:spcPts val="2659"/>
                </a:lnSpc>
              </a:pPr>
            </a:p>
          </p:txBody>
        </p:sp>
      </p:grpSp>
      <p:grpSp>
        <p:nvGrpSpPr>
          <p:cNvPr name="Group 11" id="11"/>
          <p:cNvGrpSpPr/>
          <p:nvPr/>
        </p:nvGrpSpPr>
        <p:grpSpPr>
          <a:xfrm rot="0">
            <a:off x="11858183" y="-253570"/>
            <a:ext cx="3086100" cy="2075136"/>
            <a:chOff x="0" y="0"/>
            <a:chExt cx="736600" cy="495300"/>
          </a:xfrm>
        </p:grpSpPr>
        <p:sp>
          <p:nvSpPr>
            <p:cNvPr name="Freeform 12" id="12"/>
            <p:cNvSpPr/>
            <p:nvPr/>
          </p:nvSpPr>
          <p:spPr>
            <a:xfrm flipH="false" flipV="false" rot="0">
              <a:off x="13992" y="0"/>
              <a:ext cx="708616" cy="495300"/>
            </a:xfrm>
            <a:custGeom>
              <a:avLst/>
              <a:gdLst/>
              <a:ahLst/>
              <a:cxnLst/>
              <a:rect r="r" b="b" t="t" l="l"/>
              <a:pathLst>
                <a:path h="495300" w="708616">
                  <a:moveTo>
                    <a:pt x="254844" y="0"/>
                  </a:moveTo>
                  <a:lnTo>
                    <a:pt x="683959" y="0"/>
                  </a:lnTo>
                  <a:cubicBezTo>
                    <a:pt x="692379" y="0"/>
                    <a:pt x="700217" y="4297"/>
                    <a:pt x="704746" y="11395"/>
                  </a:cubicBezTo>
                  <a:cubicBezTo>
                    <a:pt x="709275" y="18494"/>
                    <a:pt x="709868" y="27413"/>
                    <a:pt x="706319" y="35049"/>
                  </a:cubicBezTo>
                  <a:lnTo>
                    <a:pt x="508709" y="460251"/>
                  </a:lnTo>
                  <a:cubicBezTo>
                    <a:pt x="498775" y="481627"/>
                    <a:pt x="477343" y="495300"/>
                    <a:pt x="453772" y="495300"/>
                  </a:cubicBezTo>
                  <a:lnTo>
                    <a:pt x="24657" y="495300"/>
                  </a:lnTo>
                  <a:cubicBezTo>
                    <a:pt x="16237" y="495300"/>
                    <a:pt x="8399" y="491003"/>
                    <a:pt x="3870" y="483905"/>
                  </a:cubicBezTo>
                  <a:cubicBezTo>
                    <a:pt x="-659" y="476806"/>
                    <a:pt x="-1252" y="467887"/>
                    <a:pt x="2297" y="460251"/>
                  </a:cubicBezTo>
                  <a:lnTo>
                    <a:pt x="199907" y="35049"/>
                  </a:lnTo>
                  <a:cubicBezTo>
                    <a:pt x="209841" y="13673"/>
                    <a:pt x="231273" y="0"/>
                    <a:pt x="254844" y="0"/>
                  </a:cubicBezTo>
                  <a:close/>
                </a:path>
              </a:pathLst>
            </a:custGeom>
            <a:solidFill>
              <a:srgbClr val="FFFFFF"/>
            </a:solidFill>
          </p:spPr>
        </p:sp>
        <p:sp>
          <p:nvSpPr>
            <p:cNvPr name="TextBox 13" id="13"/>
            <p:cNvSpPr txBox="true"/>
            <p:nvPr/>
          </p:nvSpPr>
          <p:spPr>
            <a:xfrm>
              <a:off x="254000" y="-38100"/>
              <a:ext cx="228600" cy="533400"/>
            </a:xfrm>
            <a:prstGeom prst="rect">
              <a:avLst/>
            </a:prstGeom>
          </p:spPr>
          <p:txBody>
            <a:bodyPr anchor="ctr" rtlCol="false" tIns="50800" lIns="50800" bIns="50800" rIns="50800"/>
            <a:lstStyle/>
            <a:p>
              <a:pPr algn="ctr" marL="0" indent="0" lvl="0">
                <a:lnSpc>
                  <a:spcPts val="2659"/>
                </a:lnSpc>
              </a:pPr>
            </a:p>
          </p:txBody>
        </p:sp>
      </p:grpSp>
      <p:grpSp>
        <p:nvGrpSpPr>
          <p:cNvPr name="Group 14" id="14"/>
          <p:cNvGrpSpPr/>
          <p:nvPr/>
        </p:nvGrpSpPr>
        <p:grpSpPr>
          <a:xfrm rot="0">
            <a:off x="4473372" y="7238410"/>
            <a:ext cx="3086100" cy="2075136"/>
            <a:chOff x="0" y="0"/>
            <a:chExt cx="736600" cy="495300"/>
          </a:xfrm>
        </p:grpSpPr>
        <p:sp>
          <p:nvSpPr>
            <p:cNvPr name="Freeform 15" id="15"/>
            <p:cNvSpPr/>
            <p:nvPr/>
          </p:nvSpPr>
          <p:spPr>
            <a:xfrm flipH="false" flipV="false" rot="0">
              <a:off x="13992" y="0"/>
              <a:ext cx="708616" cy="495300"/>
            </a:xfrm>
            <a:custGeom>
              <a:avLst/>
              <a:gdLst/>
              <a:ahLst/>
              <a:cxnLst/>
              <a:rect r="r" b="b" t="t" l="l"/>
              <a:pathLst>
                <a:path h="495300" w="708616">
                  <a:moveTo>
                    <a:pt x="254844" y="0"/>
                  </a:moveTo>
                  <a:lnTo>
                    <a:pt x="683959" y="0"/>
                  </a:lnTo>
                  <a:cubicBezTo>
                    <a:pt x="692379" y="0"/>
                    <a:pt x="700217" y="4297"/>
                    <a:pt x="704746" y="11395"/>
                  </a:cubicBezTo>
                  <a:cubicBezTo>
                    <a:pt x="709275" y="18494"/>
                    <a:pt x="709868" y="27413"/>
                    <a:pt x="706319" y="35049"/>
                  </a:cubicBezTo>
                  <a:lnTo>
                    <a:pt x="508709" y="460251"/>
                  </a:lnTo>
                  <a:cubicBezTo>
                    <a:pt x="498775" y="481627"/>
                    <a:pt x="477343" y="495300"/>
                    <a:pt x="453772" y="495300"/>
                  </a:cubicBezTo>
                  <a:lnTo>
                    <a:pt x="24657" y="495300"/>
                  </a:lnTo>
                  <a:cubicBezTo>
                    <a:pt x="16237" y="495300"/>
                    <a:pt x="8399" y="491003"/>
                    <a:pt x="3870" y="483905"/>
                  </a:cubicBezTo>
                  <a:cubicBezTo>
                    <a:pt x="-659" y="476806"/>
                    <a:pt x="-1252" y="467887"/>
                    <a:pt x="2297" y="460251"/>
                  </a:cubicBezTo>
                  <a:lnTo>
                    <a:pt x="199907" y="35049"/>
                  </a:lnTo>
                  <a:cubicBezTo>
                    <a:pt x="209841" y="13673"/>
                    <a:pt x="231273" y="0"/>
                    <a:pt x="254844" y="0"/>
                  </a:cubicBezTo>
                  <a:close/>
                </a:path>
              </a:pathLst>
            </a:custGeom>
            <a:solidFill>
              <a:srgbClr val="FFFFFF"/>
            </a:solidFill>
          </p:spPr>
        </p:sp>
        <p:sp>
          <p:nvSpPr>
            <p:cNvPr name="TextBox 16" id="16"/>
            <p:cNvSpPr txBox="true"/>
            <p:nvPr/>
          </p:nvSpPr>
          <p:spPr>
            <a:xfrm>
              <a:off x="254000" y="-38100"/>
              <a:ext cx="228600" cy="533400"/>
            </a:xfrm>
            <a:prstGeom prst="rect">
              <a:avLst/>
            </a:prstGeom>
          </p:spPr>
          <p:txBody>
            <a:bodyPr anchor="ctr" rtlCol="false" tIns="50800" lIns="50800" bIns="50800" rIns="50800"/>
            <a:lstStyle/>
            <a:p>
              <a:pPr algn="ctr" marL="0" indent="0" lvl="0">
                <a:lnSpc>
                  <a:spcPts val="2659"/>
                </a:lnSpc>
              </a:pPr>
            </a:p>
          </p:txBody>
        </p:sp>
      </p:grpSp>
      <p:grpSp>
        <p:nvGrpSpPr>
          <p:cNvPr name="Group 17" id="17"/>
          <p:cNvGrpSpPr/>
          <p:nvPr/>
        </p:nvGrpSpPr>
        <p:grpSpPr>
          <a:xfrm rot="0">
            <a:off x="5476162" y="4911607"/>
            <a:ext cx="3086100" cy="2075136"/>
            <a:chOff x="0" y="0"/>
            <a:chExt cx="736600" cy="495300"/>
          </a:xfrm>
        </p:grpSpPr>
        <p:sp>
          <p:nvSpPr>
            <p:cNvPr name="Freeform 18" id="18"/>
            <p:cNvSpPr/>
            <p:nvPr/>
          </p:nvSpPr>
          <p:spPr>
            <a:xfrm flipH="false" flipV="false" rot="0">
              <a:off x="13992" y="0"/>
              <a:ext cx="708616" cy="495300"/>
            </a:xfrm>
            <a:custGeom>
              <a:avLst/>
              <a:gdLst/>
              <a:ahLst/>
              <a:cxnLst/>
              <a:rect r="r" b="b" t="t" l="l"/>
              <a:pathLst>
                <a:path h="495300" w="708616">
                  <a:moveTo>
                    <a:pt x="254844" y="0"/>
                  </a:moveTo>
                  <a:lnTo>
                    <a:pt x="683959" y="0"/>
                  </a:lnTo>
                  <a:cubicBezTo>
                    <a:pt x="692379" y="0"/>
                    <a:pt x="700217" y="4297"/>
                    <a:pt x="704746" y="11395"/>
                  </a:cubicBezTo>
                  <a:cubicBezTo>
                    <a:pt x="709275" y="18494"/>
                    <a:pt x="709868" y="27413"/>
                    <a:pt x="706319" y="35049"/>
                  </a:cubicBezTo>
                  <a:lnTo>
                    <a:pt x="508709" y="460251"/>
                  </a:lnTo>
                  <a:cubicBezTo>
                    <a:pt x="498775" y="481627"/>
                    <a:pt x="477343" y="495300"/>
                    <a:pt x="453772" y="495300"/>
                  </a:cubicBezTo>
                  <a:lnTo>
                    <a:pt x="24657" y="495300"/>
                  </a:lnTo>
                  <a:cubicBezTo>
                    <a:pt x="16237" y="495300"/>
                    <a:pt x="8399" y="491003"/>
                    <a:pt x="3870" y="483905"/>
                  </a:cubicBezTo>
                  <a:cubicBezTo>
                    <a:pt x="-659" y="476806"/>
                    <a:pt x="-1252" y="467887"/>
                    <a:pt x="2297" y="460251"/>
                  </a:cubicBezTo>
                  <a:lnTo>
                    <a:pt x="199907" y="35049"/>
                  </a:lnTo>
                  <a:cubicBezTo>
                    <a:pt x="209841" y="13673"/>
                    <a:pt x="231273" y="0"/>
                    <a:pt x="254844" y="0"/>
                  </a:cubicBezTo>
                  <a:close/>
                </a:path>
              </a:pathLst>
            </a:custGeom>
            <a:solidFill>
              <a:srgbClr val="FFFFFF"/>
            </a:solidFill>
          </p:spPr>
        </p:sp>
        <p:sp>
          <p:nvSpPr>
            <p:cNvPr name="TextBox 19" id="19"/>
            <p:cNvSpPr txBox="true"/>
            <p:nvPr/>
          </p:nvSpPr>
          <p:spPr>
            <a:xfrm>
              <a:off x="254000" y="-38100"/>
              <a:ext cx="228600" cy="533400"/>
            </a:xfrm>
            <a:prstGeom prst="rect">
              <a:avLst/>
            </a:prstGeom>
          </p:spPr>
          <p:txBody>
            <a:bodyPr anchor="ctr" rtlCol="false" tIns="50800" lIns="50800" bIns="50800" rIns="50800"/>
            <a:lstStyle/>
            <a:p>
              <a:pPr algn="ctr" marL="0" indent="0" lvl="0">
                <a:lnSpc>
                  <a:spcPts val="2659"/>
                </a:lnSpc>
              </a:pPr>
            </a:p>
          </p:txBody>
        </p:sp>
      </p:grpSp>
      <p:sp>
        <p:nvSpPr>
          <p:cNvPr name="Freeform 20" id="20"/>
          <p:cNvSpPr/>
          <p:nvPr/>
        </p:nvSpPr>
        <p:spPr>
          <a:xfrm flipH="false" flipV="false" rot="0">
            <a:off x="8086" y="0"/>
            <a:ext cx="2039654" cy="716251"/>
          </a:xfrm>
          <a:custGeom>
            <a:avLst/>
            <a:gdLst/>
            <a:ahLst/>
            <a:cxnLst/>
            <a:rect r="r" b="b" t="t" l="l"/>
            <a:pathLst>
              <a:path h="716251" w="2039654">
                <a:moveTo>
                  <a:pt x="0" y="0"/>
                </a:moveTo>
                <a:lnTo>
                  <a:pt x="2039654" y="0"/>
                </a:lnTo>
                <a:lnTo>
                  <a:pt x="2039654" y="716251"/>
                </a:lnTo>
                <a:lnTo>
                  <a:pt x="0" y="716251"/>
                </a:lnTo>
                <a:lnTo>
                  <a:pt x="0" y="0"/>
                </a:lnTo>
                <a:close/>
              </a:path>
            </a:pathLst>
          </a:custGeom>
          <a:blipFill>
            <a:blip r:embed="rId3"/>
            <a:stretch>
              <a:fillRect l="-37283" t="-187525" r="-32441" b="-195798"/>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DAHO4E1j2-k</dc:identifier>
  <dcterms:modified xsi:type="dcterms:W3CDTF">2011-08-01T06:04:30Z</dcterms:modified>
  <cp:revision>1</cp:revision>
  <dc:title>Why is Allegiant cancelling flights to Florida today?</dc:title>
</cp:coreProperties>
</file>