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Bebas Neue Cyrillic" charset="1" panose="02000506000000020004"/>
      <p:regular r:id="rId13"/>
    </p:embeddedFont>
    <p:embeddedFont>
      <p:font typeface="Open Sauce" charset="1" panose="00000500000000000000"/>
      <p:regular r:id="rId14"/>
    </p:embeddedFont>
    <p:embeddedFont>
      <p:font typeface="Canva Sans" charset="1" panose="020B0503030501040103"/>
      <p:regular r:id="rId15"/>
    </p:embeddedFont>
    <p:embeddedFont>
      <p:font typeface="Open Sauce Bold" charset="1" panose="00000800000000000000"/>
      <p:regular r:id="rId16"/>
    </p:embeddedFont>
    <p:embeddedFont>
      <p:font typeface="Shrikhand" charset="1" panose="020000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4.jpeg" Type="http://schemas.openxmlformats.org/officeDocument/2006/relationships/image"/><Relationship Id="rId4"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1.png" Type="http://schemas.openxmlformats.org/officeDocument/2006/relationships/image"/><Relationship Id="rId4" Target="https://www.avextender.com"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pn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556163" y="6263126"/>
            <a:ext cx="5406274" cy="5406274"/>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4" id="4"/>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5" id="5"/>
          <p:cNvGrpSpPr/>
          <p:nvPr/>
        </p:nvGrpSpPr>
        <p:grpSpPr>
          <a:xfrm rot="0">
            <a:off x="8093138" y="6777670"/>
            <a:ext cx="1769827" cy="1769827"/>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7" id="7"/>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8" id="8"/>
          <p:cNvGrpSpPr/>
          <p:nvPr/>
        </p:nvGrpSpPr>
        <p:grpSpPr>
          <a:xfrm rot="0">
            <a:off x="10249679" y="4681859"/>
            <a:ext cx="461641" cy="461641"/>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10" id="10"/>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11" id="11"/>
          <p:cNvGrpSpPr/>
          <p:nvPr/>
        </p:nvGrpSpPr>
        <p:grpSpPr>
          <a:xfrm rot="0">
            <a:off x="1784669" y="9027480"/>
            <a:ext cx="461641" cy="461641"/>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13" id="13"/>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sp>
        <p:nvSpPr>
          <p:cNvPr name="Freeform 14" id="14"/>
          <p:cNvSpPr/>
          <p:nvPr/>
        </p:nvSpPr>
        <p:spPr>
          <a:xfrm flipH="false" flipV="false" rot="0">
            <a:off x="776164" y="246513"/>
            <a:ext cx="2017010" cy="2017010"/>
          </a:xfrm>
          <a:custGeom>
            <a:avLst/>
            <a:gdLst/>
            <a:ahLst/>
            <a:cxnLst/>
            <a:rect r="r" b="b" t="t" l="l"/>
            <a:pathLst>
              <a:path h="2017010" w="2017010">
                <a:moveTo>
                  <a:pt x="0" y="0"/>
                </a:moveTo>
                <a:lnTo>
                  <a:pt x="2017010" y="0"/>
                </a:lnTo>
                <a:lnTo>
                  <a:pt x="2017010" y="2017010"/>
                </a:lnTo>
                <a:lnTo>
                  <a:pt x="0" y="2017010"/>
                </a:lnTo>
                <a:lnTo>
                  <a:pt x="0" y="0"/>
                </a:lnTo>
                <a:close/>
              </a:path>
            </a:pathLst>
          </a:custGeom>
          <a:blipFill>
            <a:blip r:embed="rId2"/>
            <a:stretch>
              <a:fillRect l="0" t="0" r="0" b="0"/>
            </a:stretch>
          </a:blipFill>
        </p:spPr>
      </p:sp>
      <p:sp>
        <p:nvSpPr>
          <p:cNvPr name="Freeform 15" id="15"/>
          <p:cNvSpPr/>
          <p:nvPr/>
        </p:nvSpPr>
        <p:spPr>
          <a:xfrm flipH="false" flipV="false" rot="0">
            <a:off x="11701919" y="3302135"/>
            <a:ext cx="5245361" cy="5245361"/>
          </a:xfrm>
          <a:custGeom>
            <a:avLst/>
            <a:gdLst/>
            <a:ahLst/>
            <a:cxnLst/>
            <a:rect r="r" b="b" t="t" l="l"/>
            <a:pathLst>
              <a:path h="5245361" w="5245361">
                <a:moveTo>
                  <a:pt x="0" y="0"/>
                </a:moveTo>
                <a:lnTo>
                  <a:pt x="5245362" y="0"/>
                </a:lnTo>
                <a:lnTo>
                  <a:pt x="5245362" y="5245362"/>
                </a:lnTo>
                <a:lnTo>
                  <a:pt x="0" y="5245362"/>
                </a:lnTo>
                <a:lnTo>
                  <a:pt x="0" y="0"/>
                </a:lnTo>
                <a:close/>
              </a:path>
            </a:pathLst>
          </a:custGeom>
          <a:blipFill>
            <a:blip r:embed="rId3"/>
            <a:stretch>
              <a:fillRect l="0" t="0" r="0" b="0"/>
            </a:stretch>
          </a:blipFill>
        </p:spPr>
      </p:sp>
      <p:sp>
        <p:nvSpPr>
          <p:cNvPr name="TextBox 16" id="16"/>
          <p:cNvSpPr txBox="true"/>
          <p:nvPr/>
        </p:nvSpPr>
        <p:spPr>
          <a:xfrm rot="0">
            <a:off x="1028700" y="4108571"/>
            <a:ext cx="8834265" cy="2154555"/>
          </a:xfrm>
          <a:prstGeom prst="rect">
            <a:avLst/>
          </a:prstGeom>
        </p:spPr>
        <p:txBody>
          <a:bodyPr anchor="t" rtlCol="false" tIns="0" lIns="0" bIns="0" rIns="0">
            <a:spAutoFit/>
          </a:bodyPr>
          <a:lstStyle/>
          <a:p>
            <a:pPr algn="l">
              <a:lnSpc>
                <a:spcPts val="5459"/>
              </a:lnSpc>
            </a:pPr>
            <a:r>
              <a:rPr lang="en-US" sz="6999">
                <a:solidFill>
                  <a:srgbClr val="000000"/>
                </a:solidFill>
                <a:latin typeface="Bebas Neue Cyrillic"/>
                <a:ea typeface="Bebas Neue Cyrillic"/>
                <a:cs typeface="Bebas Neue Cyrillic"/>
                <a:sym typeface="Bebas Neue Cyrillic"/>
              </a:rPr>
              <a:t>WHY A</a:t>
            </a:r>
            <a:r>
              <a:rPr lang="en-US" sz="6999">
                <a:solidFill>
                  <a:srgbClr val="012350"/>
                </a:solidFill>
                <a:latin typeface="Bebas Neue Cyrillic"/>
                <a:ea typeface="Bebas Neue Cyrillic"/>
                <a:cs typeface="Bebas Neue Cyrillic"/>
                <a:sym typeface="Bebas Neue Cyrillic"/>
              </a:rPr>
              <a:t> </a:t>
            </a:r>
            <a:r>
              <a:rPr lang="en-US" sz="6999">
                <a:solidFill>
                  <a:srgbClr val="0E69E4"/>
                </a:solidFill>
                <a:latin typeface="Bebas Neue Cyrillic"/>
                <a:ea typeface="Bebas Neue Cyrillic"/>
                <a:cs typeface="Bebas Neue Cyrillic"/>
                <a:sym typeface="Bebas Neue Cyrillic"/>
              </a:rPr>
              <a:t>KVM EXTENDER OVER IP</a:t>
            </a:r>
            <a:r>
              <a:rPr lang="en-US" sz="6999">
                <a:solidFill>
                  <a:srgbClr val="012350"/>
                </a:solidFill>
                <a:latin typeface="Bebas Neue Cyrillic"/>
                <a:ea typeface="Bebas Neue Cyrillic"/>
                <a:cs typeface="Bebas Neue Cyrillic"/>
                <a:sym typeface="Bebas Neue Cyrillic"/>
              </a:rPr>
              <a:t> I</a:t>
            </a:r>
            <a:r>
              <a:rPr lang="en-US" sz="6999">
                <a:solidFill>
                  <a:srgbClr val="000000"/>
                </a:solidFill>
                <a:latin typeface="Bebas Neue Cyrillic"/>
                <a:ea typeface="Bebas Neue Cyrillic"/>
                <a:cs typeface="Bebas Neue Cyrillic"/>
                <a:sym typeface="Bebas Neue Cyrillic"/>
              </a:rPr>
              <a:t>S THE FUTURE OF REMOTE WORKSPACES?</a:t>
            </a:r>
          </a:p>
        </p:txBody>
      </p:sp>
      <p:grpSp>
        <p:nvGrpSpPr>
          <p:cNvPr name="Group 17" id="17"/>
          <p:cNvGrpSpPr/>
          <p:nvPr/>
        </p:nvGrpSpPr>
        <p:grpSpPr>
          <a:xfrm rot="0">
            <a:off x="6030316" y="1501877"/>
            <a:ext cx="16230600" cy="761645"/>
            <a:chOff x="0" y="0"/>
            <a:chExt cx="4274726" cy="200598"/>
          </a:xfrm>
        </p:grpSpPr>
        <p:sp>
          <p:nvSpPr>
            <p:cNvPr name="Freeform 18" id="18"/>
            <p:cNvSpPr/>
            <p:nvPr/>
          </p:nvSpPr>
          <p:spPr>
            <a:xfrm flipH="false" flipV="false" rot="0">
              <a:off x="0" y="0"/>
              <a:ext cx="4274726" cy="200598"/>
            </a:xfrm>
            <a:custGeom>
              <a:avLst/>
              <a:gdLst/>
              <a:ahLst/>
              <a:cxnLst/>
              <a:rect r="r" b="b" t="t" l="l"/>
              <a:pathLst>
                <a:path h="200598" w="4274726">
                  <a:moveTo>
                    <a:pt x="24327" y="0"/>
                  </a:moveTo>
                  <a:lnTo>
                    <a:pt x="4250399" y="0"/>
                  </a:lnTo>
                  <a:cubicBezTo>
                    <a:pt x="4263834" y="0"/>
                    <a:pt x="4274726" y="10891"/>
                    <a:pt x="4274726" y="24327"/>
                  </a:cubicBezTo>
                  <a:lnTo>
                    <a:pt x="4274726" y="176271"/>
                  </a:lnTo>
                  <a:cubicBezTo>
                    <a:pt x="4274726" y="189706"/>
                    <a:pt x="4263834" y="200598"/>
                    <a:pt x="4250399" y="200598"/>
                  </a:cubicBezTo>
                  <a:lnTo>
                    <a:pt x="24327" y="200598"/>
                  </a:lnTo>
                  <a:cubicBezTo>
                    <a:pt x="17875" y="200598"/>
                    <a:pt x="11687" y="198035"/>
                    <a:pt x="7125" y="193473"/>
                  </a:cubicBezTo>
                  <a:cubicBezTo>
                    <a:pt x="2563" y="188911"/>
                    <a:pt x="0" y="182723"/>
                    <a:pt x="0" y="176271"/>
                  </a:cubicBezTo>
                  <a:lnTo>
                    <a:pt x="0" y="24327"/>
                  </a:lnTo>
                  <a:cubicBezTo>
                    <a:pt x="0" y="10891"/>
                    <a:pt x="10891" y="0"/>
                    <a:pt x="24327" y="0"/>
                  </a:cubicBezTo>
                  <a:close/>
                </a:path>
              </a:pathLst>
            </a:custGeom>
            <a:solidFill>
              <a:srgbClr val="012350"/>
            </a:solidFill>
          </p:spPr>
        </p:sp>
        <p:sp>
          <p:nvSpPr>
            <p:cNvPr name="TextBox 19" id="19"/>
            <p:cNvSpPr txBox="true"/>
            <p:nvPr/>
          </p:nvSpPr>
          <p:spPr>
            <a:xfrm>
              <a:off x="0" y="28575"/>
              <a:ext cx="4274726" cy="172023"/>
            </a:xfrm>
            <a:prstGeom prst="rect">
              <a:avLst/>
            </a:prstGeom>
          </p:spPr>
          <p:txBody>
            <a:bodyPr anchor="ctr" rtlCol="false" tIns="50800" lIns="50800" bIns="50800" rIns="50800"/>
            <a:lstStyle/>
            <a:p>
              <a:pPr algn="ctr">
                <a:lnSpc>
                  <a:spcPts val="2060"/>
                </a:lnSpc>
              </a:pPr>
            </a:p>
          </p:txBody>
        </p:sp>
      </p:grpSp>
      <p:sp>
        <p:nvSpPr>
          <p:cNvPr name="TextBox 20" id="20"/>
          <p:cNvSpPr txBox="true"/>
          <p:nvPr/>
        </p:nvSpPr>
        <p:spPr>
          <a:xfrm rot="0">
            <a:off x="6370249" y="9485462"/>
            <a:ext cx="6073644" cy="271780"/>
          </a:xfrm>
          <a:prstGeom prst="rect">
            <a:avLst/>
          </a:prstGeom>
        </p:spPr>
        <p:txBody>
          <a:bodyPr anchor="t" rtlCol="false" tIns="0" lIns="0" bIns="0" rIns="0">
            <a:spAutoFit/>
          </a:bodyPr>
          <a:lstStyle/>
          <a:p>
            <a:pPr algn="ctr" marL="0" indent="0" lvl="0">
              <a:lnSpc>
                <a:spcPts val="2060"/>
              </a:lnSpc>
            </a:pPr>
            <a:r>
              <a:rPr lang="en-US" sz="2000" spc="-144">
                <a:solidFill>
                  <a:srgbClr val="000000"/>
                </a:solidFill>
                <a:latin typeface="Open Sauce"/>
                <a:ea typeface="Open Sauce"/>
                <a:cs typeface="Open Sauce"/>
                <a:sym typeface="Open Sauce"/>
              </a:rPr>
              <a:t>www.</a:t>
            </a:r>
            <a:r>
              <a:rPr lang="en-US" sz="2000" spc="-144" strike="noStrike" u="none">
                <a:solidFill>
                  <a:srgbClr val="000000"/>
                </a:solidFill>
                <a:latin typeface="Open Sauce"/>
                <a:ea typeface="Open Sauce"/>
                <a:cs typeface="Open Sauce"/>
                <a:sym typeface="Open Sauce"/>
              </a:rPr>
              <a:t>a</a:t>
            </a:r>
            <a:r>
              <a:rPr lang="en-US" sz="2000" spc="-144" strike="noStrike" u="none">
                <a:solidFill>
                  <a:srgbClr val="000000"/>
                </a:solidFill>
                <a:latin typeface="Open Sauce"/>
                <a:ea typeface="Open Sauce"/>
                <a:cs typeface="Open Sauce"/>
                <a:sym typeface="Open Sauce"/>
              </a:rPr>
              <a:t>v</a:t>
            </a:r>
            <a:r>
              <a:rPr lang="en-US" sz="2000" spc="-144" strike="noStrike" u="none">
                <a:solidFill>
                  <a:srgbClr val="000000"/>
                </a:solidFill>
                <a:latin typeface="Open Sauce"/>
                <a:ea typeface="Open Sauce"/>
                <a:cs typeface="Open Sauce"/>
                <a:sym typeface="Open Sauce"/>
              </a:rPr>
              <a:t>e</a:t>
            </a:r>
            <a:r>
              <a:rPr lang="en-US" sz="2000" spc="-144" strike="noStrike" u="none">
                <a:solidFill>
                  <a:srgbClr val="000000"/>
                </a:solidFill>
                <a:latin typeface="Open Sauce"/>
                <a:ea typeface="Open Sauce"/>
                <a:cs typeface="Open Sauce"/>
                <a:sym typeface="Open Sauce"/>
              </a:rPr>
              <a:t>xt</a:t>
            </a:r>
            <a:r>
              <a:rPr lang="en-US" sz="2000" spc="-144" strike="noStrike" u="none">
                <a:solidFill>
                  <a:srgbClr val="000000"/>
                </a:solidFill>
                <a:latin typeface="Open Sauce"/>
                <a:ea typeface="Open Sauce"/>
                <a:cs typeface="Open Sauce"/>
                <a:sym typeface="Open Sauce"/>
              </a:rPr>
              <a:t>ender</a:t>
            </a:r>
            <a:r>
              <a:rPr lang="en-US" sz="2000" spc="-144" strike="noStrike" u="none">
                <a:solidFill>
                  <a:srgbClr val="000000"/>
                </a:solidFill>
                <a:latin typeface="Open Sauce"/>
                <a:ea typeface="Open Sauce"/>
                <a:cs typeface="Open Sauce"/>
                <a:sym typeface="Open Sauce"/>
              </a:rPr>
              <a:t>.c</a:t>
            </a:r>
            <a:r>
              <a:rPr lang="en-US" sz="2000" spc="-144" strike="noStrike" u="none">
                <a:solidFill>
                  <a:srgbClr val="000000"/>
                </a:solidFill>
                <a:latin typeface="Open Sauce"/>
                <a:ea typeface="Open Sauce"/>
                <a:cs typeface="Open Sauce"/>
                <a:sym typeface="Open Sauce"/>
              </a:rPr>
              <a:t>o</a:t>
            </a:r>
            <a:r>
              <a:rPr lang="en-US" sz="2000" spc="-144" strike="noStrike" u="none">
                <a:solidFill>
                  <a:srgbClr val="000000"/>
                </a:solidFill>
                <a:latin typeface="Open Sauce"/>
                <a:ea typeface="Open Sauce"/>
                <a:cs typeface="Open Sauce"/>
                <a:sym typeface="Open Sauce"/>
              </a:rPr>
              <a:t>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919161" y="6574013"/>
            <a:ext cx="2263827" cy="2263827"/>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350"/>
            </a:solidFill>
          </p:spPr>
        </p:sp>
        <p:sp>
          <p:nvSpPr>
            <p:cNvPr name="TextBox 4" id="4"/>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5" id="5"/>
          <p:cNvGrpSpPr/>
          <p:nvPr/>
        </p:nvGrpSpPr>
        <p:grpSpPr>
          <a:xfrm rot="0">
            <a:off x="7592313" y="3300647"/>
            <a:ext cx="4770593" cy="4405280"/>
            <a:chOff x="0" y="0"/>
            <a:chExt cx="1149919" cy="1061863"/>
          </a:xfrm>
        </p:grpSpPr>
        <p:sp>
          <p:nvSpPr>
            <p:cNvPr name="Freeform 6" id="6"/>
            <p:cNvSpPr/>
            <p:nvPr/>
          </p:nvSpPr>
          <p:spPr>
            <a:xfrm flipH="false" flipV="false" rot="0">
              <a:off x="0" y="0"/>
              <a:ext cx="1149919" cy="1061863"/>
            </a:xfrm>
            <a:custGeom>
              <a:avLst/>
              <a:gdLst/>
              <a:ahLst/>
              <a:cxnLst/>
              <a:rect r="r" b="b" t="t" l="l"/>
              <a:pathLst>
                <a:path h="1061863" w="1149919">
                  <a:moveTo>
                    <a:pt x="37325" y="0"/>
                  </a:moveTo>
                  <a:lnTo>
                    <a:pt x="1112594" y="0"/>
                  </a:lnTo>
                  <a:cubicBezTo>
                    <a:pt x="1122493" y="0"/>
                    <a:pt x="1131987" y="3932"/>
                    <a:pt x="1138987" y="10932"/>
                  </a:cubicBezTo>
                  <a:cubicBezTo>
                    <a:pt x="1145987" y="17932"/>
                    <a:pt x="1149919" y="27426"/>
                    <a:pt x="1149919" y="37325"/>
                  </a:cubicBezTo>
                  <a:lnTo>
                    <a:pt x="1149919" y="1024538"/>
                  </a:lnTo>
                  <a:cubicBezTo>
                    <a:pt x="1149919" y="1034437"/>
                    <a:pt x="1145987" y="1043931"/>
                    <a:pt x="1138987" y="1050931"/>
                  </a:cubicBezTo>
                  <a:cubicBezTo>
                    <a:pt x="1131987" y="1057931"/>
                    <a:pt x="1122493" y="1061863"/>
                    <a:pt x="1112594" y="1061863"/>
                  </a:cubicBezTo>
                  <a:lnTo>
                    <a:pt x="37325" y="1061863"/>
                  </a:lnTo>
                  <a:cubicBezTo>
                    <a:pt x="27426" y="1061863"/>
                    <a:pt x="17932" y="1057931"/>
                    <a:pt x="10932" y="1050931"/>
                  </a:cubicBezTo>
                  <a:cubicBezTo>
                    <a:pt x="3932" y="1043931"/>
                    <a:pt x="0" y="1034437"/>
                    <a:pt x="0" y="1024538"/>
                  </a:cubicBezTo>
                  <a:lnTo>
                    <a:pt x="0" y="37325"/>
                  </a:lnTo>
                  <a:cubicBezTo>
                    <a:pt x="0" y="27426"/>
                    <a:pt x="3932" y="17932"/>
                    <a:pt x="10932" y="10932"/>
                  </a:cubicBezTo>
                  <a:cubicBezTo>
                    <a:pt x="17932" y="3932"/>
                    <a:pt x="27426" y="0"/>
                    <a:pt x="37325" y="0"/>
                  </a:cubicBezTo>
                  <a:close/>
                </a:path>
              </a:pathLst>
            </a:custGeom>
            <a:blipFill>
              <a:blip r:embed="rId2"/>
              <a:stretch>
                <a:fillRect l="0" t="-4146" r="0" b="-4146"/>
              </a:stretch>
            </a:blipFill>
            <a:ln w="38100" cap="rnd">
              <a:solidFill>
                <a:srgbClr val="000000"/>
              </a:solidFill>
              <a:prstDash val="solid"/>
              <a:round/>
            </a:ln>
          </p:spPr>
        </p:sp>
      </p:grpSp>
      <p:grpSp>
        <p:nvGrpSpPr>
          <p:cNvPr name="Group 7" id="7"/>
          <p:cNvGrpSpPr/>
          <p:nvPr/>
        </p:nvGrpSpPr>
        <p:grpSpPr>
          <a:xfrm rot="0">
            <a:off x="12488707" y="3300647"/>
            <a:ext cx="4770593" cy="4405280"/>
            <a:chOff x="0" y="0"/>
            <a:chExt cx="1149919" cy="1061863"/>
          </a:xfrm>
        </p:grpSpPr>
        <p:sp>
          <p:nvSpPr>
            <p:cNvPr name="Freeform 8" id="8"/>
            <p:cNvSpPr/>
            <p:nvPr/>
          </p:nvSpPr>
          <p:spPr>
            <a:xfrm flipH="false" flipV="false" rot="0">
              <a:off x="0" y="0"/>
              <a:ext cx="1149919" cy="1061863"/>
            </a:xfrm>
            <a:custGeom>
              <a:avLst/>
              <a:gdLst/>
              <a:ahLst/>
              <a:cxnLst/>
              <a:rect r="r" b="b" t="t" l="l"/>
              <a:pathLst>
                <a:path h="1061863" w="1149919">
                  <a:moveTo>
                    <a:pt x="37325" y="0"/>
                  </a:moveTo>
                  <a:lnTo>
                    <a:pt x="1112594" y="0"/>
                  </a:lnTo>
                  <a:cubicBezTo>
                    <a:pt x="1122493" y="0"/>
                    <a:pt x="1131987" y="3932"/>
                    <a:pt x="1138987" y="10932"/>
                  </a:cubicBezTo>
                  <a:cubicBezTo>
                    <a:pt x="1145987" y="17932"/>
                    <a:pt x="1149919" y="27426"/>
                    <a:pt x="1149919" y="37325"/>
                  </a:cubicBezTo>
                  <a:lnTo>
                    <a:pt x="1149919" y="1024538"/>
                  </a:lnTo>
                  <a:cubicBezTo>
                    <a:pt x="1149919" y="1034437"/>
                    <a:pt x="1145987" y="1043931"/>
                    <a:pt x="1138987" y="1050931"/>
                  </a:cubicBezTo>
                  <a:cubicBezTo>
                    <a:pt x="1131987" y="1057931"/>
                    <a:pt x="1122493" y="1061863"/>
                    <a:pt x="1112594" y="1061863"/>
                  </a:cubicBezTo>
                  <a:lnTo>
                    <a:pt x="37325" y="1061863"/>
                  </a:lnTo>
                  <a:cubicBezTo>
                    <a:pt x="27426" y="1061863"/>
                    <a:pt x="17932" y="1057931"/>
                    <a:pt x="10932" y="1050931"/>
                  </a:cubicBezTo>
                  <a:cubicBezTo>
                    <a:pt x="3932" y="1043931"/>
                    <a:pt x="0" y="1034437"/>
                    <a:pt x="0" y="1024538"/>
                  </a:cubicBezTo>
                  <a:lnTo>
                    <a:pt x="0" y="37325"/>
                  </a:lnTo>
                  <a:cubicBezTo>
                    <a:pt x="0" y="27426"/>
                    <a:pt x="3932" y="17932"/>
                    <a:pt x="10932" y="10932"/>
                  </a:cubicBezTo>
                  <a:cubicBezTo>
                    <a:pt x="17932" y="3932"/>
                    <a:pt x="27426" y="0"/>
                    <a:pt x="37325" y="0"/>
                  </a:cubicBezTo>
                  <a:close/>
                </a:path>
              </a:pathLst>
            </a:custGeom>
            <a:blipFill>
              <a:blip r:embed="rId3"/>
              <a:stretch>
                <a:fillRect l="0" t="-8292" r="0" b="0"/>
              </a:stretch>
            </a:blipFill>
            <a:ln w="38100" cap="rnd">
              <a:solidFill>
                <a:srgbClr val="000000"/>
              </a:solidFill>
              <a:prstDash val="solid"/>
              <a:round/>
            </a:ln>
          </p:spPr>
        </p:sp>
      </p:grpSp>
      <p:grpSp>
        <p:nvGrpSpPr>
          <p:cNvPr name="Group 9" id="9"/>
          <p:cNvGrpSpPr/>
          <p:nvPr/>
        </p:nvGrpSpPr>
        <p:grpSpPr>
          <a:xfrm rot="0">
            <a:off x="-1344312" y="8410226"/>
            <a:ext cx="3753547" cy="3753547"/>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12350"/>
            </a:solidFill>
          </p:spPr>
        </p:sp>
        <p:sp>
          <p:nvSpPr>
            <p:cNvPr name="TextBox 11" id="11"/>
            <p:cNvSpPr txBox="true"/>
            <p:nvPr/>
          </p:nvSpPr>
          <p:spPr>
            <a:xfrm>
              <a:off x="76200" y="104775"/>
              <a:ext cx="660400" cy="631825"/>
            </a:xfrm>
            <a:prstGeom prst="rect">
              <a:avLst/>
            </a:prstGeom>
          </p:spPr>
          <p:txBody>
            <a:bodyPr anchor="ctr" rtlCol="false" tIns="50800" lIns="50800" bIns="50800" rIns="50800"/>
            <a:lstStyle/>
            <a:p>
              <a:pPr algn="ctr">
                <a:lnSpc>
                  <a:spcPts val="2060"/>
                </a:lnSpc>
              </a:pPr>
            </a:p>
          </p:txBody>
        </p:sp>
      </p:grpSp>
      <p:sp>
        <p:nvSpPr>
          <p:cNvPr name="Freeform 12" id="12"/>
          <p:cNvSpPr/>
          <p:nvPr/>
        </p:nvSpPr>
        <p:spPr>
          <a:xfrm flipH="false" flipV="false" rot="0">
            <a:off x="776164" y="246513"/>
            <a:ext cx="2017010" cy="2017010"/>
          </a:xfrm>
          <a:custGeom>
            <a:avLst/>
            <a:gdLst/>
            <a:ahLst/>
            <a:cxnLst/>
            <a:rect r="r" b="b" t="t" l="l"/>
            <a:pathLst>
              <a:path h="2017010" w="2017010">
                <a:moveTo>
                  <a:pt x="0" y="0"/>
                </a:moveTo>
                <a:lnTo>
                  <a:pt x="2017010" y="0"/>
                </a:lnTo>
                <a:lnTo>
                  <a:pt x="2017010" y="2017010"/>
                </a:lnTo>
                <a:lnTo>
                  <a:pt x="0" y="2017010"/>
                </a:lnTo>
                <a:lnTo>
                  <a:pt x="0" y="0"/>
                </a:lnTo>
                <a:close/>
              </a:path>
            </a:pathLst>
          </a:custGeom>
          <a:blipFill>
            <a:blip r:embed="rId4"/>
            <a:stretch>
              <a:fillRect l="0" t="0" r="0" b="0"/>
            </a:stretch>
          </a:blipFill>
        </p:spPr>
      </p:sp>
      <p:sp>
        <p:nvSpPr>
          <p:cNvPr name="TextBox 13" id="13"/>
          <p:cNvSpPr txBox="true"/>
          <p:nvPr/>
        </p:nvSpPr>
        <p:spPr>
          <a:xfrm rot="0">
            <a:off x="2057416" y="2444498"/>
            <a:ext cx="4242835" cy="556640"/>
          </a:xfrm>
          <a:prstGeom prst="rect">
            <a:avLst/>
          </a:prstGeom>
        </p:spPr>
        <p:txBody>
          <a:bodyPr anchor="t" rtlCol="false" tIns="0" lIns="0" bIns="0" rIns="0">
            <a:spAutoFit/>
          </a:bodyPr>
          <a:lstStyle/>
          <a:p>
            <a:pPr algn="ctr">
              <a:lnSpc>
                <a:spcPts val="3821"/>
              </a:lnSpc>
            </a:pPr>
            <a:r>
              <a:rPr lang="en-US" sz="4899">
                <a:solidFill>
                  <a:srgbClr val="012350"/>
                </a:solidFill>
                <a:latin typeface="Bebas Neue Cyrillic"/>
                <a:ea typeface="Bebas Neue Cyrillic"/>
                <a:cs typeface="Bebas Neue Cyrillic"/>
                <a:sym typeface="Bebas Neue Cyrillic"/>
              </a:rPr>
              <a:t>INTRODUCTION</a:t>
            </a:r>
          </a:p>
        </p:txBody>
      </p:sp>
      <p:sp>
        <p:nvSpPr>
          <p:cNvPr name="TextBox 14" id="14"/>
          <p:cNvSpPr txBox="true"/>
          <p:nvPr/>
        </p:nvSpPr>
        <p:spPr>
          <a:xfrm rot="0">
            <a:off x="1211310" y="3262547"/>
            <a:ext cx="5935047" cy="2992628"/>
          </a:xfrm>
          <a:prstGeom prst="rect">
            <a:avLst/>
          </a:prstGeom>
        </p:spPr>
        <p:txBody>
          <a:bodyPr anchor="t" rtlCol="false" tIns="0" lIns="0" bIns="0" rIns="0">
            <a:spAutoFit/>
          </a:bodyPr>
          <a:lstStyle/>
          <a:p>
            <a:pPr algn="just" marL="0" indent="0" lvl="0">
              <a:lnSpc>
                <a:spcPts val="2640"/>
              </a:lnSpc>
            </a:pPr>
            <a:r>
              <a:rPr lang="en-US" sz="1899" spc="-136">
                <a:solidFill>
                  <a:srgbClr val="000000"/>
                </a:solidFill>
                <a:latin typeface="Canva Sans"/>
                <a:ea typeface="Canva Sans"/>
                <a:cs typeface="Canva Sans"/>
                <a:sym typeface="Canva Sans"/>
              </a:rPr>
              <a:t>As time progresses, remote work has </a:t>
            </a:r>
            <a:r>
              <a:rPr lang="en-US" sz="1899" spc="-136" strike="noStrike" u="none">
                <a:solidFill>
                  <a:srgbClr val="000000"/>
                </a:solidFill>
                <a:latin typeface="Canva Sans"/>
                <a:ea typeface="Canva Sans"/>
                <a:cs typeface="Canva Sans"/>
                <a:sym typeface="Canva Sans"/>
              </a:rPr>
              <a:t>advanced fr</a:t>
            </a:r>
            <a:r>
              <a:rPr lang="en-US" sz="1899" spc="-136" strike="noStrike" u="none">
                <a:solidFill>
                  <a:srgbClr val="000000"/>
                </a:solidFill>
                <a:latin typeface="Canva Sans"/>
                <a:ea typeface="Canva Sans"/>
                <a:cs typeface="Canva Sans"/>
                <a:sym typeface="Canva Sans"/>
              </a:rPr>
              <a:t>om</a:t>
            </a:r>
            <a:r>
              <a:rPr lang="en-US" sz="1899" spc="-136" strike="noStrike" u="none">
                <a:solidFill>
                  <a:srgbClr val="000000"/>
                </a:solidFill>
                <a:latin typeface="Canva Sans"/>
                <a:ea typeface="Canva Sans"/>
                <a:cs typeface="Canva Sans"/>
                <a:sym typeface="Canva Sans"/>
              </a:rPr>
              <a:t> a ‘s</a:t>
            </a:r>
            <a:r>
              <a:rPr lang="en-US" sz="1899" spc="-136" strike="noStrike" u="none">
                <a:solidFill>
                  <a:srgbClr val="000000"/>
                </a:solidFill>
                <a:latin typeface="Canva Sans"/>
                <a:ea typeface="Canva Sans"/>
                <a:cs typeface="Canva Sans"/>
                <a:sym typeface="Canva Sans"/>
              </a:rPr>
              <a:t>top-</a:t>
            </a:r>
            <a:r>
              <a:rPr lang="en-US" sz="1899" spc="-136" strike="noStrike" u="none">
                <a:solidFill>
                  <a:srgbClr val="000000"/>
                </a:solidFill>
                <a:latin typeface="Canva Sans"/>
                <a:ea typeface="Canva Sans"/>
                <a:cs typeface="Canva Sans"/>
                <a:sym typeface="Canva Sans"/>
              </a:rPr>
              <a:t>g</a:t>
            </a:r>
            <a:r>
              <a:rPr lang="en-US" sz="1899" spc="-136" strike="noStrike" u="none">
                <a:solidFill>
                  <a:srgbClr val="000000"/>
                </a:solidFill>
                <a:latin typeface="Canva Sans"/>
                <a:ea typeface="Canva Sans"/>
                <a:cs typeface="Canva Sans"/>
                <a:sym typeface="Canva Sans"/>
              </a:rPr>
              <a:t>ap’</a:t>
            </a:r>
            <a:r>
              <a:rPr lang="en-US" sz="1899" spc="-136" strike="noStrike" u="none">
                <a:solidFill>
                  <a:srgbClr val="000000"/>
                </a:solidFill>
                <a:latin typeface="Canva Sans"/>
                <a:ea typeface="Canva Sans"/>
                <a:cs typeface="Canva Sans"/>
                <a:sym typeface="Canva Sans"/>
              </a:rPr>
              <a:t> sol</a:t>
            </a:r>
            <a:r>
              <a:rPr lang="en-US" sz="1899" spc="-136" strike="noStrike" u="none">
                <a:solidFill>
                  <a:srgbClr val="000000"/>
                </a:solidFill>
                <a:latin typeface="Canva Sans"/>
                <a:ea typeface="Canva Sans"/>
                <a:cs typeface="Canva Sans"/>
                <a:sym typeface="Canva Sans"/>
              </a:rPr>
              <a:t>ut</a:t>
            </a:r>
            <a:r>
              <a:rPr lang="en-US" sz="1899" spc="-136" strike="noStrike" u="none">
                <a:solidFill>
                  <a:srgbClr val="000000"/>
                </a:solidFill>
                <a:latin typeface="Canva Sans"/>
                <a:ea typeface="Canva Sans"/>
                <a:cs typeface="Canva Sans"/>
                <a:sym typeface="Canva Sans"/>
              </a:rPr>
              <a:t>i</a:t>
            </a:r>
            <a:r>
              <a:rPr lang="en-US" sz="1899" spc="-136" strike="noStrike" u="none">
                <a:solidFill>
                  <a:srgbClr val="000000"/>
                </a:solidFill>
                <a:latin typeface="Canva Sans"/>
                <a:ea typeface="Canva Sans"/>
                <a:cs typeface="Canva Sans"/>
                <a:sym typeface="Canva Sans"/>
              </a:rPr>
              <a:t>on </a:t>
            </a:r>
            <a:r>
              <a:rPr lang="en-US" sz="1899" spc="-136" strike="noStrike" u="none">
                <a:solidFill>
                  <a:srgbClr val="000000"/>
                </a:solidFill>
                <a:latin typeface="Canva Sans"/>
                <a:ea typeface="Canva Sans"/>
                <a:cs typeface="Canva Sans"/>
                <a:sym typeface="Canva Sans"/>
              </a:rPr>
              <a:t>t</a:t>
            </a:r>
            <a:r>
              <a:rPr lang="en-US" sz="1899" spc="-136" strike="noStrike" u="none">
                <a:solidFill>
                  <a:srgbClr val="000000"/>
                </a:solidFill>
                <a:latin typeface="Canva Sans"/>
                <a:ea typeface="Canva Sans"/>
                <a:cs typeface="Canva Sans"/>
                <a:sym typeface="Canva Sans"/>
              </a:rPr>
              <a:t>o</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a</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‘go-t</a:t>
            </a:r>
            <a:r>
              <a:rPr lang="en-US" sz="1899" spc="-136" strike="noStrike" u="none">
                <a:solidFill>
                  <a:srgbClr val="000000"/>
                </a:solidFill>
                <a:latin typeface="Canva Sans"/>
                <a:ea typeface="Canva Sans"/>
                <a:cs typeface="Canva Sans"/>
                <a:sym typeface="Canva Sans"/>
              </a:rPr>
              <a:t>o’ m</a:t>
            </a:r>
            <a:r>
              <a:rPr lang="en-US" sz="1899" spc="-136" strike="noStrike" u="none">
                <a:solidFill>
                  <a:srgbClr val="000000"/>
                </a:solidFill>
                <a:latin typeface="Canva Sans"/>
                <a:ea typeface="Canva Sans"/>
                <a:cs typeface="Canva Sans"/>
                <a:sym typeface="Canva Sans"/>
              </a:rPr>
              <a:t>eth</a:t>
            </a:r>
            <a:r>
              <a:rPr lang="en-US" sz="1899" spc="-136" strike="noStrike" u="none">
                <a:solidFill>
                  <a:srgbClr val="000000"/>
                </a:solidFill>
                <a:latin typeface="Canva Sans"/>
                <a:ea typeface="Canva Sans"/>
                <a:cs typeface="Canva Sans"/>
                <a:sym typeface="Canva Sans"/>
              </a:rPr>
              <a:t>od </a:t>
            </a:r>
            <a:r>
              <a:rPr lang="en-US" sz="1899" spc="-136" strike="noStrike" u="none">
                <a:solidFill>
                  <a:srgbClr val="000000"/>
                </a:solidFill>
                <a:latin typeface="Canva Sans"/>
                <a:ea typeface="Canva Sans"/>
                <a:cs typeface="Canva Sans"/>
                <a:sym typeface="Canva Sans"/>
              </a:rPr>
              <a:t>f</a:t>
            </a:r>
            <a:r>
              <a:rPr lang="en-US" sz="1899" spc="-136" strike="noStrike" u="none">
                <a:solidFill>
                  <a:srgbClr val="000000"/>
                </a:solidFill>
                <a:latin typeface="Canva Sans"/>
                <a:ea typeface="Canva Sans"/>
                <a:cs typeface="Canva Sans"/>
                <a:sym typeface="Canva Sans"/>
              </a:rPr>
              <a:t>or how busin</a:t>
            </a:r>
            <a:r>
              <a:rPr lang="en-US" sz="1899" spc="-136" strike="noStrike" u="none">
                <a:solidFill>
                  <a:srgbClr val="000000"/>
                </a:solidFill>
                <a:latin typeface="Canva Sans"/>
                <a:ea typeface="Canva Sans"/>
                <a:cs typeface="Canva Sans"/>
                <a:sym typeface="Canva Sans"/>
              </a:rPr>
              <a:t>esses opera</a:t>
            </a:r>
            <a:r>
              <a:rPr lang="en-US" sz="1899" spc="-136" strike="noStrike" u="none">
                <a:solidFill>
                  <a:srgbClr val="000000"/>
                </a:solidFill>
                <a:latin typeface="Canva Sans"/>
                <a:ea typeface="Canva Sans"/>
                <a:cs typeface="Canva Sans"/>
                <a:sym typeface="Canva Sans"/>
              </a:rPr>
              <a:t>t</a:t>
            </a:r>
            <a:r>
              <a:rPr lang="en-US" sz="1899" spc="-136" strike="noStrike" u="none">
                <a:solidFill>
                  <a:srgbClr val="000000"/>
                </a:solidFill>
                <a:latin typeface="Canva Sans"/>
                <a:ea typeface="Canva Sans"/>
                <a:cs typeface="Canva Sans"/>
                <a:sym typeface="Canva Sans"/>
              </a:rPr>
              <a:t>e</a:t>
            </a:r>
            <a:r>
              <a:rPr lang="en-US" sz="1899" spc="-136" strike="noStrike" u="none">
                <a:solidFill>
                  <a:srgbClr val="000000"/>
                </a:solidFill>
                <a:latin typeface="Canva Sans"/>
                <a:ea typeface="Canva Sans"/>
                <a:cs typeface="Canva Sans"/>
                <a:sym typeface="Canva Sans"/>
              </a:rPr>
              <a:t> t</a:t>
            </a:r>
            <a:r>
              <a:rPr lang="en-US" sz="1899" spc="-136" strike="noStrike" u="none">
                <a:solidFill>
                  <a:srgbClr val="000000"/>
                </a:solidFill>
                <a:latin typeface="Canva Sans"/>
                <a:ea typeface="Canva Sans"/>
                <a:cs typeface="Canva Sans"/>
                <a:sym typeface="Canva Sans"/>
              </a:rPr>
              <a:t>oday.</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Emp</a:t>
            </a:r>
            <a:r>
              <a:rPr lang="en-US" sz="1899" spc="-136" strike="noStrike" u="none">
                <a:solidFill>
                  <a:srgbClr val="000000"/>
                </a:solidFill>
                <a:latin typeface="Canva Sans"/>
                <a:ea typeface="Canva Sans"/>
                <a:cs typeface="Canva Sans"/>
                <a:sym typeface="Canva Sans"/>
              </a:rPr>
              <a:t>loye</a:t>
            </a:r>
            <a:r>
              <a:rPr lang="en-US" sz="1899" spc="-136" strike="noStrike" u="none">
                <a:solidFill>
                  <a:srgbClr val="000000"/>
                </a:solidFill>
                <a:latin typeface="Canva Sans"/>
                <a:ea typeface="Canva Sans"/>
                <a:cs typeface="Canva Sans"/>
                <a:sym typeface="Canva Sans"/>
              </a:rPr>
              <a:t>es</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s</a:t>
            </a:r>
            <a:r>
              <a:rPr lang="en-US" sz="1899" spc="-136" strike="noStrike" u="none">
                <a:solidFill>
                  <a:srgbClr val="000000"/>
                </a:solidFill>
                <a:latin typeface="Canva Sans"/>
                <a:ea typeface="Canva Sans"/>
                <a:cs typeface="Canva Sans"/>
                <a:sym typeface="Canva Sans"/>
              </a:rPr>
              <a:t>e</a:t>
            </a:r>
            <a:r>
              <a:rPr lang="en-US" sz="1899" spc="-136" strike="noStrike" u="none">
                <a:solidFill>
                  <a:srgbClr val="000000"/>
                </a:solidFill>
                <a:latin typeface="Canva Sans"/>
                <a:ea typeface="Canva Sans"/>
                <a:cs typeface="Canva Sans"/>
                <a:sym typeface="Canva Sans"/>
              </a:rPr>
              <a:t>ek </a:t>
            </a:r>
            <a:r>
              <a:rPr lang="en-US" sz="1899" spc="-136" strike="noStrike" u="none">
                <a:solidFill>
                  <a:srgbClr val="000000"/>
                </a:solidFill>
                <a:latin typeface="Canva Sans"/>
                <a:ea typeface="Canva Sans"/>
                <a:cs typeface="Canva Sans"/>
                <a:sym typeface="Canva Sans"/>
              </a:rPr>
              <a:t>t</a:t>
            </a:r>
            <a:r>
              <a:rPr lang="en-US" sz="1899" spc="-136" strike="noStrike" u="none">
                <a:solidFill>
                  <a:srgbClr val="000000"/>
                </a:solidFill>
                <a:latin typeface="Canva Sans"/>
                <a:ea typeface="Canva Sans"/>
                <a:cs typeface="Canva Sans"/>
                <a:sym typeface="Canva Sans"/>
              </a:rPr>
              <a:t>o</a:t>
            </a:r>
            <a:r>
              <a:rPr lang="en-US" sz="1899" spc="-136" strike="noStrike" u="none">
                <a:solidFill>
                  <a:srgbClr val="000000"/>
                </a:solidFill>
                <a:latin typeface="Canva Sans"/>
                <a:ea typeface="Canva Sans"/>
                <a:cs typeface="Canva Sans"/>
                <a:sym typeface="Canva Sans"/>
              </a:rPr>
              <a:t>ol</a:t>
            </a:r>
            <a:r>
              <a:rPr lang="en-US" sz="1899" spc="-136" strike="noStrike" u="none">
                <a:solidFill>
                  <a:srgbClr val="000000"/>
                </a:solidFill>
                <a:latin typeface="Canva Sans"/>
                <a:ea typeface="Canva Sans"/>
                <a:cs typeface="Canva Sans"/>
                <a:sym typeface="Canva Sans"/>
              </a:rPr>
              <a:t>s that </a:t>
            </a:r>
            <a:r>
              <a:rPr lang="en-US" sz="1899" spc="-136" strike="noStrike" u="none">
                <a:solidFill>
                  <a:srgbClr val="000000"/>
                </a:solidFill>
                <a:latin typeface="Canva Sans"/>
                <a:ea typeface="Canva Sans"/>
                <a:cs typeface="Canva Sans"/>
                <a:sym typeface="Canva Sans"/>
              </a:rPr>
              <a:t>o</a:t>
            </a:r>
            <a:r>
              <a:rPr lang="en-US" sz="1899" spc="-136" strike="noStrike" u="none">
                <a:solidFill>
                  <a:srgbClr val="000000"/>
                </a:solidFill>
                <a:latin typeface="Canva Sans"/>
                <a:ea typeface="Canva Sans"/>
                <a:cs typeface="Canva Sans"/>
                <a:sym typeface="Canva Sans"/>
              </a:rPr>
              <a:t>ff</a:t>
            </a:r>
            <a:r>
              <a:rPr lang="en-US" sz="1899" spc="-136" strike="noStrike" u="none">
                <a:solidFill>
                  <a:srgbClr val="000000"/>
                </a:solidFill>
                <a:latin typeface="Canva Sans"/>
                <a:ea typeface="Canva Sans"/>
                <a:cs typeface="Canva Sans"/>
                <a:sym typeface="Canva Sans"/>
              </a:rPr>
              <a:t>e</a:t>
            </a:r>
            <a:r>
              <a:rPr lang="en-US" sz="1899" spc="-136" strike="noStrike" u="none">
                <a:solidFill>
                  <a:srgbClr val="000000"/>
                </a:solidFill>
                <a:latin typeface="Canva Sans"/>
                <a:ea typeface="Canva Sans"/>
                <a:cs typeface="Canva Sans"/>
                <a:sym typeface="Canva Sans"/>
              </a:rPr>
              <a:t>r</a:t>
            </a:r>
            <a:r>
              <a:rPr lang="en-US" sz="1899" spc="-136" strike="noStrike" u="none">
                <a:solidFill>
                  <a:srgbClr val="000000"/>
                </a:solidFill>
                <a:latin typeface="Canva Sans"/>
                <a:ea typeface="Canva Sans"/>
                <a:cs typeface="Canva Sans"/>
                <a:sym typeface="Canva Sans"/>
              </a:rPr>
              <a:t> more </a:t>
            </a:r>
            <a:r>
              <a:rPr lang="en-US" sz="1899" spc="-136" strike="noStrike" u="none">
                <a:solidFill>
                  <a:srgbClr val="000000"/>
                </a:solidFill>
                <a:latin typeface="Canva Sans"/>
                <a:ea typeface="Canva Sans"/>
                <a:cs typeface="Canva Sans"/>
                <a:sym typeface="Canva Sans"/>
              </a:rPr>
              <a:t>flexibi</a:t>
            </a:r>
            <a:r>
              <a:rPr lang="en-US" sz="1899" spc="-136" strike="noStrike" u="none">
                <a:solidFill>
                  <a:srgbClr val="000000"/>
                </a:solidFill>
                <a:latin typeface="Canva Sans"/>
                <a:ea typeface="Canva Sans"/>
                <a:cs typeface="Canva Sans"/>
                <a:sym typeface="Canva Sans"/>
              </a:rPr>
              <a:t>lit</a:t>
            </a:r>
            <a:r>
              <a:rPr lang="en-US" sz="1899" spc="-136" strike="noStrike" u="none">
                <a:solidFill>
                  <a:srgbClr val="000000"/>
                </a:solidFill>
                <a:latin typeface="Canva Sans"/>
                <a:ea typeface="Canva Sans"/>
                <a:cs typeface="Canva Sans"/>
                <a:sym typeface="Canva Sans"/>
              </a:rPr>
              <a:t>y,</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co</a:t>
            </a:r>
            <a:r>
              <a:rPr lang="en-US" sz="1899" spc="-136" strike="noStrike" u="none">
                <a:solidFill>
                  <a:srgbClr val="000000"/>
                </a:solidFill>
                <a:latin typeface="Canva Sans"/>
                <a:ea typeface="Canva Sans"/>
                <a:cs typeface="Canva Sans"/>
                <a:sym typeface="Canva Sans"/>
              </a:rPr>
              <a:t>n</a:t>
            </a:r>
            <a:r>
              <a:rPr lang="en-US" sz="1899" spc="-136" strike="noStrike" u="none">
                <a:solidFill>
                  <a:srgbClr val="000000"/>
                </a:solidFill>
                <a:latin typeface="Canva Sans"/>
                <a:ea typeface="Canva Sans"/>
                <a:cs typeface="Canva Sans"/>
                <a:sym typeface="Canva Sans"/>
              </a:rPr>
              <a:t>f</a:t>
            </a:r>
            <a:r>
              <a:rPr lang="en-US" sz="1899" spc="-136" strike="noStrike" u="none">
                <a:solidFill>
                  <a:srgbClr val="000000"/>
                </a:solidFill>
                <a:latin typeface="Canva Sans"/>
                <a:ea typeface="Canva Sans"/>
                <a:cs typeface="Canva Sans"/>
                <a:sym typeface="Canva Sans"/>
              </a:rPr>
              <a:t>iden</a:t>
            </a:r>
            <a:r>
              <a:rPr lang="en-US" sz="1899" spc="-136" strike="noStrike" u="none">
                <a:solidFill>
                  <a:srgbClr val="000000"/>
                </a:solidFill>
                <a:latin typeface="Canva Sans"/>
                <a:ea typeface="Canva Sans"/>
                <a:cs typeface="Canva Sans"/>
                <a:sym typeface="Canva Sans"/>
              </a:rPr>
              <a:t>t</a:t>
            </a:r>
            <a:r>
              <a:rPr lang="en-US" sz="1899" spc="-136" strike="noStrike" u="none">
                <a:solidFill>
                  <a:srgbClr val="000000"/>
                </a:solidFill>
                <a:latin typeface="Canva Sans"/>
                <a:ea typeface="Canva Sans"/>
                <a:cs typeface="Canva Sans"/>
                <a:sym typeface="Canva Sans"/>
              </a:rPr>
              <a:t>ia</a:t>
            </a:r>
            <a:r>
              <a:rPr lang="en-US" sz="1899" spc="-136" strike="noStrike" u="none">
                <a:solidFill>
                  <a:srgbClr val="000000"/>
                </a:solidFill>
                <a:latin typeface="Canva Sans"/>
                <a:ea typeface="Canva Sans"/>
                <a:cs typeface="Canva Sans"/>
                <a:sym typeface="Canva Sans"/>
              </a:rPr>
              <a:t>lity</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a</a:t>
            </a:r>
            <a:r>
              <a:rPr lang="en-US" sz="1899" spc="-136" strike="noStrike" u="none">
                <a:solidFill>
                  <a:srgbClr val="000000"/>
                </a:solidFill>
                <a:latin typeface="Canva Sans"/>
                <a:ea typeface="Canva Sans"/>
                <a:cs typeface="Canva Sans"/>
                <a:sym typeface="Canva Sans"/>
              </a:rPr>
              <a:t>nd e</a:t>
            </a:r>
            <a:r>
              <a:rPr lang="en-US" sz="1899" spc="-136" strike="noStrike" u="none">
                <a:solidFill>
                  <a:srgbClr val="000000"/>
                </a:solidFill>
                <a:latin typeface="Canva Sans"/>
                <a:ea typeface="Canva Sans"/>
                <a:cs typeface="Canva Sans"/>
                <a:sym typeface="Canva Sans"/>
              </a:rPr>
              <a:t>as</a:t>
            </a:r>
            <a:r>
              <a:rPr lang="en-US" sz="1899" spc="-136" strike="noStrike" u="none">
                <a:solidFill>
                  <a:srgbClr val="000000"/>
                </a:solidFill>
                <a:latin typeface="Canva Sans"/>
                <a:ea typeface="Canva Sans"/>
                <a:cs typeface="Canva Sans"/>
                <a:sym typeface="Canva Sans"/>
              </a:rPr>
              <a:t>e</a:t>
            </a:r>
            <a:r>
              <a:rPr lang="en-US" sz="1899" spc="-136" strike="noStrike" u="none">
                <a:solidFill>
                  <a:srgbClr val="000000"/>
                </a:solidFill>
                <a:latin typeface="Canva Sans"/>
                <a:ea typeface="Canva Sans"/>
                <a:cs typeface="Canva Sans"/>
                <a:sym typeface="Canva Sans"/>
              </a:rPr>
              <a:t> of a</a:t>
            </a:r>
            <a:r>
              <a:rPr lang="en-US" sz="1899" spc="-136" strike="noStrike" u="none">
                <a:solidFill>
                  <a:srgbClr val="000000"/>
                </a:solidFill>
                <a:latin typeface="Canva Sans"/>
                <a:ea typeface="Canva Sans"/>
                <a:cs typeface="Canva Sans"/>
                <a:sym typeface="Canva Sans"/>
              </a:rPr>
              <a:t>c</a:t>
            </a:r>
            <a:r>
              <a:rPr lang="en-US" sz="1899" spc="-136" strike="noStrike" u="none">
                <a:solidFill>
                  <a:srgbClr val="000000"/>
                </a:solidFill>
                <a:latin typeface="Canva Sans"/>
                <a:ea typeface="Canva Sans"/>
                <a:cs typeface="Canva Sans"/>
                <a:sym typeface="Canva Sans"/>
              </a:rPr>
              <a:t>cess w</a:t>
            </a:r>
            <a:r>
              <a:rPr lang="en-US" sz="1899" spc="-136" strike="noStrike" u="none">
                <a:solidFill>
                  <a:srgbClr val="000000"/>
                </a:solidFill>
                <a:latin typeface="Canva Sans"/>
                <a:ea typeface="Canva Sans"/>
                <a:cs typeface="Canva Sans"/>
                <a:sym typeface="Canva Sans"/>
              </a:rPr>
              <a:t>it</a:t>
            </a:r>
            <a:r>
              <a:rPr lang="en-US" sz="1899" spc="-136" strike="noStrike" u="none">
                <a:solidFill>
                  <a:srgbClr val="000000"/>
                </a:solidFill>
                <a:latin typeface="Canva Sans"/>
                <a:ea typeface="Canva Sans"/>
                <a:cs typeface="Canva Sans"/>
                <a:sym typeface="Canva Sans"/>
              </a:rPr>
              <a:t>hou</a:t>
            </a:r>
            <a:r>
              <a:rPr lang="en-US" sz="1899" spc="-136" strike="noStrike" u="none">
                <a:solidFill>
                  <a:srgbClr val="000000"/>
                </a:solidFill>
                <a:latin typeface="Canva Sans"/>
                <a:ea typeface="Canva Sans"/>
                <a:cs typeface="Canva Sans"/>
                <a:sym typeface="Canva Sans"/>
              </a:rPr>
              <a:t>t</a:t>
            </a:r>
            <a:r>
              <a:rPr lang="en-US" sz="1899" spc="-136" strike="noStrike" u="none">
                <a:solidFill>
                  <a:srgbClr val="000000"/>
                </a:solidFill>
                <a:latin typeface="Canva Sans"/>
                <a:ea typeface="Canva Sans"/>
                <a:cs typeface="Canva Sans"/>
                <a:sym typeface="Canva Sans"/>
              </a:rPr>
              <a:t> be</a:t>
            </a:r>
            <a:r>
              <a:rPr lang="en-US" sz="1899" spc="-136" strike="noStrike" u="none">
                <a:solidFill>
                  <a:srgbClr val="000000"/>
                </a:solidFill>
                <a:latin typeface="Canva Sans"/>
                <a:ea typeface="Canva Sans"/>
                <a:cs typeface="Canva Sans"/>
                <a:sym typeface="Canva Sans"/>
              </a:rPr>
              <a:t>in</a:t>
            </a:r>
            <a:r>
              <a:rPr lang="en-US" sz="1899" spc="-136" strike="noStrike" u="none">
                <a:solidFill>
                  <a:srgbClr val="000000"/>
                </a:solidFill>
                <a:latin typeface="Canva Sans"/>
                <a:ea typeface="Canva Sans"/>
                <a:cs typeface="Canva Sans"/>
                <a:sym typeface="Canva Sans"/>
              </a:rPr>
              <a:t>g</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a:t>
            </a:r>
            <a:r>
              <a:rPr lang="en-US" sz="1899" spc="-136" strike="noStrike" u="none">
                <a:solidFill>
                  <a:srgbClr val="000000"/>
                </a:solidFill>
                <a:latin typeface="Canva Sans"/>
                <a:ea typeface="Canva Sans"/>
                <a:cs typeface="Canva Sans"/>
                <a:sym typeface="Canva Sans"/>
              </a:rPr>
              <a:t>c</a:t>
            </a:r>
            <a:r>
              <a:rPr lang="en-US" sz="1899" spc="-136" strike="noStrike" u="none">
                <a:solidFill>
                  <a:srgbClr val="000000"/>
                </a:solidFill>
                <a:latin typeface="Canva Sans"/>
                <a:ea typeface="Canva Sans"/>
                <a:cs typeface="Canva Sans"/>
                <a:sym typeface="Canva Sans"/>
              </a:rPr>
              <a:t>hained’ t</a:t>
            </a:r>
            <a:r>
              <a:rPr lang="en-US" sz="1899" spc="-136" strike="noStrike" u="none">
                <a:solidFill>
                  <a:srgbClr val="000000"/>
                </a:solidFill>
                <a:latin typeface="Canva Sans"/>
                <a:ea typeface="Canva Sans"/>
                <a:cs typeface="Canva Sans"/>
                <a:sym typeface="Canva Sans"/>
              </a:rPr>
              <a:t>o a si</a:t>
            </a:r>
            <a:r>
              <a:rPr lang="en-US" sz="1899" spc="-136" strike="noStrike" u="none">
                <a:solidFill>
                  <a:srgbClr val="000000"/>
                </a:solidFill>
                <a:latin typeface="Canva Sans"/>
                <a:ea typeface="Canva Sans"/>
                <a:cs typeface="Canva Sans"/>
                <a:sym typeface="Canva Sans"/>
              </a:rPr>
              <a:t>ngle</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work</a:t>
            </a:r>
            <a:r>
              <a:rPr lang="en-US" sz="1899" spc="-136" strike="noStrike" u="none">
                <a:solidFill>
                  <a:srgbClr val="000000"/>
                </a:solidFill>
                <a:latin typeface="Canva Sans"/>
                <a:ea typeface="Canva Sans"/>
                <a:cs typeface="Canva Sans"/>
                <a:sym typeface="Canva Sans"/>
              </a:rPr>
              <a:t> l</a:t>
            </a:r>
            <a:r>
              <a:rPr lang="en-US" sz="1899" spc="-136" strike="noStrike" u="none">
                <a:solidFill>
                  <a:srgbClr val="000000"/>
                </a:solidFill>
                <a:latin typeface="Canva Sans"/>
                <a:ea typeface="Canva Sans"/>
                <a:cs typeface="Canva Sans"/>
                <a:sym typeface="Canva Sans"/>
              </a:rPr>
              <a:t>ocat</a:t>
            </a:r>
            <a:r>
              <a:rPr lang="en-US" sz="1899" spc="-136" strike="noStrike" u="none">
                <a:solidFill>
                  <a:srgbClr val="000000"/>
                </a:solidFill>
                <a:latin typeface="Canva Sans"/>
                <a:ea typeface="Canva Sans"/>
                <a:cs typeface="Canva Sans"/>
                <a:sym typeface="Canva Sans"/>
              </a:rPr>
              <a:t>i</a:t>
            </a:r>
            <a:r>
              <a:rPr lang="en-US" sz="1899" spc="-136" strike="noStrike" u="none">
                <a:solidFill>
                  <a:srgbClr val="000000"/>
                </a:solidFill>
                <a:latin typeface="Canva Sans"/>
                <a:ea typeface="Canva Sans"/>
                <a:cs typeface="Canva Sans"/>
                <a:sym typeface="Canva Sans"/>
              </a:rPr>
              <a:t>on.</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A KVM E</a:t>
            </a:r>
            <a:r>
              <a:rPr lang="en-US" sz="1899" spc="-136" strike="noStrike" u="none">
                <a:solidFill>
                  <a:srgbClr val="000000"/>
                </a:solidFill>
                <a:latin typeface="Canva Sans"/>
                <a:ea typeface="Canva Sans"/>
                <a:cs typeface="Canva Sans"/>
                <a:sym typeface="Canva Sans"/>
              </a:rPr>
              <a:t>x</a:t>
            </a:r>
            <a:r>
              <a:rPr lang="en-US" sz="1899" spc="-136" strike="noStrike" u="none">
                <a:solidFill>
                  <a:srgbClr val="000000"/>
                </a:solidFill>
                <a:latin typeface="Canva Sans"/>
                <a:ea typeface="Canva Sans"/>
                <a:cs typeface="Canva Sans"/>
                <a:sym typeface="Canva Sans"/>
              </a:rPr>
              <a:t>tender</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ov</a:t>
            </a:r>
            <a:r>
              <a:rPr lang="en-US" sz="1899" spc="-136" strike="noStrike" u="none">
                <a:solidFill>
                  <a:srgbClr val="000000"/>
                </a:solidFill>
                <a:latin typeface="Canva Sans"/>
                <a:ea typeface="Canva Sans"/>
                <a:cs typeface="Canva Sans"/>
                <a:sym typeface="Canva Sans"/>
              </a:rPr>
              <a:t>er IP solves tha</a:t>
            </a:r>
            <a:r>
              <a:rPr lang="en-US" sz="1899" spc="-136" strike="noStrike" u="none">
                <a:solidFill>
                  <a:srgbClr val="000000"/>
                </a:solidFill>
                <a:latin typeface="Canva Sans"/>
                <a:ea typeface="Canva Sans"/>
                <a:cs typeface="Canva Sans"/>
                <a:sym typeface="Canva Sans"/>
              </a:rPr>
              <a:t>t</a:t>
            </a:r>
            <a:r>
              <a:rPr lang="en-US" sz="1899" spc="-136" strike="noStrike" u="none">
                <a:solidFill>
                  <a:srgbClr val="000000"/>
                </a:solidFill>
                <a:latin typeface="Canva Sans"/>
                <a:ea typeface="Canva Sans"/>
                <a:cs typeface="Canva Sans"/>
                <a:sym typeface="Canva Sans"/>
              </a:rPr>
              <a:t> </a:t>
            </a:r>
            <a:r>
              <a:rPr lang="en-US" sz="1899" spc="-136" strike="noStrike" u="none">
                <a:solidFill>
                  <a:srgbClr val="000000"/>
                </a:solidFill>
                <a:latin typeface="Canva Sans"/>
                <a:ea typeface="Canva Sans"/>
                <a:cs typeface="Canva Sans"/>
                <a:sym typeface="Canva Sans"/>
              </a:rPr>
              <a:t>pr</a:t>
            </a:r>
            <a:r>
              <a:rPr lang="en-US" sz="1899" spc="-136" strike="noStrike" u="none">
                <a:solidFill>
                  <a:srgbClr val="000000"/>
                </a:solidFill>
                <a:latin typeface="Canva Sans"/>
                <a:ea typeface="Canva Sans"/>
                <a:cs typeface="Canva Sans"/>
                <a:sym typeface="Canva Sans"/>
              </a:rPr>
              <a:t>o</a:t>
            </a:r>
            <a:r>
              <a:rPr lang="en-US" sz="1899" spc="-136" strike="noStrike" u="none">
                <a:solidFill>
                  <a:srgbClr val="000000"/>
                </a:solidFill>
                <a:latin typeface="Canva Sans"/>
                <a:ea typeface="Canva Sans"/>
                <a:cs typeface="Canva Sans"/>
                <a:sym typeface="Canva Sans"/>
              </a:rPr>
              <a:t>ble</a:t>
            </a:r>
            <a:r>
              <a:rPr lang="en-US" sz="1899" spc="-136" strike="noStrike" u="none">
                <a:solidFill>
                  <a:srgbClr val="000000"/>
                </a:solidFill>
                <a:latin typeface="Canva Sans"/>
                <a:ea typeface="Canva Sans"/>
                <a:cs typeface="Canva Sans"/>
                <a:sym typeface="Canva Sans"/>
              </a:rPr>
              <a:t>m</a:t>
            </a:r>
            <a:r>
              <a:rPr lang="en-US" sz="1899" spc="-136" strike="noStrike" u="none">
                <a:solidFill>
                  <a:srgbClr val="000000"/>
                </a:solidFill>
                <a:latin typeface="Canva Sans"/>
                <a:ea typeface="Canva Sans"/>
                <a:cs typeface="Canva Sans"/>
                <a:sym typeface="Canva Sans"/>
              </a:rPr>
              <a:t>. It all</a:t>
            </a:r>
            <a:r>
              <a:rPr lang="en-US" sz="1899" spc="-136" strike="noStrike" u="none">
                <a:solidFill>
                  <a:srgbClr val="000000"/>
                </a:solidFill>
                <a:latin typeface="Canva Sans"/>
                <a:ea typeface="Canva Sans"/>
                <a:cs typeface="Canva Sans"/>
                <a:sym typeface="Canva Sans"/>
              </a:rPr>
              <a:t>o</a:t>
            </a:r>
            <a:r>
              <a:rPr lang="en-US" sz="1899" spc="-136" strike="noStrike" u="none">
                <a:solidFill>
                  <a:srgbClr val="000000"/>
                </a:solidFill>
                <a:latin typeface="Canva Sans"/>
                <a:ea typeface="Canva Sans"/>
                <a:cs typeface="Canva Sans"/>
                <a:sym typeface="Canva Sans"/>
              </a:rPr>
              <a:t>ws</a:t>
            </a:r>
            <a:r>
              <a:rPr lang="en-US" sz="1899" spc="-136" strike="noStrike" u="none">
                <a:solidFill>
                  <a:srgbClr val="000000"/>
                </a:solidFill>
                <a:latin typeface="Canva Sans"/>
                <a:ea typeface="Canva Sans"/>
                <a:cs typeface="Canva Sans"/>
                <a:sym typeface="Canva Sans"/>
              </a:rPr>
              <a:t> professionals to virtually access and manage computers from anywhere in the world while still enjoying the speed and performance.</a:t>
            </a:r>
          </a:p>
          <a:p>
            <a:pPr algn="just" marL="0" indent="0" lvl="0">
              <a:lnSpc>
                <a:spcPts val="2640"/>
              </a:lnSpc>
            </a:pPr>
          </a:p>
        </p:txBody>
      </p:sp>
      <p:sp>
        <p:nvSpPr>
          <p:cNvPr name="TextBox 15" id="15"/>
          <p:cNvSpPr txBox="true"/>
          <p:nvPr/>
        </p:nvSpPr>
        <p:spPr>
          <a:xfrm rot="0">
            <a:off x="6370249" y="9485462"/>
            <a:ext cx="6073644" cy="271780"/>
          </a:xfrm>
          <a:prstGeom prst="rect">
            <a:avLst/>
          </a:prstGeom>
        </p:spPr>
        <p:txBody>
          <a:bodyPr anchor="t" rtlCol="false" tIns="0" lIns="0" bIns="0" rIns="0">
            <a:spAutoFit/>
          </a:bodyPr>
          <a:lstStyle/>
          <a:p>
            <a:pPr algn="ctr" marL="0" indent="0" lvl="0">
              <a:lnSpc>
                <a:spcPts val="2060"/>
              </a:lnSpc>
            </a:pPr>
            <a:r>
              <a:rPr lang="en-US" sz="2000" spc="-144">
                <a:solidFill>
                  <a:srgbClr val="000000"/>
                </a:solidFill>
                <a:latin typeface="Open Sauce"/>
                <a:ea typeface="Open Sauce"/>
                <a:cs typeface="Open Sauce"/>
                <a:sym typeface="Open Sauce"/>
              </a:rPr>
              <a:t>www.</a:t>
            </a:r>
            <a:r>
              <a:rPr lang="en-US" sz="2000" spc="-144" strike="noStrike" u="none">
                <a:solidFill>
                  <a:srgbClr val="000000"/>
                </a:solidFill>
                <a:latin typeface="Open Sauce"/>
                <a:ea typeface="Open Sauce"/>
                <a:cs typeface="Open Sauce"/>
                <a:sym typeface="Open Sauce"/>
              </a:rPr>
              <a:t>a</a:t>
            </a:r>
            <a:r>
              <a:rPr lang="en-US" sz="2000" spc="-144" strike="noStrike" u="none">
                <a:solidFill>
                  <a:srgbClr val="000000"/>
                </a:solidFill>
                <a:latin typeface="Open Sauce"/>
                <a:ea typeface="Open Sauce"/>
                <a:cs typeface="Open Sauce"/>
                <a:sym typeface="Open Sauce"/>
              </a:rPr>
              <a:t>v</a:t>
            </a:r>
            <a:r>
              <a:rPr lang="en-US" sz="2000" spc="-144" strike="noStrike" u="none">
                <a:solidFill>
                  <a:srgbClr val="000000"/>
                </a:solidFill>
                <a:latin typeface="Open Sauce"/>
                <a:ea typeface="Open Sauce"/>
                <a:cs typeface="Open Sauce"/>
                <a:sym typeface="Open Sauce"/>
              </a:rPr>
              <a:t>e</a:t>
            </a:r>
            <a:r>
              <a:rPr lang="en-US" sz="2000" spc="-144" strike="noStrike" u="none">
                <a:solidFill>
                  <a:srgbClr val="000000"/>
                </a:solidFill>
                <a:latin typeface="Open Sauce"/>
                <a:ea typeface="Open Sauce"/>
                <a:cs typeface="Open Sauce"/>
                <a:sym typeface="Open Sauce"/>
              </a:rPr>
              <a:t>xt</a:t>
            </a:r>
            <a:r>
              <a:rPr lang="en-US" sz="2000" spc="-144" strike="noStrike" u="none">
                <a:solidFill>
                  <a:srgbClr val="000000"/>
                </a:solidFill>
                <a:latin typeface="Open Sauce"/>
                <a:ea typeface="Open Sauce"/>
                <a:cs typeface="Open Sauce"/>
                <a:sym typeface="Open Sauce"/>
              </a:rPr>
              <a:t>ender</a:t>
            </a:r>
            <a:r>
              <a:rPr lang="en-US" sz="2000" spc="-144" strike="noStrike" u="none">
                <a:solidFill>
                  <a:srgbClr val="000000"/>
                </a:solidFill>
                <a:latin typeface="Open Sauce"/>
                <a:ea typeface="Open Sauce"/>
                <a:cs typeface="Open Sauce"/>
                <a:sym typeface="Open Sauce"/>
              </a:rPr>
              <a:t>.c</a:t>
            </a:r>
            <a:r>
              <a:rPr lang="en-US" sz="2000" spc="-144" strike="noStrike" u="none">
                <a:solidFill>
                  <a:srgbClr val="000000"/>
                </a:solidFill>
                <a:latin typeface="Open Sauce"/>
                <a:ea typeface="Open Sauce"/>
                <a:cs typeface="Open Sauce"/>
                <a:sym typeface="Open Sauce"/>
              </a:rPr>
              <a:t>o</a:t>
            </a:r>
            <a:r>
              <a:rPr lang="en-US" sz="2000" spc="-144" strike="noStrike" u="none">
                <a:solidFill>
                  <a:srgbClr val="000000"/>
                </a:solidFill>
                <a:latin typeface="Open Sauce"/>
                <a:ea typeface="Open Sauce"/>
                <a:cs typeface="Open Sauce"/>
                <a:sym typeface="Open Sauce"/>
              </a:rPr>
              <a:t>m</a:t>
            </a:r>
          </a:p>
        </p:txBody>
      </p:sp>
      <p:grpSp>
        <p:nvGrpSpPr>
          <p:cNvPr name="Group 16" id="16"/>
          <p:cNvGrpSpPr/>
          <p:nvPr/>
        </p:nvGrpSpPr>
        <p:grpSpPr>
          <a:xfrm rot="0">
            <a:off x="6030316" y="1501877"/>
            <a:ext cx="16230600" cy="761645"/>
            <a:chOff x="0" y="0"/>
            <a:chExt cx="4274726" cy="200598"/>
          </a:xfrm>
        </p:grpSpPr>
        <p:sp>
          <p:nvSpPr>
            <p:cNvPr name="Freeform 17" id="17"/>
            <p:cNvSpPr/>
            <p:nvPr/>
          </p:nvSpPr>
          <p:spPr>
            <a:xfrm flipH="false" flipV="false" rot="0">
              <a:off x="0" y="0"/>
              <a:ext cx="4274726" cy="200598"/>
            </a:xfrm>
            <a:custGeom>
              <a:avLst/>
              <a:gdLst/>
              <a:ahLst/>
              <a:cxnLst/>
              <a:rect r="r" b="b" t="t" l="l"/>
              <a:pathLst>
                <a:path h="200598" w="4274726">
                  <a:moveTo>
                    <a:pt x="24327" y="0"/>
                  </a:moveTo>
                  <a:lnTo>
                    <a:pt x="4250399" y="0"/>
                  </a:lnTo>
                  <a:cubicBezTo>
                    <a:pt x="4263834" y="0"/>
                    <a:pt x="4274726" y="10891"/>
                    <a:pt x="4274726" y="24327"/>
                  </a:cubicBezTo>
                  <a:lnTo>
                    <a:pt x="4274726" y="176271"/>
                  </a:lnTo>
                  <a:cubicBezTo>
                    <a:pt x="4274726" y="189706"/>
                    <a:pt x="4263834" y="200598"/>
                    <a:pt x="4250399" y="200598"/>
                  </a:cubicBezTo>
                  <a:lnTo>
                    <a:pt x="24327" y="200598"/>
                  </a:lnTo>
                  <a:cubicBezTo>
                    <a:pt x="17875" y="200598"/>
                    <a:pt x="11687" y="198035"/>
                    <a:pt x="7125" y="193473"/>
                  </a:cubicBezTo>
                  <a:cubicBezTo>
                    <a:pt x="2563" y="188911"/>
                    <a:pt x="0" y="182723"/>
                    <a:pt x="0" y="176271"/>
                  </a:cubicBezTo>
                  <a:lnTo>
                    <a:pt x="0" y="24327"/>
                  </a:lnTo>
                  <a:cubicBezTo>
                    <a:pt x="0" y="10891"/>
                    <a:pt x="10891" y="0"/>
                    <a:pt x="24327" y="0"/>
                  </a:cubicBezTo>
                  <a:close/>
                </a:path>
              </a:pathLst>
            </a:custGeom>
            <a:solidFill>
              <a:srgbClr val="F50404"/>
            </a:solidFill>
            <a:ln cap="rnd">
              <a:noFill/>
              <a:prstDash val="solid"/>
              <a:round/>
            </a:ln>
          </p:spPr>
        </p:sp>
        <p:sp>
          <p:nvSpPr>
            <p:cNvPr name="TextBox 18" id="18"/>
            <p:cNvSpPr txBox="true"/>
            <p:nvPr/>
          </p:nvSpPr>
          <p:spPr>
            <a:xfrm>
              <a:off x="0" y="28575"/>
              <a:ext cx="4274726" cy="172023"/>
            </a:xfrm>
            <a:prstGeom prst="rect">
              <a:avLst/>
            </a:prstGeom>
          </p:spPr>
          <p:txBody>
            <a:bodyPr anchor="ctr" rtlCol="false" tIns="50800" lIns="50800" bIns="50800" rIns="50800"/>
            <a:lstStyle/>
            <a:p>
              <a:pPr algn="ctr" marL="0" indent="0" lvl="0">
                <a:lnSpc>
                  <a:spcPts val="2060"/>
                </a:lnSpc>
                <a:spcBef>
                  <a:spcPct val="0"/>
                </a:spcBef>
              </a:pP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3155068"/>
            <a:ext cx="6437769" cy="3382102"/>
            <a:chOff x="0" y="0"/>
            <a:chExt cx="1916541" cy="1006861"/>
          </a:xfrm>
        </p:grpSpPr>
        <p:sp>
          <p:nvSpPr>
            <p:cNvPr name="Freeform 3" id="3"/>
            <p:cNvSpPr/>
            <p:nvPr/>
          </p:nvSpPr>
          <p:spPr>
            <a:xfrm flipH="false" flipV="false" rot="0">
              <a:off x="0" y="0"/>
              <a:ext cx="1916541" cy="1006861"/>
            </a:xfrm>
            <a:custGeom>
              <a:avLst/>
              <a:gdLst/>
              <a:ahLst/>
              <a:cxnLst/>
              <a:rect r="r" b="b" t="t" l="l"/>
              <a:pathLst>
                <a:path h="1006861" w="1916541">
                  <a:moveTo>
                    <a:pt x="27659" y="0"/>
                  </a:moveTo>
                  <a:lnTo>
                    <a:pt x="1888881" y="0"/>
                  </a:lnTo>
                  <a:cubicBezTo>
                    <a:pt x="1904157" y="0"/>
                    <a:pt x="1916541" y="12383"/>
                    <a:pt x="1916541" y="27659"/>
                  </a:cubicBezTo>
                  <a:lnTo>
                    <a:pt x="1916541" y="979201"/>
                  </a:lnTo>
                  <a:cubicBezTo>
                    <a:pt x="1916541" y="994477"/>
                    <a:pt x="1904157" y="1006861"/>
                    <a:pt x="1888881" y="1006861"/>
                  </a:cubicBezTo>
                  <a:lnTo>
                    <a:pt x="27659" y="1006861"/>
                  </a:lnTo>
                  <a:cubicBezTo>
                    <a:pt x="12383" y="1006861"/>
                    <a:pt x="0" y="994477"/>
                    <a:pt x="0" y="979201"/>
                  </a:cubicBezTo>
                  <a:lnTo>
                    <a:pt x="0" y="27659"/>
                  </a:lnTo>
                  <a:cubicBezTo>
                    <a:pt x="0" y="12383"/>
                    <a:pt x="12383" y="0"/>
                    <a:pt x="27659" y="0"/>
                  </a:cubicBezTo>
                  <a:close/>
                </a:path>
              </a:pathLst>
            </a:custGeom>
            <a:blipFill>
              <a:blip r:embed="rId2"/>
              <a:stretch>
                <a:fillRect l="0" t="-16621" r="0" b="-16621"/>
              </a:stretch>
            </a:blipFill>
            <a:ln w="38100" cap="rnd">
              <a:solidFill>
                <a:srgbClr val="000000"/>
              </a:solidFill>
              <a:prstDash val="solid"/>
              <a:round/>
            </a:ln>
          </p:spPr>
        </p:sp>
      </p:grpSp>
      <p:grpSp>
        <p:nvGrpSpPr>
          <p:cNvPr name="Group 4" id="4"/>
          <p:cNvGrpSpPr/>
          <p:nvPr/>
        </p:nvGrpSpPr>
        <p:grpSpPr>
          <a:xfrm rot="0">
            <a:off x="-1674437" y="7117214"/>
            <a:ext cx="5406274" cy="5406274"/>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6" id="6"/>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7" id="7"/>
          <p:cNvGrpSpPr/>
          <p:nvPr/>
        </p:nvGrpSpPr>
        <p:grpSpPr>
          <a:xfrm rot="0">
            <a:off x="7734077" y="6849495"/>
            <a:ext cx="535437" cy="53543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9" id="9"/>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10" id="10"/>
          <p:cNvGrpSpPr/>
          <p:nvPr/>
        </p:nvGrpSpPr>
        <p:grpSpPr>
          <a:xfrm rot="0">
            <a:off x="13175221" y="9258300"/>
            <a:ext cx="2376360" cy="237636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12" id="12"/>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sp>
        <p:nvSpPr>
          <p:cNvPr name="Freeform 13" id="13"/>
          <p:cNvSpPr/>
          <p:nvPr/>
        </p:nvSpPr>
        <p:spPr>
          <a:xfrm flipH="false" flipV="false" rot="0">
            <a:off x="776164" y="246513"/>
            <a:ext cx="2017010" cy="2017010"/>
          </a:xfrm>
          <a:custGeom>
            <a:avLst/>
            <a:gdLst/>
            <a:ahLst/>
            <a:cxnLst/>
            <a:rect r="r" b="b" t="t" l="l"/>
            <a:pathLst>
              <a:path h="2017010" w="2017010">
                <a:moveTo>
                  <a:pt x="0" y="0"/>
                </a:moveTo>
                <a:lnTo>
                  <a:pt x="2017010" y="0"/>
                </a:lnTo>
                <a:lnTo>
                  <a:pt x="2017010" y="2017010"/>
                </a:lnTo>
                <a:lnTo>
                  <a:pt x="0" y="2017010"/>
                </a:lnTo>
                <a:lnTo>
                  <a:pt x="0" y="0"/>
                </a:lnTo>
                <a:close/>
              </a:path>
            </a:pathLst>
          </a:custGeom>
          <a:blipFill>
            <a:blip r:embed="rId3"/>
            <a:stretch>
              <a:fillRect l="0" t="0" r="0" b="0"/>
            </a:stretch>
          </a:blipFill>
        </p:spPr>
      </p:sp>
      <p:sp>
        <p:nvSpPr>
          <p:cNvPr name="TextBox 14" id="14"/>
          <p:cNvSpPr txBox="true"/>
          <p:nvPr/>
        </p:nvSpPr>
        <p:spPr>
          <a:xfrm rot="0">
            <a:off x="8001795" y="2097840"/>
            <a:ext cx="7741817" cy="556640"/>
          </a:xfrm>
          <a:prstGeom prst="rect">
            <a:avLst/>
          </a:prstGeom>
        </p:spPr>
        <p:txBody>
          <a:bodyPr anchor="t" rtlCol="false" tIns="0" lIns="0" bIns="0" rIns="0">
            <a:spAutoFit/>
          </a:bodyPr>
          <a:lstStyle/>
          <a:p>
            <a:pPr algn="l">
              <a:lnSpc>
                <a:spcPts val="3821"/>
              </a:lnSpc>
            </a:pPr>
            <a:r>
              <a:rPr lang="en-US" sz="4899">
                <a:solidFill>
                  <a:srgbClr val="012350"/>
                </a:solidFill>
                <a:latin typeface="Bebas Neue Cyrillic"/>
                <a:ea typeface="Bebas Neue Cyrillic"/>
                <a:cs typeface="Bebas Neue Cyrillic"/>
                <a:sym typeface="Bebas Neue Cyrillic"/>
              </a:rPr>
              <a:t>BREAK FREE FROM DISTANCE </a:t>
            </a:r>
          </a:p>
        </p:txBody>
      </p:sp>
      <p:sp>
        <p:nvSpPr>
          <p:cNvPr name="TextBox 15" id="15"/>
          <p:cNvSpPr txBox="true"/>
          <p:nvPr/>
        </p:nvSpPr>
        <p:spPr>
          <a:xfrm rot="0">
            <a:off x="8001795" y="2795822"/>
            <a:ext cx="9257505" cy="992378"/>
          </a:xfrm>
          <a:prstGeom prst="rect">
            <a:avLst/>
          </a:prstGeom>
        </p:spPr>
        <p:txBody>
          <a:bodyPr anchor="t" rtlCol="false" tIns="0" lIns="0" bIns="0" rIns="0">
            <a:spAutoFit/>
          </a:bodyPr>
          <a:lstStyle/>
          <a:p>
            <a:pPr algn="just" marL="0" indent="0" lvl="0">
              <a:lnSpc>
                <a:spcPts val="2640"/>
              </a:lnSpc>
            </a:pPr>
            <a:r>
              <a:rPr lang="en-US" sz="1899" spc="-136">
                <a:solidFill>
                  <a:srgbClr val="000000"/>
                </a:solidFill>
                <a:latin typeface="Canva Sans"/>
                <a:ea typeface="Canva Sans"/>
                <a:cs typeface="Canva Sans"/>
                <a:sym typeface="Canva Sans"/>
              </a:rPr>
              <a:t>Dist</a:t>
            </a:r>
            <a:r>
              <a:rPr lang="en-US" sz="1899" spc="-136" strike="noStrike" u="none">
                <a:solidFill>
                  <a:srgbClr val="000000"/>
                </a:solidFill>
                <a:latin typeface="Canva Sans"/>
                <a:ea typeface="Canva Sans"/>
                <a:cs typeface="Canva Sans"/>
                <a:sym typeface="Canva Sans"/>
              </a:rPr>
              <a:t>ance is prod</a:t>
            </a:r>
            <a:r>
              <a:rPr lang="en-US" sz="1899" spc="-136" strike="noStrike" u="none">
                <a:solidFill>
                  <a:srgbClr val="000000"/>
                </a:solidFill>
                <a:latin typeface="Canva Sans"/>
                <a:ea typeface="Canva Sans"/>
                <a:cs typeface="Canva Sans"/>
                <a:sym typeface="Canva Sans"/>
              </a:rPr>
              <a:t>u</a:t>
            </a:r>
            <a:r>
              <a:rPr lang="en-US" sz="1899" spc="-136" strike="noStrike" u="none">
                <a:solidFill>
                  <a:srgbClr val="000000"/>
                </a:solidFill>
                <a:latin typeface="Canva Sans"/>
                <a:ea typeface="Canva Sans"/>
                <a:cs typeface="Canva Sans"/>
                <a:sym typeface="Canva Sans"/>
              </a:rPr>
              <a:t>ctivity</a:t>
            </a:r>
            <a:r>
              <a:rPr lang="en-US" sz="1899" spc="-136" strike="noStrike" u="none">
                <a:solidFill>
                  <a:srgbClr val="000000"/>
                </a:solidFill>
                <a:latin typeface="Canva Sans"/>
                <a:ea typeface="Canva Sans"/>
                <a:cs typeface="Canva Sans"/>
                <a:sym typeface="Canva Sans"/>
              </a:rPr>
              <a:t>’</a:t>
            </a:r>
            <a:r>
              <a:rPr lang="en-US" sz="1899" spc="-136" strike="noStrike" u="none">
                <a:solidFill>
                  <a:srgbClr val="000000"/>
                </a:solidFill>
                <a:latin typeface="Canva Sans"/>
                <a:ea typeface="Canva Sans"/>
                <a:cs typeface="Canva Sans"/>
                <a:sym typeface="Canva Sans"/>
              </a:rPr>
              <a:t>s </a:t>
            </a:r>
            <a:r>
              <a:rPr lang="en-US" sz="1899" spc="-136" strike="noStrike" u="none">
                <a:solidFill>
                  <a:srgbClr val="000000"/>
                </a:solidFill>
                <a:latin typeface="Canva Sans"/>
                <a:ea typeface="Canva Sans"/>
                <a:cs typeface="Canva Sans"/>
                <a:sym typeface="Canva Sans"/>
              </a:rPr>
              <a:t>w</a:t>
            </a:r>
            <a:r>
              <a:rPr lang="en-US" sz="1899" spc="-136" strike="noStrike" u="none">
                <a:solidFill>
                  <a:srgbClr val="000000"/>
                </a:solidFill>
                <a:latin typeface="Canva Sans"/>
                <a:ea typeface="Canva Sans"/>
                <a:cs typeface="Canva Sans"/>
                <a:sym typeface="Canva Sans"/>
              </a:rPr>
              <a:t>o</a:t>
            </a:r>
            <a:r>
              <a:rPr lang="en-US" sz="1899" spc="-136" strike="noStrike" u="none">
                <a:solidFill>
                  <a:srgbClr val="000000"/>
                </a:solidFill>
                <a:latin typeface="Canva Sans"/>
                <a:ea typeface="Canva Sans"/>
                <a:cs typeface="Canva Sans"/>
                <a:sym typeface="Canva Sans"/>
              </a:rPr>
              <a:t>r</a:t>
            </a:r>
            <a:r>
              <a:rPr lang="en-US" sz="1899" spc="-136" strike="noStrike" u="none">
                <a:solidFill>
                  <a:srgbClr val="000000"/>
                </a:solidFill>
                <a:latin typeface="Canva Sans"/>
                <a:ea typeface="Canva Sans"/>
                <a:cs typeface="Canva Sans"/>
                <a:sym typeface="Canva Sans"/>
              </a:rPr>
              <a:t>st ene</a:t>
            </a:r>
            <a:r>
              <a:rPr lang="en-US" sz="1899" spc="-136" strike="noStrike" u="none">
                <a:solidFill>
                  <a:srgbClr val="000000"/>
                </a:solidFill>
                <a:latin typeface="Canva Sans"/>
                <a:ea typeface="Canva Sans"/>
                <a:cs typeface="Canva Sans"/>
                <a:sym typeface="Canva Sans"/>
              </a:rPr>
              <a:t>my</a:t>
            </a:r>
            <a:r>
              <a:rPr lang="en-US" sz="1899" spc="-136" strike="noStrike" u="none">
                <a:solidFill>
                  <a:srgbClr val="000000"/>
                </a:solidFill>
                <a:latin typeface="Canva Sans"/>
                <a:ea typeface="Canva Sans"/>
                <a:cs typeface="Canva Sans"/>
                <a:sym typeface="Canva Sans"/>
              </a:rPr>
              <a:t>. KVM Extender over IP solves this problem </a:t>
            </a:r>
            <a:r>
              <a:rPr lang="en-US" sz="1899" spc="-136" strike="noStrike" u="none">
                <a:solidFill>
                  <a:srgbClr val="000000"/>
                </a:solidFill>
                <a:latin typeface="Canva Sans"/>
                <a:ea typeface="Canva Sans"/>
                <a:cs typeface="Canva Sans"/>
                <a:sym typeface="Canva Sans"/>
              </a:rPr>
              <a:t>by</a:t>
            </a:r>
            <a:r>
              <a:rPr lang="en-US" sz="1899" spc="-136" strike="noStrike" u="none">
                <a:solidFill>
                  <a:srgbClr val="000000"/>
                </a:solidFill>
                <a:latin typeface="Canva Sans"/>
                <a:ea typeface="Canva Sans"/>
                <a:cs typeface="Canva Sans"/>
                <a:sym typeface="Canva Sans"/>
              </a:rPr>
              <a:t> allow</a:t>
            </a:r>
            <a:r>
              <a:rPr lang="en-US" sz="1899" spc="-136" strike="noStrike" u="none">
                <a:solidFill>
                  <a:srgbClr val="000000"/>
                </a:solidFill>
                <a:latin typeface="Canva Sans"/>
                <a:ea typeface="Canva Sans"/>
                <a:cs typeface="Canva Sans"/>
                <a:sym typeface="Canva Sans"/>
              </a:rPr>
              <a:t>ing</a:t>
            </a:r>
            <a:r>
              <a:rPr lang="en-US" sz="1899" spc="-136" strike="noStrike" u="none">
                <a:solidFill>
                  <a:srgbClr val="000000"/>
                </a:solidFill>
                <a:latin typeface="Canva Sans"/>
                <a:ea typeface="Canva Sans"/>
                <a:cs typeface="Canva Sans"/>
                <a:sym typeface="Canva Sans"/>
              </a:rPr>
              <a:t> employees to work on powerful machines located in guarded data centers from the convenience of their homes or other offices. </a:t>
            </a:r>
          </a:p>
        </p:txBody>
      </p:sp>
      <p:sp>
        <p:nvSpPr>
          <p:cNvPr name="TextBox 16" id="16"/>
          <p:cNvSpPr txBox="true"/>
          <p:nvPr/>
        </p:nvSpPr>
        <p:spPr>
          <a:xfrm rot="0">
            <a:off x="8156909" y="4914519"/>
            <a:ext cx="9081817" cy="556640"/>
          </a:xfrm>
          <a:prstGeom prst="rect">
            <a:avLst/>
          </a:prstGeom>
        </p:spPr>
        <p:txBody>
          <a:bodyPr anchor="t" rtlCol="false" tIns="0" lIns="0" bIns="0" rIns="0">
            <a:spAutoFit/>
          </a:bodyPr>
          <a:lstStyle/>
          <a:p>
            <a:pPr algn="r">
              <a:lnSpc>
                <a:spcPts val="3821"/>
              </a:lnSpc>
            </a:pPr>
            <a:r>
              <a:rPr lang="en-US" sz="4899">
                <a:solidFill>
                  <a:srgbClr val="012350"/>
                </a:solidFill>
                <a:latin typeface="Bebas Neue Cyrillic"/>
                <a:ea typeface="Bebas Neue Cyrillic"/>
                <a:cs typeface="Bebas Neue Cyrillic"/>
                <a:sym typeface="Bebas Neue Cyrillic"/>
              </a:rPr>
              <a:t>A RELIABLE PARTNER FOR CONFIDENTIAL WORK</a:t>
            </a:r>
          </a:p>
        </p:txBody>
      </p:sp>
      <p:sp>
        <p:nvSpPr>
          <p:cNvPr name="TextBox 17" id="17"/>
          <p:cNvSpPr txBox="true"/>
          <p:nvPr/>
        </p:nvSpPr>
        <p:spPr>
          <a:xfrm rot="0">
            <a:off x="8156909" y="5457826"/>
            <a:ext cx="9070724" cy="1325753"/>
          </a:xfrm>
          <a:prstGeom prst="rect">
            <a:avLst/>
          </a:prstGeom>
        </p:spPr>
        <p:txBody>
          <a:bodyPr anchor="t" rtlCol="false" tIns="0" lIns="0" bIns="0" rIns="0">
            <a:spAutoFit/>
          </a:bodyPr>
          <a:lstStyle/>
          <a:p>
            <a:pPr algn="just" marL="0" indent="0" lvl="0">
              <a:lnSpc>
                <a:spcPts val="2640"/>
              </a:lnSpc>
            </a:pPr>
            <a:r>
              <a:rPr lang="en-US" sz="1899" spc="-136">
                <a:solidFill>
                  <a:srgbClr val="000000"/>
                </a:solidFill>
                <a:latin typeface="Canva Sans"/>
                <a:ea typeface="Canva Sans"/>
                <a:cs typeface="Canva Sans"/>
                <a:sym typeface="Canva Sans"/>
              </a:rPr>
              <a:t>The security of sensitive inform</a:t>
            </a:r>
            <a:r>
              <a:rPr lang="en-US" sz="1899" spc="-136" strike="noStrike" u="none">
                <a:solidFill>
                  <a:srgbClr val="000000"/>
                </a:solidFill>
                <a:latin typeface="Canva Sans"/>
                <a:ea typeface="Canva Sans"/>
                <a:cs typeface="Canva Sans"/>
                <a:sym typeface="Canva Sans"/>
              </a:rPr>
              <a:t>ation is a significant concern for many remote businesses. With KVM Extender over IP, businesses can rest assured that the computers are kept in a safe, controlled environment; only the screen adds remote streams of keyboard and mouse signals over the network.</a:t>
            </a:r>
          </a:p>
        </p:txBody>
      </p:sp>
      <p:sp>
        <p:nvSpPr>
          <p:cNvPr name="TextBox 18" id="18"/>
          <p:cNvSpPr txBox="true"/>
          <p:nvPr/>
        </p:nvSpPr>
        <p:spPr>
          <a:xfrm rot="0">
            <a:off x="6370249" y="9485462"/>
            <a:ext cx="6073644" cy="271780"/>
          </a:xfrm>
          <a:prstGeom prst="rect">
            <a:avLst/>
          </a:prstGeom>
        </p:spPr>
        <p:txBody>
          <a:bodyPr anchor="t" rtlCol="false" tIns="0" lIns="0" bIns="0" rIns="0">
            <a:spAutoFit/>
          </a:bodyPr>
          <a:lstStyle/>
          <a:p>
            <a:pPr algn="ctr" marL="0" indent="0" lvl="0">
              <a:lnSpc>
                <a:spcPts val="2060"/>
              </a:lnSpc>
            </a:pPr>
            <a:r>
              <a:rPr lang="en-US" sz="2000" spc="-144">
                <a:solidFill>
                  <a:srgbClr val="000000"/>
                </a:solidFill>
                <a:latin typeface="Open Sauce"/>
                <a:ea typeface="Open Sauce"/>
                <a:cs typeface="Open Sauce"/>
                <a:sym typeface="Open Sauce"/>
              </a:rPr>
              <a:t>www.</a:t>
            </a:r>
            <a:r>
              <a:rPr lang="en-US" sz="2000" spc="-144" strike="noStrike" u="none">
                <a:solidFill>
                  <a:srgbClr val="000000"/>
                </a:solidFill>
                <a:latin typeface="Open Sauce"/>
                <a:ea typeface="Open Sauce"/>
                <a:cs typeface="Open Sauce"/>
                <a:sym typeface="Open Sauce"/>
              </a:rPr>
              <a:t>a</a:t>
            </a:r>
            <a:r>
              <a:rPr lang="en-US" sz="2000" spc="-144" strike="noStrike" u="none">
                <a:solidFill>
                  <a:srgbClr val="000000"/>
                </a:solidFill>
                <a:latin typeface="Open Sauce"/>
                <a:ea typeface="Open Sauce"/>
                <a:cs typeface="Open Sauce"/>
                <a:sym typeface="Open Sauce"/>
              </a:rPr>
              <a:t>v</a:t>
            </a:r>
            <a:r>
              <a:rPr lang="en-US" sz="2000" spc="-144" strike="noStrike" u="none">
                <a:solidFill>
                  <a:srgbClr val="000000"/>
                </a:solidFill>
                <a:latin typeface="Open Sauce"/>
                <a:ea typeface="Open Sauce"/>
                <a:cs typeface="Open Sauce"/>
                <a:sym typeface="Open Sauce"/>
              </a:rPr>
              <a:t>e</a:t>
            </a:r>
            <a:r>
              <a:rPr lang="en-US" sz="2000" spc="-144" strike="noStrike" u="none">
                <a:solidFill>
                  <a:srgbClr val="000000"/>
                </a:solidFill>
                <a:latin typeface="Open Sauce"/>
                <a:ea typeface="Open Sauce"/>
                <a:cs typeface="Open Sauce"/>
                <a:sym typeface="Open Sauce"/>
              </a:rPr>
              <a:t>xt</a:t>
            </a:r>
            <a:r>
              <a:rPr lang="en-US" sz="2000" spc="-144" strike="noStrike" u="none">
                <a:solidFill>
                  <a:srgbClr val="000000"/>
                </a:solidFill>
                <a:latin typeface="Open Sauce"/>
                <a:ea typeface="Open Sauce"/>
                <a:cs typeface="Open Sauce"/>
                <a:sym typeface="Open Sauce"/>
              </a:rPr>
              <a:t>ender</a:t>
            </a:r>
            <a:r>
              <a:rPr lang="en-US" sz="2000" spc="-144" strike="noStrike" u="none">
                <a:solidFill>
                  <a:srgbClr val="000000"/>
                </a:solidFill>
                <a:latin typeface="Open Sauce"/>
                <a:ea typeface="Open Sauce"/>
                <a:cs typeface="Open Sauce"/>
                <a:sym typeface="Open Sauce"/>
              </a:rPr>
              <a:t>.c</a:t>
            </a:r>
            <a:r>
              <a:rPr lang="en-US" sz="2000" spc="-144" strike="noStrike" u="none">
                <a:solidFill>
                  <a:srgbClr val="000000"/>
                </a:solidFill>
                <a:latin typeface="Open Sauce"/>
                <a:ea typeface="Open Sauce"/>
                <a:cs typeface="Open Sauce"/>
                <a:sym typeface="Open Sauce"/>
              </a:rPr>
              <a:t>o</a:t>
            </a:r>
            <a:r>
              <a:rPr lang="en-US" sz="2000" spc="-144" strike="noStrike" u="none">
                <a:solidFill>
                  <a:srgbClr val="000000"/>
                </a:solidFill>
                <a:latin typeface="Open Sauce"/>
                <a:ea typeface="Open Sauce"/>
                <a:cs typeface="Open Sauce"/>
                <a:sym typeface="Open Sauce"/>
              </a:rPr>
              <a:t>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909620" y="6962944"/>
            <a:ext cx="4606885" cy="4606885"/>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2350"/>
            </a:solidFill>
            <a:ln cap="rnd">
              <a:noFill/>
              <a:prstDash val="solid"/>
              <a:round/>
            </a:ln>
          </p:spPr>
        </p:sp>
        <p:sp>
          <p:nvSpPr>
            <p:cNvPr name="TextBox 4" id="4"/>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5" id="5"/>
          <p:cNvGrpSpPr/>
          <p:nvPr/>
        </p:nvGrpSpPr>
        <p:grpSpPr>
          <a:xfrm rot="0">
            <a:off x="1325995" y="9374939"/>
            <a:ext cx="1824122" cy="1824122"/>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2350"/>
            </a:solidFill>
            <a:ln cap="rnd">
              <a:noFill/>
              <a:prstDash val="solid"/>
              <a:round/>
            </a:ln>
          </p:spPr>
        </p:sp>
        <p:sp>
          <p:nvSpPr>
            <p:cNvPr name="TextBox 7" id="7"/>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sp>
        <p:nvSpPr>
          <p:cNvPr name="Freeform 8" id="8"/>
          <p:cNvSpPr/>
          <p:nvPr/>
        </p:nvSpPr>
        <p:spPr>
          <a:xfrm flipH="false" flipV="false" rot="0">
            <a:off x="776164" y="246513"/>
            <a:ext cx="2017010" cy="2017010"/>
          </a:xfrm>
          <a:custGeom>
            <a:avLst/>
            <a:gdLst/>
            <a:ahLst/>
            <a:cxnLst/>
            <a:rect r="r" b="b" t="t" l="l"/>
            <a:pathLst>
              <a:path h="2017010" w="2017010">
                <a:moveTo>
                  <a:pt x="0" y="0"/>
                </a:moveTo>
                <a:lnTo>
                  <a:pt x="2017010" y="0"/>
                </a:lnTo>
                <a:lnTo>
                  <a:pt x="2017010" y="2017010"/>
                </a:lnTo>
                <a:lnTo>
                  <a:pt x="0" y="2017010"/>
                </a:lnTo>
                <a:lnTo>
                  <a:pt x="0" y="0"/>
                </a:lnTo>
                <a:close/>
              </a:path>
            </a:pathLst>
          </a:custGeom>
          <a:blipFill>
            <a:blip r:embed="rId2"/>
            <a:stretch>
              <a:fillRect l="0" t="0" r="0" b="0"/>
            </a:stretch>
          </a:blipFill>
        </p:spPr>
      </p:sp>
      <p:graphicFrame>
        <p:nvGraphicFramePr>
          <p:cNvPr name="Table 9" id="9"/>
          <p:cNvGraphicFramePr>
            <a:graphicFrameLocks noGrp="true"/>
          </p:cNvGraphicFramePr>
          <p:nvPr/>
        </p:nvGraphicFramePr>
        <p:xfrm>
          <a:off x="1402183" y="3408768"/>
          <a:ext cx="5237253" cy="2951213"/>
        </p:xfrm>
        <a:graphic>
          <a:graphicData uri="http://schemas.openxmlformats.org/drawingml/2006/table">
            <a:tbl>
              <a:tblPr/>
              <a:tblGrid>
                <a:gridCol w="1833112"/>
                <a:gridCol w="1833112"/>
                <a:gridCol w="1571029"/>
              </a:tblGrid>
              <a:tr h="601589">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Feature</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Traditional KVM</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KVM Extender Over IP</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r>
              <a:tr h="781772">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Distance Coverage</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Limited by cable length</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Virtually unlimited over IP</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r>
              <a:tr h="601589">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Setup Flexible</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Fixed and Rigid</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Scalable and adaptable</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r>
              <a:tr h="966262">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Security of Data</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Risk of transfer</a:t>
                      </a:r>
                      <a:endParaRPr lang="en-US" sz="1100"/>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c>
                  <a:txBody>
                    <a:bodyPr anchor="t" rtlCol="false"/>
                    <a:lstStyle/>
                    <a:p>
                      <a:pPr algn="ctr" marL="0" indent="0" lvl="0">
                        <a:lnSpc>
                          <a:spcPts val="2019"/>
                        </a:lnSpc>
                        <a:spcBef>
                          <a:spcPct val="0"/>
                        </a:spcBef>
                        <a:defRPr/>
                      </a:pPr>
                      <a:r>
                        <a:rPr lang="en-US" b="true" sz="1442" strike="noStrike" u="none">
                          <a:solidFill>
                            <a:srgbClr val="000000"/>
                          </a:solidFill>
                          <a:latin typeface="Open Sauce Bold"/>
                          <a:ea typeface="Open Sauce Bold"/>
                          <a:cs typeface="Open Sauce Bold"/>
                          <a:sym typeface="Open Sauce Bold"/>
                        </a:rPr>
                        <a:t>No data transfer, only signal</a:t>
                      </a:r>
                      <a:endParaRPr lang="en-US" sz="1100"/>
                    </a:p>
                    <a:p>
                      <a:pPr algn="ctr" marL="0" indent="0" lvl="0">
                        <a:lnSpc>
                          <a:spcPts val="2019"/>
                        </a:lnSpc>
                        <a:spcBef>
                          <a:spcPct val="0"/>
                        </a:spcBef>
                      </a:pPr>
                    </a:p>
                  </a:txBody>
                  <a:tcPr marL="137368" marR="137368" marT="137368" marB="137368" anchor="ctr">
                    <a:lnL cmpd="sng" algn="ctr" cap="flat" w="19811">
                      <a:solidFill>
                        <a:srgbClr val="000000"/>
                      </a:solidFill>
                      <a:prstDash val="solid"/>
                      <a:round/>
                      <a:headEnd type="none" w="med" len="med"/>
                      <a:tailEnd type="none" w="med" len="med"/>
                    </a:lnL>
                    <a:lnR cmpd="sng" algn="ctr" cap="flat" w="19811">
                      <a:solidFill>
                        <a:srgbClr val="000000"/>
                      </a:solidFill>
                      <a:prstDash val="solid"/>
                      <a:round/>
                      <a:headEnd type="none" w="med" len="med"/>
                      <a:tailEnd type="none" w="med" len="med"/>
                    </a:lnR>
                    <a:lnT cmpd="sng" algn="ctr" cap="flat" w="19811">
                      <a:solidFill>
                        <a:srgbClr val="000000"/>
                      </a:solidFill>
                      <a:prstDash val="solid"/>
                      <a:round/>
                      <a:headEnd type="none" w="med" len="med"/>
                      <a:tailEnd type="none" w="med" len="med"/>
                    </a:lnT>
                    <a:lnB cmpd="sng" algn="ctr" cap="flat" w="19811">
                      <a:solidFill>
                        <a:srgbClr val="000000"/>
                      </a:solidFill>
                      <a:prstDash val="solid"/>
                      <a:round/>
                      <a:headEnd type="none" w="med" len="med"/>
                      <a:tailEnd type="none" w="med" len="med"/>
                    </a:lnB>
                  </a:tcPr>
                </a:tc>
              </a:tr>
            </a:tbl>
          </a:graphicData>
        </a:graphic>
      </p:graphicFrame>
      <p:grpSp>
        <p:nvGrpSpPr>
          <p:cNvPr name="Group 10" id="10"/>
          <p:cNvGrpSpPr/>
          <p:nvPr/>
        </p:nvGrpSpPr>
        <p:grpSpPr>
          <a:xfrm rot="0">
            <a:off x="8665134" y="874195"/>
            <a:ext cx="16230600" cy="761645"/>
            <a:chOff x="0" y="0"/>
            <a:chExt cx="4274726" cy="200598"/>
          </a:xfrm>
        </p:grpSpPr>
        <p:sp>
          <p:nvSpPr>
            <p:cNvPr name="Freeform 11" id="11"/>
            <p:cNvSpPr/>
            <p:nvPr/>
          </p:nvSpPr>
          <p:spPr>
            <a:xfrm flipH="false" flipV="false" rot="0">
              <a:off x="0" y="0"/>
              <a:ext cx="4274726" cy="200598"/>
            </a:xfrm>
            <a:custGeom>
              <a:avLst/>
              <a:gdLst/>
              <a:ahLst/>
              <a:cxnLst/>
              <a:rect r="r" b="b" t="t" l="l"/>
              <a:pathLst>
                <a:path h="200598" w="4274726">
                  <a:moveTo>
                    <a:pt x="24327" y="0"/>
                  </a:moveTo>
                  <a:lnTo>
                    <a:pt x="4250399" y="0"/>
                  </a:lnTo>
                  <a:cubicBezTo>
                    <a:pt x="4263834" y="0"/>
                    <a:pt x="4274726" y="10891"/>
                    <a:pt x="4274726" y="24327"/>
                  </a:cubicBezTo>
                  <a:lnTo>
                    <a:pt x="4274726" y="176271"/>
                  </a:lnTo>
                  <a:cubicBezTo>
                    <a:pt x="4274726" y="189706"/>
                    <a:pt x="4263834" y="200598"/>
                    <a:pt x="4250399" y="200598"/>
                  </a:cubicBezTo>
                  <a:lnTo>
                    <a:pt x="24327" y="200598"/>
                  </a:lnTo>
                  <a:cubicBezTo>
                    <a:pt x="17875" y="200598"/>
                    <a:pt x="11687" y="198035"/>
                    <a:pt x="7125" y="193473"/>
                  </a:cubicBezTo>
                  <a:cubicBezTo>
                    <a:pt x="2563" y="188911"/>
                    <a:pt x="0" y="182723"/>
                    <a:pt x="0" y="176271"/>
                  </a:cubicBezTo>
                  <a:lnTo>
                    <a:pt x="0" y="24327"/>
                  </a:lnTo>
                  <a:cubicBezTo>
                    <a:pt x="0" y="10891"/>
                    <a:pt x="10891" y="0"/>
                    <a:pt x="24327" y="0"/>
                  </a:cubicBezTo>
                  <a:close/>
                </a:path>
              </a:pathLst>
            </a:custGeom>
            <a:solidFill>
              <a:srgbClr val="F50404"/>
            </a:solidFill>
          </p:spPr>
        </p:sp>
        <p:sp>
          <p:nvSpPr>
            <p:cNvPr name="TextBox 12" id="12"/>
            <p:cNvSpPr txBox="true"/>
            <p:nvPr/>
          </p:nvSpPr>
          <p:spPr>
            <a:xfrm>
              <a:off x="0" y="28575"/>
              <a:ext cx="4274726" cy="172023"/>
            </a:xfrm>
            <a:prstGeom prst="rect">
              <a:avLst/>
            </a:prstGeom>
          </p:spPr>
          <p:txBody>
            <a:bodyPr anchor="ctr" rtlCol="false" tIns="50800" lIns="50800" bIns="50800" rIns="50800"/>
            <a:lstStyle/>
            <a:p>
              <a:pPr algn="ctr">
                <a:lnSpc>
                  <a:spcPts val="2060"/>
                </a:lnSpc>
              </a:pPr>
            </a:p>
          </p:txBody>
        </p:sp>
      </p:grpSp>
      <p:sp>
        <p:nvSpPr>
          <p:cNvPr name="Freeform 13" id="13"/>
          <p:cNvSpPr/>
          <p:nvPr/>
        </p:nvSpPr>
        <p:spPr>
          <a:xfrm flipH="false" flipV="false" rot="0">
            <a:off x="10000505" y="2780698"/>
            <a:ext cx="6599015" cy="5348842"/>
          </a:xfrm>
          <a:custGeom>
            <a:avLst/>
            <a:gdLst/>
            <a:ahLst/>
            <a:cxnLst/>
            <a:rect r="r" b="b" t="t" l="l"/>
            <a:pathLst>
              <a:path h="5348842" w="6599015">
                <a:moveTo>
                  <a:pt x="0" y="0"/>
                </a:moveTo>
                <a:lnTo>
                  <a:pt x="6599015" y="0"/>
                </a:lnTo>
                <a:lnTo>
                  <a:pt x="6599015" y="5348842"/>
                </a:lnTo>
                <a:lnTo>
                  <a:pt x="0" y="5348842"/>
                </a:lnTo>
                <a:lnTo>
                  <a:pt x="0" y="0"/>
                </a:lnTo>
                <a:close/>
              </a:path>
            </a:pathLst>
          </a:custGeom>
          <a:blipFill>
            <a:blip r:embed="rId3"/>
            <a:stretch>
              <a:fillRect l="0" t="0" r="0" b="0"/>
            </a:stretch>
          </a:blipFill>
          <a:ln w="38100" cap="sq">
            <a:solidFill>
              <a:srgbClr val="000000"/>
            </a:solidFill>
            <a:prstDash val="solid"/>
            <a:miter/>
          </a:ln>
        </p:spPr>
      </p:sp>
      <p:sp>
        <p:nvSpPr>
          <p:cNvPr name="TextBox 14" id="14"/>
          <p:cNvSpPr txBox="true"/>
          <p:nvPr/>
        </p:nvSpPr>
        <p:spPr>
          <a:xfrm rot="0">
            <a:off x="1402183" y="2195590"/>
            <a:ext cx="7741817" cy="1032890"/>
          </a:xfrm>
          <a:prstGeom prst="rect">
            <a:avLst/>
          </a:prstGeom>
        </p:spPr>
        <p:txBody>
          <a:bodyPr anchor="t" rtlCol="false" tIns="0" lIns="0" bIns="0" rIns="0">
            <a:spAutoFit/>
          </a:bodyPr>
          <a:lstStyle/>
          <a:p>
            <a:pPr algn="l">
              <a:lnSpc>
                <a:spcPts val="3821"/>
              </a:lnSpc>
            </a:pPr>
            <a:r>
              <a:rPr lang="en-US" sz="4899">
                <a:solidFill>
                  <a:srgbClr val="012350"/>
                </a:solidFill>
                <a:latin typeface="Bebas Neue Cyrillic"/>
                <a:ea typeface="Bebas Neue Cyrillic"/>
                <a:cs typeface="Bebas Neue Cyrillic"/>
                <a:sym typeface="Bebas Neue Cyrillic"/>
              </a:rPr>
              <a:t>COMPARISON: TRADITIONAL KVM VS KVM EXTENDER OVER IP</a:t>
            </a:r>
          </a:p>
        </p:txBody>
      </p:sp>
      <p:sp>
        <p:nvSpPr>
          <p:cNvPr name="TextBox 15" id="15"/>
          <p:cNvSpPr txBox="true"/>
          <p:nvPr/>
        </p:nvSpPr>
        <p:spPr>
          <a:xfrm rot="0">
            <a:off x="6370249" y="9485462"/>
            <a:ext cx="6073644" cy="271780"/>
          </a:xfrm>
          <a:prstGeom prst="rect">
            <a:avLst/>
          </a:prstGeom>
        </p:spPr>
        <p:txBody>
          <a:bodyPr anchor="t" rtlCol="false" tIns="0" lIns="0" bIns="0" rIns="0">
            <a:spAutoFit/>
          </a:bodyPr>
          <a:lstStyle/>
          <a:p>
            <a:pPr algn="ctr" marL="0" indent="0" lvl="0">
              <a:lnSpc>
                <a:spcPts val="2060"/>
              </a:lnSpc>
            </a:pPr>
            <a:r>
              <a:rPr lang="en-US" sz="2000" spc="-144">
                <a:solidFill>
                  <a:srgbClr val="000000"/>
                </a:solidFill>
                <a:latin typeface="Open Sauce"/>
                <a:ea typeface="Open Sauce"/>
                <a:cs typeface="Open Sauce"/>
                <a:sym typeface="Open Sauce"/>
              </a:rPr>
              <a:t>www.</a:t>
            </a:r>
            <a:r>
              <a:rPr lang="en-US" sz="2000" spc="-144" strike="noStrike" u="none">
                <a:solidFill>
                  <a:srgbClr val="000000"/>
                </a:solidFill>
                <a:latin typeface="Open Sauce"/>
                <a:ea typeface="Open Sauce"/>
                <a:cs typeface="Open Sauce"/>
                <a:sym typeface="Open Sauce"/>
              </a:rPr>
              <a:t>a</a:t>
            </a:r>
            <a:r>
              <a:rPr lang="en-US" sz="2000" spc="-144" strike="noStrike" u="none">
                <a:solidFill>
                  <a:srgbClr val="000000"/>
                </a:solidFill>
                <a:latin typeface="Open Sauce"/>
                <a:ea typeface="Open Sauce"/>
                <a:cs typeface="Open Sauce"/>
                <a:sym typeface="Open Sauce"/>
              </a:rPr>
              <a:t>v</a:t>
            </a:r>
            <a:r>
              <a:rPr lang="en-US" sz="2000" spc="-144" strike="noStrike" u="none">
                <a:solidFill>
                  <a:srgbClr val="000000"/>
                </a:solidFill>
                <a:latin typeface="Open Sauce"/>
                <a:ea typeface="Open Sauce"/>
                <a:cs typeface="Open Sauce"/>
                <a:sym typeface="Open Sauce"/>
              </a:rPr>
              <a:t>e</a:t>
            </a:r>
            <a:r>
              <a:rPr lang="en-US" sz="2000" spc="-144" strike="noStrike" u="none">
                <a:solidFill>
                  <a:srgbClr val="000000"/>
                </a:solidFill>
                <a:latin typeface="Open Sauce"/>
                <a:ea typeface="Open Sauce"/>
                <a:cs typeface="Open Sauce"/>
                <a:sym typeface="Open Sauce"/>
              </a:rPr>
              <a:t>xt</a:t>
            </a:r>
            <a:r>
              <a:rPr lang="en-US" sz="2000" spc="-144" strike="noStrike" u="none">
                <a:solidFill>
                  <a:srgbClr val="000000"/>
                </a:solidFill>
                <a:latin typeface="Open Sauce"/>
                <a:ea typeface="Open Sauce"/>
                <a:cs typeface="Open Sauce"/>
                <a:sym typeface="Open Sauce"/>
              </a:rPr>
              <a:t>ender</a:t>
            </a:r>
            <a:r>
              <a:rPr lang="en-US" sz="2000" spc="-144" strike="noStrike" u="none">
                <a:solidFill>
                  <a:srgbClr val="000000"/>
                </a:solidFill>
                <a:latin typeface="Open Sauce"/>
                <a:ea typeface="Open Sauce"/>
                <a:cs typeface="Open Sauce"/>
                <a:sym typeface="Open Sauce"/>
              </a:rPr>
              <a:t>.c</a:t>
            </a:r>
            <a:r>
              <a:rPr lang="en-US" sz="2000" spc="-144" strike="noStrike" u="none">
                <a:solidFill>
                  <a:srgbClr val="000000"/>
                </a:solidFill>
                <a:latin typeface="Open Sauce"/>
                <a:ea typeface="Open Sauce"/>
                <a:cs typeface="Open Sauce"/>
                <a:sym typeface="Open Sauce"/>
              </a:rPr>
              <a:t>o</a:t>
            </a:r>
            <a:r>
              <a:rPr lang="en-US" sz="2000" spc="-144" strike="noStrike" u="none">
                <a:solidFill>
                  <a:srgbClr val="000000"/>
                </a:solidFill>
                <a:latin typeface="Open Sauce"/>
                <a:ea typeface="Open Sauce"/>
                <a:cs typeface="Open Sauce"/>
                <a:sym typeface="Open Sauce"/>
              </a:rPr>
              <a:t>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2540964"/>
            <a:ext cx="6099112" cy="4576076"/>
            <a:chOff x="0" y="0"/>
            <a:chExt cx="1087076" cy="815618"/>
          </a:xfrm>
        </p:grpSpPr>
        <p:sp>
          <p:nvSpPr>
            <p:cNvPr name="Freeform 3" id="3"/>
            <p:cNvSpPr/>
            <p:nvPr/>
          </p:nvSpPr>
          <p:spPr>
            <a:xfrm flipH="false" flipV="false" rot="0">
              <a:off x="0" y="0"/>
              <a:ext cx="1087076" cy="815618"/>
            </a:xfrm>
            <a:custGeom>
              <a:avLst/>
              <a:gdLst/>
              <a:ahLst/>
              <a:cxnLst/>
              <a:rect r="r" b="b" t="t" l="l"/>
              <a:pathLst>
                <a:path h="815618" w="1087076">
                  <a:moveTo>
                    <a:pt x="29195" y="0"/>
                  </a:moveTo>
                  <a:lnTo>
                    <a:pt x="1057881" y="0"/>
                  </a:lnTo>
                  <a:cubicBezTo>
                    <a:pt x="1065624" y="0"/>
                    <a:pt x="1073050" y="3076"/>
                    <a:pt x="1078525" y="8551"/>
                  </a:cubicBezTo>
                  <a:cubicBezTo>
                    <a:pt x="1084000" y="14026"/>
                    <a:pt x="1087076" y="21452"/>
                    <a:pt x="1087076" y="29195"/>
                  </a:cubicBezTo>
                  <a:lnTo>
                    <a:pt x="1087076" y="786422"/>
                  </a:lnTo>
                  <a:cubicBezTo>
                    <a:pt x="1087076" y="802546"/>
                    <a:pt x="1074005" y="815618"/>
                    <a:pt x="1057881" y="815618"/>
                  </a:cubicBezTo>
                  <a:lnTo>
                    <a:pt x="29195" y="815618"/>
                  </a:lnTo>
                  <a:cubicBezTo>
                    <a:pt x="21452" y="815618"/>
                    <a:pt x="14026" y="812542"/>
                    <a:pt x="8551" y="807067"/>
                  </a:cubicBezTo>
                  <a:cubicBezTo>
                    <a:pt x="3076" y="801591"/>
                    <a:pt x="0" y="794165"/>
                    <a:pt x="0" y="786422"/>
                  </a:cubicBezTo>
                  <a:lnTo>
                    <a:pt x="0" y="29195"/>
                  </a:lnTo>
                  <a:cubicBezTo>
                    <a:pt x="0" y="21452"/>
                    <a:pt x="3076" y="14026"/>
                    <a:pt x="8551" y="8551"/>
                  </a:cubicBezTo>
                  <a:cubicBezTo>
                    <a:pt x="14026" y="3076"/>
                    <a:pt x="21452" y="0"/>
                    <a:pt x="29195" y="0"/>
                  </a:cubicBezTo>
                  <a:close/>
                </a:path>
              </a:pathLst>
            </a:custGeom>
            <a:blipFill>
              <a:blip r:embed="rId2"/>
              <a:stretch>
                <a:fillRect l="0" t="-12949" r="0" b="-12949"/>
              </a:stretch>
            </a:blipFill>
            <a:ln w="38100" cap="rnd">
              <a:solidFill>
                <a:srgbClr val="000000"/>
              </a:solidFill>
              <a:prstDash val="solid"/>
              <a:round/>
            </a:ln>
          </p:spPr>
        </p:sp>
      </p:grpSp>
      <p:grpSp>
        <p:nvGrpSpPr>
          <p:cNvPr name="Group 4" id="4"/>
          <p:cNvGrpSpPr/>
          <p:nvPr/>
        </p:nvGrpSpPr>
        <p:grpSpPr>
          <a:xfrm rot="0">
            <a:off x="17168296" y="2833922"/>
            <a:ext cx="805283" cy="805283"/>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6" id="6"/>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7" id="7"/>
          <p:cNvGrpSpPr/>
          <p:nvPr/>
        </p:nvGrpSpPr>
        <p:grpSpPr>
          <a:xfrm rot="0">
            <a:off x="17168296" y="6234756"/>
            <a:ext cx="3222131" cy="3222131"/>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50404"/>
            </a:solidFill>
            <a:ln cap="rnd">
              <a:noFill/>
              <a:prstDash val="solid"/>
              <a:round/>
            </a:ln>
          </p:spPr>
        </p:sp>
        <p:sp>
          <p:nvSpPr>
            <p:cNvPr name="TextBox 9" id="9"/>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sp>
        <p:nvSpPr>
          <p:cNvPr name="TextBox 10" id="10"/>
          <p:cNvSpPr txBox="true"/>
          <p:nvPr/>
        </p:nvSpPr>
        <p:spPr>
          <a:xfrm rot="0">
            <a:off x="9144000" y="1984325"/>
            <a:ext cx="7741817" cy="556640"/>
          </a:xfrm>
          <a:prstGeom prst="rect">
            <a:avLst/>
          </a:prstGeom>
        </p:spPr>
        <p:txBody>
          <a:bodyPr anchor="t" rtlCol="false" tIns="0" lIns="0" bIns="0" rIns="0">
            <a:spAutoFit/>
          </a:bodyPr>
          <a:lstStyle/>
          <a:p>
            <a:pPr algn="r">
              <a:lnSpc>
                <a:spcPts val="3821"/>
              </a:lnSpc>
            </a:pPr>
            <a:r>
              <a:rPr lang="en-US" sz="4899">
                <a:solidFill>
                  <a:srgbClr val="012350"/>
                </a:solidFill>
                <a:latin typeface="Bebas Neue Cyrillic"/>
                <a:ea typeface="Bebas Neue Cyrillic"/>
                <a:cs typeface="Bebas Neue Cyrillic"/>
                <a:sym typeface="Bebas Neue Cyrillic"/>
              </a:rPr>
              <a:t>EMPOWERING IT TEAMS</a:t>
            </a:r>
          </a:p>
        </p:txBody>
      </p:sp>
      <p:sp>
        <p:nvSpPr>
          <p:cNvPr name="TextBox 11" id="11"/>
          <p:cNvSpPr txBox="true"/>
          <p:nvPr/>
        </p:nvSpPr>
        <p:spPr>
          <a:xfrm rot="0">
            <a:off x="8001795" y="2795822"/>
            <a:ext cx="8854863" cy="1325753"/>
          </a:xfrm>
          <a:prstGeom prst="rect">
            <a:avLst/>
          </a:prstGeom>
        </p:spPr>
        <p:txBody>
          <a:bodyPr anchor="t" rtlCol="false" tIns="0" lIns="0" bIns="0" rIns="0">
            <a:spAutoFit/>
          </a:bodyPr>
          <a:lstStyle/>
          <a:p>
            <a:pPr algn="just" marL="0" indent="0" lvl="0">
              <a:lnSpc>
                <a:spcPts val="2640"/>
              </a:lnSpc>
            </a:pPr>
            <a:r>
              <a:rPr lang="en-US" sz="1899" spc="-136">
                <a:solidFill>
                  <a:srgbClr val="000000"/>
                </a:solidFill>
                <a:latin typeface="Canva Sans"/>
                <a:ea typeface="Canva Sans"/>
                <a:cs typeface="Canva Sans"/>
                <a:sym typeface="Canva Sans"/>
              </a:rPr>
              <a:t>I</a:t>
            </a:r>
            <a:r>
              <a:rPr lang="en-US" sz="1899" spc="-136" strike="noStrike" u="none">
                <a:solidFill>
                  <a:srgbClr val="000000"/>
                </a:solidFill>
                <a:latin typeface="Canva Sans"/>
                <a:ea typeface="Canva Sans"/>
                <a:cs typeface="Canva Sans"/>
                <a:sym typeface="Canva Sans"/>
              </a:rPr>
              <a:t>n the view of IT departments, KVM Extender Over IP is no longer a luxury. It allows for solving problems in a fraction of the conventional system with a lower overhead cost. It will enable the technicians to resolve the system challenges in real time, regardless of their proximity to the machines. </a:t>
            </a:r>
          </a:p>
        </p:txBody>
      </p:sp>
      <p:sp>
        <p:nvSpPr>
          <p:cNvPr name="Freeform 12" id="12"/>
          <p:cNvSpPr/>
          <p:nvPr/>
        </p:nvSpPr>
        <p:spPr>
          <a:xfrm flipH="false" flipV="false" rot="0">
            <a:off x="776164" y="246513"/>
            <a:ext cx="2017010" cy="2017010"/>
          </a:xfrm>
          <a:custGeom>
            <a:avLst/>
            <a:gdLst/>
            <a:ahLst/>
            <a:cxnLst/>
            <a:rect r="r" b="b" t="t" l="l"/>
            <a:pathLst>
              <a:path h="2017010" w="2017010">
                <a:moveTo>
                  <a:pt x="0" y="0"/>
                </a:moveTo>
                <a:lnTo>
                  <a:pt x="2017010" y="0"/>
                </a:lnTo>
                <a:lnTo>
                  <a:pt x="2017010" y="2017010"/>
                </a:lnTo>
                <a:lnTo>
                  <a:pt x="0" y="2017010"/>
                </a:lnTo>
                <a:lnTo>
                  <a:pt x="0" y="0"/>
                </a:lnTo>
                <a:close/>
              </a:path>
            </a:pathLst>
          </a:custGeom>
          <a:blipFill>
            <a:blip r:embed="rId3"/>
            <a:stretch>
              <a:fillRect l="0" t="0" r="0" b="0"/>
            </a:stretch>
          </a:blipFill>
        </p:spPr>
      </p:sp>
      <p:sp>
        <p:nvSpPr>
          <p:cNvPr name="TextBox 13" id="13"/>
          <p:cNvSpPr txBox="true"/>
          <p:nvPr/>
        </p:nvSpPr>
        <p:spPr>
          <a:xfrm rot="0">
            <a:off x="8001795" y="5009977"/>
            <a:ext cx="7741817" cy="556640"/>
          </a:xfrm>
          <a:prstGeom prst="rect">
            <a:avLst/>
          </a:prstGeom>
        </p:spPr>
        <p:txBody>
          <a:bodyPr anchor="t" rtlCol="false" tIns="0" lIns="0" bIns="0" rIns="0">
            <a:spAutoFit/>
          </a:bodyPr>
          <a:lstStyle/>
          <a:p>
            <a:pPr algn="just">
              <a:lnSpc>
                <a:spcPts val="3821"/>
              </a:lnSpc>
            </a:pPr>
            <a:r>
              <a:rPr lang="en-US" sz="4899">
                <a:solidFill>
                  <a:srgbClr val="012350"/>
                </a:solidFill>
                <a:latin typeface="Bebas Neue Cyrillic"/>
                <a:ea typeface="Bebas Neue Cyrillic"/>
                <a:cs typeface="Bebas Neue Cyrillic"/>
                <a:sym typeface="Bebas Neue Cyrillic"/>
              </a:rPr>
              <a:t>PREPARING FOR THE HYBRID FUTURE </a:t>
            </a:r>
          </a:p>
        </p:txBody>
      </p:sp>
      <p:sp>
        <p:nvSpPr>
          <p:cNvPr name="TextBox 14" id="14"/>
          <p:cNvSpPr txBox="true"/>
          <p:nvPr/>
        </p:nvSpPr>
        <p:spPr>
          <a:xfrm rot="0">
            <a:off x="8030954" y="5645775"/>
            <a:ext cx="8854863" cy="992378"/>
          </a:xfrm>
          <a:prstGeom prst="rect">
            <a:avLst/>
          </a:prstGeom>
        </p:spPr>
        <p:txBody>
          <a:bodyPr anchor="t" rtlCol="false" tIns="0" lIns="0" bIns="0" rIns="0">
            <a:spAutoFit/>
          </a:bodyPr>
          <a:lstStyle/>
          <a:p>
            <a:pPr algn="just" marL="0" indent="0" lvl="0">
              <a:lnSpc>
                <a:spcPts val="2640"/>
              </a:lnSpc>
            </a:pPr>
            <a:r>
              <a:rPr lang="en-US" sz="1899" spc="-136">
                <a:solidFill>
                  <a:srgbClr val="000000"/>
                </a:solidFill>
                <a:latin typeface="Canva Sans"/>
                <a:ea typeface="Canva Sans"/>
                <a:cs typeface="Canva Sans"/>
                <a:sym typeface="Canva Sans"/>
              </a:rPr>
              <a:t>T</a:t>
            </a:r>
            <a:r>
              <a:rPr lang="en-US" sz="1899" spc="-136" strike="noStrike" u="none">
                <a:solidFill>
                  <a:srgbClr val="000000"/>
                </a:solidFill>
                <a:latin typeface="Canva Sans"/>
                <a:ea typeface="Canva Sans"/>
                <a:cs typeface="Canva Sans"/>
                <a:sym typeface="Canva Sans"/>
              </a:rPr>
              <a:t>he future of work is going to be hybrid. Employees desire the ability to work from home, while employers want the productivity that comes from the centralization of hardware. KVM Extenders over IP achieve both outcomes.</a:t>
            </a:r>
          </a:p>
        </p:txBody>
      </p:sp>
      <p:sp>
        <p:nvSpPr>
          <p:cNvPr name="TextBox 15" id="15"/>
          <p:cNvSpPr txBox="true"/>
          <p:nvPr/>
        </p:nvSpPr>
        <p:spPr>
          <a:xfrm rot="0">
            <a:off x="6370249" y="9485462"/>
            <a:ext cx="6073644" cy="271780"/>
          </a:xfrm>
          <a:prstGeom prst="rect">
            <a:avLst/>
          </a:prstGeom>
        </p:spPr>
        <p:txBody>
          <a:bodyPr anchor="t" rtlCol="false" tIns="0" lIns="0" bIns="0" rIns="0">
            <a:spAutoFit/>
          </a:bodyPr>
          <a:lstStyle/>
          <a:p>
            <a:pPr algn="ctr" marL="0" indent="0" lvl="0">
              <a:lnSpc>
                <a:spcPts val="2060"/>
              </a:lnSpc>
            </a:pPr>
            <a:r>
              <a:rPr lang="en-US" sz="2000" spc="-144">
                <a:solidFill>
                  <a:srgbClr val="000000"/>
                </a:solidFill>
                <a:latin typeface="Open Sauce"/>
                <a:ea typeface="Open Sauce"/>
                <a:cs typeface="Open Sauce"/>
                <a:sym typeface="Open Sauce"/>
              </a:rPr>
              <a:t>www.</a:t>
            </a:r>
            <a:r>
              <a:rPr lang="en-US" sz="2000" spc="-144" strike="noStrike" u="none">
                <a:solidFill>
                  <a:srgbClr val="000000"/>
                </a:solidFill>
                <a:latin typeface="Open Sauce"/>
                <a:ea typeface="Open Sauce"/>
                <a:cs typeface="Open Sauce"/>
                <a:sym typeface="Open Sauce"/>
              </a:rPr>
              <a:t>a</a:t>
            </a:r>
            <a:r>
              <a:rPr lang="en-US" sz="2000" spc="-144" strike="noStrike" u="none">
                <a:solidFill>
                  <a:srgbClr val="000000"/>
                </a:solidFill>
                <a:latin typeface="Open Sauce"/>
                <a:ea typeface="Open Sauce"/>
                <a:cs typeface="Open Sauce"/>
                <a:sym typeface="Open Sauce"/>
              </a:rPr>
              <a:t>v</a:t>
            </a:r>
            <a:r>
              <a:rPr lang="en-US" sz="2000" spc="-144" strike="noStrike" u="none">
                <a:solidFill>
                  <a:srgbClr val="000000"/>
                </a:solidFill>
                <a:latin typeface="Open Sauce"/>
                <a:ea typeface="Open Sauce"/>
                <a:cs typeface="Open Sauce"/>
                <a:sym typeface="Open Sauce"/>
              </a:rPr>
              <a:t>e</a:t>
            </a:r>
            <a:r>
              <a:rPr lang="en-US" sz="2000" spc="-144" strike="noStrike" u="none">
                <a:solidFill>
                  <a:srgbClr val="000000"/>
                </a:solidFill>
                <a:latin typeface="Open Sauce"/>
                <a:ea typeface="Open Sauce"/>
                <a:cs typeface="Open Sauce"/>
                <a:sym typeface="Open Sauce"/>
              </a:rPr>
              <a:t>xt</a:t>
            </a:r>
            <a:r>
              <a:rPr lang="en-US" sz="2000" spc="-144" strike="noStrike" u="none">
                <a:solidFill>
                  <a:srgbClr val="000000"/>
                </a:solidFill>
                <a:latin typeface="Open Sauce"/>
                <a:ea typeface="Open Sauce"/>
                <a:cs typeface="Open Sauce"/>
                <a:sym typeface="Open Sauce"/>
              </a:rPr>
              <a:t>ender</a:t>
            </a:r>
            <a:r>
              <a:rPr lang="en-US" sz="2000" spc="-144" strike="noStrike" u="none">
                <a:solidFill>
                  <a:srgbClr val="000000"/>
                </a:solidFill>
                <a:latin typeface="Open Sauce"/>
                <a:ea typeface="Open Sauce"/>
                <a:cs typeface="Open Sauce"/>
                <a:sym typeface="Open Sauce"/>
              </a:rPr>
              <a:t>.c</a:t>
            </a:r>
            <a:r>
              <a:rPr lang="en-US" sz="2000" spc="-144" strike="noStrike" u="none">
                <a:solidFill>
                  <a:srgbClr val="000000"/>
                </a:solidFill>
                <a:latin typeface="Open Sauce"/>
                <a:ea typeface="Open Sauce"/>
                <a:cs typeface="Open Sauce"/>
                <a:sym typeface="Open Sauce"/>
              </a:rPr>
              <a:t>o</a:t>
            </a:r>
            <a:r>
              <a:rPr lang="en-US" sz="2000" spc="-144" strike="noStrike" u="none">
                <a:solidFill>
                  <a:srgbClr val="000000"/>
                </a:solidFill>
                <a:latin typeface="Open Sauce"/>
                <a:ea typeface="Open Sauce"/>
                <a:cs typeface="Open Sauce"/>
                <a:sym typeface="Open Sauce"/>
              </a:rPr>
              <a:t>m</a:t>
            </a:r>
          </a:p>
        </p:txBody>
      </p:sp>
      <p:grpSp>
        <p:nvGrpSpPr>
          <p:cNvPr name="Group 16" id="16"/>
          <p:cNvGrpSpPr/>
          <p:nvPr/>
        </p:nvGrpSpPr>
        <p:grpSpPr>
          <a:xfrm rot="0">
            <a:off x="-7691452" y="8054633"/>
            <a:ext cx="16230600" cy="761645"/>
            <a:chOff x="0" y="0"/>
            <a:chExt cx="4274726" cy="200598"/>
          </a:xfrm>
        </p:grpSpPr>
        <p:sp>
          <p:nvSpPr>
            <p:cNvPr name="Freeform 17" id="17"/>
            <p:cNvSpPr/>
            <p:nvPr/>
          </p:nvSpPr>
          <p:spPr>
            <a:xfrm flipH="false" flipV="false" rot="0">
              <a:off x="0" y="0"/>
              <a:ext cx="4274726" cy="200598"/>
            </a:xfrm>
            <a:custGeom>
              <a:avLst/>
              <a:gdLst/>
              <a:ahLst/>
              <a:cxnLst/>
              <a:rect r="r" b="b" t="t" l="l"/>
              <a:pathLst>
                <a:path h="200598" w="4274726">
                  <a:moveTo>
                    <a:pt x="24327" y="0"/>
                  </a:moveTo>
                  <a:lnTo>
                    <a:pt x="4250399" y="0"/>
                  </a:lnTo>
                  <a:cubicBezTo>
                    <a:pt x="4263834" y="0"/>
                    <a:pt x="4274726" y="10891"/>
                    <a:pt x="4274726" y="24327"/>
                  </a:cubicBezTo>
                  <a:lnTo>
                    <a:pt x="4274726" y="176271"/>
                  </a:lnTo>
                  <a:cubicBezTo>
                    <a:pt x="4274726" y="189706"/>
                    <a:pt x="4263834" y="200598"/>
                    <a:pt x="4250399" y="200598"/>
                  </a:cubicBezTo>
                  <a:lnTo>
                    <a:pt x="24327" y="200598"/>
                  </a:lnTo>
                  <a:cubicBezTo>
                    <a:pt x="17875" y="200598"/>
                    <a:pt x="11687" y="198035"/>
                    <a:pt x="7125" y="193473"/>
                  </a:cubicBezTo>
                  <a:cubicBezTo>
                    <a:pt x="2563" y="188911"/>
                    <a:pt x="0" y="182723"/>
                    <a:pt x="0" y="176271"/>
                  </a:cubicBezTo>
                  <a:lnTo>
                    <a:pt x="0" y="24327"/>
                  </a:lnTo>
                  <a:cubicBezTo>
                    <a:pt x="0" y="10891"/>
                    <a:pt x="10891" y="0"/>
                    <a:pt x="24327" y="0"/>
                  </a:cubicBezTo>
                  <a:close/>
                </a:path>
              </a:pathLst>
            </a:custGeom>
            <a:solidFill>
              <a:srgbClr val="F50404"/>
            </a:solidFill>
          </p:spPr>
        </p:sp>
        <p:sp>
          <p:nvSpPr>
            <p:cNvPr name="TextBox 18" id="18"/>
            <p:cNvSpPr txBox="true"/>
            <p:nvPr/>
          </p:nvSpPr>
          <p:spPr>
            <a:xfrm>
              <a:off x="0" y="28575"/>
              <a:ext cx="4274726" cy="172023"/>
            </a:xfrm>
            <a:prstGeom prst="rect">
              <a:avLst/>
            </a:prstGeom>
          </p:spPr>
          <p:txBody>
            <a:bodyPr anchor="ctr" rtlCol="false" tIns="50800" lIns="50800" bIns="50800" rIns="50800"/>
            <a:lstStyle/>
            <a:p>
              <a:pPr algn="ctr">
                <a:lnSpc>
                  <a:spcPts val="2060"/>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739359" y="7875734"/>
            <a:ext cx="4822533" cy="4822533"/>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2350"/>
            </a:solidFill>
            <a:ln cap="rnd">
              <a:noFill/>
              <a:prstDash val="solid"/>
              <a:round/>
            </a:ln>
          </p:spPr>
        </p:sp>
        <p:sp>
          <p:nvSpPr>
            <p:cNvPr name="TextBox 4" id="4"/>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5" id="5"/>
          <p:cNvGrpSpPr/>
          <p:nvPr/>
        </p:nvGrpSpPr>
        <p:grpSpPr>
          <a:xfrm rot="0">
            <a:off x="12615782" y="5845636"/>
            <a:ext cx="4643518" cy="3412664"/>
            <a:chOff x="0" y="0"/>
            <a:chExt cx="1222984" cy="898809"/>
          </a:xfrm>
        </p:grpSpPr>
        <p:sp>
          <p:nvSpPr>
            <p:cNvPr name="Freeform 6" id="6"/>
            <p:cNvSpPr/>
            <p:nvPr/>
          </p:nvSpPr>
          <p:spPr>
            <a:xfrm flipH="false" flipV="false" rot="0">
              <a:off x="0" y="0"/>
              <a:ext cx="1222984" cy="898809"/>
            </a:xfrm>
            <a:custGeom>
              <a:avLst/>
              <a:gdLst/>
              <a:ahLst/>
              <a:cxnLst/>
              <a:rect r="r" b="b" t="t" l="l"/>
              <a:pathLst>
                <a:path h="898809" w="1222984">
                  <a:moveTo>
                    <a:pt x="85030" y="0"/>
                  </a:moveTo>
                  <a:lnTo>
                    <a:pt x="1137954" y="0"/>
                  </a:lnTo>
                  <a:cubicBezTo>
                    <a:pt x="1184915" y="0"/>
                    <a:pt x="1222984" y="38069"/>
                    <a:pt x="1222984" y="85030"/>
                  </a:cubicBezTo>
                  <a:lnTo>
                    <a:pt x="1222984" y="813779"/>
                  </a:lnTo>
                  <a:cubicBezTo>
                    <a:pt x="1222984" y="860739"/>
                    <a:pt x="1184915" y="898809"/>
                    <a:pt x="1137954" y="898809"/>
                  </a:cubicBezTo>
                  <a:lnTo>
                    <a:pt x="85030" y="898809"/>
                  </a:lnTo>
                  <a:cubicBezTo>
                    <a:pt x="38069" y="898809"/>
                    <a:pt x="0" y="860739"/>
                    <a:pt x="0" y="813779"/>
                  </a:cubicBezTo>
                  <a:lnTo>
                    <a:pt x="0" y="85030"/>
                  </a:lnTo>
                  <a:cubicBezTo>
                    <a:pt x="0" y="38069"/>
                    <a:pt x="38069" y="0"/>
                    <a:pt x="85030" y="0"/>
                  </a:cubicBezTo>
                  <a:close/>
                </a:path>
              </a:pathLst>
            </a:custGeom>
            <a:solidFill>
              <a:srgbClr val="012350"/>
            </a:solidFill>
            <a:ln cap="rnd">
              <a:noFill/>
              <a:prstDash val="solid"/>
              <a:round/>
            </a:ln>
          </p:spPr>
        </p:sp>
        <p:sp>
          <p:nvSpPr>
            <p:cNvPr name="TextBox 7" id="7"/>
            <p:cNvSpPr txBox="true"/>
            <p:nvPr/>
          </p:nvSpPr>
          <p:spPr>
            <a:xfrm>
              <a:off x="0" y="28575"/>
              <a:ext cx="1222984" cy="870234"/>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8" id="8"/>
          <p:cNvGrpSpPr/>
          <p:nvPr/>
        </p:nvGrpSpPr>
        <p:grpSpPr>
          <a:xfrm rot="0">
            <a:off x="12615782" y="2833888"/>
            <a:ext cx="4643518" cy="3412664"/>
            <a:chOff x="0" y="0"/>
            <a:chExt cx="1222984" cy="898809"/>
          </a:xfrm>
        </p:grpSpPr>
        <p:sp>
          <p:nvSpPr>
            <p:cNvPr name="Freeform 9" id="9"/>
            <p:cNvSpPr/>
            <p:nvPr/>
          </p:nvSpPr>
          <p:spPr>
            <a:xfrm flipH="false" flipV="false" rot="0">
              <a:off x="0" y="0"/>
              <a:ext cx="1222984" cy="898809"/>
            </a:xfrm>
            <a:custGeom>
              <a:avLst/>
              <a:gdLst/>
              <a:ahLst/>
              <a:cxnLst/>
              <a:rect r="r" b="b" t="t" l="l"/>
              <a:pathLst>
                <a:path h="898809" w="1222984">
                  <a:moveTo>
                    <a:pt x="85030" y="0"/>
                  </a:moveTo>
                  <a:lnTo>
                    <a:pt x="1137954" y="0"/>
                  </a:lnTo>
                  <a:cubicBezTo>
                    <a:pt x="1184915" y="0"/>
                    <a:pt x="1222984" y="38069"/>
                    <a:pt x="1222984" y="85030"/>
                  </a:cubicBezTo>
                  <a:lnTo>
                    <a:pt x="1222984" y="813779"/>
                  </a:lnTo>
                  <a:cubicBezTo>
                    <a:pt x="1222984" y="860739"/>
                    <a:pt x="1184915" y="898809"/>
                    <a:pt x="1137954" y="898809"/>
                  </a:cubicBezTo>
                  <a:lnTo>
                    <a:pt x="85030" y="898809"/>
                  </a:lnTo>
                  <a:cubicBezTo>
                    <a:pt x="38069" y="898809"/>
                    <a:pt x="0" y="860739"/>
                    <a:pt x="0" y="813779"/>
                  </a:cubicBezTo>
                  <a:lnTo>
                    <a:pt x="0" y="85030"/>
                  </a:lnTo>
                  <a:cubicBezTo>
                    <a:pt x="0" y="38069"/>
                    <a:pt x="38069" y="0"/>
                    <a:pt x="85030" y="0"/>
                  </a:cubicBezTo>
                  <a:close/>
                </a:path>
              </a:pathLst>
            </a:custGeom>
            <a:solidFill>
              <a:srgbClr val="F50404"/>
            </a:solidFill>
            <a:ln cap="rnd">
              <a:noFill/>
              <a:prstDash val="solid"/>
              <a:round/>
            </a:ln>
          </p:spPr>
        </p:sp>
        <p:sp>
          <p:nvSpPr>
            <p:cNvPr name="TextBox 10" id="10"/>
            <p:cNvSpPr txBox="true"/>
            <p:nvPr/>
          </p:nvSpPr>
          <p:spPr>
            <a:xfrm>
              <a:off x="0" y="28575"/>
              <a:ext cx="1222984" cy="870234"/>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11" id="11"/>
          <p:cNvGrpSpPr/>
          <p:nvPr/>
        </p:nvGrpSpPr>
        <p:grpSpPr>
          <a:xfrm rot="0">
            <a:off x="9693729" y="3486393"/>
            <a:ext cx="5441036" cy="5119403"/>
            <a:chOff x="0" y="0"/>
            <a:chExt cx="1866938" cy="1756579"/>
          </a:xfrm>
        </p:grpSpPr>
        <p:sp>
          <p:nvSpPr>
            <p:cNvPr name="Freeform 12" id="12"/>
            <p:cNvSpPr/>
            <p:nvPr/>
          </p:nvSpPr>
          <p:spPr>
            <a:xfrm flipH="false" flipV="false" rot="0">
              <a:off x="0" y="0"/>
              <a:ext cx="1866938" cy="1756579"/>
            </a:xfrm>
            <a:custGeom>
              <a:avLst/>
              <a:gdLst/>
              <a:ahLst/>
              <a:cxnLst/>
              <a:rect r="r" b="b" t="t" l="l"/>
              <a:pathLst>
                <a:path h="1756579" w="1866938">
                  <a:moveTo>
                    <a:pt x="32726" y="0"/>
                  </a:moveTo>
                  <a:lnTo>
                    <a:pt x="1834212" y="0"/>
                  </a:lnTo>
                  <a:cubicBezTo>
                    <a:pt x="1852286" y="0"/>
                    <a:pt x="1866938" y="14652"/>
                    <a:pt x="1866938" y="32726"/>
                  </a:cubicBezTo>
                  <a:lnTo>
                    <a:pt x="1866938" y="1723853"/>
                  </a:lnTo>
                  <a:cubicBezTo>
                    <a:pt x="1866938" y="1732532"/>
                    <a:pt x="1863490" y="1740856"/>
                    <a:pt x="1857353" y="1746993"/>
                  </a:cubicBezTo>
                  <a:cubicBezTo>
                    <a:pt x="1851215" y="1753131"/>
                    <a:pt x="1842892" y="1756579"/>
                    <a:pt x="1834212" y="1756579"/>
                  </a:cubicBezTo>
                  <a:lnTo>
                    <a:pt x="32726" y="1756579"/>
                  </a:lnTo>
                  <a:cubicBezTo>
                    <a:pt x="14652" y="1756579"/>
                    <a:pt x="0" y="1741927"/>
                    <a:pt x="0" y="1723853"/>
                  </a:cubicBezTo>
                  <a:lnTo>
                    <a:pt x="0" y="32726"/>
                  </a:lnTo>
                  <a:cubicBezTo>
                    <a:pt x="0" y="24047"/>
                    <a:pt x="3448" y="15723"/>
                    <a:pt x="9585" y="9585"/>
                  </a:cubicBezTo>
                  <a:cubicBezTo>
                    <a:pt x="15723" y="3448"/>
                    <a:pt x="24047" y="0"/>
                    <a:pt x="32726" y="0"/>
                  </a:cubicBezTo>
                  <a:close/>
                </a:path>
              </a:pathLst>
            </a:custGeom>
            <a:blipFill>
              <a:blip r:embed="rId2"/>
              <a:stretch>
                <a:fillRect l="0" t="-2438" r="0" b="-2438"/>
              </a:stretch>
            </a:blipFill>
            <a:ln w="38100" cap="rnd">
              <a:solidFill>
                <a:srgbClr val="000000"/>
              </a:solidFill>
              <a:prstDash val="solid"/>
              <a:round/>
            </a:ln>
          </p:spPr>
        </p:sp>
      </p:grpSp>
      <p:sp>
        <p:nvSpPr>
          <p:cNvPr name="TextBox 13" id="13"/>
          <p:cNvSpPr txBox="true"/>
          <p:nvPr/>
        </p:nvSpPr>
        <p:spPr>
          <a:xfrm rot="0">
            <a:off x="1028700" y="2190068"/>
            <a:ext cx="7741817" cy="556640"/>
          </a:xfrm>
          <a:prstGeom prst="rect">
            <a:avLst/>
          </a:prstGeom>
        </p:spPr>
        <p:txBody>
          <a:bodyPr anchor="t" rtlCol="false" tIns="0" lIns="0" bIns="0" rIns="0">
            <a:spAutoFit/>
          </a:bodyPr>
          <a:lstStyle/>
          <a:p>
            <a:pPr algn="just">
              <a:lnSpc>
                <a:spcPts val="3821"/>
              </a:lnSpc>
            </a:pPr>
            <a:r>
              <a:rPr lang="en-US" sz="4899">
                <a:solidFill>
                  <a:srgbClr val="012350"/>
                </a:solidFill>
                <a:latin typeface="Bebas Neue Cyrillic"/>
                <a:ea typeface="Bebas Neue Cyrillic"/>
                <a:cs typeface="Bebas Neue Cyrillic"/>
                <a:sym typeface="Bebas Neue Cyrillic"/>
              </a:rPr>
              <a:t>COST-EFFECTIVE GROWTH FOR ALL SIZES </a:t>
            </a:r>
          </a:p>
        </p:txBody>
      </p:sp>
      <p:sp>
        <p:nvSpPr>
          <p:cNvPr name="Freeform 14" id="14"/>
          <p:cNvSpPr/>
          <p:nvPr/>
        </p:nvSpPr>
        <p:spPr>
          <a:xfrm flipH="false" flipV="false" rot="0">
            <a:off x="776164" y="246513"/>
            <a:ext cx="2017010" cy="2017010"/>
          </a:xfrm>
          <a:custGeom>
            <a:avLst/>
            <a:gdLst/>
            <a:ahLst/>
            <a:cxnLst/>
            <a:rect r="r" b="b" t="t" l="l"/>
            <a:pathLst>
              <a:path h="2017010" w="2017010">
                <a:moveTo>
                  <a:pt x="0" y="0"/>
                </a:moveTo>
                <a:lnTo>
                  <a:pt x="2017010" y="0"/>
                </a:lnTo>
                <a:lnTo>
                  <a:pt x="2017010" y="2017010"/>
                </a:lnTo>
                <a:lnTo>
                  <a:pt x="0" y="2017010"/>
                </a:lnTo>
                <a:lnTo>
                  <a:pt x="0" y="0"/>
                </a:lnTo>
                <a:close/>
              </a:path>
            </a:pathLst>
          </a:custGeom>
          <a:blipFill>
            <a:blip r:embed="rId3"/>
            <a:stretch>
              <a:fillRect l="0" t="0" r="0" b="0"/>
            </a:stretch>
          </a:blipFill>
        </p:spPr>
      </p:sp>
      <p:sp>
        <p:nvSpPr>
          <p:cNvPr name="TextBox 15" id="15"/>
          <p:cNvSpPr txBox="true"/>
          <p:nvPr/>
        </p:nvSpPr>
        <p:spPr>
          <a:xfrm rot="0">
            <a:off x="1028700" y="2934925"/>
            <a:ext cx="8196485" cy="1325753"/>
          </a:xfrm>
          <a:prstGeom prst="rect">
            <a:avLst/>
          </a:prstGeom>
        </p:spPr>
        <p:txBody>
          <a:bodyPr anchor="t" rtlCol="false" tIns="0" lIns="0" bIns="0" rIns="0">
            <a:spAutoFit/>
          </a:bodyPr>
          <a:lstStyle/>
          <a:p>
            <a:pPr algn="just" marL="0" indent="0" lvl="0">
              <a:lnSpc>
                <a:spcPts val="2640"/>
              </a:lnSpc>
            </a:pPr>
            <a:r>
              <a:rPr lang="en-US" sz="1899" spc="-136">
                <a:solidFill>
                  <a:srgbClr val="000000"/>
                </a:solidFill>
                <a:latin typeface="Canva Sans"/>
                <a:ea typeface="Canva Sans"/>
                <a:cs typeface="Canva Sans"/>
                <a:sym typeface="Canva Sans"/>
              </a:rPr>
              <a:t>I</a:t>
            </a:r>
            <a:r>
              <a:rPr lang="en-US" sz="1899" spc="-136" strike="noStrike" u="none">
                <a:solidFill>
                  <a:srgbClr val="000000"/>
                </a:solidFill>
                <a:latin typeface="Canva Sans"/>
                <a:ea typeface="Canva Sans"/>
                <a:cs typeface="Canva Sans"/>
                <a:sym typeface="Canva Sans"/>
              </a:rPr>
              <a:t>n the view of IT departments, KVM Extender Over IP is no longer a luxury. It allows for solving problems in a fraction of the conventional system with a lower overhead cost. It will enable the technicians to resolve the system challenges in real time, regardless of their proximity to the machines. </a:t>
            </a:r>
          </a:p>
        </p:txBody>
      </p:sp>
      <p:sp>
        <p:nvSpPr>
          <p:cNvPr name="TextBox 16" id="16"/>
          <p:cNvSpPr txBox="true"/>
          <p:nvPr/>
        </p:nvSpPr>
        <p:spPr>
          <a:xfrm rot="0">
            <a:off x="1028700" y="5161150"/>
            <a:ext cx="6795056" cy="556640"/>
          </a:xfrm>
          <a:prstGeom prst="rect">
            <a:avLst/>
          </a:prstGeom>
        </p:spPr>
        <p:txBody>
          <a:bodyPr anchor="t" rtlCol="false" tIns="0" lIns="0" bIns="0" rIns="0">
            <a:spAutoFit/>
          </a:bodyPr>
          <a:lstStyle/>
          <a:p>
            <a:pPr algn="just">
              <a:lnSpc>
                <a:spcPts val="3821"/>
              </a:lnSpc>
            </a:pPr>
            <a:r>
              <a:rPr lang="en-US" sz="4899">
                <a:solidFill>
                  <a:srgbClr val="012350"/>
                </a:solidFill>
                <a:latin typeface="Bebas Neue Cyrillic"/>
                <a:ea typeface="Bebas Neue Cyrillic"/>
                <a:cs typeface="Bebas Neue Cyrillic"/>
                <a:sym typeface="Bebas Neue Cyrillic"/>
              </a:rPr>
              <a:t>THE FINAL WORD</a:t>
            </a:r>
          </a:p>
        </p:txBody>
      </p:sp>
      <p:sp>
        <p:nvSpPr>
          <p:cNvPr name="TextBox 17" id="17"/>
          <p:cNvSpPr txBox="true"/>
          <p:nvPr/>
        </p:nvSpPr>
        <p:spPr>
          <a:xfrm rot="0">
            <a:off x="1028700" y="6007994"/>
            <a:ext cx="8011316" cy="1325753"/>
          </a:xfrm>
          <a:prstGeom prst="rect">
            <a:avLst/>
          </a:prstGeom>
        </p:spPr>
        <p:txBody>
          <a:bodyPr anchor="t" rtlCol="false" tIns="0" lIns="0" bIns="0" rIns="0">
            <a:spAutoFit/>
          </a:bodyPr>
          <a:lstStyle/>
          <a:p>
            <a:pPr algn="just" marL="0" indent="0" lvl="0">
              <a:lnSpc>
                <a:spcPts val="2640"/>
              </a:lnSpc>
            </a:pPr>
            <a:r>
              <a:rPr lang="en-US" sz="1899" spc="-136">
                <a:solidFill>
                  <a:srgbClr val="000000"/>
                </a:solidFill>
                <a:latin typeface="Canva Sans"/>
                <a:ea typeface="Canva Sans"/>
                <a:cs typeface="Canva Sans"/>
                <a:sym typeface="Canva Sans"/>
              </a:rPr>
              <a:t>S</a:t>
            </a:r>
            <a:r>
              <a:rPr lang="en-US" sz="1899" spc="-136" strike="noStrike" u="none">
                <a:solidFill>
                  <a:srgbClr val="000000"/>
                </a:solidFill>
                <a:latin typeface="Canva Sans"/>
                <a:ea typeface="Canva Sans"/>
                <a:cs typeface="Canva Sans"/>
                <a:sym typeface="Canva Sans"/>
              </a:rPr>
              <a:t>treamlined productivity and flexible security are two characteristics sought after in today’s workspace solutions. A </a:t>
            </a:r>
            <a:r>
              <a:rPr lang="en-US" sz="1899" spc="-136" strike="noStrike" u="sng">
                <a:solidFill>
                  <a:srgbClr val="000000"/>
                </a:solidFill>
                <a:latin typeface="Canva Sans"/>
                <a:ea typeface="Canva Sans"/>
                <a:cs typeface="Canva Sans"/>
                <a:sym typeface="Canva Sans"/>
                <a:hlinkClick r:id="rId4" tooltip="https://www.avextender.com"/>
              </a:rPr>
              <a:t>KVM Extender over IP</a:t>
            </a:r>
            <a:r>
              <a:rPr lang="en-US" sz="1899" spc="-136" strike="noStrike" u="none">
                <a:solidFill>
                  <a:srgbClr val="000000"/>
                </a:solidFill>
                <a:latin typeface="Canva Sans"/>
                <a:ea typeface="Canva Sans"/>
                <a:cs typeface="Canva Sans"/>
                <a:sym typeface="Canva Sans"/>
              </a:rPr>
              <a:t> enables companies to control employee productivity and data resources while allowing employees to work remotely. </a:t>
            </a:r>
          </a:p>
        </p:txBody>
      </p:sp>
      <p:sp>
        <p:nvSpPr>
          <p:cNvPr name="TextBox 18" id="18"/>
          <p:cNvSpPr txBox="true"/>
          <p:nvPr/>
        </p:nvSpPr>
        <p:spPr>
          <a:xfrm rot="0">
            <a:off x="6370249" y="9485462"/>
            <a:ext cx="6073644" cy="271780"/>
          </a:xfrm>
          <a:prstGeom prst="rect">
            <a:avLst/>
          </a:prstGeom>
        </p:spPr>
        <p:txBody>
          <a:bodyPr anchor="t" rtlCol="false" tIns="0" lIns="0" bIns="0" rIns="0">
            <a:spAutoFit/>
          </a:bodyPr>
          <a:lstStyle/>
          <a:p>
            <a:pPr algn="ctr" marL="0" indent="0" lvl="0">
              <a:lnSpc>
                <a:spcPts val="2060"/>
              </a:lnSpc>
            </a:pPr>
            <a:r>
              <a:rPr lang="en-US" sz="2000" spc="-144">
                <a:solidFill>
                  <a:srgbClr val="FFFFFF"/>
                </a:solidFill>
                <a:latin typeface="Open Sauce"/>
                <a:ea typeface="Open Sauce"/>
                <a:cs typeface="Open Sauce"/>
                <a:sym typeface="Open Sauce"/>
              </a:rPr>
              <a:t>www.</a:t>
            </a:r>
            <a:r>
              <a:rPr lang="en-US" sz="2000" spc="-144" strike="noStrike" u="none">
                <a:solidFill>
                  <a:srgbClr val="FFFFFF"/>
                </a:solidFill>
                <a:latin typeface="Open Sauce"/>
                <a:ea typeface="Open Sauce"/>
                <a:cs typeface="Open Sauce"/>
                <a:sym typeface="Open Sauce"/>
              </a:rPr>
              <a:t>a</a:t>
            </a:r>
            <a:r>
              <a:rPr lang="en-US" sz="2000" spc="-144" strike="noStrike" u="none">
                <a:solidFill>
                  <a:srgbClr val="FFFFFF"/>
                </a:solidFill>
                <a:latin typeface="Open Sauce"/>
                <a:ea typeface="Open Sauce"/>
                <a:cs typeface="Open Sauce"/>
                <a:sym typeface="Open Sauce"/>
              </a:rPr>
              <a:t>v</a:t>
            </a:r>
            <a:r>
              <a:rPr lang="en-US" sz="2000" spc="-144" strike="noStrike" u="none">
                <a:solidFill>
                  <a:srgbClr val="FFFFFF"/>
                </a:solidFill>
                <a:latin typeface="Open Sauce"/>
                <a:ea typeface="Open Sauce"/>
                <a:cs typeface="Open Sauce"/>
                <a:sym typeface="Open Sauce"/>
              </a:rPr>
              <a:t>e</a:t>
            </a:r>
            <a:r>
              <a:rPr lang="en-US" sz="2000" spc="-144" strike="noStrike" u="none">
                <a:solidFill>
                  <a:srgbClr val="FFFFFF"/>
                </a:solidFill>
                <a:latin typeface="Open Sauce"/>
                <a:ea typeface="Open Sauce"/>
                <a:cs typeface="Open Sauce"/>
                <a:sym typeface="Open Sauce"/>
              </a:rPr>
              <a:t>xt</a:t>
            </a:r>
            <a:r>
              <a:rPr lang="en-US" sz="2000" spc="-144" strike="noStrike" u="none">
                <a:solidFill>
                  <a:srgbClr val="FFFFFF"/>
                </a:solidFill>
                <a:latin typeface="Open Sauce"/>
                <a:ea typeface="Open Sauce"/>
                <a:cs typeface="Open Sauce"/>
                <a:sym typeface="Open Sauce"/>
              </a:rPr>
              <a:t>ender</a:t>
            </a:r>
            <a:r>
              <a:rPr lang="en-US" sz="2000" spc="-144" strike="noStrike" u="none">
                <a:solidFill>
                  <a:srgbClr val="FFFFFF"/>
                </a:solidFill>
                <a:latin typeface="Open Sauce"/>
                <a:ea typeface="Open Sauce"/>
                <a:cs typeface="Open Sauce"/>
                <a:sym typeface="Open Sauce"/>
              </a:rPr>
              <a:t>.c</a:t>
            </a:r>
            <a:r>
              <a:rPr lang="en-US" sz="2000" spc="-144" strike="noStrike" u="none">
                <a:solidFill>
                  <a:srgbClr val="FFFFFF"/>
                </a:solidFill>
                <a:latin typeface="Open Sauce"/>
                <a:ea typeface="Open Sauce"/>
                <a:cs typeface="Open Sauce"/>
                <a:sym typeface="Open Sauce"/>
              </a:rPr>
              <a:t>o</a:t>
            </a:r>
            <a:r>
              <a:rPr lang="en-US" sz="2000" spc="-144" strike="noStrike" u="none">
                <a:solidFill>
                  <a:srgbClr val="FFFFFF"/>
                </a:solidFill>
                <a:latin typeface="Open Sauce"/>
                <a:ea typeface="Open Sauce"/>
                <a:cs typeface="Open Sauce"/>
                <a:sym typeface="Open Sauce"/>
              </a:rPr>
              <a:t>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541342" y="3560895"/>
            <a:ext cx="6874583" cy="3614305"/>
            <a:chOff x="0" y="0"/>
            <a:chExt cx="1962830" cy="1031956"/>
          </a:xfrm>
        </p:grpSpPr>
        <p:sp>
          <p:nvSpPr>
            <p:cNvPr name="Freeform 3" id="3"/>
            <p:cNvSpPr/>
            <p:nvPr/>
          </p:nvSpPr>
          <p:spPr>
            <a:xfrm flipH="false" flipV="false" rot="0">
              <a:off x="0" y="0"/>
              <a:ext cx="1962830" cy="1031956"/>
            </a:xfrm>
            <a:custGeom>
              <a:avLst/>
              <a:gdLst/>
              <a:ahLst/>
              <a:cxnLst/>
              <a:rect r="r" b="b" t="t" l="l"/>
              <a:pathLst>
                <a:path h="1031956" w="1962830">
                  <a:moveTo>
                    <a:pt x="57434" y="0"/>
                  </a:moveTo>
                  <a:lnTo>
                    <a:pt x="1905396" y="0"/>
                  </a:lnTo>
                  <a:cubicBezTo>
                    <a:pt x="1937116" y="0"/>
                    <a:pt x="1962830" y="25714"/>
                    <a:pt x="1962830" y="57434"/>
                  </a:cubicBezTo>
                  <a:lnTo>
                    <a:pt x="1962830" y="974521"/>
                  </a:lnTo>
                  <a:cubicBezTo>
                    <a:pt x="1962830" y="989754"/>
                    <a:pt x="1956779" y="1004363"/>
                    <a:pt x="1946008" y="1015134"/>
                  </a:cubicBezTo>
                  <a:cubicBezTo>
                    <a:pt x="1935237" y="1025905"/>
                    <a:pt x="1920628" y="1031956"/>
                    <a:pt x="1905396" y="1031956"/>
                  </a:cubicBezTo>
                  <a:lnTo>
                    <a:pt x="57434" y="1031956"/>
                  </a:lnTo>
                  <a:cubicBezTo>
                    <a:pt x="25714" y="1031956"/>
                    <a:pt x="0" y="1006241"/>
                    <a:pt x="0" y="974521"/>
                  </a:cubicBezTo>
                  <a:lnTo>
                    <a:pt x="0" y="57434"/>
                  </a:lnTo>
                  <a:cubicBezTo>
                    <a:pt x="0" y="25714"/>
                    <a:pt x="25714" y="0"/>
                    <a:pt x="57434" y="0"/>
                  </a:cubicBezTo>
                  <a:close/>
                </a:path>
              </a:pathLst>
            </a:custGeom>
            <a:solidFill>
              <a:srgbClr val="F50404"/>
            </a:solidFill>
            <a:ln cap="rnd">
              <a:noFill/>
              <a:prstDash val="solid"/>
              <a:round/>
            </a:ln>
          </p:spPr>
        </p:sp>
        <p:sp>
          <p:nvSpPr>
            <p:cNvPr name="TextBox 4" id="4"/>
            <p:cNvSpPr txBox="true"/>
            <p:nvPr/>
          </p:nvSpPr>
          <p:spPr>
            <a:xfrm>
              <a:off x="0" y="28575"/>
              <a:ext cx="1962830" cy="1003381"/>
            </a:xfrm>
            <a:prstGeom prst="rect">
              <a:avLst/>
            </a:prstGeom>
          </p:spPr>
          <p:txBody>
            <a:bodyPr anchor="ctr" rtlCol="false" tIns="50800" lIns="50800" bIns="50800" rIns="50800"/>
            <a:lstStyle/>
            <a:p>
              <a:pPr algn="ctr" marL="0" indent="0" lvl="0">
                <a:lnSpc>
                  <a:spcPts val="2060"/>
                </a:lnSpc>
                <a:spcBef>
                  <a:spcPct val="0"/>
                </a:spcBef>
              </a:pPr>
            </a:p>
          </p:txBody>
        </p:sp>
      </p:grpSp>
      <p:sp>
        <p:nvSpPr>
          <p:cNvPr name="Freeform 5" id="5"/>
          <p:cNvSpPr/>
          <p:nvPr/>
        </p:nvSpPr>
        <p:spPr>
          <a:xfrm flipH="false" flipV="false" rot="0">
            <a:off x="6298512" y="4312844"/>
            <a:ext cx="350461" cy="350461"/>
          </a:xfrm>
          <a:custGeom>
            <a:avLst/>
            <a:gdLst/>
            <a:ahLst/>
            <a:cxnLst/>
            <a:rect r="r" b="b" t="t" l="l"/>
            <a:pathLst>
              <a:path h="350461" w="350461">
                <a:moveTo>
                  <a:pt x="0" y="0"/>
                </a:moveTo>
                <a:lnTo>
                  <a:pt x="350462" y="0"/>
                </a:lnTo>
                <a:lnTo>
                  <a:pt x="350462" y="350461"/>
                </a:lnTo>
                <a:lnTo>
                  <a:pt x="0" y="3504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6" id="6"/>
          <p:cNvSpPr/>
          <p:nvPr/>
        </p:nvSpPr>
        <p:spPr>
          <a:xfrm flipH="false" flipV="false" rot="0">
            <a:off x="6298512" y="4966846"/>
            <a:ext cx="350461" cy="350461"/>
          </a:xfrm>
          <a:custGeom>
            <a:avLst/>
            <a:gdLst/>
            <a:ahLst/>
            <a:cxnLst/>
            <a:rect r="r" b="b" t="t" l="l"/>
            <a:pathLst>
              <a:path h="350461" w="350461">
                <a:moveTo>
                  <a:pt x="0" y="0"/>
                </a:moveTo>
                <a:lnTo>
                  <a:pt x="350462" y="0"/>
                </a:lnTo>
                <a:lnTo>
                  <a:pt x="350462" y="350461"/>
                </a:lnTo>
                <a:lnTo>
                  <a:pt x="0" y="3504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7" id="7"/>
          <p:cNvSpPr/>
          <p:nvPr/>
        </p:nvSpPr>
        <p:spPr>
          <a:xfrm flipH="false" flipV="false" rot="0">
            <a:off x="6298512" y="5569515"/>
            <a:ext cx="350461" cy="350461"/>
          </a:xfrm>
          <a:custGeom>
            <a:avLst/>
            <a:gdLst/>
            <a:ahLst/>
            <a:cxnLst/>
            <a:rect r="r" b="b" t="t" l="l"/>
            <a:pathLst>
              <a:path h="350461" w="350461">
                <a:moveTo>
                  <a:pt x="0" y="0"/>
                </a:moveTo>
                <a:lnTo>
                  <a:pt x="350462" y="0"/>
                </a:lnTo>
                <a:lnTo>
                  <a:pt x="350462" y="350462"/>
                </a:lnTo>
                <a:lnTo>
                  <a:pt x="0" y="3504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8" id="8"/>
          <p:cNvSpPr/>
          <p:nvPr/>
        </p:nvSpPr>
        <p:spPr>
          <a:xfrm flipH="false" flipV="false" rot="0">
            <a:off x="6298512" y="6302813"/>
            <a:ext cx="350461" cy="350461"/>
          </a:xfrm>
          <a:custGeom>
            <a:avLst/>
            <a:gdLst/>
            <a:ahLst/>
            <a:cxnLst/>
            <a:rect r="r" b="b" t="t" l="l"/>
            <a:pathLst>
              <a:path h="350461" w="350461">
                <a:moveTo>
                  <a:pt x="0" y="0"/>
                </a:moveTo>
                <a:lnTo>
                  <a:pt x="350462" y="0"/>
                </a:lnTo>
                <a:lnTo>
                  <a:pt x="350462" y="350461"/>
                </a:lnTo>
                <a:lnTo>
                  <a:pt x="0" y="35046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9" id="9"/>
          <p:cNvSpPr txBox="true"/>
          <p:nvPr/>
        </p:nvSpPr>
        <p:spPr>
          <a:xfrm rot="0">
            <a:off x="6934058" y="4376423"/>
            <a:ext cx="3485009" cy="295148"/>
          </a:xfrm>
          <a:prstGeom prst="rect">
            <a:avLst/>
          </a:prstGeom>
        </p:spPr>
        <p:txBody>
          <a:bodyPr anchor="t" rtlCol="false" tIns="0" lIns="0" bIns="0" rIns="0">
            <a:spAutoFit/>
          </a:bodyPr>
          <a:lstStyle/>
          <a:p>
            <a:pPr algn="l" marL="0" indent="0" lvl="0">
              <a:lnSpc>
                <a:spcPts val="2265"/>
              </a:lnSpc>
              <a:spcBef>
                <a:spcPct val="0"/>
              </a:spcBef>
            </a:pPr>
            <a:r>
              <a:rPr lang="en-US" sz="2199" spc="-158">
                <a:solidFill>
                  <a:srgbClr val="FFFFFF"/>
                </a:solidFill>
                <a:latin typeface="Open Sauce"/>
                <a:ea typeface="Open Sauce"/>
                <a:cs typeface="Open Sauce"/>
                <a:sym typeface="Open Sauce"/>
              </a:rPr>
              <a:t>886-</a:t>
            </a:r>
            <a:r>
              <a:rPr lang="en-US" sz="2199" spc="-158" strike="noStrike" u="none">
                <a:solidFill>
                  <a:srgbClr val="FFFFFF"/>
                </a:solidFill>
                <a:latin typeface="Open Sauce"/>
                <a:ea typeface="Open Sauce"/>
                <a:cs typeface="Open Sauce"/>
                <a:sym typeface="Open Sauce"/>
              </a:rPr>
              <a:t>2-</a:t>
            </a:r>
            <a:r>
              <a:rPr lang="en-US" sz="2199" spc="-158" strike="noStrike" u="none">
                <a:solidFill>
                  <a:srgbClr val="FFFFFF"/>
                </a:solidFill>
                <a:latin typeface="Open Sauce"/>
                <a:ea typeface="Open Sauce"/>
                <a:cs typeface="Open Sauce"/>
                <a:sym typeface="Open Sauce"/>
              </a:rPr>
              <a:t>2</a:t>
            </a:r>
            <a:r>
              <a:rPr lang="en-US" sz="2199" spc="-158" strike="noStrike" u="none">
                <a:solidFill>
                  <a:srgbClr val="FFFFFF"/>
                </a:solidFill>
                <a:latin typeface="Open Sauce"/>
                <a:ea typeface="Open Sauce"/>
                <a:cs typeface="Open Sauce"/>
                <a:sym typeface="Open Sauce"/>
              </a:rPr>
              <a:t>78</a:t>
            </a:r>
            <a:r>
              <a:rPr lang="en-US" sz="2199" spc="-158" strike="noStrike" u="none">
                <a:solidFill>
                  <a:srgbClr val="FFFFFF"/>
                </a:solidFill>
                <a:latin typeface="Open Sauce"/>
                <a:ea typeface="Open Sauce"/>
                <a:cs typeface="Open Sauce"/>
                <a:sym typeface="Open Sauce"/>
              </a:rPr>
              <a:t>833</a:t>
            </a:r>
            <a:r>
              <a:rPr lang="en-US" sz="2199" spc="-158" strike="noStrike" u="none">
                <a:solidFill>
                  <a:srgbClr val="FFFFFF"/>
                </a:solidFill>
                <a:latin typeface="Open Sauce"/>
                <a:ea typeface="Open Sauce"/>
                <a:cs typeface="Open Sauce"/>
                <a:sym typeface="Open Sauce"/>
              </a:rPr>
              <a:t>9</a:t>
            </a:r>
            <a:r>
              <a:rPr lang="en-US" sz="2199" spc="-158" strike="noStrike" u="none">
                <a:solidFill>
                  <a:srgbClr val="FFFFFF"/>
                </a:solidFill>
                <a:latin typeface="Open Sauce"/>
                <a:ea typeface="Open Sauce"/>
                <a:cs typeface="Open Sauce"/>
                <a:sym typeface="Open Sauce"/>
              </a:rPr>
              <a:t>9</a:t>
            </a:r>
          </a:p>
        </p:txBody>
      </p:sp>
      <p:sp>
        <p:nvSpPr>
          <p:cNvPr name="TextBox 10" id="10"/>
          <p:cNvSpPr txBox="true"/>
          <p:nvPr/>
        </p:nvSpPr>
        <p:spPr>
          <a:xfrm rot="0">
            <a:off x="6934058" y="5022159"/>
            <a:ext cx="4014765" cy="295148"/>
          </a:xfrm>
          <a:prstGeom prst="rect">
            <a:avLst/>
          </a:prstGeom>
        </p:spPr>
        <p:txBody>
          <a:bodyPr anchor="t" rtlCol="false" tIns="0" lIns="0" bIns="0" rIns="0">
            <a:spAutoFit/>
          </a:bodyPr>
          <a:lstStyle/>
          <a:p>
            <a:pPr algn="l" marL="0" indent="0" lvl="0">
              <a:lnSpc>
                <a:spcPts val="2265"/>
              </a:lnSpc>
              <a:spcBef>
                <a:spcPct val="0"/>
              </a:spcBef>
            </a:pPr>
            <a:r>
              <a:rPr lang="en-US" sz="2199" spc="-158" strike="noStrike" u="none">
                <a:solidFill>
                  <a:srgbClr val="FFFFFF"/>
                </a:solidFill>
                <a:latin typeface="Open Sauce"/>
                <a:ea typeface="Open Sauce"/>
                <a:cs typeface="Open Sauce"/>
                <a:sym typeface="Open Sauce"/>
              </a:rPr>
              <a:t>www.a</a:t>
            </a:r>
            <a:r>
              <a:rPr lang="en-US" sz="2199" spc="-158" strike="noStrike" u="none">
                <a:solidFill>
                  <a:srgbClr val="FFFFFF"/>
                </a:solidFill>
                <a:latin typeface="Open Sauce"/>
                <a:ea typeface="Open Sauce"/>
                <a:cs typeface="Open Sauce"/>
                <a:sym typeface="Open Sauce"/>
              </a:rPr>
              <a:t>v</a:t>
            </a:r>
            <a:r>
              <a:rPr lang="en-US" sz="2199" spc="-158" strike="noStrike" u="none">
                <a:solidFill>
                  <a:srgbClr val="FFFFFF"/>
                </a:solidFill>
                <a:latin typeface="Open Sauce"/>
                <a:ea typeface="Open Sauce"/>
                <a:cs typeface="Open Sauce"/>
                <a:sym typeface="Open Sauce"/>
              </a:rPr>
              <a:t>e</a:t>
            </a:r>
            <a:r>
              <a:rPr lang="en-US" sz="2199" spc="-158" strike="noStrike" u="none">
                <a:solidFill>
                  <a:srgbClr val="FFFFFF"/>
                </a:solidFill>
                <a:latin typeface="Open Sauce"/>
                <a:ea typeface="Open Sauce"/>
                <a:cs typeface="Open Sauce"/>
                <a:sym typeface="Open Sauce"/>
              </a:rPr>
              <a:t>x</a:t>
            </a:r>
            <a:r>
              <a:rPr lang="en-US" sz="2199" spc="-158" strike="noStrike" u="none">
                <a:solidFill>
                  <a:srgbClr val="FFFFFF"/>
                </a:solidFill>
                <a:latin typeface="Open Sauce"/>
                <a:ea typeface="Open Sauce"/>
                <a:cs typeface="Open Sauce"/>
                <a:sym typeface="Open Sauce"/>
              </a:rPr>
              <a:t>te</a:t>
            </a:r>
            <a:r>
              <a:rPr lang="en-US" sz="2199" spc="-158" strike="noStrike" u="none">
                <a:solidFill>
                  <a:srgbClr val="FFFFFF"/>
                </a:solidFill>
                <a:latin typeface="Open Sauce"/>
                <a:ea typeface="Open Sauce"/>
                <a:cs typeface="Open Sauce"/>
                <a:sym typeface="Open Sauce"/>
              </a:rPr>
              <a:t>nder</a:t>
            </a:r>
            <a:r>
              <a:rPr lang="en-US" sz="2199" spc="-158" strike="noStrike" u="none">
                <a:solidFill>
                  <a:srgbClr val="FFFFFF"/>
                </a:solidFill>
                <a:latin typeface="Open Sauce"/>
                <a:ea typeface="Open Sauce"/>
                <a:cs typeface="Open Sauce"/>
                <a:sym typeface="Open Sauce"/>
              </a:rPr>
              <a:t>.com</a:t>
            </a:r>
          </a:p>
        </p:txBody>
      </p:sp>
      <p:sp>
        <p:nvSpPr>
          <p:cNvPr name="TextBox 11" id="11"/>
          <p:cNvSpPr txBox="true"/>
          <p:nvPr/>
        </p:nvSpPr>
        <p:spPr>
          <a:xfrm rot="0">
            <a:off x="6934058" y="5616222"/>
            <a:ext cx="4506386" cy="295148"/>
          </a:xfrm>
          <a:prstGeom prst="rect">
            <a:avLst/>
          </a:prstGeom>
        </p:spPr>
        <p:txBody>
          <a:bodyPr anchor="t" rtlCol="false" tIns="0" lIns="0" bIns="0" rIns="0">
            <a:spAutoFit/>
          </a:bodyPr>
          <a:lstStyle/>
          <a:p>
            <a:pPr algn="l" marL="0" indent="0" lvl="0">
              <a:lnSpc>
                <a:spcPts val="2265"/>
              </a:lnSpc>
              <a:spcBef>
                <a:spcPct val="0"/>
              </a:spcBef>
            </a:pPr>
            <a:r>
              <a:rPr lang="en-US" sz="2199" spc="-158">
                <a:solidFill>
                  <a:srgbClr val="FFFFFF"/>
                </a:solidFill>
                <a:latin typeface="Open Sauce"/>
                <a:ea typeface="Open Sauce"/>
                <a:cs typeface="Open Sauce"/>
                <a:sym typeface="Open Sauce"/>
              </a:rPr>
              <a:t>inf</a:t>
            </a:r>
            <a:r>
              <a:rPr lang="en-US" sz="2199" spc="-158" strike="noStrike" u="none">
                <a:solidFill>
                  <a:srgbClr val="FFFFFF"/>
                </a:solidFill>
                <a:latin typeface="Open Sauce"/>
                <a:ea typeface="Open Sauce"/>
                <a:cs typeface="Open Sauce"/>
                <a:sym typeface="Open Sauce"/>
              </a:rPr>
              <a:t>o@a</a:t>
            </a:r>
            <a:r>
              <a:rPr lang="en-US" sz="2199" spc="-158" strike="noStrike" u="none">
                <a:solidFill>
                  <a:srgbClr val="FFFFFF"/>
                </a:solidFill>
                <a:latin typeface="Open Sauce"/>
                <a:ea typeface="Open Sauce"/>
                <a:cs typeface="Open Sauce"/>
                <a:sym typeface="Open Sauce"/>
              </a:rPr>
              <a:t>v</a:t>
            </a:r>
            <a:r>
              <a:rPr lang="en-US" sz="2199" spc="-158" strike="noStrike" u="none">
                <a:solidFill>
                  <a:srgbClr val="FFFFFF"/>
                </a:solidFill>
                <a:latin typeface="Open Sauce"/>
                <a:ea typeface="Open Sauce"/>
                <a:cs typeface="Open Sauce"/>
                <a:sym typeface="Open Sauce"/>
              </a:rPr>
              <a:t>e</a:t>
            </a:r>
            <a:r>
              <a:rPr lang="en-US" sz="2199" spc="-158" strike="noStrike" u="none">
                <a:solidFill>
                  <a:srgbClr val="FFFFFF"/>
                </a:solidFill>
                <a:latin typeface="Open Sauce"/>
                <a:ea typeface="Open Sauce"/>
                <a:cs typeface="Open Sauce"/>
                <a:sym typeface="Open Sauce"/>
              </a:rPr>
              <a:t>x</a:t>
            </a:r>
            <a:r>
              <a:rPr lang="en-US" sz="2199" spc="-158" strike="noStrike" u="none">
                <a:solidFill>
                  <a:srgbClr val="FFFFFF"/>
                </a:solidFill>
                <a:latin typeface="Open Sauce"/>
                <a:ea typeface="Open Sauce"/>
                <a:cs typeface="Open Sauce"/>
                <a:sym typeface="Open Sauce"/>
              </a:rPr>
              <a:t>te</a:t>
            </a:r>
            <a:r>
              <a:rPr lang="en-US" sz="2199" spc="-158" strike="noStrike" u="none">
                <a:solidFill>
                  <a:srgbClr val="FFFFFF"/>
                </a:solidFill>
                <a:latin typeface="Open Sauce"/>
                <a:ea typeface="Open Sauce"/>
                <a:cs typeface="Open Sauce"/>
                <a:sym typeface="Open Sauce"/>
              </a:rPr>
              <a:t>nder</a:t>
            </a:r>
            <a:r>
              <a:rPr lang="en-US" sz="2199" spc="-158" strike="noStrike" u="none">
                <a:solidFill>
                  <a:srgbClr val="FFFFFF"/>
                </a:solidFill>
                <a:latin typeface="Open Sauce"/>
                <a:ea typeface="Open Sauce"/>
                <a:cs typeface="Open Sauce"/>
                <a:sym typeface="Open Sauce"/>
              </a:rPr>
              <a:t>.com</a:t>
            </a:r>
          </a:p>
        </p:txBody>
      </p:sp>
      <p:sp>
        <p:nvSpPr>
          <p:cNvPr name="TextBox 12" id="12"/>
          <p:cNvSpPr txBox="true"/>
          <p:nvPr/>
        </p:nvSpPr>
        <p:spPr>
          <a:xfrm rot="0">
            <a:off x="6934058" y="6206645"/>
            <a:ext cx="5318815" cy="580898"/>
          </a:xfrm>
          <a:prstGeom prst="rect">
            <a:avLst/>
          </a:prstGeom>
        </p:spPr>
        <p:txBody>
          <a:bodyPr anchor="t" rtlCol="false" tIns="0" lIns="0" bIns="0" rIns="0">
            <a:spAutoFit/>
          </a:bodyPr>
          <a:lstStyle/>
          <a:p>
            <a:pPr algn="l" marL="0" indent="0" lvl="0">
              <a:lnSpc>
                <a:spcPts val="2265"/>
              </a:lnSpc>
              <a:spcBef>
                <a:spcPct val="0"/>
              </a:spcBef>
            </a:pPr>
            <a:r>
              <a:rPr lang="en-US" sz="2199" spc="-158" strike="noStrike" u="none">
                <a:solidFill>
                  <a:srgbClr val="FFFFFF"/>
                </a:solidFill>
                <a:latin typeface="Open Sauce"/>
                <a:ea typeface="Open Sauce"/>
                <a:cs typeface="Open Sauce"/>
                <a:sym typeface="Open Sauce"/>
              </a:rPr>
              <a:t>12</a:t>
            </a:r>
            <a:r>
              <a:rPr lang="en-US" sz="2199" spc="-158" strike="noStrike" u="none">
                <a:solidFill>
                  <a:srgbClr val="FFFFFF"/>
                </a:solidFill>
                <a:latin typeface="Open Sauce"/>
                <a:ea typeface="Open Sauce"/>
                <a:cs typeface="Open Sauce"/>
                <a:sym typeface="Open Sauce"/>
              </a:rPr>
              <a:t>F-</a:t>
            </a:r>
            <a:r>
              <a:rPr lang="en-US" sz="2199" spc="-158" strike="noStrike" u="none">
                <a:solidFill>
                  <a:srgbClr val="FFFFFF"/>
                </a:solidFill>
                <a:latin typeface="Open Sauce"/>
                <a:ea typeface="Open Sauce"/>
                <a:cs typeface="Open Sauce"/>
                <a:sym typeface="Open Sauce"/>
              </a:rPr>
              <a:t>3</a:t>
            </a:r>
            <a:r>
              <a:rPr lang="en-US" sz="2199" spc="-158" strike="noStrike" u="none">
                <a:solidFill>
                  <a:srgbClr val="FFFFFF"/>
                </a:solidFill>
                <a:latin typeface="Open Sauce"/>
                <a:ea typeface="Open Sauce"/>
                <a:cs typeface="Open Sauce"/>
                <a:sym typeface="Open Sauce"/>
              </a:rPr>
              <a:t>,</a:t>
            </a:r>
            <a:r>
              <a:rPr lang="en-US" sz="2199" spc="-158" strike="noStrike" u="none">
                <a:solidFill>
                  <a:srgbClr val="FFFFFF"/>
                </a:solidFill>
                <a:latin typeface="Open Sauce"/>
                <a:ea typeface="Open Sauce"/>
                <a:cs typeface="Open Sauce"/>
                <a:sym typeface="Open Sauce"/>
              </a:rPr>
              <a:t> </a:t>
            </a:r>
            <a:r>
              <a:rPr lang="en-US" sz="2199" spc="-158" strike="noStrike" u="none">
                <a:solidFill>
                  <a:srgbClr val="FFFFFF"/>
                </a:solidFill>
                <a:latin typeface="Open Sauce"/>
                <a:ea typeface="Open Sauce"/>
                <a:cs typeface="Open Sauce"/>
                <a:sym typeface="Open Sauce"/>
              </a:rPr>
              <a:t>No. 29-1, La</a:t>
            </a:r>
            <a:r>
              <a:rPr lang="en-US" sz="2199" spc="-158" strike="noStrike" u="none">
                <a:solidFill>
                  <a:srgbClr val="FFFFFF"/>
                </a:solidFill>
                <a:latin typeface="Open Sauce"/>
                <a:ea typeface="Open Sauce"/>
                <a:cs typeface="Open Sauce"/>
                <a:sym typeface="Open Sauce"/>
              </a:rPr>
              <a:t>ne</a:t>
            </a:r>
            <a:r>
              <a:rPr lang="en-US" sz="2199" spc="-158" strike="noStrike" u="none">
                <a:solidFill>
                  <a:srgbClr val="FFFFFF"/>
                </a:solidFill>
                <a:latin typeface="Open Sauce"/>
                <a:ea typeface="Open Sauce"/>
                <a:cs typeface="Open Sauce"/>
                <a:sym typeface="Open Sauce"/>
              </a:rPr>
              <a:t> 169, Kangning</a:t>
            </a:r>
            <a:r>
              <a:rPr lang="en-US" sz="2199" spc="-158" strike="noStrike" u="none">
                <a:solidFill>
                  <a:srgbClr val="FFFFFF"/>
                </a:solidFill>
                <a:latin typeface="Open Sauce"/>
                <a:ea typeface="Open Sauce"/>
                <a:cs typeface="Open Sauce"/>
                <a:sym typeface="Open Sauce"/>
              </a:rPr>
              <a:t> S</a:t>
            </a:r>
            <a:r>
              <a:rPr lang="en-US" sz="2199" spc="-158" strike="noStrike" u="none">
                <a:solidFill>
                  <a:srgbClr val="FFFFFF"/>
                </a:solidFill>
                <a:latin typeface="Open Sauce"/>
                <a:ea typeface="Open Sauce"/>
                <a:cs typeface="Open Sauce"/>
                <a:sym typeface="Open Sauce"/>
              </a:rPr>
              <a:t>t., XiZhi Dist</a:t>
            </a:r>
            <a:r>
              <a:rPr lang="en-US" sz="2199" spc="-158" strike="noStrike" u="none">
                <a:solidFill>
                  <a:srgbClr val="FFFFFF"/>
                </a:solidFill>
                <a:latin typeface="Open Sauce"/>
                <a:ea typeface="Open Sauce"/>
                <a:cs typeface="Open Sauce"/>
                <a:sym typeface="Open Sauce"/>
              </a:rPr>
              <a:t>., </a:t>
            </a:r>
            <a:r>
              <a:rPr lang="en-US" sz="2199" spc="-158" strike="noStrike" u="none">
                <a:solidFill>
                  <a:srgbClr val="FFFFFF"/>
                </a:solidFill>
                <a:latin typeface="Open Sauce"/>
                <a:ea typeface="Open Sauce"/>
                <a:cs typeface="Open Sauce"/>
                <a:sym typeface="Open Sauce"/>
              </a:rPr>
              <a:t>New Taipei</a:t>
            </a:r>
            <a:r>
              <a:rPr lang="en-US" sz="2199" spc="-158" strike="noStrike" u="none">
                <a:solidFill>
                  <a:srgbClr val="FFFFFF"/>
                </a:solidFill>
                <a:latin typeface="Open Sauce"/>
                <a:ea typeface="Open Sauce"/>
                <a:cs typeface="Open Sauce"/>
                <a:sym typeface="Open Sauce"/>
              </a:rPr>
              <a:t> City, T</a:t>
            </a:r>
            <a:r>
              <a:rPr lang="en-US" sz="2199" spc="-158" strike="noStrike" u="none">
                <a:solidFill>
                  <a:srgbClr val="FFFFFF"/>
                </a:solidFill>
                <a:latin typeface="Open Sauce"/>
                <a:ea typeface="Open Sauce"/>
                <a:cs typeface="Open Sauce"/>
                <a:sym typeface="Open Sauce"/>
              </a:rPr>
              <a:t>aiwan</a:t>
            </a:r>
          </a:p>
        </p:txBody>
      </p:sp>
      <p:grpSp>
        <p:nvGrpSpPr>
          <p:cNvPr name="Group 13" id="13"/>
          <p:cNvGrpSpPr/>
          <p:nvPr/>
        </p:nvGrpSpPr>
        <p:grpSpPr>
          <a:xfrm rot="0">
            <a:off x="-1791352" y="7429767"/>
            <a:ext cx="5604488" cy="5604488"/>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2350"/>
            </a:solidFill>
            <a:ln cap="rnd">
              <a:noFill/>
              <a:prstDash val="solid"/>
              <a:round/>
            </a:ln>
          </p:spPr>
        </p:sp>
        <p:sp>
          <p:nvSpPr>
            <p:cNvPr name="TextBox 15" id="15"/>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16" id="16"/>
          <p:cNvGrpSpPr/>
          <p:nvPr/>
        </p:nvGrpSpPr>
        <p:grpSpPr>
          <a:xfrm rot="0">
            <a:off x="14649398" y="2952989"/>
            <a:ext cx="2131036" cy="2131036"/>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2350"/>
            </a:solidFill>
            <a:ln cap="rnd">
              <a:noFill/>
              <a:prstDash val="solid"/>
              <a:round/>
            </a:ln>
          </p:spPr>
        </p:sp>
        <p:sp>
          <p:nvSpPr>
            <p:cNvPr name="TextBox 18" id="18"/>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grpSp>
        <p:nvGrpSpPr>
          <p:cNvPr name="Group 19" id="19"/>
          <p:cNvGrpSpPr/>
          <p:nvPr/>
        </p:nvGrpSpPr>
        <p:grpSpPr>
          <a:xfrm rot="0">
            <a:off x="16223131" y="6878940"/>
            <a:ext cx="592520" cy="59252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012350"/>
            </a:solidFill>
            <a:ln cap="rnd">
              <a:noFill/>
              <a:prstDash val="solid"/>
              <a:round/>
            </a:ln>
          </p:spPr>
        </p:sp>
        <p:sp>
          <p:nvSpPr>
            <p:cNvPr name="TextBox 21" id="21"/>
            <p:cNvSpPr txBox="true"/>
            <p:nvPr/>
          </p:nvSpPr>
          <p:spPr>
            <a:xfrm>
              <a:off x="76200" y="104775"/>
              <a:ext cx="660400" cy="631825"/>
            </a:xfrm>
            <a:prstGeom prst="rect">
              <a:avLst/>
            </a:prstGeom>
          </p:spPr>
          <p:txBody>
            <a:bodyPr anchor="ctr" rtlCol="false" tIns="50800" lIns="50800" bIns="50800" rIns="50800"/>
            <a:lstStyle/>
            <a:p>
              <a:pPr algn="ctr" marL="0" indent="0" lvl="0">
                <a:lnSpc>
                  <a:spcPts val="2060"/>
                </a:lnSpc>
                <a:spcBef>
                  <a:spcPct val="0"/>
                </a:spcBef>
              </a:pPr>
            </a:p>
          </p:txBody>
        </p:sp>
      </p:grpSp>
      <p:sp>
        <p:nvSpPr>
          <p:cNvPr name="Freeform 22" id="22"/>
          <p:cNvSpPr/>
          <p:nvPr/>
        </p:nvSpPr>
        <p:spPr>
          <a:xfrm flipH="false" flipV="false" rot="0">
            <a:off x="776164" y="246513"/>
            <a:ext cx="2017010" cy="2017010"/>
          </a:xfrm>
          <a:custGeom>
            <a:avLst/>
            <a:gdLst/>
            <a:ahLst/>
            <a:cxnLst/>
            <a:rect r="r" b="b" t="t" l="l"/>
            <a:pathLst>
              <a:path h="2017010" w="2017010">
                <a:moveTo>
                  <a:pt x="0" y="0"/>
                </a:moveTo>
                <a:lnTo>
                  <a:pt x="2017010" y="0"/>
                </a:lnTo>
                <a:lnTo>
                  <a:pt x="2017010" y="2017010"/>
                </a:lnTo>
                <a:lnTo>
                  <a:pt x="0" y="2017010"/>
                </a:lnTo>
                <a:lnTo>
                  <a:pt x="0" y="0"/>
                </a:lnTo>
                <a:close/>
              </a:path>
            </a:pathLst>
          </a:custGeom>
          <a:blipFill>
            <a:blip r:embed="rId10"/>
            <a:stretch>
              <a:fillRect l="0" t="0" r="0" b="0"/>
            </a:stretch>
          </a:blipFill>
        </p:spPr>
      </p:sp>
      <p:sp>
        <p:nvSpPr>
          <p:cNvPr name="TextBox 23" id="23"/>
          <p:cNvSpPr txBox="true"/>
          <p:nvPr/>
        </p:nvSpPr>
        <p:spPr>
          <a:xfrm rot="0">
            <a:off x="4805654" y="2396350"/>
            <a:ext cx="7741817" cy="556640"/>
          </a:xfrm>
          <a:prstGeom prst="rect">
            <a:avLst/>
          </a:prstGeom>
        </p:spPr>
        <p:txBody>
          <a:bodyPr anchor="t" rtlCol="false" tIns="0" lIns="0" bIns="0" rIns="0">
            <a:spAutoFit/>
          </a:bodyPr>
          <a:lstStyle/>
          <a:p>
            <a:pPr algn="ctr">
              <a:lnSpc>
                <a:spcPts val="3821"/>
              </a:lnSpc>
            </a:pPr>
            <a:r>
              <a:rPr lang="en-US" sz="4899">
                <a:solidFill>
                  <a:srgbClr val="012350"/>
                </a:solidFill>
                <a:latin typeface="Bebas Neue Cyrillic"/>
                <a:ea typeface="Bebas Neue Cyrillic"/>
                <a:cs typeface="Bebas Neue Cyrillic"/>
                <a:sym typeface="Bebas Neue Cyrillic"/>
              </a:rPr>
              <a:t>CONTACT US</a:t>
            </a:r>
          </a:p>
        </p:txBody>
      </p:sp>
      <p:sp>
        <p:nvSpPr>
          <p:cNvPr name="TextBox 24" id="24"/>
          <p:cNvSpPr txBox="true"/>
          <p:nvPr/>
        </p:nvSpPr>
        <p:spPr>
          <a:xfrm rot="0">
            <a:off x="5795338" y="8575375"/>
            <a:ext cx="5762449" cy="887095"/>
          </a:xfrm>
          <a:prstGeom prst="rect">
            <a:avLst/>
          </a:prstGeom>
        </p:spPr>
        <p:txBody>
          <a:bodyPr anchor="t" rtlCol="false" tIns="0" lIns="0" bIns="0" rIns="0">
            <a:spAutoFit/>
          </a:bodyPr>
          <a:lstStyle/>
          <a:p>
            <a:pPr algn="ctr">
              <a:lnSpc>
                <a:spcPts val="7279"/>
              </a:lnSpc>
            </a:pPr>
            <a:r>
              <a:rPr lang="en-US" sz="5199">
                <a:solidFill>
                  <a:srgbClr val="000000"/>
                </a:solidFill>
                <a:latin typeface="Shrikhand"/>
                <a:ea typeface="Shrikhand"/>
                <a:cs typeface="Shrikhand"/>
                <a:sym typeface="Shrikhand"/>
              </a:rPr>
              <a:t>Thank You</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DAG4vW2pciM</dc:identifier>
  <dcterms:modified xsi:type="dcterms:W3CDTF">2011-08-01T06:04:30Z</dcterms:modified>
  <cp:revision>1</cp:revision>
  <dc:title>Orange and Blue Modern Insurance Agency Presentation</dc:title>
</cp:coreProperties>
</file>