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5260" t="0" r="-25260"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26254"/>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By regularly tracking and analyzing these metrics, you can gain a deep understanding of your website's performance, identify areas for improvement, and make data-driven decisions to optimize your online presence.</a:t>
            </a:r>
          </a:p>
          <a:p>
            <a:pPr algn="ctr">
              <a:lnSpc>
                <a:spcPts val="4373"/>
              </a:lnSpc>
              <a:spcBef>
                <a:spcPct val="0"/>
              </a:spcBef>
            </a:pPr>
            <a:r>
              <a:rPr lang="en-US" sz="2733">
                <a:solidFill>
                  <a:srgbClr val="000000"/>
                </a:solidFill>
                <a:latin typeface="Canva Sans"/>
                <a:ea typeface="Canva Sans"/>
                <a:cs typeface="Canva Sans"/>
                <a:sym typeface="Canva Sans"/>
              </a:rPr>
              <a:t>**Remember:** The specific metrics that are most important for your business will depend on your industry, target audience, and business goals. </a:t>
            </a:r>
          </a:p>
        </p:txBody>
      </p:sp>
      <p:sp>
        <p:nvSpPr>
          <p:cNvPr name="TextBox 3" id="3"/>
          <p:cNvSpPr txBox="true"/>
          <p:nvPr/>
        </p:nvSpPr>
        <p:spPr>
          <a:xfrm rot="0">
            <a:off x="0" y="8011885"/>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Decoding the Website Design &amp; Development Process: A Step-by-Step Guide for Businesses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7323"/>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Building a successful website is more than just slapping some images and text onto a page. It's a strategic process that requires careful planning, meticulous execution, and ongoing optimization. This guide will walk you through the essential steps involved in website design and development, empowering you to make informed decisions and achieve your online goals.</a:t>
            </a:r>
          </a:p>
        </p:txBody>
      </p:sp>
      <p:sp>
        <p:nvSpPr>
          <p:cNvPr name="TextBox 3" id="3"/>
          <p:cNvSpPr txBox="true"/>
          <p:nvPr/>
        </p:nvSpPr>
        <p:spPr>
          <a:xfrm rot="0">
            <a:off x="0" y="6209770"/>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Discovery &amp; Planning:**</a:t>
            </a:r>
          </a:p>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 **Define Your Goals:** </a:t>
            </a:r>
          </a:p>
          <a:p>
            <a:pPr algn="ctr">
              <a:lnSpc>
                <a:spcPts val="4373"/>
              </a:lnSpc>
              <a:spcBef>
                <a:spcPct val="0"/>
              </a:spcBef>
            </a:pPr>
            <a:r>
              <a:rPr lang="en-US" sz="2733">
                <a:solidFill>
                  <a:srgbClr val="000000"/>
                </a:solidFill>
                <a:latin typeface="Canva Sans"/>
                <a:ea typeface="Canva Sans"/>
                <a:cs typeface="Canva Sans"/>
                <a:sym typeface="Canva Sans"/>
              </a:rPr>
              <a:t>   What are the primary goals you hope to achieve with your website? (e.g., increase sales, generate leads, build brand awareness)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592072"/>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 Who is your target audience? (demographics, interests, online behavior)</a:t>
            </a:r>
          </a:p>
          <a:p>
            <a:pPr algn="ctr">
              <a:lnSpc>
                <a:spcPts val="4373"/>
              </a:lnSpc>
              <a:spcBef>
                <a:spcPct val="0"/>
              </a:spcBef>
            </a:pPr>
            <a:r>
              <a:rPr lang="en-US" sz="2733">
                <a:solidFill>
                  <a:srgbClr val="000000"/>
                </a:solidFill>
                <a:latin typeface="Canva Sans"/>
                <a:ea typeface="Canva Sans"/>
                <a:cs typeface="Canva Sans"/>
                <a:sym typeface="Canva Sans"/>
              </a:rPr>
              <a:t> * What message do you want to convey? (brand voice, unique selling proposition)</a:t>
            </a:r>
          </a:p>
          <a:p>
            <a:pPr algn="ctr">
              <a:lnSpc>
                <a:spcPts val="4373"/>
              </a:lnSpc>
              <a:spcBef>
                <a:spcPct val="0"/>
              </a:spcBef>
            </a:pPr>
            <a:r>
              <a:rPr lang="en-US" sz="2733">
                <a:solidFill>
                  <a:srgbClr val="000000"/>
                </a:solidFill>
                <a:latin typeface="Canva Sans"/>
                <a:ea typeface="Canva Sans"/>
                <a:cs typeface="Canva Sans"/>
                <a:sym typeface="Canva Sans"/>
              </a:rPr>
              <a:t>* **Competitive Analysis:** </a:t>
            </a:r>
          </a:p>
          <a:p>
            <a:pPr algn="ctr">
              <a:lnSpc>
                <a:spcPts val="4373"/>
              </a:lnSpc>
              <a:spcBef>
                <a:spcPct val="0"/>
              </a:spcBef>
            </a:pPr>
            <a:r>
              <a:rPr lang="en-US" sz="2733">
                <a:solidFill>
                  <a:srgbClr val="000000"/>
                </a:solidFill>
                <a:latin typeface="Canva Sans"/>
                <a:ea typeface="Canva Sans"/>
                <a:cs typeface="Canva Sans"/>
                <a:sym typeface="Canva Sans"/>
              </a:rPr>
              <a:t>Thoroughly investigate the websites of your primary competitors.</a:t>
            </a:r>
          </a:p>
        </p:txBody>
      </p:sp>
      <p:sp>
        <p:nvSpPr>
          <p:cNvPr name="TextBox 3" id="3"/>
          <p:cNvSpPr txBox="true"/>
          <p:nvPr/>
        </p:nvSpPr>
        <p:spPr>
          <a:xfrm rot="0">
            <a:off x="0" y="4837774"/>
            <a:ext cx="18288000" cy="32710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Pinpoint both the strengths and weaknesses of your competitors' websites.</a:t>
            </a:r>
          </a:p>
          <a:p>
            <a:pPr algn="ctr">
              <a:lnSpc>
                <a:spcPts val="4373"/>
              </a:lnSpc>
              <a:spcBef>
                <a:spcPct val="0"/>
              </a:spcBef>
            </a:pPr>
            <a:r>
              <a:rPr lang="en-US" sz="2733">
                <a:solidFill>
                  <a:srgbClr val="000000"/>
                </a:solidFill>
                <a:latin typeface="Canva Sans"/>
                <a:ea typeface="Canva Sans"/>
                <a:cs typeface="Canva Sans"/>
                <a:sym typeface="Canva Sans"/>
              </a:rPr>
              <a:t>Determine how to make your website stand out from the competition.</a:t>
            </a:r>
          </a:p>
          <a:p>
            <a:pPr algn="ctr">
              <a:lnSpc>
                <a:spcPts val="4373"/>
              </a:lnSpc>
              <a:spcBef>
                <a:spcPct val="0"/>
              </a:spcBef>
            </a:pPr>
            <a:r>
              <a:rPr lang="en-US" sz="2733">
                <a:solidFill>
                  <a:srgbClr val="000000"/>
                </a:solidFill>
                <a:latin typeface="Canva Sans"/>
                <a:ea typeface="Canva Sans"/>
                <a:cs typeface="Canva Sans"/>
                <a:sym typeface="Canva Sans"/>
              </a:rPr>
              <a:t>* **Content Strategy:**</a:t>
            </a:r>
          </a:p>
          <a:p>
            <a:pPr algn="ctr">
              <a:lnSpc>
                <a:spcPts val="4373"/>
              </a:lnSpc>
              <a:spcBef>
                <a:spcPct val="0"/>
              </a:spcBef>
            </a:pPr>
            <a:r>
              <a:rPr lang="en-US" sz="2733">
                <a:solidFill>
                  <a:srgbClr val="000000"/>
                </a:solidFill>
                <a:latin typeface="Canva Sans"/>
                <a:ea typeface="Canva Sans"/>
                <a:cs typeface="Canva Sans"/>
                <a:sym typeface="Canva Sans"/>
              </a:rPr>
              <a:t>    * Plan your website content (text, images, videos).</a:t>
            </a:r>
          </a:p>
          <a:p>
            <a:pPr algn="ctr">
              <a:lnSpc>
                <a:spcPts val="4373"/>
              </a:lnSpc>
              <a:spcBef>
                <a:spcPct val="0"/>
              </a:spcBef>
            </a:pPr>
            <a:r>
              <a:rPr lang="en-US" sz="2733">
                <a:solidFill>
                  <a:srgbClr val="000000"/>
                </a:solidFill>
                <a:latin typeface="Canva Sans"/>
                <a:ea typeface="Canva Sans"/>
                <a:cs typeface="Canva Sans"/>
                <a:sym typeface="Canva Sans"/>
              </a:rPr>
              <a:t>Conduct thorough keyword research to optimize your website for search engines.</a:t>
            </a:r>
          </a:p>
          <a:p>
            <a:pPr algn="ctr">
              <a:lnSpc>
                <a:spcPts val="4373"/>
              </a:lnSpc>
              <a:spcBef>
                <a:spcPct val="0"/>
              </a:spcBef>
            </a:pPr>
            <a:r>
              <a:rPr lang="en-US" sz="2733">
                <a:solidFill>
                  <a:srgbClr val="000000"/>
                </a:solidFill>
                <a:latin typeface="Canva Sans"/>
                <a:ea typeface="Canva Sans"/>
                <a:cs typeface="Canva Sans"/>
                <a:sym typeface="Canva Sans"/>
              </a:rPr>
              <a:t>Develop a content calendar to ensure consistent and timely updates to your website.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17260"/>
            <a:ext cx="18288000" cy="6585777"/>
          </a:xfrm>
          <a:prstGeom prst="rect">
            <a:avLst/>
          </a:prstGeom>
        </p:spPr>
        <p:txBody>
          <a:bodyPr anchor="t" rtlCol="false" tIns="0" lIns="0" bIns="0" rIns="0">
            <a:spAutoFit/>
          </a:bodyPr>
          <a:lstStyle/>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**2. Information Architecture &amp; Wireframing:**</a:t>
            </a:r>
          </a:p>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 **Information Architecture:** </a:t>
            </a:r>
          </a:p>
          <a:p>
            <a:pPr algn="ctr">
              <a:lnSpc>
                <a:spcPts val="4373"/>
              </a:lnSpc>
              <a:spcBef>
                <a:spcPct val="0"/>
              </a:spcBef>
            </a:pPr>
            <a:r>
              <a:rPr lang="en-US" sz="2733">
                <a:solidFill>
                  <a:srgbClr val="000000"/>
                </a:solidFill>
                <a:latin typeface="Canva Sans"/>
                <a:ea typeface="Canva Sans"/>
                <a:cs typeface="Canva Sans"/>
                <a:sym typeface="Canva Sans"/>
              </a:rPr>
              <a:t>Structure your website content in a logical and user-friendly manner.</a:t>
            </a:r>
          </a:p>
          <a:p>
            <a:pPr algn="ctr">
              <a:lnSpc>
                <a:spcPts val="4373"/>
              </a:lnSpc>
              <a:spcBef>
                <a:spcPct val="0"/>
              </a:spcBef>
            </a:pPr>
            <a:r>
              <a:rPr lang="en-US" sz="2733">
                <a:solidFill>
                  <a:srgbClr val="000000"/>
                </a:solidFill>
                <a:latin typeface="Canva Sans"/>
                <a:ea typeface="Canva Sans"/>
                <a:cs typeface="Canva Sans"/>
                <a:sym typeface="Canva Sans"/>
              </a:rPr>
              <a:t>    * Create a sitemap to map out the structure of your website.</a:t>
            </a:r>
          </a:p>
          <a:p>
            <a:pPr algn="ctr">
              <a:lnSpc>
                <a:spcPts val="4373"/>
              </a:lnSpc>
              <a:spcBef>
                <a:spcPct val="0"/>
              </a:spcBef>
            </a:pPr>
            <a:r>
              <a:rPr lang="en-US" sz="2733">
                <a:solidFill>
                  <a:srgbClr val="000000"/>
                </a:solidFill>
                <a:latin typeface="Canva Sans"/>
                <a:ea typeface="Canva Sans"/>
                <a:cs typeface="Canva Sans"/>
                <a:sym typeface="Canva Sans"/>
              </a:rPr>
              <a:t>* **Wireframing:** </a:t>
            </a:r>
          </a:p>
          <a:p>
            <a:pPr algn="ctr">
              <a:lnSpc>
                <a:spcPts val="4373"/>
              </a:lnSpc>
              <a:spcBef>
                <a:spcPct val="0"/>
              </a:spcBef>
            </a:pPr>
            <a:r>
              <a:rPr lang="en-US" sz="2733">
                <a:solidFill>
                  <a:srgbClr val="000000"/>
                </a:solidFill>
                <a:latin typeface="Canva Sans"/>
                <a:ea typeface="Canva Sans"/>
                <a:cs typeface="Canva Sans"/>
                <a:sym typeface="Canva Sans"/>
              </a:rPr>
              <a:t>    * Develop basic sketches of each page, outlining the placement of elements (text, images, buttons). </a:t>
            </a:r>
          </a:p>
          <a:p>
            <a:pPr algn="ctr">
              <a:lnSpc>
                <a:spcPts val="4373"/>
              </a:lnSpc>
              <a:spcBef>
                <a:spcPct val="0"/>
              </a:spcBef>
            </a:pPr>
            <a:r>
              <a:rPr lang="en-US" sz="2733">
                <a:solidFill>
                  <a:srgbClr val="000000"/>
                </a:solidFill>
                <a:latin typeface="Canva Sans"/>
                <a:ea typeface="Canva Sans"/>
                <a:cs typeface="Canva Sans"/>
                <a:sym typeface="Canva Sans"/>
              </a:rPr>
              <a:t>Prioritize user flow and ensure the website's functionality is seamless.</a:t>
            </a:r>
          </a:p>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**3. Design &amp; Prototyping:**</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**Visual Design:** </a:t>
            </a:r>
          </a:p>
          <a:p>
            <a:pPr algn="ctr">
              <a:lnSpc>
                <a:spcPts val="4373"/>
              </a:lnSpc>
              <a:spcBef>
                <a:spcPct val="0"/>
              </a:spcBef>
            </a:pPr>
            <a:r>
              <a:rPr lang="en-US" sz="2733">
                <a:solidFill>
                  <a:srgbClr val="000000"/>
                </a:solidFill>
                <a:latin typeface="Canva Sans"/>
                <a:ea typeface="Canva Sans"/>
                <a:cs typeface="Canva Sans"/>
                <a:sym typeface="Canva Sans"/>
              </a:rPr>
              <a:t> * Create a visual style guide (colors, fonts, imagery).</a:t>
            </a:r>
          </a:p>
          <a:p>
            <a:pPr algn="ctr">
              <a:lnSpc>
                <a:spcPts val="4373"/>
              </a:lnSpc>
              <a:spcBef>
                <a:spcPct val="0"/>
              </a:spcBef>
            </a:pPr>
            <a:r>
              <a:rPr lang="en-US" sz="2733">
                <a:solidFill>
                  <a:srgbClr val="000000"/>
                </a:solidFill>
                <a:latin typeface="Canva Sans"/>
                <a:ea typeface="Canva Sans"/>
                <a:cs typeface="Canva Sans"/>
                <a:sym typeface="Canva Sans"/>
              </a:rPr>
              <a:t> * Design mockups of key pages, incorporating the visual style.</a:t>
            </a:r>
          </a:p>
          <a:p>
            <a:pPr algn="ctr">
              <a:lnSpc>
                <a:spcPts val="4373"/>
              </a:lnSpc>
              <a:spcBef>
                <a:spcPct val="0"/>
              </a:spcBef>
            </a:pPr>
            <a:r>
              <a:rPr lang="en-US" sz="2733">
                <a:solidFill>
                  <a:srgbClr val="000000"/>
                </a:solidFill>
                <a:latin typeface="Canva Sans"/>
                <a:ea typeface="Canva Sans"/>
                <a:cs typeface="Canva Sans"/>
                <a:sym typeface="Canva Sans"/>
              </a:rPr>
              <a:t>* **Prototyping:** </a:t>
            </a:r>
          </a:p>
          <a:p>
            <a:pPr algn="ctr">
              <a:lnSpc>
                <a:spcPts val="4373"/>
              </a:lnSpc>
              <a:spcBef>
                <a:spcPct val="0"/>
              </a:spcBef>
            </a:pPr>
            <a:r>
              <a:rPr lang="en-US" sz="2733">
                <a:solidFill>
                  <a:srgbClr val="000000"/>
                </a:solidFill>
                <a:latin typeface="Canva Sans"/>
                <a:ea typeface="Canva Sans"/>
                <a:cs typeface="Canva Sans"/>
                <a:sym typeface="Canva Sans"/>
              </a:rPr>
              <a:t>Create interactive prototypes to realistically simulate how users will interact with the website.</a:t>
            </a:r>
          </a:p>
          <a:p>
            <a:pPr algn="ctr">
              <a:lnSpc>
                <a:spcPts val="4373"/>
              </a:lnSpc>
              <a:spcBef>
                <a:spcPct val="0"/>
              </a:spcBef>
            </a:pPr>
            <a:r>
              <a:rPr lang="en-US" sz="2733">
                <a:solidFill>
                  <a:srgbClr val="000000"/>
                </a:solidFill>
                <a:latin typeface="Canva Sans"/>
                <a:ea typeface="Canva Sans"/>
                <a:cs typeface="Canva Sans"/>
                <a:sym typeface="Canva Sans"/>
              </a:rPr>
              <a:t>Solicit feedback from stakeholders and potential users to refine the website design.</a:t>
            </a:r>
          </a:p>
          <a:p>
            <a:pPr algn="ctr">
              <a:lnSpc>
                <a:spcPts val="4373"/>
              </a:lnSpc>
              <a:spcBef>
                <a:spcPct val="0"/>
              </a:spcBef>
            </a:pPr>
            <a:r>
              <a:rPr lang="en-US" sz="2733">
                <a:solidFill>
                  <a:srgbClr val="000000"/>
                </a:solidFill>
                <a:latin typeface="Canva Sans"/>
                <a:ea typeface="Canva Sans"/>
                <a:cs typeface="Canva Sans"/>
                <a:sym typeface="Canva Sans"/>
              </a:rPr>
              <a:t>**4. Development &amp; Implementation:**</a:t>
            </a:r>
          </a:p>
          <a:p>
            <a:pPr algn="ctr">
              <a:lnSpc>
                <a:spcPts val="4373"/>
              </a:lnSpc>
              <a:spcBef>
                <a:spcPct val="0"/>
              </a:spcBef>
            </a:pPr>
            <a:r>
              <a:rPr lang="en-US" sz="2733">
                <a:solidFill>
                  <a:srgbClr val="000000"/>
                </a:solidFill>
                <a:latin typeface="Canva Sans"/>
                <a:ea typeface="Canva Sans"/>
                <a:cs typeface="Canva Sans"/>
                <a:sym typeface="Canva Sans"/>
              </a:rPr>
              <a:t>* **Front-end Development:** </a:t>
            </a:r>
          </a:p>
          <a:p>
            <a:pPr algn="ctr">
              <a:lnSpc>
                <a:spcPts val="4373"/>
              </a:lnSpc>
              <a:spcBef>
                <a:spcPct val="0"/>
              </a:spcBef>
            </a:pPr>
            <a:r>
              <a:rPr lang="en-US" sz="2733">
                <a:solidFill>
                  <a:srgbClr val="000000"/>
                </a:solidFill>
                <a:latin typeface="Canva Sans"/>
                <a:ea typeface="Canva Sans"/>
                <a:cs typeface="Canva Sans"/>
                <a:sym typeface="Canva Sans"/>
              </a:rPr>
              <a:t>Construct the user interface (UI) of the website using the programming languages HTML, CSS, and JavaScript.</a:t>
            </a:r>
          </a:p>
          <a:p>
            <a:pPr algn="ctr">
              <a:lnSpc>
                <a:spcPts val="4373"/>
              </a:lnSpc>
              <a:spcBef>
                <a:spcPct val="0"/>
              </a:spcBef>
            </a:pPr>
            <a:r>
              <a:rPr lang="en-US" sz="2733">
                <a:solidFill>
                  <a:srgbClr val="000000"/>
                </a:solidFill>
                <a:latin typeface="Canva Sans"/>
                <a:ea typeface="Canva Sans"/>
                <a:cs typeface="Canva Sans"/>
                <a:sym typeface="Canva Sans"/>
              </a:rPr>
              <a:t>Prioritize visual appeal and user-friendliness when designing and developing the website.</a:t>
            </a:r>
          </a:p>
          <a:p>
            <a:pPr algn="ctr">
              <a:lnSpc>
                <a:spcPts val="4373"/>
              </a:lnSpc>
              <a:spcBef>
                <a:spcPct val="0"/>
              </a:spcBef>
            </a:pPr>
            <a:r>
              <a:rPr lang="en-US" sz="2733">
                <a:solidFill>
                  <a:srgbClr val="000000"/>
                </a:solidFill>
                <a:latin typeface="Canva Sans"/>
                <a:ea typeface="Canva Sans"/>
                <a:cs typeface="Canva Sans"/>
                <a:sym typeface="Canva Sans"/>
              </a:rPr>
              <a:t>* **Back-end Development:**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5916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 Develop the website's functionality (e.g., databases, server-side logic).</a:t>
            </a:r>
          </a:p>
          <a:p>
            <a:pPr algn="ctr">
              <a:lnSpc>
                <a:spcPts val="4373"/>
              </a:lnSpc>
              <a:spcBef>
                <a:spcPct val="0"/>
              </a:spcBef>
            </a:pPr>
            <a:r>
              <a:rPr lang="en-US" sz="2733">
                <a:solidFill>
                  <a:srgbClr val="000000"/>
                </a:solidFill>
                <a:latin typeface="Canva Sans"/>
                <a:ea typeface="Canva Sans"/>
                <a:cs typeface="Canva Sans"/>
                <a:sym typeface="Canva Sans"/>
              </a:rPr>
              <a:t>Select an appropriate content management system (CMS), such as WordPress, to manage and update website content.</a:t>
            </a:r>
          </a:p>
          <a:p>
            <a:pPr algn="ctr">
              <a:lnSpc>
                <a:spcPts val="4373"/>
              </a:lnSpc>
              <a:spcBef>
                <a:spcPct val="0"/>
              </a:spcBef>
            </a:pPr>
            <a:r>
              <a:rPr lang="en-US" sz="2733">
                <a:solidFill>
                  <a:srgbClr val="000000"/>
                </a:solidFill>
                <a:latin typeface="Canva Sans"/>
                <a:ea typeface="Canva Sans"/>
                <a:cs typeface="Canva Sans"/>
                <a:sym typeface="Canva Sans"/>
              </a:rPr>
              <a:t>* **Integration:** </a:t>
            </a:r>
          </a:p>
          <a:p>
            <a:pPr algn="ctr">
              <a:lnSpc>
                <a:spcPts val="4373"/>
              </a:lnSpc>
              <a:spcBef>
                <a:spcPct val="0"/>
              </a:spcBef>
            </a:pPr>
            <a:r>
              <a:rPr lang="en-US" sz="2733">
                <a:solidFill>
                  <a:srgbClr val="000000"/>
                </a:solidFill>
                <a:latin typeface="Canva Sans"/>
                <a:ea typeface="Canva Sans"/>
                <a:cs typeface="Canva Sans"/>
                <a:sym typeface="Canva Sans"/>
              </a:rPr>
              <a:t> * Integrate various functionalities (e.g., e-commerce, contact forms, social media).</a:t>
            </a:r>
          </a:p>
          <a:p>
            <a:pPr algn="ctr">
              <a:lnSpc>
                <a:spcPts val="4373"/>
              </a:lnSpc>
              <a:spcBef>
                <a:spcPct val="0"/>
              </a:spcBef>
            </a:pPr>
            <a:r>
              <a:rPr lang="en-US" sz="2733">
                <a:solidFill>
                  <a:srgbClr val="000000"/>
                </a:solidFill>
                <a:latin typeface="Canva Sans"/>
                <a:ea typeface="Canva Sans"/>
                <a:cs typeface="Canva Sans"/>
                <a:sym typeface="Canva Sans"/>
              </a:rPr>
              <a:t>**5. Testing &amp; Quality Assurance:**</a:t>
            </a:r>
          </a:p>
          <a:p>
            <a:pPr algn="ctr">
              <a:lnSpc>
                <a:spcPts val="4373"/>
              </a:lnSpc>
              <a:spcBef>
                <a:spcPct val="0"/>
              </a:spcBef>
            </a:pPr>
            <a:r>
              <a:rPr lang="en-US" sz="2733">
                <a:solidFill>
                  <a:srgbClr val="000000"/>
                </a:solidFill>
                <a:latin typeface="Canva Sans"/>
                <a:ea typeface="Canva Sans"/>
                <a:cs typeface="Canva Sans"/>
                <a:sym typeface="Canva Sans"/>
              </a:rPr>
              <a:t>* **Cross-browser Testing:** </a:t>
            </a:r>
          </a:p>
          <a:p>
            <a:pPr algn="ctr">
              <a:lnSpc>
                <a:spcPts val="4373"/>
              </a:lnSpc>
              <a:spcBef>
                <a:spcPct val="0"/>
              </a:spcBef>
            </a:pPr>
            <a:r>
              <a:rPr lang="en-US" sz="2733">
                <a:solidFill>
                  <a:srgbClr val="000000"/>
                </a:solidFill>
                <a:latin typeface="Canva Sans"/>
                <a:ea typeface="Canva Sans"/>
                <a:cs typeface="Canva Sans"/>
                <a:sym typeface="Canva Sans"/>
              </a:rPr>
              <a:t> * Test the website's functionality and appearance across different browsers and devices (desktop, mobile, tablet).</a:t>
            </a:r>
          </a:p>
          <a:p>
            <a:pPr algn="ctr">
              <a:lnSpc>
                <a:spcPts val="4373"/>
              </a:lnSpc>
              <a:spcBef>
                <a:spcPct val="0"/>
              </a:spcBef>
            </a:pPr>
            <a:r>
              <a:rPr lang="en-US" sz="2733">
                <a:solidFill>
                  <a:srgbClr val="000000"/>
                </a:solidFill>
                <a:latin typeface="Canva Sans"/>
                <a:ea typeface="Canva Sans"/>
                <a:cs typeface="Canva Sans"/>
                <a:sym typeface="Canva Sans"/>
              </a:rPr>
              <a:t>* **Usability Testing:**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023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 Conduct user testing to gather feedback on the website's usability and identify areas for improvement.</a:t>
            </a:r>
          </a:p>
          <a:p>
            <a:pPr algn="ctr">
              <a:lnSpc>
                <a:spcPts val="4373"/>
              </a:lnSpc>
              <a:spcBef>
                <a:spcPct val="0"/>
              </a:spcBef>
            </a:pPr>
            <a:r>
              <a:rPr lang="en-US" sz="2733">
                <a:solidFill>
                  <a:srgbClr val="000000"/>
                </a:solidFill>
                <a:latin typeface="Canva Sans"/>
                <a:ea typeface="Canva Sans"/>
                <a:cs typeface="Canva Sans"/>
                <a:sym typeface="Canva Sans"/>
              </a:rPr>
              <a:t>* **Performance Testing:** </a:t>
            </a:r>
          </a:p>
          <a:p>
            <a:pPr algn="ctr">
              <a:lnSpc>
                <a:spcPts val="4373"/>
              </a:lnSpc>
              <a:spcBef>
                <a:spcPct val="0"/>
              </a:spcBef>
            </a:pPr>
            <a:r>
              <a:rPr lang="en-US" sz="2733">
                <a:solidFill>
                  <a:srgbClr val="000000"/>
                </a:solidFill>
                <a:latin typeface="Canva Sans"/>
                <a:ea typeface="Canva Sans"/>
                <a:cs typeface="Canva Sans"/>
                <a:sym typeface="Canva Sans"/>
              </a:rPr>
              <a:t> * Test website speed and performance to ensure a smooth user experience.</a:t>
            </a:r>
          </a:p>
          <a:p>
            <a:pPr algn="ctr">
              <a:lnSpc>
                <a:spcPts val="4373"/>
              </a:lnSpc>
              <a:spcBef>
                <a:spcPct val="0"/>
              </a:spcBef>
            </a:pPr>
            <a:r>
              <a:rPr lang="en-US" sz="2733">
                <a:solidFill>
                  <a:srgbClr val="000000"/>
                </a:solidFill>
                <a:latin typeface="Canva Sans"/>
                <a:ea typeface="Canva Sans"/>
                <a:cs typeface="Canva Sans"/>
                <a:sym typeface="Canva Sans"/>
              </a:rPr>
              <a:t>**6. Launch &amp; Optimization:**</a:t>
            </a:r>
          </a:p>
          <a:p>
            <a:pPr algn="ctr">
              <a:lnSpc>
                <a:spcPts val="4373"/>
              </a:lnSpc>
              <a:spcBef>
                <a:spcPct val="0"/>
              </a:spcBef>
            </a:pPr>
            <a:r>
              <a:rPr lang="en-US" sz="2733">
                <a:solidFill>
                  <a:srgbClr val="000000"/>
                </a:solidFill>
                <a:latin typeface="Canva Sans"/>
                <a:ea typeface="Canva Sans"/>
                <a:cs typeface="Canva Sans"/>
                <a:sym typeface="Canva Sans"/>
              </a:rPr>
              <a:t>* **Launch:** </a:t>
            </a:r>
          </a:p>
          <a:p>
            <a:pPr algn="ctr">
              <a:lnSpc>
                <a:spcPts val="4373"/>
              </a:lnSpc>
              <a:spcBef>
                <a:spcPct val="0"/>
              </a:spcBef>
            </a:pPr>
            <a:r>
              <a:rPr lang="en-US" sz="2733">
                <a:solidFill>
                  <a:srgbClr val="000000"/>
                </a:solidFill>
                <a:latin typeface="Canva Sans"/>
                <a:ea typeface="Canva Sans"/>
                <a:cs typeface="Canva Sans"/>
                <a:sym typeface="Canva Sans"/>
              </a:rPr>
              <a:t>Launch your website and make it publicly accessible.</a:t>
            </a:r>
          </a:p>
          <a:p>
            <a:pPr algn="ctr">
              <a:lnSpc>
                <a:spcPts val="4373"/>
              </a:lnSpc>
              <a:spcBef>
                <a:spcPct val="0"/>
              </a:spcBef>
            </a:pPr>
            <a:r>
              <a:rPr lang="en-US" sz="2733">
                <a:solidFill>
                  <a:srgbClr val="000000"/>
                </a:solidFill>
                <a:latin typeface="Canva Sans"/>
                <a:ea typeface="Canva Sans"/>
                <a:cs typeface="Canva Sans"/>
                <a:sym typeface="Canva Sans"/>
              </a:rPr>
              <a:t>* **SEO Optimization:** </a:t>
            </a:r>
          </a:p>
          <a:p>
            <a:pPr algn="ctr">
              <a:lnSpc>
                <a:spcPts val="4373"/>
              </a:lnSpc>
              <a:spcBef>
                <a:spcPct val="0"/>
              </a:spcBef>
            </a:pPr>
            <a:r>
              <a:rPr lang="en-US" sz="2733">
                <a:solidFill>
                  <a:srgbClr val="000000"/>
                </a:solidFill>
                <a:latin typeface="Canva Sans"/>
                <a:ea typeface="Canva Sans"/>
                <a:cs typeface="Canva Sans"/>
                <a:sym typeface="Canva Sans"/>
              </a:rPr>
              <a:t>Implement both on-page and off-page SEO strategies to enhance the website's search engine rankings.</a:t>
            </a:r>
          </a:p>
          <a:p>
            <a:pPr algn="ctr">
              <a:lnSpc>
                <a:spcPts val="4373"/>
              </a:lnSpc>
              <a:spcBef>
                <a:spcPct val="0"/>
              </a:spcBef>
            </a:pPr>
            <a:r>
              <a:rPr lang="en-US" sz="2733">
                <a:solidFill>
                  <a:srgbClr val="000000"/>
                </a:solidFill>
                <a:latin typeface="Canva Sans"/>
                <a:ea typeface="Canva Sans"/>
                <a:cs typeface="Canva Sans"/>
                <a:sym typeface="Canva Sans"/>
              </a:rPr>
              <a:t>* **Analytics &amp; Tracking:** </a:t>
            </a:r>
          </a:p>
          <a:p>
            <a:pPr algn="ctr">
              <a:lnSpc>
                <a:spcPts val="4373"/>
              </a:lnSpc>
              <a:spcBef>
                <a:spcPct val="0"/>
              </a:spcBef>
            </a:pPr>
            <a:r>
              <a:rPr lang="en-US" sz="2733">
                <a:solidFill>
                  <a:srgbClr val="000000"/>
                </a:solidFill>
                <a:latin typeface="Canva Sans"/>
                <a:ea typeface="Canva Sans"/>
                <a:cs typeface="Canva Sans"/>
                <a:sym typeface="Canva Sans"/>
              </a:rPr>
              <a:t> * Set up Google Analytics to track website traffic, user behavior, and conversions.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43247"/>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**Ongoing Maintenance:** </a:t>
            </a:r>
          </a:p>
          <a:p>
            <a:pPr algn="ctr">
              <a:lnSpc>
                <a:spcPts val="4373"/>
              </a:lnSpc>
              <a:spcBef>
                <a:spcPct val="0"/>
              </a:spcBef>
            </a:pPr>
            <a:r>
              <a:rPr lang="en-US" sz="2733">
                <a:solidFill>
                  <a:srgbClr val="000000"/>
                </a:solidFill>
                <a:latin typeface="Canva Sans"/>
                <a:ea typeface="Canva Sans"/>
                <a:cs typeface="Canva Sans"/>
                <a:sym typeface="Canva Sans"/>
              </a:rPr>
              <a:t> * Regularly update content, fix bugs, and improve website performance.</a:t>
            </a:r>
          </a:p>
          <a:p>
            <a:pPr algn="ctr">
              <a:lnSpc>
                <a:spcPts val="4373"/>
              </a:lnSpc>
              <a:spcBef>
                <a:spcPct val="0"/>
              </a:spcBef>
            </a:pPr>
            <a:r>
              <a:rPr lang="en-US" sz="2733">
                <a:solidFill>
                  <a:srgbClr val="000000"/>
                </a:solidFill>
                <a:latin typeface="Canva Sans"/>
                <a:ea typeface="Canva Sans"/>
                <a:cs typeface="Canva Sans"/>
                <a:sym typeface="Canva Sans"/>
              </a:rPr>
              <a:t>**7. Ongoing Monitoring &amp; Analysis:**</a:t>
            </a:r>
          </a:p>
          <a:p>
            <a:pPr algn="ctr">
              <a:lnSpc>
                <a:spcPts val="4373"/>
              </a:lnSpc>
              <a:spcBef>
                <a:spcPct val="0"/>
              </a:spcBef>
            </a:pPr>
            <a:r>
              <a:rPr lang="en-US" sz="2733">
                <a:solidFill>
                  <a:srgbClr val="000000"/>
                </a:solidFill>
                <a:latin typeface="Canva Sans"/>
                <a:ea typeface="Canva Sans"/>
                <a:cs typeface="Canva Sans"/>
                <a:sym typeface="Canva Sans"/>
              </a:rPr>
              <a:t>* **Regularly review website analytics data.**</a:t>
            </a:r>
          </a:p>
          <a:p>
            <a:pPr algn="ctr">
              <a:lnSpc>
                <a:spcPts val="4373"/>
              </a:lnSpc>
              <a:spcBef>
                <a:spcPct val="0"/>
              </a:spcBef>
            </a:pPr>
            <a:r>
              <a:rPr lang="en-US" sz="2733">
                <a:solidFill>
                  <a:srgbClr val="000000"/>
                </a:solidFill>
                <a:latin typeface="Canva Sans"/>
                <a:ea typeface="Canva Sans"/>
                <a:cs typeface="Canva Sans"/>
                <a:sym typeface="Canva Sans"/>
              </a:rPr>
              <a:t>* **Monitor user feedback and reviews.**</a:t>
            </a:r>
          </a:p>
          <a:p>
            <a:pPr algn="ctr">
              <a:lnSpc>
                <a:spcPts val="4373"/>
              </a:lnSpc>
              <a:spcBef>
                <a:spcPct val="0"/>
              </a:spcBef>
            </a:pPr>
            <a:r>
              <a:rPr lang="en-US" sz="2733">
                <a:solidFill>
                  <a:srgbClr val="000000"/>
                </a:solidFill>
                <a:latin typeface="Canva Sans"/>
                <a:ea typeface="Canva Sans"/>
                <a:cs typeface="Canva Sans"/>
                <a:sym typeface="Canva Sans"/>
              </a:rPr>
              <a:t>Continuously stay informed about the most recent advancements in web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 **Continuously adapt and improve your website based on data and feedback.**</a:t>
            </a:r>
          </a:p>
          <a:p>
            <a:pPr algn="ctr">
              <a:lnSpc>
                <a:spcPts val="4373"/>
              </a:lnSpc>
              <a:spcBef>
                <a:spcPct val="0"/>
              </a:spcBef>
            </a:pPr>
            <a:r>
              <a:rPr lang="en-US" sz="2733">
                <a:solidFill>
                  <a:srgbClr val="000000"/>
                </a:solidFill>
                <a:latin typeface="Canva Sans"/>
                <a:ea typeface="Canva Sans"/>
                <a:cs typeface="Canva Sans"/>
                <a:sym typeface="Canva Sans"/>
              </a:rPr>
              <a:t>By following this step-by-step guide, businesses can ensure a smooth and successful website development process, resulting in a high-quality website that meets their goals and delivers a positive user experience.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0437" t="0" r="-10437"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6394121"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2143" y="342024"/>
            <a:ext cx="14342275" cy="7047063"/>
          </a:xfrm>
          <a:custGeom>
            <a:avLst/>
            <a:gdLst/>
            <a:ahLst/>
            <a:cxnLst/>
            <a:rect r="r" b="b" t="t" l="l"/>
            <a:pathLst>
              <a:path h="7047063" w="14342275">
                <a:moveTo>
                  <a:pt x="0" y="0"/>
                </a:moveTo>
                <a:lnTo>
                  <a:pt x="14342276" y="0"/>
                </a:lnTo>
                <a:lnTo>
                  <a:pt x="14342276" y="7047063"/>
                </a:lnTo>
                <a:lnTo>
                  <a:pt x="0" y="7047063"/>
                </a:lnTo>
                <a:lnTo>
                  <a:pt x="0" y="0"/>
                </a:lnTo>
                <a:close/>
              </a:path>
            </a:pathLst>
          </a:custGeom>
          <a:blipFill>
            <a:blip r:embed="rId2"/>
            <a:stretch>
              <a:fillRect l="0" t="-40320" r="0" b="-1232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Measuring the Impact: Key Metrics for Evaluating Website Design &amp; Development Performance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8241" y="367822"/>
            <a:ext cx="14288303" cy="7078260"/>
          </a:xfrm>
          <a:custGeom>
            <a:avLst/>
            <a:gdLst/>
            <a:ahLst/>
            <a:cxnLst/>
            <a:rect r="r" b="b" t="t" l="l"/>
            <a:pathLst>
              <a:path h="7078260" w="14288303">
                <a:moveTo>
                  <a:pt x="0" y="0"/>
                </a:moveTo>
                <a:lnTo>
                  <a:pt x="14288303" y="0"/>
                </a:lnTo>
                <a:lnTo>
                  <a:pt x="14288303" y="7078260"/>
                </a:lnTo>
                <a:lnTo>
                  <a:pt x="0" y="7078260"/>
                </a:lnTo>
                <a:lnTo>
                  <a:pt x="0" y="0"/>
                </a:lnTo>
                <a:close/>
              </a:path>
            </a:pathLst>
          </a:custGeom>
          <a:blipFill>
            <a:blip r:embed="rId2"/>
            <a:stretch>
              <a:fillRect l="0" t="-28325" r="0" b="-6023"/>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website is more than just a digital brochure; it's a crucial touchpoint for your brand, a sales channel, and a platform for customer engagement.</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8828" y="239264"/>
            <a:ext cx="14182963" cy="7572162"/>
          </a:xfrm>
          <a:custGeom>
            <a:avLst/>
            <a:gdLst/>
            <a:ahLst/>
            <a:cxnLst/>
            <a:rect r="r" b="b" t="t" l="l"/>
            <a:pathLst>
              <a:path h="7572162" w="14182963">
                <a:moveTo>
                  <a:pt x="0" y="0"/>
                </a:moveTo>
                <a:lnTo>
                  <a:pt x="14182963" y="0"/>
                </a:lnTo>
                <a:lnTo>
                  <a:pt x="14182963" y="7572162"/>
                </a:lnTo>
                <a:lnTo>
                  <a:pt x="0" y="7572162"/>
                </a:lnTo>
                <a:lnTo>
                  <a:pt x="0" y="0"/>
                </a:lnTo>
                <a:close/>
              </a:path>
            </a:pathLst>
          </a:custGeom>
          <a:blipFill>
            <a:blip r:embed="rId2"/>
            <a:stretch>
              <a:fillRect l="0" t="-32573" r="0" b="-7904"/>
            </a:stretch>
          </a:blipFill>
        </p:spPr>
      </p:sp>
      <p:sp>
        <p:nvSpPr>
          <p:cNvPr name="TextBox 3" id="3"/>
          <p:cNvSpPr txBox="true"/>
          <p:nvPr/>
        </p:nvSpPr>
        <p:spPr>
          <a:xfrm rot="0">
            <a:off x="0" y="8749473"/>
            <a:ext cx="18256809"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To ensure your website is truly effective, you need to go beyond aesthetics and measure its performance.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9403" y="282073"/>
            <a:ext cx="14597575" cy="6802496"/>
          </a:xfrm>
          <a:custGeom>
            <a:avLst/>
            <a:gdLst/>
            <a:ahLst/>
            <a:cxnLst/>
            <a:rect r="r" b="b" t="t" l="l"/>
            <a:pathLst>
              <a:path h="6802496" w="14597575">
                <a:moveTo>
                  <a:pt x="0" y="0"/>
                </a:moveTo>
                <a:lnTo>
                  <a:pt x="14597575" y="0"/>
                </a:lnTo>
                <a:lnTo>
                  <a:pt x="14597575" y="6802496"/>
                </a:lnTo>
                <a:lnTo>
                  <a:pt x="0" y="6802496"/>
                </a:lnTo>
                <a:lnTo>
                  <a:pt x="0" y="0"/>
                </a:lnTo>
                <a:close/>
              </a:path>
            </a:pathLst>
          </a:custGeom>
          <a:blipFill>
            <a:blip r:embed="rId2"/>
            <a:stretch>
              <a:fillRect l="0" t="-42774" r="0" b="-26143"/>
            </a:stretch>
          </a:blipFill>
        </p:spPr>
      </p:sp>
      <p:sp>
        <p:nvSpPr>
          <p:cNvPr name="TextBox 3" id="3"/>
          <p:cNvSpPr txBox="true"/>
          <p:nvPr/>
        </p:nvSpPr>
        <p:spPr>
          <a:xfrm rot="0">
            <a:off x="0" y="7249980"/>
            <a:ext cx="18288000" cy="2166177"/>
          </a:xfrm>
          <a:prstGeom prst="rect">
            <a:avLst/>
          </a:prstGeom>
        </p:spPr>
        <p:txBody>
          <a:bodyPr anchor="t" rtlCol="false" tIns="0" lIns="0" bIns="0" rIns="0">
            <a:spAutoFit/>
          </a:bodyPr>
          <a:lstStyle/>
          <a:p>
            <a:pPr algn="ctr">
              <a:lnSpc>
                <a:spcPts val="4373"/>
              </a:lnSpc>
              <a:spcBef>
                <a:spcPct val="0"/>
              </a:spcBef>
            </a:pPr>
          </a:p>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This article delves into key metrics that provide valuable insights into your website's success and guide your design and development efforts.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1. **User Experience (UX) Metrics**</a:t>
            </a:r>
          </a:p>
          <a:p>
            <a:pPr algn="ctr">
              <a:lnSpc>
                <a:spcPts val="4373"/>
              </a:lnSpc>
              <a:spcBef>
                <a:spcPct val="0"/>
              </a:spcBef>
            </a:pPr>
            <a:r>
              <a:rPr lang="en-US" sz="2733">
                <a:solidFill>
                  <a:srgbClr val="000000"/>
                </a:solidFill>
                <a:latin typeface="Canva Sans"/>
                <a:ea typeface="Canva Sans"/>
                <a:cs typeface="Canva Sans"/>
                <a:sym typeface="Canva Sans"/>
              </a:rPr>
              <a:t>Bounce Rate is the percentage of website visitors who navigate away from the site after viewing only a single page. A high bounce rate frequently suggests that the website either fails to meet user expectations or presents content that is not relevant to their interests.</a:t>
            </a:r>
          </a:p>
          <a:p>
            <a:pPr algn="ctr">
              <a:lnSpc>
                <a:spcPts val="4373"/>
              </a:lnSpc>
              <a:spcBef>
                <a:spcPct val="0"/>
              </a:spcBef>
            </a:pPr>
            <a:r>
              <a:rPr lang="en-US" sz="2733">
                <a:solidFill>
                  <a:srgbClr val="000000"/>
                </a:solidFill>
                <a:latin typeface="Canva Sans"/>
                <a:ea typeface="Canva Sans"/>
                <a:cs typeface="Canva Sans"/>
                <a:sym typeface="Canva Sans"/>
              </a:rPr>
              <a:t>Time on Site represents the average amount of time that visitors spend browsing a particular website. Extended time spent on a website generally indicates that the content is captivating and the website's interface is easy to navigate.</a:t>
            </a:r>
          </a:p>
          <a:p>
            <a:pPr algn="ctr">
              <a:lnSpc>
                <a:spcPts val="4373"/>
              </a:lnSpc>
              <a:spcBef>
                <a:spcPct val="0"/>
              </a:spcBef>
            </a:pPr>
            <a:r>
              <a:rPr lang="en-US" sz="2733">
                <a:solidFill>
                  <a:srgbClr val="000000"/>
                </a:solidFill>
                <a:latin typeface="Canva Sans"/>
                <a:ea typeface="Canva Sans"/>
                <a:cs typeface="Canva Sans"/>
                <a:sym typeface="Canva Sans"/>
              </a:rPr>
              <a:t>* **Scroll Depth:** How far down visitors scroll on a page. This metric reveals how much of your content is actually consumed.</a:t>
            </a:r>
          </a:p>
          <a:p>
            <a:pPr algn="ctr">
              <a:lnSpc>
                <a:spcPts val="4373"/>
              </a:lnSpc>
              <a:spcBef>
                <a:spcPct val="0"/>
              </a:spcBef>
            </a:pPr>
            <a:r>
              <a:rPr lang="en-US" sz="2733">
                <a:solidFill>
                  <a:srgbClr val="000000"/>
                </a:solidFill>
                <a:latin typeface="Canva Sans"/>
                <a:ea typeface="Canva Sans"/>
                <a:cs typeface="Canva Sans"/>
                <a:sym typeface="Canva Sans"/>
              </a:rPr>
              <a:t>* **Click-Through Rate (CTR):** The percentage of users who click on a specific element (e.g., a call-to-action button, link). High CTRs indicate effective design and compelling content.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2773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2. **Conversion Rate Optimization (CRO) Metrics**</a:t>
            </a:r>
          </a:p>
          <a:p>
            <a:pPr algn="ctr">
              <a:lnSpc>
                <a:spcPts val="4373"/>
              </a:lnSpc>
              <a:spcBef>
                <a:spcPct val="0"/>
              </a:spcBef>
            </a:pPr>
            <a:r>
              <a:rPr lang="en-US" sz="2733">
                <a:solidFill>
                  <a:srgbClr val="000000"/>
                </a:solidFill>
                <a:latin typeface="Canva Sans"/>
                <a:ea typeface="Canva Sans"/>
                <a:cs typeface="Canva Sans"/>
                <a:sym typeface="Canva Sans"/>
              </a:rPr>
              <a:t>* **Conversion Rate:** The percentage of visitors who complete a desired action (e.g., making a purchase, signing up for a newsletter, filling out a form). This is the ultimate measure of your website's effectiveness.</a:t>
            </a:r>
          </a:p>
          <a:p>
            <a:pPr algn="ctr">
              <a:lnSpc>
                <a:spcPts val="4373"/>
              </a:lnSpc>
              <a:spcBef>
                <a:spcPct val="0"/>
              </a:spcBef>
            </a:pPr>
            <a:r>
              <a:rPr lang="en-US" sz="2733">
                <a:solidFill>
                  <a:srgbClr val="000000"/>
                </a:solidFill>
                <a:latin typeface="Canva Sans"/>
                <a:ea typeface="Canva Sans"/>
                <a:cs typeface="Canva Sans"/>
                <a:sym typeface="Canva Sans"/>
              </a:rPr>
              <a:t>* **Conversion Paths:** The journey visitors take on your site before converting. Analyzing these paths helps identify areas for improvement.</a:t>
            </a:r>
          </a:p>
          <a:p>
            <a:pPr algn="ctr">
              <a:lnSpc>
                <a:spcPts val="4373"/>
              </a:lnSpc>
              <a:spcBef>
                <a:spcPct val="0"/>
              </a:spcBef>
            </a:pPr>
            <a:r>
              <a:rPr lang="en-US" sz="2733">
                <a:solidFill>
                  <a:srgbClr val="000000"/>
                </a:solidFill>
                <a:latin typeface="Canva Sans"/>
                <a:ea typeface="Canva Sans"/>
                <a:cs typeface="Canva Sans"/>
                <a:sym typeface="Canva Sans"/>
              </a:rPr>
              <a:t>* **A/B Testing Results:** Data from A/B tests that compare different versions of your website to determine which performs better.</a:t>
            </a:r>
          </a:p>
          <a:p>
            <a:pPr algn="ctr">
              <a:lnSpc>
                <a:spcPts val="4373"/>
              </a:lnSpc>
              <a:spcBef>
                <a:spcPct val="0"/>
              </a:spcBef>
            </a:pPr>
            <a:r>
              <a:rPr lang="en-US" sz="2733">
                <a:solidFill>
                  <a:srgbClr val="000000"/>
                </a:solidFill>
                <a:latin typeface="Canva Sans"/>
                <a:ea typeface="Canva Sans"/>
                <a:cs typeface="Canva Sans"/>
                <a:sym typeface="Canva Sans"/>
              </a:rPr>
              <a:t>### 3. **Search Engine Optimization (SEO) Metrics**</a:t>
            </a:r>
          </a:p>
          <a:p>
            <a:pPr algn="ctr">
              <a:lnSpc>
                <a:spcPts val="4373"/>
              </a:lnSpc>
              <a:spcBef>
                <a:spcPct val="0"/>
              </a:spcBef>
            </a:pPr>
            <a:r>
              <a:rPr lang="en-US" sz="2733">
                <a:solidFill>
                  <a:srgbClr val="000000"/>
                </a:solidFill>
                <a:latin typeface="Canva Sans"/>
                <a:ea typeface="Canva Sans"/>
                <a:cs typeface="Canva Sans"/>
                <a:sym typeface="Canva Sans"/>
              </a:rPr>
              <a:t>Organic Traffic refers to the number of website visitors who arrive at the site through search engines like Google, without any paid advertising.</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512022"/>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Keyword Rankings indicate the position of a website within the search engine results pages (SERPs) for specific keywords that users enter into search engines.</a:t>
            </a:r>
          </a:p>
          <a:p>
            <a:pPr algn="ctr">
              <a:lnSpc>
                <a:spcPts val="4373"/>
              </a:lnSpc>
              <a:spcBef>
                <a:spcPct val="0"/>
              </a:spcBef>
            </a:pPr>
            <a:r>
              <a:rPr lang="en-US" sz="2733">
                <a:solidFill>
                  <a:srgbClr val="000000"/>
                </a:solidFill>
                <a:latin typeface="Canva Sans"/>
                <a:ea typeface="Canva Sans"/>
                <a:cs typeface="Canva Sans"/>
                <a:sym typeface="Canva Sans"/>
              </a:rPr>
              <a:t>* **Backlinks:** The number of links from other websites to yours. Backlinks, which are incoming links from other websites, significantly influence a website's ranking in search engine results.</a:t>
            </a:r>
          </a:p>
          <a:p>
            <a:pPr algn="ctr">
              <a:lnSpc>
                <a:spcPts val="4373"/>
              </a:lnSpc>
              <a:spcBef>
                <a:spcPct val="0"/>
              </a:spcBef>
            </a:pPr>
            <a:r>
              <a:rPr lang="en-US" sz="2733">
                <a:solidFill>
                  <a:srgbClr val="000000"/>
                </a:solidFill>
                <a:latin typeface="Canva Sans"/>
                <a:ea typeface="Canva Sans"/>
                <a:cs typeface="Canva Sans"/>
                <a:sym typeface="Canva Sans"/>
              </a:rPr>
              <a:t>### 4. **Technical Performance Metrics**</a:t>
            </a:r>
          </a:p>
          <a:p>
            <a:pPr algn="ctr">
              <a:lnSpc>
                <a:spcPts val="4373"/>
              </a:lnSpc>
              <a:spcBef>
                <a:spcPct val="0"/>
              </a:spcBef>
            </a:pPr>
            <a:r>
              <a:rPr lang="en-US" sz="2733">
                <a:solidFill>
                  <a:srgbClr val="000000"/>
                </a:solidFill>
                <a:latin typeface="Canva Sans"/>
                <a:ea typeface="Canva Sans"/>
                <a:cs typeface="Canva Sans"/>
                <a:sym typeface="Canva Sans"/>
              </a:rPr>
              <a:t>Page Load Speed refers to the amount of time it takes for a website to fully load in a user's web browser. Swift page loading times enhance user satisfaction and contribute positively to a website's search engine optimization (SEO) performance.</a:t>
            </a:r>
          </a:p>
          <a:p>
            <a:pPr algn="ctr">
              <a:lnSpc>
                <a:spcPts val="4373"/>
              </a:lnSpc>
              <a:spcBef>
                <a:spcPct val="0"/>
              </a:spcBef>
            </a:pPr>
            <a:r>
              <a:rPr lang="en-US" sz="2733">
                <a:solidFill>
                  <a:srgbClr val="000000"/>
                </a:solidFill>
                <a:latin typeface="Canva Sans"/>
                <a:ea typeface="Canva Sans"/>
                <a:cs typeface="Canva Sans"/>
                <a:sym typeface="Canva Sans"/>
              </a:rPr>
              <a:t>* **Mobile Friendliness:** How well your website adapts to different screen sizes and devices. Mobile-friendliness is essential in today's mobile-first world.</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22498"/>
            <a:ext cx="18288000" cy="65857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**Broken Links:** The number of links on your site that lead to error pages. Broken links, which lead to error pages, can frustrate website visitors and adversely affect the website's search engine optimization (SEO) performance.</a:t>
            </a:r>
          </a:p>
          <a:p>
            <a:pPr algn="ctr">
              <a:lnSpc>
                <a:spcPts val="4373"/>
              </a:lnSpc>
              <a:spcBef>
                <a:spcPct val="0"/>
              </a:spcBef>
            </a:pPr>
            <a:r>
              <a:rPr lang="en-US" sz="2733">
                <a:solidFill>
                  <a:srgbClr val="000000"/>
                </a:solidFill>
                <a:latin typeface="Canva Sans"/>
                <a:ea typeface="Canva Sans"/>
                <a:cs typeface="Canva Sans"/>
                <a:sym typeface="Canva Sans"/>
              </a:rPr>
              <a:t>### 5. **Social Media Engagement**</a:t>
            </a:r>
          </a:p>
          <a:p>
            <a:pPr algn="ctr">
              <a:lnSpc>
                <a:spcPts val="4373"/>
              </a:lnSpc>
              <a:spcBef>
                <a:spcPct val="0"/>
              </a:spcBef>
            </a:pPr>
            <a:r>
              <a:rPr lang="en-US" sz="2733">
                <a:solidFill>
                  <a:srgbClr val="000000"/>
                </a:solidFill>
                <a:latin typeface="Canva Sans"/>
                <a:ea typeface="Canva Sans"/>
                <a:cs typeface="Canva Sans"/>
                <a:sym typeface="Canva Sans"/>
              </a:rPr>
              <a:t>* **Social Media Shares:** The number of times your website content is shared on social media platforms. </a:t>
            </a:r>
          </a:p>
          <a:p>
            <a:pPr algn="ctr">
              <a:lnSpc>
                <a:spcPts val="4373"/>
              </a:lnSpc>
              <a:spcBef>
                <a:spcPct val="0"/>
              </a:spcBef>
            </a:pPr>
            <a:r>
              <a:rPr lang="en-US" sz="2733">
                <a:solidFill>
                  <a:srgbClr val="000000"/>
                </a:solidFill>
                <a:latin typeface="Canva Sans"/>
                <a:ea typeface="Canva Sans"/>
                <a:cs typeface="Canva Sans"/>
                <a:sym typeface="Canva Sans"/>
              </a:rPr>
              <a:t>* **Social Media Mentions:** The number of times your brand or website is mentioned on social media.</a:t>
            </a:r>
          </a:p>
          <a:p>
            <a:pPr algn="ctr">
              <a:lnSpc>
                <a:spcPts val="4373"/>
              </a:lnSpc>
              <a:spcBef>
                <a:spcPct val="0"/>
              </a:spcBef>
            </a:pPr>
            <a:r>
              <a:rPr lang="en-US" sz="2733">
                <a:solidFill>
                  <a:srgbClr val="000000"/>
                </a:solidFill>
                <a:latin typeface="Canva Sans"/>
                <a:ea typeface="Canva Sans"/>
                <a:cs typeface="Canva Sans"/>
                <a:sym typeface="Canva Sans"/>
              </a:rPr>
              <a:t>### Tools for Tracking and Analyzing Website Performance</a:t>
            </a:r>
          </a:p>
          <a:p>
            <a:pPr algn="ctr">
              <a:lnSpc>
                <a:spcPts val="4373"/>
              </a:lnSpc>
              <a:spcBef>
                <a:spcPct val="0"/>
              </a:spcBef>
            </a:pPr>
            <a:r>
              <a:rPr lang="en-US" sz="2733">
                <a:solidFill>
                  <a:srgbClr val="000000"/>
                </a:solidFill>
                <a:latin typeface="Canva Sans"/>
                <a:ea typeface="Canva Sans"/>
                <a:cs typeface="Canva Sans"/>
                <a:sym typeface="Canva Sans"/>
              </a:rPr>
              <a:t>* **Google Analytics:** A powerful tool for tracking website traffic, user behavior, and conversions.</a:t>
            </a:r>
          </a:p>
          <a:p>
            <a:pPr algn="ctr">
              <a:lnSpc>
                <a:spcPts val="4373"/>
              </a:lnSpc>
              <a:spcBef>
                <a:spcPct val="0"/>
              </a:spcBef>
            </a:pPr>
            <a:r>
              <a:rPr lang="en-US" sz="2733">
                <a:solidFill>
                  <a:srgbClr val="000000"/>
                </a:solidFill>
                <a:latin typeface="Canva Sans"/>
                <a:ea typeface="Canva Sans"/>
                <a:cs typeface="Canva Sans"/>
                <a:sym typeface="Canva Sans"/>
              </a:rPr>
              <a:t>Google Search Console offers valuable insights into how your website is performing within Google search results.</a:t>
            </a:r>
          </a:p>
          <a:p>
            <a:pPr algn="ctr">
              <a:lnSpc>
                <a:spcPts val="4373"/>
              </a:lnSpc>
              <a:spcBef>
                <a:spcPct val="0"/>
              </a:spcBef>
            </a:pPr>
            <a:r>
              <a:rPr lang="en-US" sz="2733">
                <a:solidFill>
                  <a:srgbClr val="000000"/>
                </a:solidFill>
                <a:latin typeface="Canva Sans"/>
                <a:ea typeface="Canva Sans"/>
                <a:cs typeface="Canva Sans"/>
                <a:sym typeface="Canva Sans"/>
              </a:rPr>
              <a:t>* **Hotjar:** A tool for heatmapping, session recording, and user feedback.</a:t>
            </a:r>
          </a:p>
          <a:p>
            <a:pPr algn="ctr">
              <a:lnSpc>
                <a:spcPts val="4373"/>
              </a:lnSpc>
              <a:spcBef>
                <a:spcPct val="0"/>
              </a:spcBef>
            </a:pPr>
            <a:r>
              <a:rPr lang="en-US" sz="2733">
                <a:solidFill>
                  <a:srgbClr val="000000"/>
                </a:solidFill>
                <a:latin typeface="Canva Sans"/>
                <a:ea typeface="Canva Sans"/>
                <a:cs typeface="Canva Sans"/>
                <a:sym typeface="Canva Sans"/>
              </a:rPr>
              <a:t>* **SEMrush:** A comprehensive platform for SEO, keyword research, and competitor analysis.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DAGa-Kas9s4</dc:identifier>
  <dcterms:modified xsi:type="dcterms:W3CDTF">2011-08-01T06:04:30Z</dcterms:modified>
  <cp:revision>1</cp:revision>
  <dc:title>Measuring the Impact: Key Metrics for Evaluating Website Design &amp; Development Performance</dc:title>
</cp:coreProperties>
</file>