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6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Nunito" charset="1" panose="00000000000000000000"/>
      <p:regular r:id="rId19"/>
    </p:embeddedFont>
    <p:embeddedFont>
      <p:font typeface="PT Sans" charset="1" panose="020B0503020203020204"/>
      <p:regular r:id="rId20"/>
    </p:embeddedFont>
    <p:embeddedFont>
      <p:font typeface="PT Sans Bold" charset="1" panose="020B0703020203020204"/>
      <p:regular r:id="rId21"/>
    </p:embeddedFont>
    <p:embeddedFont>
      <p:font typeface="PT Sans Italics" charset="1" panose="020B0503020203090204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notesMasters/notesMaster1.xml" Type="http://schemas.openxmlformats.org/officeDocument/2006/relationships/notesMaster"/><Relationship Id="rId17" Target="theme/theme2.xml" Type="http://schemas.openxmlformats.org/officeDocument/2006/relationships/theme"/><Relationship Id="rId18" Target="notesSlides/notesSlide1.xml" Type="http://schemas.openxmlformats.org/officeDocument/2006/relationships/notes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notesSlides/notesSlide2.xml" Type="http://schemas.openxmlformats.org/officeDocument/2006/relationships/notesSlide"/><Relationship Id="rId24" Target="notesSlides/notesSlide3.xml" Type="http://schemas.openxmlformats.org/officeDocument/2006/relationships/notesSlide"/><Relationship Id="rId25" Target="notesSlides/notesSlide4.xml" Type="http://schemas.openxmlformats.org/officeDocument/2006/relationships/notesSlide"/><Relationship Id="rId26" Target="notesSlides/notesSlide5.xml" Type="http://schemas.openxmlformats.org/officeDocument/2006/relationships/notesSlide"/><Relationship Id="rId27" Target="notesSlides/notesSlide6.xml" Type="http://schemas.openxmlformats.org/officeDocument/2006/relationships/notesSlide"/><Relationship Id="rId28" Target="notesSlides/notesSlide7.xml" Type="http://schemas.openxmlformats.org/officeDocument/2006/relationships/notesSlide"/><Relationship Id="rId29" Target="notesSlides/notesSlide8.xml" Type="http://schemas.openxmlformats.org/officeDocument/2006/relationships/notesSlide"/><Relationship Id="rId3" Target="viewProps.xml" Type="http://schemas.openxmlformats.org/officeDocument/2006/relationships/viewProps"/><Relationship Id="rId30" Target="notesSlides/notesSlide9.xml" Type="http://schemas.openxmlformats.org/officeDocument/2006/relationships/notesSlide"/><Relationship Id="rId31" Target="notesSlides/notesSlide10.xml" Type="http://schemas.openxmlformats.org/officeDocument/2006/relationships/notes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10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7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8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9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https://gamma.app/?utm_source=made-with-gamma" TargetMode="External" Type="http://schemas.openxmlformats.org/officeDocument/2006/relationships/hyperlink"/><Relationship Id="rId5" Target="../media/image2.pn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7.png" Type="http://schemas.openxmlformats.org/officeDocument/2006/relationships/image"/><Relationship Id="rId11" Target="../media/image78.svg" Type="http://schemas.openxmlformats.org/officeDocument/2006/relationships/image"/><Relationship Id="rId12" Target="../media/image79.png" Type="http://schemas.openxmlformats.org/officeDocument/2006/relationships/image"/><Relationship Id="rId13" Target="../media/image80.svg" Type="http://schemas.openxmlformats.org/officeDocument/2006/relationships/image"/><Relationship Id="rId14" Target="../media/image81.png" Type="http://schemas.openxmlformats.org/officeDocument/2006/relationships/image"/><Relationship Id="rId15" Target="../media/image82.svg" Type="http://schemas.openxmlformats.org/officeDocument/2006/relationships/image"/><Relationship Id="rId16" Target="../media/image83.png" Type="http://schemas.openxmlformats.org/officeDocument/2006/relationships/image"/><Relationship Id="rId17" Target="../media/image84.svg" Type="http://schemas.openxmlformats.org/officeDocument/2006/relationships/image"/><Relationship Id="rId18" Target="../media/image4.png" Type="http://schemas.openxmlformats.org/officeDocument/2006/relationships/image"/><Relationship Id="rId2" Target="../notesSlides/notesSlide10.xml" Type="http://schemas.openxmlformats.org/officeDocument/2006/relationships/notesSlide"/><Relationship Id="rId3" Target="../media/image1.jpeg" Type="http://schemas.openxmlformats.org/officeDocument/2006/relationships/image"/><Relationship Id="rId4" Target="../media/image71.png" Type="http://schemas.openxmlformats.org/officeDocument/2006/relationships/image"/><Relationship Id="rId5" Target="../media/image72.svg" Type="http://schemas.openxmlformats.org/officeDocument/2006/relationships/image"/><Relationship Id="rId6" Target="../media/image73.png" Type="http://schemas.openxmlformats.org/officeDocument/2006/relationships/image"/><Relationship Id="rId7" Target="../media/image74.svg" Type="http://schemas.openxmlformats.org/officeDocument/2006/relationships/image"/><Relationship Id="rId8" Target="../media/image75.png" Type="http://schemas.openxmlformats.org/officeDocument/2006/relationships/image"/><Relationship Id="rId9" Target="../media/image76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1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1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3.png" Type="http://schemas.openxmlformats.org/officeDocument/2006/relationships/image"/><Relationship Id="rId13" Target="../media/image14.svg" Type="http://schemas.openxmlformats.org/officeDocument/2006/relationships/image"/><Relationship Id="rId14" Target="../media/image15.png" Type="http://schemas.openxmlformats.org/officeDocument/2006/relationships/image"/><Relationship Id="rId15" Target="../media/image16.svg" Type="http://schemas.openxmlformats.org/officeDocument/2006/relationships/image"/><Relationship Id="rId16" Target="../media/image4.png" Type="http://schemas.openxmlformats.org/officeDocument/2006/relationships/image"/><Relationship Id="rId2" Target="../notesSlides/notesSlide4.xml" Type="http://schemas.openxmlformats.org/officeDocument/2006/relationships/notesSlide"/><Relationship Id="rId3" Target="../media/image1.jpe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25.png" Type="http://schemas.openxmlformats.org/officeDocument/2006/relationships/image"/><Relationship Id="rId13" Target="../media/image26.svg" Type="http://schemas.openxmlformats.org/officeDocument/2006/relationships/image"/><Relationship Id="rId14" Target="../media/image27.png" Type="http://schemas.openxmlformats.org/officeDocument/2006/relationships/image"/><Relationship Id="rId15" Target="../media/image28.svg" Type="http://schemas.openxmlformats.org/officeDocument/2006/relationships/image"/><Relationship Id="rId16" Target="../media/image29.png" Type="http://schemas.openxmlformats.org/officeDocument/2006/relationships/image"/><Relationship Id="rId17" Target="../media/image30.svg" Type="http://schemas.openxmlformats.org/officeDocument/2006/relationships/image"/><Relationship Id="rId18" Target="../media/image31.png" Type="http://schemas.openxmlformats.org/officeDocument/2006/relationships/image"/><Relationship Id="rId19" Target="../media/image32.svg" Type="http://schemas.openxmlformats.org/officeDocument/2006/relationships/image"/><Relationship Id="rId2" Target="../notesSlides/notesSlide5.xml" Type="http://schemas.openxmlformats.org/officeDocument/2006/relationships/notesSlide"/><Relationship Id="rId20" Target="../media/image33.png" Type="http://schemas.openxmlformats.org/officeDocument/2006/relationships/image"/><Relationship Id="rId21" Target="../media/image34.svg" Type="http://schemas.openxmlformats.org/officeDocument/2006/relationships/image"/><Relationship Id="rId22" Target="../media/image35.png" Type="http://schemas.openxmlformats.org/officeDocument/2006/relationships/image"/><Relationship Id="rId23" Target="../media/image36.svg" Type="http://schemas.openxmlformats.org/officeDocument/2006/relationships/image"/><Relationship Id="rId24" Target="../media/image4.png" Type="http://schemas.openxmlformats.org/officeDocument/2006/relationships/image"/><Relationship Id="rId3" Target="../media/image1.jpe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Relationship Id="rId8" Target="../media/image21.png" Type="http://schemas.openxmlformats.org/officeDocument/2006/relationships/image"/><Relationship Id="rId9" Target="../media/image22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3.png" Type="http://schemas.openxmlformats.org/officeDocument/2006/relationships/image"/><Relationship Id="rId11" Target="../media/image44.svg" Type="http://schemas.openxmlformats.org/officeDocument/2006/relationships/image"/><Relationship Id="rId12" Target="../media/image45.png" Type="http://schemas.openxmlformats.org/officeDocument/2006/relationships/image"/><Relationship Id="rId13" Target="../media/image46.svg" Type="http://schemas.openxmlformats.org/officeDocument/2006/relationships/image"/><Relationship Id="rId14" Target="../media/image4.png" Type="http://schemas.openxmlformats.org/officeDocument/2006/relationships/image"/><Relationship Id="rId2" Target="../notesSlides/notesSlide6.xml" Type="http://schemas.openxmlformats.org/officeDocument/2006/relationships/notesSlide"/><Relationship Id="rId3" Target="../media/image1.jpeg" Type="http://schemas.openxmlformats.org/officeDocument/2006/relationships/image"/><Relationship Id="rId4" Target="../media/image37.png" Type="http://schemas.openxmlformats.org/officeDocument/2006/relationships/image"/><Relationship Id="rId5" Target="../media/image38.svg" Type="http://schemas.openxmlformats.org/officeDocument/2006/relationships/image"/><Relationship Id="rId6" Target="../media/image39.png" Type="http://schemas.openxmlformats.org/officeDocument/2006/relationships/image"/><Relationship Id="rId7" Target="../media/image40.svg" Type="http://schemas.openxmlformats.org/officeDocument/2006/relationships/image"/><Relationship Id="rId8" Target="../media/image41.png" Type="http://schemas.openxmlformats.org/officeDocument/2006/relationships/image"/><Relationship Id="rId9" Target="../media/image42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1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1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3.png" Type="http://schemas.openxmlformats.org/officeDocument/2006/relationships/image"/><Relationship Id="rId11" Target="../media/image54.svg" Type="http://schemas.openxmlformats.org/officeDocument/2006/relationships/image"/><Relationship Id="rId12" Target="../media/image55.png" Type="http://schemas.openxmlformats.org/officeDocument/2006/relationships/image"/><Relationship Id="rId13" Target="../media/image56.svg" Type="http://schemas.openxmlformats.org/officeDocument/2006/relationships/image"/><Relationship Id="rId14" Target="../media/image57.png" Type="http://schemas.openxmlformats.org/officeDocument/2006/relationships/image"/><Relationship Id="rId15" Target="../media/image58.svg" Type="http://schemas.openxmlformats.org/officeDocument/2006/relationships/image"/><Relationship Id="rId16" Target="../media/image59.png" Type="http://schemas.openxmlformats.org/officeDocument/2006/relationships/image"/><Relationship Id="rId17" Target="../media/image60.svg" Type="http://schemas.openxmlformats.org/officeDocument/2006/relationships/image"/><Relationship Id="rId18" Target="../media/image61.png" Type="http://schemas.openxmlformats.org/officeDocument/2006/relationships/image"/><Relationship Id="rId19" Target="../media/image62.svg" Type="http://schemas.openxmlformats.org/officeDocument/2006/relationships/image"/><Relationship Id="rId2" Target="../notesSlides/notesSlide9.xml" Type="http://schemas.openxmlformats.org/officeDocument/2006/relationships/notesSlide"/><Relationship Id="rId20" Target="../media/image63.png" Type="http://schemas.openxmlformats.org/officeDocument/2006/relationships/image"/><Relationship Id="rId21" Target="../media/image64.svg" Type="http://schemas.openxmlformats.org/officeDocument/2006/relationships/image"/><Relationship Id="rId22" Target="../media/image65.png" Type="http://schemas.openxmlformats.org/officeDocument/2006/relationships/image"/><Relationship Id="rId23" Target="../media/image66.svg" Type="http://schemas.openxmlformats.org/officeDocument/2006/relationships/image"/><Relationship Id="rId24" Target="../media/image67.png" Type="http://schemas.openxmlformats.org/officeDocument/2006/relationships/image"/><Relationship Id="rId25" Target="../media/image68.svg" Type="http://schemas.openxmlformats.org/officeDocument/2006/relationships/image"/><Relationship Id="rId26" Target="../media/image69.png" Type="http://schemas.openxmlformats.org/officeDocument/2006/relationships/image"/><Relationship Id="rId27" Target="../media/image70.svg" Type="http://schemas.openxmlformats.org/officeDocument/2006/relationships/image"/><Relationship Id="rId28" Target="../media/image4.png" Type="http://schemas.openxmlformats.org/officeDocument/2006/relationships/image"/><Relationship Id="rId3" Target="../media/image1.jpeg" Type="http://schemas.openxmlformats.org/officeDocument/2006/relationships/image"/><Relationship Id="rId4" Target="../media/image47.png" Type="http://schemas.openxmlformats.org/officeDocument/2006/relationships/image"/><Relationship Id="rId5" Target="../media/image48.svg" Type="http://schemas.openxmlformats.org/officeDocument/2006/relationships/image"/><Relationship Id="rId6" Target="../media/image49.png" Type="http://schemas.openxmlformats.org/officeDocument/2006/relationships/image"/><Relationship Id="rId7" Target="../media/image50.svg" Type="http://schemas.openxmlformats.org/officeDocument/2006/relationships/image"/><Relationship Id="rId8" Target="../media/image51.png" Type="http://schemas.openxmlformats.org/officeDocument/2006/relationships/image"/><Relationship Id="rId9" Target="../media/image5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0002E">
                <a:alpha val="56078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6628307" y="9846183"/>
            <a:ext cx="1609020" cy="384353"/>
            <a:chOff x="0" y="0"/>
            <a:chExt cx="2145360" cy="512470"/>
          </a:xfrm>
        </p:grpSpPr>
        <p:sp>
          <p:nvSpPr>
            <p:cNvPr name="Freeform 7" id="7" descr="preencoded.png">
              <a:hlinkClick r:id="rId4" tooltip="https://gamma.app/?utm_source=made-with-gamma"/>
            </p:cNvPr>
            <p:cNvSpPr/>
            <p:nvPr/>
          </p:nvSpPr>
          <p:spPr>
            <a:xfrm flipH="false" flipV="false" rot="0">
              <a:off x="0" y="0"/>
              <a:ext cx="2145411" cy="512445"/>
            </a:xfrm>
            <a:custGeom>
              <a:avLst/>
              <a:gdLst/>
              <a:ahLst/>
              <a:cxnLst/>
              <a:rect r="r" b="b" t="t" l="l"/>
              <a:pathLst>
                <a:path h="512445" w="2145411">
                  <a:moveTo>
                    <a:pt x="0" y="0"/>
                  </a:moveTo>
                  <a:lnTo>
                    <a:pt x="2145411" y="0"/>
                  </a:lnTo>
                  <a:lnTo>
                    <a:pt x="2145411" y="512445"/>
                  </a:lnTo>
                  <a:lnTo>
                    <a:pt x="0" y="5124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2" b="-4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1438649" y="0"/>
            <a:ext cx="6863191" cy="10295039"/>
            <a:chOff x="0" y="0"/>
            <a:chExt cx="9150922" cy="1372671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150858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915085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6265" t="0" r="-6265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95450" y="89483"/>
            <a:ext cx="1502440" cy="1502440"/>
          </a:xfrm>
          <a:custGeom>
            <a:avLst/>
            <a:gdLst/>
            <a:ahLst/>
            <a:cxnLst/>
            <a:rect r="r" b="b" t="t" l="l"/>
            <a:pathLst>
              <a:path h="1502440" w="1502440">
                <a:moveTo>
                  <a:pt x="0" y="0"/>
                </a:moveTo>
                <a:lnTo>
                  <a:pt x="1502440" y="0"/>
                </a:lnTo>
                <a:lnTo>
                  <a:pt x="1502440" y="1502440"/>
                </a:lnTo>
                <a:lnTo>
                  <a:pt x="0" y="15024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47950" y="1572873"/>
            <a:ext cx="9342758" cy="899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8"/>
              </a:lnSpc>
            </a:pPr>
            <a:r>
              <a:rPr lang="en-US" sz="5479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Cotton Nighty for Women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47950" y="2573331"/>
            <a:ext cx="9342758" cy="547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21"/>
              </a:lnSpc>
            </a:pPr>
            <a:r>
              <a:rPr lang="en-US" sz="3302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Where Comfort Meets Everyday Style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47950" y="3541176"/>
            <a:ext cx="9342758" cy="2459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554"/>
              </a:lnSpc>
            </a:pPr>
            <a:r>
              <a:rPr lang="en-US" sz="765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Soft. Breathable. Beautiful.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47950" y="6354347"/>
            <a:ext cx="9342758" cy="23486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13"/>
              </a:lnSpc>
            </a:pP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Discover thoughtfully designed cotton nightwear by </a:t>
            </a:r>
            <a:r>
              <a:rPr lang="en-US" sz="2326" b="true">
                <a:solidFill>
                  <a:srgbClr val="FFFFFF"/>
                </a:solidFill>
                <a:latin typeface="PT Sans Bold"/>
                <a:ea typeface="PT Sans Bold"/>
                <a:cs typeface="PT Sans Bold"/>
                <a:sym typeface="PT Sans Bold"/>
              </a:rPr>
              <a:t>Yellow Bloom</a:t>
            </a: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, created for relaxed evenings, peaceful nights, slow mornings, and comfortable everyday living.</a:t>
            </a:r>
          </a:p>
          <a:p>
            <a:pPr algn="l">
              <a:lnSpc>
                <a:spcPts val="3713"/>
              </a:lnSpc>
            </a:pPr>
            <a:r>
              <a:rPr lang="en-US" sz="2326" b="true">
                <a:solidFill>
                  <a:srgbClr val="FFFFFF"/>
                </a:solidFill>
                <a:latin typeface="PT Sans Bold"/>
                <a:ea typeface="PT Sans Bold"/>
                <a:cs typeface="PT Sans Bold"/>
                <a:sym typeface="PT Sans Bold"/>
              </a:rPr>
              <a:t>Yellow Bloom</a:t>
            </a: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</a:t>
            </a:r>
            <a:r>
              <a:rPr lang="en-US" sz="2326" i="true">
                <a:solidFill>
                  <a:srgbClr val="FFFFFF"/>
                </a:solidFill>
                <a:latin typeface="PT Sans Italics"/>
                <a:ea typeface="PT Sans Italics"/>
                <a:cs typeface="PT Sans Italics"/>
                <a:sym typeface="PT Sans Italics"/>
              </a:rPr>
              <a:t>Where Comfort Meets Confidence in Every Stitch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0002E">
                <a:alpha val="56078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47950" y="961006"/>
            <a:ext cx="16205949" cy="6796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52"/>
              </a:lnSpc>
            </a:pPr>
            <a:r>
              <a:rPr lang="en-US" sz="4128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Cotton Nighty for Every Body &amp; Every Routine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47950" y="1688897"/>
            <a:ext cx="16205949" cy="547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21"/>
              </a:lnSpc>
            </a:pPr>
            <a:r>
              <a:rPr lang="en-US" sz="3302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Comfort Should Feel Effortless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47950" y="2450763"/>
            <a:ext cx="16205949" cy="8564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23"/>
              </a:lnSpc>
            </a:pPr>
            <a:r>
              <a:rPr lang="en-US" sz="17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A good </a:t>
            </a:r>
            <a:r>
              <a:rPr lang="en-US" sz="1726" b="true">
                <a:solidFill>
                  <a:srgbClr val="FFFFFF"/>
                </a:solidFill>
                <a:latin typeface="PT Sans Bold"/>
                <a:ea typeface="PT Sans Bold"/>
                <a:cs typeface="PT Sans Bold"/>
                <a:sym typeface="PT Sans Bold"/>
              </a:rPr>
              <a:t>Cotton Nighty for Women</a:t>
            </a:r>
            <a:r>
              <a:rPr lang="en-US" sz="17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should allow you to move, relax and feel comfortable without constantly adjusting your clothes.</a:t>
            </a:r>
          </a:p>
          <a:p>
            <a:pPr algn="l">
              <a:lnSpc>
                <a:spcPts val="2423"/>
              </a:lnSpc>
            </a:pPr>
            <a:r>
              <a:rPr lang="en-US" sz="17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Yellow Bloom's relaxed designs are made for: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038416" y="3487083"/>
            <a:ext cx="5308844" cy="1678305"/>
            <a:chOff x="0" y="0"/>
            <a:chExt cx="7078459" cy="223774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078473" cy="2237740"/>
            </a:xfrm>
            <a:custGeom>
              <a:avLst/>
              <a:gdLst/>
              <a:ahLst/>
              <a:cxnLst/>
              <a:rect r="r" b="b" t="t" l="l"/>
              <a:pathLst>
                <a:path h="2237740" w="7078473">
                  <a:moveTo>
                    <a:pt x="0" y="454406"/>
                  </a:moveTo>
                  <a:cubicBezTo>
                    <a:pt x="0" y="203454"/>
                    <a:pt x="203454" y="0"/>
                    <a:pt x="454406" y="0"/>
                  </a:cubicBezTo>
                  <a:lnTo>
                    <a:pt x="6624066" y="0"/>
                  </a:lnTo>
                  <a:cubicBezTo>
                    <a:pt x="6875018" y="0"/>
                    <a:pt x="7078473" y="203454"/>
                    <a:pt x="7078473" y="454406"/>
                  </a:cubicBezTo>
                  <a:lnTo>
                    <a:pt x="7078473" y="1783334"/>
                  </a:lnTo>
                  <a:cubicBezTo>
                    <a:pt x="7078473" y="2034286"/>
                    <a:pt x="6875018" y="2237740"/>
                    <a:pt x="6624066" y="2237740"/>
                  </a:cubicBezTo>
                  <a:lnTo>
                    <a:pt x="454406" y="2237740"/>
                  </a:lnTo>
                  <a:cubicBezTo>
                    <a:pt x="203454" y="2237740"/>
                    <a:pt x="0" y="2034286"/>
                    <a:pt x="0" y="1783334"/>
                  </a:cubicBezTo>
                  <a:close/>
                </a:path>
              </a:pathLst>
            </a:custGeom>
            <a:solidFill>
              <a:srgbClr val="00002E"/>
            </a:solidFill>
            <a:ln w="19065" cap="sq">
              <a:solidFill>
                <a:srgbClr val="F2B42D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291466" y="3740144"/>
            <a:ext cx="673656" cy="673675"/>
            <a:chOff x="0" y="0"/>
            <a:chExt cx="898207" cy="89823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98271" cy="898271"/>
            </a:xfrm>
            <a:custGeom>
              <a:avLst/>
              <a:gdLst/>
              <a:ahLst/>
              <a:cxnLst/>
              <a:rect r="r" b="b" t="t" l="l"/>
              <a:pathLst>
                <a:path h="898271" w="898271">
                  <a:moveTo>
                    <a:pt x="0" y="449072"/>
                  </a:moveTo>
                  <a:cubicBezTo>
                    <a:pt x="0" y="201041"/>
                    <a:pt x="201041" y="0"/>
                    <a:pt x="449072" y="0"/>
                  </a:cubicBezTo>
                  <a:cubicBezTo>
                    <a:pt x="697103" y="0"/>
                    <a:pt x="898271" y="201041"/>
                    <a:pt x="898271" y="449072"/>
                  </a:cubicBezTo>
                  <a:cubicBezTo>
                    <a:pt x="898271" y="697103"/>
                    <a:pt x="697103" y="898271"/>
                    <a:pt x="449072" y="898271"/>
                  </a:cubicBezTo>
                  <a:cubicBezTo>
                    <a:pt x="201041" y="898271"/>
                    <a:pt x="0" y="697103"/>
                    <a:pt x="0" y="449072"/>
                  </a:cubicBezTo>
                  <a:close/>
                </a:path>
              </a:pathLst>
            </a:custGeom>
            <a:solidFill>
              <a:srgbClr val="F2B42D"/>
            </a:solidFill>
          </p:spPr>
        </p:sp>
      </p:grpSp>
      <p:sp>
        <p:nvSpPr>
          <p:cNvPr name="Freeform 13" id="13" descr="preencoded.png"/>
          <p:cNvSpPr/>
          <p:nvPr/>
        </p:nvSpPr>
        <p:spPr>
          <a:xfrm flipH="false" flipV="false" rot="0">
            <a:off x="1476746" y="3925281"/>
            <a:ext cx="303095" cy="303105"/>
          </a:xfrm>
          <a:custGeom>
            <a:avLst/>
            <a:gdLst/>
            <a:ahLst/>
            <a:cxnLst/>
            <a:rect r="r" b="b" t="t" l="l"/>
            <a:pathLst>
              <a:path h="303105" w="303095">
                <a:moveTo>
                  <a:pt x="0" y="0"/>
                </a:moveTo>
                <a:lnTo>
                  <a:pt x="303095" y="0"/>
                </a:lnTo>
                <a:lnTo>
                  <a:pt x="303095" y="303105"/>
                </a:lnTo>
                <a:lnTo>
                  <a:pt x="0" y="3031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1561" r="0" b="-1558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291466" y="4572600"/>
            <a:ext cx="4802743" cy="339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Everyday homewear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6496498" y="3487083"/>
            <a:ext cx="5308844" cy="1678305"/>
            <a:chOff x="0" y="0"/>
            <a:chExt cx="7078459" cy="223774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7078473" cy="2237740"/>
            </a:xfrm>
            <a:custGeom>
              <a:avLst/>
              <a:gdLst/>
              <a:ahLst/>
              <a:cxnLst/>
              <a:rect r="r" b="b" t="t" l="l"/>
              <a:pathLst>
                <a:path h="2237740" w="7078473">
                  <a:moveTo>
                    <a:pt x="0" y="454406"/>
                  </a:moveTo>
                  <a:cubicBezTo>
                    <a:pt x="0" y="203454"/>
                    <a:pt x="203454" y="0"/>
                    <a:pt x="454406" y="0"/>
                  </a:cubicBezTo>
                  <a:lnTo>
                    <a:pt x="6624066" y="0"/>
                  </a:lnTo>
                  <a:cubicBezTo>
                    <a:pt x="6875018" y="0"/>
                    <a:pt x="7078473" y="203454"/>
                    <a:pt x="7078473" y="454406"/>
                  </a:cubicBezTo>
                  <a:lnTo>
                    <a:pt x="7078473" y="1783334"/>
                  </a:lnTo>
                  <a:cubicBezTo>
                    <a:pt x="7078473" y="2034286"/>
                    <a:pt x="6875018" y="2237740"/>
                    <a:pt x="6624066" y="2237740"/>
                  </a:cubicBezTo>
                  <a:lnTo>
                    <a:pt x="454406" y="2237740"/>
                  </a:lnTo>
                  <a:cubicBezTo>
                    <a:pt x="203454" y="2237740"/>
                    <a:pt x="0" y="2034286"/>
                    <a:pt x="0" y="1783334"/>
                  </a:cubicBezTo>
                  <a:close/>
                </a:path>
              </a:pathLst>
            </a:custGeom>
            <a:solidFill>
              <a:srgbClr val="00002E"/>
            </a:solidFill>
            <a:ln w="19065" cap="sq">
              <a:solidFill>
                <a:srgbClr val="D7425E"/>
              </a:solidFill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6749548" y="3740144"/>
            <a:ext cx="673656" cy="673675"/>
            <a:chOff x="0" y="0"/>
            <a:chExt cx="898207" cy="89823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98271" cy="898271"/>
            </a:xfrm>
            <a:custGeom>
              <a:avLst/>
              <a:gdLst/>
              <a:ahLst/>
              <a:cxnLst/>
              <a:rect r="r" b="b" t="t" l="l"/>
              <a:pathLst>
                <a:path h="898271" w="898271">
                  <a:moveTo>
                    <a:pt x="0" y="449072"/>
                  </a:moveTo>
                  <a:cubicBezTo>
                    <a:pt x="0" y="201041"/>
                    <a:pt x="201041" y="0"/>
                    <a:pt x="449072" y="0"/>
                  </a:cubicBezTo>
                  <a:cubicBezTo>
                    <a:pt x="697103" y="0"/>
                    <a:pt x="898271" y="201041"/>
                    <a:pt x="898271" y="449072"/>
                  </a:cubicBezTo>
                  <a:cubicBezTo>
                    <a:pt x="898271" y="697103"/>
                    <a:pt x="697103" y="898271"/>
                    <a:pt x="449072" y="898271"/>
                  </a:cubicBezTo>
                  <a:cubicBezTo>
                    <a:pt x="201041" y="898271"/>
                    <a:pt x="0" y="697103"/>
                    <a:pt x="0" y="449072"/>
                  </a:cubicBezTo>
                  <a:close/>
                </a:path>
              </a:pathLst>
            </a:custGeom>
            <a:solidFill>
              <a:srgbClr val="D7425E"/>
            </a:solidFill>
          </p:spPr>
        </p:sp>
      </p:grpSp>
      <p:sp>
        <p:nvSpPr>
          <p:cNvPr name="Freeform 19" id="19" descr="preencoded.png"/>
          <p:cNvSpPr/>
          <p:nvPr/>
        </p:nvSpPr>
        <p:spPr>
          <a:xfrm flipH="false" flipV="false" rot="0">
            <a:off x="6934829" y="3925281"/>
            <a:ext cx="303095" cy="303105"/>
          </a:xfrm>
          <a:custGeom>
            <a:avLst/>
            <a:gdLst/>
            <a:ahLst/>
            <a:cxnLst/>
            <a:rect r="r" b="b" t="t" l="l"/>
            <a:pathLst>
              <a:path h="303105" w="303095">
                <a:moveTo>
                  <a:pt x="0" y="0"/>
                </a:moveTo>
                <a:lnTo>
                  <a:pt x="303095" y="0"/>
                </a:lnTo>
                <a:lnTo>
                  <a:pt x="303095" y="303105"/>
                </a:lnTo>
                <a:lnTo>
                  <a:pt x="0" y="3031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9374" r="0" b="-937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6749548" y="4572600"/>
            <a:ext cx="4802743" cy="339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Bedtime routines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11954580" y="3487083"/>
            <a:ext cx="5308844" cy="1678305"/>
            <a:chOff x="0" y="0"/>
            <a:chExt cx="7078459" cy="223774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7078473" cy="2237740"/>
            </a:xfrm>
            <a:custGeom>
              <a:avLst/>
              <a:gdLst/>
              <a:ahLst/>
              <a:cxnLst/>
              <a:rect r="r" b="b" t="t" l="l"/>
              <a:pathLst>
                <a:path h="2237740" w="7078473">
                  <a:moveTo>
                    <a:pt x="0" y="454406"/>
                  </a:moveTo>
                  <a:cubicBezTo>
                    <a:pt x="0" y="203454"/>
                    <a:pt x="203454" y="0"/>
                    <a:pt x="454406" y="0"/>
                  </a:cubicBezTo>
                  <a:lnTo>
                    <a:pt x="6624066" y="0"/>
                  </a:lnTo>
                  <a:cubicBezTo>
                    <a:pt x="6875018" y="0"/>
                    <a:pt x="7078473" y="203454"/>
                    <a:pt x="7078473" y="454406"/>
                  </a:cubicBezTo>
                  <a:lnTo>
                    <a:pt x="7078473" y="1783334"/>
                  </a:lnTo>
                  <a:cubicBezTo>
                    <a:pt x="7078473" y="2034286"/>
                    <a:pt x="6875018" y="2237740"/>
                    <a:pt x="6624066" y="2237740"/>
                  </a:cubicBezTo>
                  <a:lnTo>
                    <a:pt x="454406" y="2237740"/>
                  </a:lnTo>
                  <a:cubicBezTo>
                    <a:pt x="203454" y="2237740"/>
                    <a:pt x="0" y="2034286"/>
                    <a:pt x="0" y="1783334"/>
                  </a:cubicBezTo>
                  <a:close/>
                </a:path>
              </a:pathLst>
            </a:custGeom>
            <a:solidFill>
              <a:srgbClr val="00002E"/>
            </a:solidFill>
            <a:ln w="19065" cap="sq">
              <a:solidFill>
                <a:srgbClr val="DD785E"/>
              </a:solidFill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12207631" y="3740144"/>
            <a:ext cx="673656" cy="673675"/>
            <a:chOff x="0" y="0"/>
            <a:chExt cx="898207" cy="898233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98271" cy="898271"/>
            </a:xfrm>
            <a:custGeom>
              <a:avLst/>
              <a:gdLst/>
              <a:ahLst/>
              <a:cxnLst/>
              <a:rect r="r" b="b" t="t" l="l"/>
              <a:pathLst>
                <a:path h="898271" w="898271">
                  <a:moveTo>
                    <a:pt x="0" y="449072"/>
                  </a:moveTo>
                  <a:cubicBezTo>
                    <a:pt x="0" y="201041"/>
                    <a:pt x="201041" y="0"/>
                    <a:pt x="449072" y="0"/>
                  </a:cubicBezTo>
                  <a:cubicBezTo>
                    <a:pt x="697103" y="0"/>
                    <a:pt x="898271" y="201041"/>
                    <a:pt x="898271" y="449072"/>
                  </a:cubicBezTo>
                  <a:cubicBezTo>
                    <a:pt x="898271" y="697103"/>
                    <a:pt x="697103" y="898271"/>
                    <a:pt x="449072" y="898271"/>
                  </a:cubicBezTo>
                  <a:cubicBezTo>
                    <a:pt x="201041" y="898271"/>
                    <a:pt x="0" y="697103"/>
                    <a:pt x="0" y="449072"/>
                  </a:cubicBezTo>
                  <a:close/>
                </a:path>
              </a:pathLst>
            </a:custGeom>
            <a:solidFill>
              <a:srgbClr val="DD785E"/>
            </a:solidFill>
          </p:spPr>
        </p:sp>
      </p:grpSp>
      <p:sp>
        <p:nvSpPr>
          <p:cNvPr name="Freeform 25" id="25" descr="preencoded.png"/>
          <p:cNvSpPr/>
          <p:nvPr/>
        </p:nvSpPr>
        <p:spPr>
          <a:xfrm flipH="false" flipV="false" rot="0">
            <a:off x="12392911" y="3925281"/>
            <a:ext cx="303095" cy="303105"/>
          </a:xfrm>
          <a:custGeom>
            <a:avLst/>
            <a:gdLst/>
            <a:ahLst/>
            <a:cxnLst/>
            <a:rect r="r" b="b" t="t" l="l"/>
            <a:pathLst>
              <a:path h="303105" w="303095">
                <a:moveTo>
                  <a:pt x="0" y="0"/>
                </a:moveTo>
                <a:lnTo>
                  <a:pt x="303095" y="0"/>
                </a:lnTo>
                <a:lnTo>
                  <a:pt x="303095" y="303105"/>
                </a:lnTo>
                <a:lnTo>
                  <a:pt x="0" y="30310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21875" t="0" r="-21878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12207631" y="4572600"/>
            <a:ext cx="4802743" cy="339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Relaxed mornings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1038416" y="5314636"/>
            <a:ext cx="5308844" cy="1678305"/>
            <a:chOff x="0" y="0"/>
            <a:chExt cx="7078459" cy="223774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7078473" cy="2237740"/>
            </a:xfrm>
            <a:custGeom>
              <a:avLst/>
              <a:gdLst/>
              <a:ahLst/>
              <a:cxnLst/>
              <a:rect r="r" b="b" t="t" l="l"/>
              <a:pathLst>
                <a:path h="2237740" w="7078473">
                  <a:moveTo>
                    <a:pt x="0" y="454406"/>
                  </a:moveTo>
                  <a:cubicBezTo>
                    <a:pt x="0" y="203454"/>
                    <a:pt x="203454" y="0"/>
                    <a:pt x="454406" y="0"/>
                  </a:cubicBezTo>
                  <a:lnTo>
                    <a:pt x="6624066" y="0"/>
                  </a:lnTo>
                  <a:cubicBezTo>
                    <a:pt x="6875018" y="0"/>
                    <a:pt x="7078473" y="203454"/>
                    <a:pt x="7078473" y="454406"/>
                  </a:cubicBezTo>
                  <a:lnTo>
                    <a:pt x="7078473" y="1783334"/>
                  </a:lnTo>
                  <a:cubicBezTo>
                    <a:pt x="7078473" y="2034286"/>
                    <a:pt x="6875018" y="2237740"/>
                    <a:pt x="6624066" y="2237740"/>
                  </a:cubicBezTo>
                  <a:lnTo>
                    <a:pt x="454406" y="2237740"/>
                  </a:lnTo>
                  <a:cubicBezTo>
                    <a:pt x="203454" y="2237740"/>
                    <a:pt x="0" y="2034286"/>
                    <a:pt x="0" y="1783334"/>
                  </a:cubicBezTo>
                  <a:close/>
                </a:path>
              </a:pathLst>
            </a:custGeom>
            <a:solidFill>
              <a:srgbClr val="00002E"/>
            </a:solidFill>
            <a:ln w="19065" cap="sq">
              <a:solidFill>
                <a:srgbClr val="48A8E2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1291466" y="5567696"/>
            <a:ext cx="673656" cy="673675"/>
            <a:chOff x="0" y="0"/>
            <a:chExt cx="898207" cy="898233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98271" cy="898271"/>
            </a:xfrm>
            <a:custGeom>
              <a:avLst/>
              <a:gdLst/>
              <a:ahLst/>
              <a:cxnLst/>
              <a:rect r="r" b="b" t="t" l="l"/>
              <a:pathLst>
                <a:path h="898271" w="898271">
                  <a:moveTo>
                    <a:pt x="0" y="449072"/>
                  </a:moveTo>
                  <a:cubicBezTo>
                    <a:pt x="0" y="201041"/>
                    <a:pt x="201041" y="0"/>
                    <a:pt x="449072" y="0"/>
                  </a:cubicBezTo>
                  <a:cubicBezTo>
                    <a:pt x="697103" y="0"/>
                    <a:pt x="898271" y="201041"/>
                    <a:pt x="898271" y="449072"/>
                  </a:cubicBezTo>
                  <a:cubicBezTo>
                    <a:pt x="898271" y="697103"/>
                    <a:pt x="697103" y="898271"/>
                    <a:pt x="449072" y="898271"/>
                  </a:cubicBezTo>
                  <a:cubicBezTo>
                    <a:pt x="201041" y="898271"/>
                    <a:pt x="0" y="697103"/>
                    <a:pt x="0" y="449072"/>
                  </a:cubicBezTo>
                  <a:close/>
                </a:path>
              </a:pathLst>
            </a:custGeom>
            <a:solidFill>
              <a:srgbClr val="48A8E2"/>
            </a:solidFill>
          </p:spPr>
        </p:sp>
      </p:grpSp>
      <p:sp>
        <p:nvSpPr>
          <p:cNvPr name="Freeform 31" id="31" descr="preencoded.png"/>
          <p:cNvSpPr/>
          <p:nvPr/>
        </p:nvSpPr>
        <p:spPr>
          <a:xfrm flipH="false" flipV="false" rot="0">
            <a:off x="1476746" y="5752833"/>
            <a:ext cx="303095" cy="303105"/>
          </a:xfrm>
          <a:custGeom>
            <a:avLst/>
            <a:gdLst/>
            <a:ahLst/>
            <a:cxnLst/>
            <a:rect r="r" b="b" t="t" l="l"/>
            <a:pathLst>
              <a:path h="303105" w="303095">
                <a:moveTo>
                  <a:pt x="0" y="0"/>
                </a:moveTo>
                <a:lnTo>
                  <a:pt x="303095" y="0"/>
                </a:lnTo>
                <a:lnTo>
                  <a:pt x="303095" y="303105"/>
                </a:lnTo>
                <a:lnTo>
                  <a:pt x="0" y="30310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8751" t="0" r="-18751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1291466" y="6400152"/>
            <a:ext cx="4802743" cy="339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Leisure at home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6496498" y="5314636"/>
            <a:ext cx="5308844" cy="1678305"/>
            <a:chOff x="0" y="0"/>
            <a:chExt cx="7078459" cy="223774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7078473" cy="2237740"/>
            </a:xfrm>
            <a:custGeom>
              <a:avLst/>
              <a:gdLst/>
              <a:ahLst/>
              <a:cxnLst/>
              <a:rect r="r" b="b" t="t" l="l"/>
              <a:pathLst>
                <a:path h="2237740" w="7078473">
                  <a:moveTo>
                    <a:pt x="0" y="454406"/>
                  </a:moveTo>
                  <a:cubicBezTo>
                    <a:pt x="0" y="203454"/>
                    <a:pt x="203454" y="0"/>
                    <a:pt x="454406" y="0"/>
                  </a:cubicBezTo>
                  <a:lnTo>
                    <a:pt x="6624066" y="0"/>
                  </a:lnTo>
                  <a:cubicBezTo>
                    <a:pt x="6875018" y="0"/>
                    <a:pt x="7078473" y="203454"/>
                    <a:pt x="7078473" y="454406"/>
                  </a:cubicBezTo>
                  <a:lnTo>
                    <a:pt x="7078473" y="1783334"/>
                  </a:lnTo>
                  <a:cubicBezTo>
                    <a:pt x="7078473" y="2034286"/>
                    <a:pt x="6875018" y="2237740"/>
                    <a:pt x="6624066" y="2237740"/>
                  </a:cubicBezTo>
                  <a:lnTo>
                    <a:pt x="454406" y="2237740"/>
                  </a:lnTo>
                  <a:cubicBezTo>
                    <a:pt x="203454" y="2237740"/>
                    <a:pt x="0" y="2034286"/>
                    <a:pt x="0" y="1783334"/>
                  </a:cubicBezTo>
                  <a:close/>
                </a:path>
              </a:pathLst>
            </a:custGeom>
            <a:solidFill>
              <a:srgbClr val="00002E"/>
            </a:solidFill>
            <a:ln w="19065" cap="sq">
              <a:solidFill>
                <a:srgbClr val="59ABA9"/>
              </a:solidFill>
              <a:prstDash val="solid"/>
              <a:miter/>
            </a:ln>
          </p:spPr>
        </p:sp>
      </p:grpSp>
      <p:grpSp>
        <p:nvGrpSpPr>
          <p:cNvPr name="Group 35" id="35"/>
          <p:cNvGrpSpPr/>
          <p:nvPr/>
        </p:nvGrpSpPr>
        <p:grpSpPr>
          <a:xfrm rot="0">
            <a:off x="6749548" y="5567696"/>
            <a:ext cx="673656" cy="673675"/>
            <a:chOff x="0" y="0"/>
            <a:chExt cx="898207" cy="898233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98271" cy="898271"/>
            </a:xfrm>
            <a:custGeom>
              <a:avLst/>
              <a:gdLst/>
              <a:ahLst/>
              <a:cxnLst/>
              <a:rect r="r" b="b" t="t" l="l"/>
              <a:pathLst>
                <a:path h="898271" w="898271">
                  <a:moveTo>
                    <a:pt x="0" y="449072"/>
                  </a:moveTo>
                  <a:cubicBezTo>
                    <a:pt x="0" y="201041"/>
                    <a:pt x="201041" y="0"/>
                    <a:pt x="449072" y="0"/>
                  </a:cubicBezTo>
                  <a:cubicBezTo>
                    <a:pt x="697103" y="0"/>
                    <a:pt x="898271" y="201041"/>
                    <a:pt x="898271" y="449072"/>
                  </a:cubicBezTo>
                  <a:cubicBezTo>
                    <a:pt x="898271" y="697103"/>
                    <a:pt x="697103" y="898271"/>
                    <a:pt x="449072" y="898271"/>
                  </a:cubicBezTo>
                  <a:cubicBezTo>
                    <a:pt x="201041" y="898271"/>
                    <a:pt x="0" y="697103"/>
                    <a:pt x="0" y="449072"/>
                  </a:cubicBezTo>
                  <a:close/>
                </a:path>
              </a:pathLst>
            </a:custGeom>
            <a:solidFill>
              <a:srgbClr val="59ABA9"/>
            </a:solidFill>
          </p:spPr>
        </p:sp>
      </p:grpSp>
      <p:sp>
        <p:nvSpPr>
          <p:cNvPr name="Freeform 37" id="37" descr="preencoded.png"/>
          <p:cNvSpPr/>
          <p:nvPr/>
        </p:nvSpPr>
        <p:spPr>
          <a:xfrm flipH="false" flipV="false" rot="0">
            <a:off x="6934829" y="5752833"/>
            <a:ext cx="303095" cy="303105"/>
          </a:xfrm>
          <a:custGeom>
            <a:avLst/>
            <a:gdLst/>
            <a:ahLst/>
            <a:cxnLst/>
            <a:rect r="r" b="b" t="t" l="l"/>
            <a:pathLst>
              <a:path h="303105" w="303095">
                <a:moveTo>
                  <a:pt x="0" y="0"/>
                </a:moveTo>
                <a:lnTo>
                  <a:pt x="303095" y="0"/>
                </a:lnTo>
                <a:lnTo>
                  <a:pt x="303095" y="303105"/>
                </a:lnTo>
                <a:lnTo>
                  <a:pt x="0" y="30310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18751" t="0" r="-18751" b="0"/>
            </a:stretch>
          </a:blipFill>
        </p:spPr>
      </p:sp>
      <p:sp>
        <p:nvSpPr>
          <p:cNvPr name="TextBox 38" id="38"/>
          <p:cNvSpPr txBox="true"/>
          <p:nvPr/>
        </p:nvSpPr>
        <p:spPr>
          <a:xfrm rot="0">
            <a:off x="6749548" y="6400152"/>
            <a:ext cx="4802743" cy="339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Work-from-home days</a:t>
            </a:r>
          </a:p>
        </p:txBody>
      </p:sp>
      <p:grpSp>
        <p:nvGrpSpPr>
          <p:cNvPr name="Group 39" id="39"/>
          <p:cNvGrpSpPr/>
          <p:nvPr/>
        </p:nvGrpSpPr>
        <p:grpSpPr>
          <a:xfrm rot="0">
            <a:off x="11954580" y="5314636"/>
            <a:ext cx="5308844" cy="1678305"/>
            <a:chOff x="0" y="0"/>
            <a:chExt cx="7078459" cy="223774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7078473" cy="2237740"/>
            </a:xfrm>
            <a:custGeom>
              <a:avLst/>
              <a:gdLst/>
              <a:ahLst/>
              <a:cxnLst/>
              <a:rect r="r" b="b" t="t" l="l"/>
              <a:pathLst>
                <a:path h="2237740" w="7078473">
                  <a:moveTo>
                    <a:pt x="0" y="454406"/>
                  </a:moveTo>
                  <a:cubicBezTo>
                    <a:pt x="0" y="203454"/>
                    <a:pt x="203454" y="0"/>
                    <a:pt x="454406" y="0"/>
                  </a:cubicBezTo>
                  <a:lnTo>
                    <a:pt x="6624066" y="0"/>
                  </a:lnTo>
                  <a:cubicBezTo>
                    <a:pt x="6875018" y="0"/>
                    <a:pt x="7078473" y="203454"/>
                    <a:pt x="7078473" y="454406"/>
                  </a:cubicBezTo>
                  <a:lnTo>
                    <a:pt x="7078473" y="1783334"/>
                  </a:lnTo>
                  <a:cubicBezTo>
                    <a:pt x="7078473" y="2034286"/>
                    <a:pt x="6875018" y="2237740"/>
                    <a:pt x="6624066" y="2237740"/>
                  </a:cubicBezTo>
                  <a:lnTo>
                    <a:pt x="454406" y="2237740"/>
                  </a:lnTo>
                  <a:cubicBezTo>
                    <a:pt x="203454" y="2237740"/>
                    <a:pt x="0" y="2034286"/>
                    <a:pt x="0" y="1783334"/>
                  </a:cubicBezTo>
                  <a:close/>
                </a:path>
              </a:pathLst>
            </a:custGeom>
            <a:solidFill>
              <a:srgbClr val="00002E"/>
            </a:solidFill>
            <a:ln w="19065" cap="sq">
              <a:solidFill>
                <a:srgbClr val="F2B42D"/>
              </a:solidFill>
              <a:prstDash val="solid"/>
              <a:miter/>
            </a:ln>
          </p:spPr>
        </p:sp>
      </p:grpSp>
      <p:grpSp>
        <p:nvGrpSpPr>
          <p:cNvPr name="Group 41" id="41"/>
          <p:cNvGrpSpPr/>
          <p:nvPr/>
        </p:nvGrpSpPr>
        <p:grpSpPr>
          <a:xfrm rot="0">
            <a:off x="12207631" y="5567696"/>
            <a:ext cx="673656" cy="673675"/>
            <a:chOff x="0" y="0"/>
            <a:chExt cx="898207" cy="898233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98271" cy="898271"/>
            </a:xfrm>
            <a:custGeom>
              <a:avLst/>
              <a:gdLst/>
              <a:ahLst/>
              <a:cxnLst/>
              <a:rect r="r" b="b" t="t" l="l"/>
              <a:pathLst>
                <a:path h="898271" w="898271">
                  <a:moveTo>
                    <a:pt x="0" y="449072"/>
                  </a:moveTo>
                  <a:cubicBezTo>
                    <a:pt x="0" y="201041"/>
                    <a:pt x="201041" y="0"/>
                    <a:pt x="449072" y="0"/>
                  </a:cubicBezTo>
                  <a:cubicBezTo>
                    <a:pt x="697103" y="0"/>
                    <a:pt x="898271" y="201041"/>
                    <a:pt x="898271" y="449072"/>
                  </a:cubicBezTo>
                  <a:cubicBezTo>
                    <a:pt x="898271" y="697103"/>
                    <a:pt x="697103" y="898271"/>
                    <a:pt x="449072" y="898271"/>
                  </a:cubicBezTo>
                  <a:cubicBezTo>
                    <a:pt x="201041" y="898271"/>
                    <a:pt x="0" y="697103"/>
                    <a:pt x="0" y="449072"/>
                  </a:cubicBezTo>
                  <a:close/>
                </a:path>
              </a:pathLst>
            </a:custGeom>
            <a:solidFill>
              <a:srgbClr val="F2B42D"/>
            </a:solidFill>
          </p:spPr>
        </p:sp>
      </p:grpSp>
      <p:sp>
        <p:nvSpPr>
          <p:cNvPr name="Freeform 43" id="43" descr="preencoded.png"/>
          <p:cNvSpPr/>
          <p:nvPr/>
        </p:nvSpPr>
        <p:spPr>
          <a:xfrm flipH="false" flipV="false" rot="0">
            <a:off x="12392911" y="5752833"/>
            <a:ext cx="303095" cy="303105"/>
          </a:xfrm>
          <a:custGeom>
            <a:avLst/>
            <a:gdLst/>
            <a:ahLst/>
            <a:cxnLst/>
            <a:rect r="r" b="b" t="t" l="l"/>
            <a:pathLst>
              <a:path h="303105" w="303095">
                <a:moveTo>
                  <a:pt x="0" y="0"/>
                </a:moveTo>
                <a:lnTo>
                  <a:pt x="303095" y="0"/>
                </a:lnTo>
                <a:lnTo>
                  <a:pt x="303095" y="303105"/>
                </a:lnTo>
                <a:lnTo>
                  <a:pt x="0" y="30310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4063" t="0" r="-14066" b="0"/>
            </a:stretch>
          </a:blipFill>
        </p:spPr>
      </p:sp>
      <p:sp>
        <p:nvSpPr>
          <p:cNvPr name="TextBox 44" id="44"/>
          <p:cNvSpPr txBox="true"/>
          <p:nvPr/>
        </p:nvSpPr>
        <p:spPr>
          <a:xfrm rot="0">
            <a:off x="12207631" y="6400152"/>
            <a:ext cx="4802743" cy="339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Travel and holidays</a:t>
            </a:r>
          </a:p>
        </p:txBody>
      </p:sp>
      <p:grpSp>
        <p:nvGrpSpPr>
          <p:cNvPr name="Group 45" id="45"/>
          <p:cNvGrpSpPr/>
          <p:nvPr/>
        </p:nvGrpSpPr>
        <p:grpSpPr>
          <a:xfrm rot="0">
            <a:off x="1038416" y="7142188"/>
            <a:ext cx="16225009" cy="1678305"/>
            <a:chOff x="0" y="0"/>
            <a:chExt cx="21633345" cy="2237740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21633435" cy="2237740"/>
            </a:xfrm>
            <a:custGeom>
              <a:avLst/>
              <a:gdLst/>
              <a:ahLst/>
              <a:cxnLst/>
              <a:rect r="r" b="b" t="t" l="l"/>
              <a:pathLst>
                <a:path h="2237740" w="21633435">
                  <a:moveTo>
                    <a:pt x="0" y="454406"/>
                  </a:moveTo>
                  <a:cubicBezTo>
                    <a:pt x="0" y="203454"/>
                    <a:pt x="203454" y="0"/>
                    <a:pt x="454406" y="0"/>
                  </a:cubicBezTo>
                  <a:lnTo>
                    <a:pt x="21179028" y="0"/>
                  </a:lnTo>
                  <a:cubicBezTo>
                    <a:pt x="21429980" y="0"/>
                    <a:pt x="21633435" y="203454"/>
                    <a:pt x="21633435" y="454406"/>
                  </a:cubicBezTo>
                  <a:lnTo>
                    <a:pt x="21633435" y="1783334"/>
                  </a:lnTo>
                  <a:cubicBezTo>
                    <a:pt x="21633435" y="2034286"/>
                    <a:pt x="21429980" y="2237740"/>
                    <a:pt x="21179028" y="2237740"/>
                  </a:cubicBezTo>
                  <a:lnTo>
                    <a:pt x="454406" y="2237740"/>
                  </a:lnTo>
                  <a:cubicBezTo>
                    <a:pt x="203454" y="2237740"/>
                    <a:pt x="0" y="2034286"/>
                    <a:pt x="0" y="1783334"/>
                  </a:cubicBezTo>
                  <a:close/>
                </a:path>
              </a:pathLst>
            </a:custGeom>
            <a:solidFill>
              <a:srgbClr val="00002E"/>
            </a:solidFill>
            <a:ln w="19065" cap="sq">
              <a:solidFill>
                <a:srgbClr val="D7425E"/>
              </a:solidFill>
              <a:prstDash val="solid"/>
              <a:miter/>
            </a:ln>
          </p:spPr>
        </p:sp>
      </p:grpSp>
      <p:grpSp>
        <p:nvGrpSpPr>
          <p:cNvPr name="Group 47" id="47"/>
          <p:cNvGrpSpPr/>
          <p:nvPr/>
        </p:nvGrpSpPr>
        <p:grpSpPr>
          <a:xfrm rot="0">
            <a:off x="1291466" y="7395239"/>
            <a:ext cx="673656" cy="673675"/>
            <a:chOff x="0" y="0"/>
            <a:chExt cx="898207" cy="898233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898271" cy="898271"/>
            </a:xfrm>
            <a:custGeom>
              <a:avLst/>
              <a:gdLst/>
              <a:ahLst/>
              <a:cxnLst/>
              <a:rect r="r" b="b" t="t" l="l"/>
              <a:pathLst>
                <a:path h="898271" w="898271">
                  <a:moveTo>
                    <a:pt x="0" y="449072"/>
                  </a:moveTo>
                  <a:cubicBezTo>
                    <a:pt x="0" y="201041"/>
                    <a:pt x="201041" y="0"/>
                    <a:pt x="449072" y="0"/>
                  </a:cubicBezTo>
                  <a:cubicBezTo>
                    <a:pt x="697103" y="0"/>
                    <a:pt x="898271" y="201041"/>
                    <a:pt x="898271" y="449072"/>
                  </a:cubicBezTo>
                  <a:cubicBezTo>
                    <a:pt x="898271" y="697103"/>
                    <a:pt x="697103" y="898271"/>
                    <a:pt x="449072" y="898271"/>
                  </a:cubicBezTo>
                  <a:cubicBezTo>
                    <a:pt x="201041" y="898271"/>
                    <a:pt x="0" y="697103"/>
                    <a:pt x="0" y="449072"/>
                  </a:cubicBezTo>
                  <a:close/>
                </a:path>
              </a:pathLst>
            </a:custGeom>
            <a:solidFill>
              <a:srgbClr val="D7425E"/>
            </a:solidFill>
          </p:spPr>
        </p:sp>
      </p:grpSp>
      <p:sp>
        <p:nvSpPr>
          <p:cNvPr name="Freeform 49" id="49" descr="preencoded.png"/>
          <p:cNvSpPr/>
          <p:nvPr/>
        </p:nvSpPr>
        <p:spPr>
          <a:xfrm flipH="false" flipV="false" rot="0">
            <a:off x="1476746" y="7580376"/>
            <a:ext cx="303095" cy="303105"/>
          </a:xfrm>
          <a:custGeom>
            <a:avLst/>
            <a:gdLst/>
            <a:ahLst/>
            <a:cxnLst/>
            <a:rect r="r" b="b" t="t" l="l"/>
            <a:pathLst>
              <a:path h="303105" w="303095">
                <a:moveTo>
                  <a:pt x="0" y="0"/>
                </a:moveTo>
                <a:lnTo>
                  <a:pt x="303095" y="0"/>
                </a:lnTo>
                <a:lnTo>
                  <a:pt x="303095" y="303105"/>
                </a:lnTo>
                <a:lnTo>
                  <a:pt x="0" y="30310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7812" t="0" r="-7815" b="0"/>
            </a:stretch>
          </a:blipFill>
        </p:spPr>
      </p:sp>
      <p:sp>
        <p:nvSpPr>
          <p:cNvPr name="TextBox 50" id="50"/>
          <p:cNvSpPr txBox="true"/>
          <p:nvPr/>
        </p:nvSpPr>
        <p:spPr>
          <a:xfrm rot="0">
            <a:off x="1291466" y="8227705"/>
            <a:ext cx="15718907" cy="339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Maternity-friendly comfort in selected styles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047950" y="8962320"/>
            <a:ext cx="17121035" cy="35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23"/>
              </a:lnSpc>
            </a:pPr>
            <a:r>
              <a:rPr lang="en-US" sz="17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Some Yellow Bloom designs explicitly describe their relaxed silhouettes as suitable for maternity-friendly wear as well as homewear and sleepwear.</a:t>
            </a:r>
          </a:p>
        </p:txBody>
      </p:sp>
      <p:sp>
        <p:nvSpPr>
          <p:cNvPr name="Freeform 52" id="52"/>
          <p:cNvSpPr/>
          <p:nvPr/>
        </p:nvSpPr>
        <p:spPr>
          <a:xfrm flipH="false" flipV="false" rot="0">
            <a:off x="16744950" y="89483"/>
            <a:ext cx="1502440" cy="1502440"/>
          </a:xfrm>
          <a:custGeom>
            <a:avLst/>
            <a:gdLst/>
            <a:ahLst/>
            <a:cxnLst/>
            <a:rect r="r" b="b" t="t" l="l"/>
            <a:pathLst>
              <a:path h="1502440" w="1502440">
                <a:moveTo>
                  <a:pt x="0" y="0"/>
                </a:moveTo>
                <a:lnTo>
                  <a:pt x="1502440" y="0"/>
                </a:lnTo>
                <a:lnTo>
                  <a:pt x="1502440" y="1502440"/>
                </a:lnTo>
                <a:lnTo>
                  <a:pt x="0" y="150244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0002E">
                <a:alpha val="56078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47950" y="981408"/>
            <a:ext cx="16205949" cy="899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8"/>
              </a:lnSpc>
            </a:pPr>
            <a:r>
              <a:rPr lang="en-US" sz="5479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What Is a Cotton Nighty for Women?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47950" y="2384822"/>
            <a:ext cx="16205949" cy="13903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13"/>
              </a:lnSpc>
            </a:pP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A </a:t>
            </a:r>
            <a:r>
              <a:rPr lang="en-US" sz="2326" b="true">
                <a:solidFill>
                  <a:srgbClr val="FFFFFF"/>
                </a:solidFill>
                <a:latin typeface="PT Sans Bold"/>
                <a:ea typeface="PT Sans Bold"/>
                <a:cs typeface="PT Sans Bold"/>
                <a:sym typeface="PT Sans Bold"/>
              </a:rPr>
              <a:t>Cotton Nighty for Women</a:t>
            </a: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is more than just sleepwear.</a:t>
            </a:r>
          </a:p>
          <a:p>
            <a:pPr algn="l">
              <a:lnSpc>
                <a:spcPts val="3713"/>
              </a:lnSpc>
            </a:pP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It is an everyday essential designed to offer: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33653" y="4097607"/>
            <a:ext cx="7981883" cy="1124826"/>
            <a:chOff x="0" y="0"/>
            <a:chExt cx="10642511" cy="149976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642473" cy="1499743"/>
            </a:xfrm>
            <a:custGeom>
              <a:avLst/>
              <a:gdLst/>
              <a:ahLst/>
              <a:cxnLst/>
              <a:rect r="r" b="b" t="t" l="l"/>
              <a:pathLst>
                <a:path h="1499743" w="10642473">
                  <a:moveTo>
                    <a:pt x="0" y="614553"/>
                  </a:moveTo>
                  <a:cubicBezTo>
                    <a:pt x="0" y="275082"/>
                    <a:pt x="275082" y="0"/>
                    <a:pt x="614553" y="0"/>
                  </a:cubicBezTo>
                  <a:lnTo>
                    <a:pt x="10027920" y="0"/>
                  </a:lnTo>
                  <a:cubicBezTo>
                    <a:pt x="10367263" y="0"/>
                    <a:pt x="10642473" y="275082"/>
                    <a:pt x="10642473" y="614553"/>
                  </a:cubicBezTo>
                  <a:lnTo>
                    <a:pt x="10642473" y="885190"/>
                  </a:lnTo>
                  <a:cubicBezTo>
                    <a:pt x="10642473" y="1224534"/>
                    <a:pt x="10367390" y="1499743"/>
                    <a:pt x="10027920" y="1499743"/>
                  </a:cubicBezTo>
                  <a:lnTo>
                    <a:pt x="614553" y="1499743"/>
                  </a:lnTo>
                  <a:cubicBezTo>
                    <a:pt x="275082" y="1499743"/>
                    <a:pt x="0" y="1224661"/>
                    <a:pt x="0" y="885190"/>
                  </a:cubicBezTo>
                  <a:close/>
                </a:path>
              </a:pathLst>
            </a:custGeom>
            <a:solidFill>
              <a:srgbClr val="00002E"/>
            </a:solidFill>
            <a:ln w="28597" cap="sq">
              <a:solidFill>
                <a:srgbClr val="F2B42D"/>
              </a:solidFill>
              <a:prstDash val="solid"/>
              <a:miter/>
            </a:ln>
          </p:spPr>
        </p:sp>
      </p:grpSp>
      <p:sp>
        <p:nvSpPr>
          <p:cNvPr name="TextBox 10" id="10"/>
          <p:cNvSpPr txBox="true"/>
          <p:nvPr/>
        </p:nvSpPr>
        <p:spPr>
          <a:xfrm rot="0">
            <a:off x="1375915" y="4430363"/>
            <a:ext cx="7297350" cy="449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Breathable comfort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9286304" y="4097607"/>
            <a:ext cx="7981883" cy="1124826"/>
            <a:chOff x="0" y="0"/>
            <a:chExt cx="10642511" cy="149976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642473" cy="1499743"/>
            </a:xfrm>
            <a:custGeom>
              <a:avLst/>
              <a:gdLst/>
              <a:ahLst/>
              <a:cxnLst/>
              <a:rect r="r" b="b" t="t" l="l"/>
              <a:pathLst>
                <a:path h="1499743" w="10642473">
                  <a:moveTo>
                    <a:pt x="0" y="614553"/>
                  </a:moveTo>
                  <a:cubicBezTo>
                    <a:pt x="0" y="275082"/>
                    <a:pt x="275082" y="0"/>
                    <a:pt x="614553" y="0"/>
                  </a:cubicBezTo>
                  <a:lnTo>
                    <a:pt x="10027920" y="0"/>
                  </a:lnTo>
                  <a:cubicBezTo>
                    <a:pt x="10367263" y="0"/>
                    <a:pt x="10642473" y="275082"/>
                    <a:pt x="10642473" y="614553"/>
                  </a:cubicBezTo>
                  <a:lnTo>
                    <a:pt x="10642473" y="885190"/>
                  </a:lnTo>
                  <a:cubicBezTo>
                    <a:pt x="10642473" y="1224534"/>
                    <a:pt x="10367390" y="1499743"/>
                    <a:pt x="10027920" y="1499743"/>
                  </a:cubicBezTo>
                  <a:lnTo>
                    <a:pt x="614553" y="1499743"/>
                  </a:lnTo>
                  <a:cubicBezTo>
                    <a:pt x="275082" y="1499743"/>
                    <a:pt x="0" y="1224661"/>
                    <a:pt x="0" y="885190"/>
                  </a:cubicBezTo>
                  <a:close/>
                </a:path>
              </a:pathLst>
            </a:custGeom>
            <a:solidFill>
              <a:srgbClr val="00002E"/>
            </a:solidFill>
            <a:ln w="28597" cap="sq">
              <a:solidFill>
                <a:srgbClr val="D7425E"/>
              </a:solidFill>
              <a:prstDash val="solid"/>
              <a:miter/>
            </a:ln>
          </p:spPr>
        </p:sp>
      </p:grpSp>
      <p:sp>
        <p:nvSpPr>
          <p:cNvPr name="TextBox 13" id="13"/>
          <p:cNvSpPr txBox="true"/>
          <p:nvPr/>
        </p:nvSpPr>
        <p:spPr>
          <a:xfrm rot="0">
            <a:off x="9628575" y="4430363"/>
            <a:ext cx="7297350" cy="449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Softness against the skin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033653" y="5493220"/>
            <a:ext cx="7981883" cy="1124826"/>
            <a:chOff x="0" y="0"/>
            <a:chExt cx="10642511" cy="149976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0642473" cy="1499743"/>
            </a:xfrm>
            <a:custGeom>
              <a:avLst/>
              <a:gdLst/>
              <a:ahLst/>
              <a:cxnLst/>
              <a:rect r="r" b="b" t="t" l="l"/>
              <a:pathLst>
                <a:path h="1499743" w="10642473">
                  <a:moveTo>
                    <a:pt x="0" y="614553"/>
                  </a:moveTo>
                  <a:cubicBezTo>
                    <a:pt x="0" y="275082"/>
                    <a:pt x="275082" y="0"/>
                    <a:pt x="614553" y="0"/>
                  </a:cubicBezTo>
                  <a:lnTo>
                    <a:pt x="10027920" y="0"/>
                  </a:lnTo>
                  <a:cubicBezTo>
                    <a:pt x="10367263" y="0"/>
                    <a:pt x="10642473" y="275082"/>
                    <a:pt x="10642473" y="614553"/>
                  </a:cubicBezTo>
                  <a:lnTo>
                    <a:pt x="10642473" y="885190"/>
                  </a:lnTo>
                  <a:cubicBezTo>
                    <a:pt x="10642473" y="1224534"/>
                    <a:pt x="10367390" y="1499743"/>
                    <a:pt x="10027920" y="1499743"/>
                  </a:cubicBezTo>
                  <a:lnTo>
                    <a:pt x="614553" y="1499743"/>
                  </a:lnTo>
                  <a:cubicBezTo>
                    <a:pt x="275082" y="1499743"/>
                    <a:pt x="0" y="1224661"/>
                    <a:pt x="0" y="885190"/>
                  </a:cubicBezTo>
                  <a:close/>
                </a:path>
              </a:pathLst>
            </a:custGeom>
            <a:solidFill>
              <a:srgbClr val="00002E"/>
            </a:solidFill>
            <a:ln w="28597" cap="sq">
              <a:solidFill>
                <a:srgbClr val="DD785E"/>
              </a:solidFill>
              <a:prstDash val="solid"/>
              <a:miter/>
            </a:ln>
          </p:spPr>
        </p:sp>
      </p:grpSp>
      <p:sp>
        <p:nvSpPr>
          <p:cNvPr name="TextBox 16" id="16"/>
          <p:cNvSpPr txBox="true"/>
          <p:nvPr/>
        </p:nvSpPr>
        <p:spPr>
          <a:xfrm rot="0">
            <a:off x="1375915" y="5825966"/>
            <a:ext cx="7297350" cy="449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Easy movement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9286304" y="5493220"/>
            <a:ext cx="7981883" cy="1124826"/>
            <a:chOff x="0" y="0"/>
            <a:chExt cx="10642511" cy="1499768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0642473" cy="1499743"/>
            </a:xfrm>
            <a:custGeom>
              <a:avLst/>
              <a:gdLst/>
              <a:ahLst/>
              <a:cxnLst/>
              <a:rect r="r" b="b" t="t" l="l"/>
              <a:pathLst>
                <a:path h="1499743" w="10642473">
                  <a:moveTo>
                    <a:pt x="0" y="614553"/>
                  </a:moveTo>
                  <a:cubicBezTo>
                    <a:pt x="0" y="275082"/>
                    <a:pt x="275082" y="0"/>
                    <a:pt x="614553" y="0"/>
                  </a:cubicBezTo>
                  <a:lnTo>
                    <a:pt x="10027920" y="0"/>
                  </a:lnTo>
                  <a:cubicBezTo>
                    <a:pt x="10367263" y="0"/>
                    <a:pt x="10642473" y="275082"/>
                    <a:pt x="10642473" y="614553"/>
                  </a:cubicBezTo>
                  <a:lnTo>
                    <a:pt x="10642473" y="885190"/>
                  </a:lnTo>
                  <a:cubicBezTo>
                    <a:pt x="10642473" y="1224534"/>
                    <a:pt x="10367390" y="1499743"/>
                    <a:pt x="10027920" y="1499743"/>
                  </a:cubicBezTo>
                  <a:lnTo>
                    <a:pt x="614553" y="1499743"/>
                  </a:lnTo>
                  <a:cubicBezTo>
                    <a:pt x="275082" y="1499743"/>
                    <a:pt x="0" y="1224661"/>
                    <a:pt x="0" y="885190"/>
                  </a:cubicBezTo>
                  <a:close/>
                </a:path>
              </a:pathLst>
            </a:custGeom>
            <a:solidFill>
              <a:srgbClr val="00002E"/>
            </a:solidFill>
            <a:ln w="28597" cap="sq">
              <a:solidFill>
                <a:srgbClr val="48A8E2"/>
              </a:solidFill>
              <a:prstDash val="solid"/>
              <a:miter/>
            </a:ln>
          </p:spPr>
        </p:sp>
      </p:grpSp>
      <p:sp>
        <p:nvSpPr>
          <p:cNvPr name="TextBox 19" id="19"/>
          <p:cNvSpPr txBox="true"/>
          <p:nvPr/>
        </p:nvSpPr>
        <p:spPr>
          <a:xfrm rot="0">
            <a:off x="9628575" y="5825966"/>
            <a:ext cx="7297350" cy="449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Relaxed silhouettes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1033653" y="6888832"/>
            <a:ext cx="7981883" cy="1124826"/>
            <a:chOff x="0" y="0"/>
            <a:chExt cx="10642511" cy="149976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0642473" cy="1499743"/>
            </a:xfrm>
            <a:custGeom>
              <a:avLst/>
              <a:gdLst/>
              <a:ahLst/>
              <a:cxnLst/>
              <a:rect r="r" b="b" t="t" l="l"/>
              <a:pathLst>
                <a:path h="1499743" w="10642473">
                  <a:moveTo>
                    <a:pt x="0" y="614553"/>
                  </a:moveTo>
                  <a:cubicBezTo>
                    <a:pt x="0" y="275082"/>
                    <a:pt x="275082" y="0"/>
                    <a:pt x="614553" y="0"/>
                  </a:cubicBezTo>
                  <a:lnTo>
                    <a:pt x="10027920" y="0"/>
                  </a:lnTo>
                  <a:cubicBezTo>
                    <a:pt x="10367263" y="0"/>
                    <a:pt x="10642473" y="275082"/>
                    <a:pt x="10642473" y="614553"/>
                  </a:cubicBezTo>
                  <a:lnTo>
                    <a:pt x="10642473" y="885190"/>
                  </a:lnTo>
                  <a:cubicBezTo>
                    <a:pt x="10642473" y="1224534"/>
                    <a:pt x="10367390" y="1499743"/>
                    <a:pt x="10027920" y="1499743"/>
                  </a:cubicBezTo>
                  <a:lnTo>
                    <a:pt x="614553" y="1499743"/>
                  </a:lnTo>
                  <a:cubicBezTo>
                    <a:pt x="275082" y="1499743"/>
                    <a:pt x="0" y="1224661"/>
                    <a:pt x="0" y="885190"/>
                  </a:cubicBezTo>
                  <a:close/>
                </a:path>
              </a:pathLst>
            </a:custGeom>
            <a:solidFill>
              <a:srgbClr val="00002E"/>
            </a:solidFill>
            <a:ln w="28597" cap="sq">
              <a:solidFill>
                <a:srgbClr val="59ABA9"/>
              </a:solidFill>
              <a:prstDash val="solid"/>
              <a:miter/>
            </a:ln>
          </p:spPr>
        </p:sp>
      </p:grpSp>
      <p:sp>
        <p:nvSpPr>
          <p:cNvPr name="TextBox 22" id="22"/>
          <p:cNvSpPr txBox="true"/>
          <p:nvPr/>
        </p:nvSpPr>
        <p:spPr>
          <a:xfrm rot="0">
            <a:off x="1375915" y="7221579"/>
            <a:ext cx="7297350" cy="449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Effortless everyday style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9286304" y="6888832"/>
            <a:ext cx="7981883" cy="1124826"/>
            <a:chOff x="0" y="0"/>
            <a:chExt cx="10642511" cy="1499768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0642473" cy="1499743"/>
            </a:xfrm>
            <a:custGeom>
              <a:avLst/>
              <a:gdLst/>
              <a:ahLst/>
              <a:cxnLst/>
              <a:rect r="r" b="b" t="t" l="l"/>
              <a:pathLst>
                <a:path h="1499743" w="10642473">
                  <a:moveTo>
                    <a:pt x="0" y="614553"/>
                  </a:moveTo>
                  <a:cubicBezTo>
                    <a:pt x="0" y="275082"/>
                    <a:pt x="275082" y="0"/>
                    <a:pt x="614553" y="0"/>
                  </a:cubicBezTo>
                  <a:lnTo>
                    <a:pt x="10027920" y="0"/>
                  </a:lnTo>
                  <a:cubicBezTo>
                    <a:pt x="10367263" y="0"/>
                    <a:pt x="10642473" y="275082"/>
                    <a:pt x="10642473" y="614553"/>
                  </a:cubicBezTo>
                  <a:lnTo>
                    <a:pt x="10642473" y="885190"/>
                  </a:lnTo>
                  <a:cubicBezTo>
                    <a:pt x="10642473" y="1224534"/>
                    <a:pt x="10367390" y="1499743"/>
                    <a:pt x="10027920" y="1499743"/>
                  </a:cubicBezTo>
                  <a:lnTo>
                    <a:pt x="614553" y="1499743"/>
                  </a:lnTo>
                  <a:cubicBezTo>
                    <a:pt x="275082" y="1499743"/>
                    <a:pt x="0" y="1224661"/>
                    <a:pt x="0" y="885190"/>
                  </a:cubicBezTo>
                  <a:close/>
                </a:path>
              </a:pathLst>
            </a:custGeom>
            <a:solidFill>
              <a:srgbClr val="00002E"/>
            </a:solidFill>
            <a:ln w="28597" cap="sq">
              <a:solidFill>
                <a:srgbClr val="F2B42D"/>
              </a:solidFill>
              <a:prstDash val="solid"/>
              <a:miter/>
            </a:ln>
          </p:spPr>
        </p:sp>
      </p:grpSp>
      <p:sp>
        <p:nvSpPr>
          <p:cNvPr name="TextBox 25" id="25"/>
          <p:cNvSpPr txBox="true"/>
          <p:nvPr/>
        </p:nvSpPr>
        <p:spPr>
          <a:xfrm rot="0">
            <a:off x="9628575" y="7221579"/>
            <a:ext cx="7297350" cy="449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Comfort from morning to night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47950" y="8240878"/>
            <a:ext cx="16205949" cy="1053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13"/>
              </a:lnSpc>
            </a:pP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At Yellow Bloom, cotton nightwear is designed to transition naturally between </a:t>
            </a:r>
            <a:r>
              <a:rPr lang="en-US" sz="2326" b="true">
                <a:solidFill>
                  <a:srgbClr val="FFFFFF"/>
                </a:solidFill>
                <a:latin typeface="PT Sans Bold"/>
                <a:ea typeface="PT Sans Bold"/>
                <a:cs typeface="PT Sans Bold"/>
                <a:sym typeface="PT Sans Bold"/>
              </a:rPr>
              <a:t>sleepwear, homewear, lounging, and relaxed everyday dressing</a:t>
            </a: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.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16744950" y="89483"/>
            <a:ext cx="1502440" cy="1502440"/>
          </a:xfrm>
          <a:custGeom>
            <a:avLst/>
            <a:gdLst/>
            <a:ahLst/>
            <a:cxnLst/>
            <a:rect r="r" b="b" t="t" l="l"/>
            <a:pathLst>
              <a:path h="1502440" w="1502440">
                <a:moveTo>
                  <a:pt x="0" y="0"/>
                </a:moveTo>
                <a:lnTo>
                  <a:pt x="1502440" y="0"/>
                </a:lnTo>
                <a:lnTo>
                  <a:pt x="1502440" y="1502440"/>
                </a:lnTo>
                <a:lnTo>
                  <a:pt x="0" y="15024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0002E">
                <a:alpha val="56078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47950" y="1757115"/>
            <a:ext cx="16205949" cy="899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8"/>
              </a:lnSpc>
            </a:pPr>
            <a:r>
              <a:rPr lang="en-US" sz="5479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Why Choose Cotton Nightwear?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47950" y="2748048"/>
            <a:ext cx="16205949" cy="733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26"/>
              </a:lnSpc>
            </a:pPr>
            <a:r>
              <a:rPr lang="en-US" sz="4428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Comfort Begins with the Fabric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47950" y="3835098"/>
            <a:ext cx="17121035" cy="574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13"/>
              </a:lnSpc>
            </a:pP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Cotton is a natural choice for women who want comfortable everyday clothing.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832428" y="4746269"/>
            <a:ext cx="8168802" cy="3772614"/>
            <a:chOff x="0" y="0"/>
            <a:chExt cx="10891736" cy="503015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0891647" cy="5030089"/>
            </a:xfrm>
            <a:custGeom>
              <a:avLst/>
              <a:gdLst/>
              <a:ahLst/>
              <a:cxnLst/>
              <a:rect r="r" b="b" t="t" l="l"/>
              <a:pathLst>
                <a:path h="5030089" w="10891647">
                  <a:moveTo>
                    <a:pt x="0" y="958215"/>
                  </a:moveTo>
                  <a:cubicBezTo>
                    <a:pt x="0" y="429006"/>
                    <a:pt x="429006" y="0"/>
                    <a:pt x="958215" y="0"/>
                  </a:cubicBezTo>
                  <a:lnTo>
                    <a:pt x="9933432" y="0"/>
                  </a:lnTo>
                  <a:cubicBezTo>
                    <a:pt x="10462640" y="0"/>
                    <a:pt x="10891647" y="429006"/>
                    <a:pt x="10891647" y="958215"/>
                  </a:cubicBezTo>
                  <a:lnTo>
                    <a:pt x="10891647" y="4071874"/>
                  </a:lnTo>
                  <a:cubicBezTo>
                    <a:pt x="10891647" y="4601083"/>
                    <a:pt x="10462640" y="5030089"/>
                    <a:pt x="9933432" y="5030089"/>
                  </a:cubicBezTo>
                  <a:lnTo>
                    <a:pt x="958215" y="5030089"/>
                  </a:lnTo>
                  <a:cubicBezTo>
                    <a:pt x="429006" y="5030216"/>
                    <a:pt x="0" y="4601083"/>
                    <a:pt x="0" y="4071874"/>
                  </a:cubicBezTo>
                  <a:close/>
                </a:path>
              </a:pathLst>
            </a:custGeom>
            <a:solidFill>
              <a:srgbClr val="F2B42D">
                <a:alpha val="56078"/>
              </a:srgbClr>
            </a:solid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1131799" y="5036115"/>
            <a:ext cx="7570060" cy="449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100% Cotton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31799" y="5690054"/>
            <a:ext cx="7570060" cy="1053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13"/>
              </a:lnSpc>
            </a:pPr>
            <a:r>
              <a:rPr lang="en-US" sz="2326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Yellow Bloom's website highlights </a:t>
            </a:r>
            <a:r>
              <a:rPr lang="en-US" sz="2326" b="true">
                <a:solidFill>
                  <a:srgbClr val="000000"/>
                </a:solidFill>
                <a:latin typeface="PT Sans Bold"/>
                <a:ea typeface="PT Sans Bold"/>
                <a:cs typeface="PT Sans Bold"/>
                <a:sym typeface="PT Sans Bold"/>
              </a:rPr>
              <a:t>100% premium cotton</a:t>
            </a:r>
            <a:r>
              <a:rPr lang="en-US" sz="2326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 as a core part of its product philosophy.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525657" y="4920453"/>
            <a:ext cx="7737767" cy="3493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21423" indent="-210712" lvl="1">
              <a:lnSpc>
                <a:spcPts val="3713"/>
              </a:lnSpc>
              <a:buFont typeface="Arial"/>
              <a:buChar char="•"/>
            </a:pP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✓ Soft and lightweight</a:t>
            </a:r>
          </a:p>
          <a:p>
            <a:pPr algn="l" marL="421423" indent="-210712" lvl="1">
              <a:lnSpc>
                <a:spcPts val="3713"/>
              </a:lnSpc>
              <a:buFont typeface="Arial"/>
              <a:buChar char="•"/>
            </a:pP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✓ Breathable and comfortable</a:t>
            </a:r>
          </a:p>
          <a:p>
            <a:pPr algn="l" marL="421423" indent="-210712" lvl="1">
              <a:lnSpc>
                <a:spcPts val="3713"/>
              </a:lnSpc>
              <a:buFont typeface="Arial"/>
              <a:buChar char="•"/>
            </a:pP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✓ Easy to wear for extended hours</a:t>
            </a:r>
          </a:p>
          <a:p>
            <a:pPr algn="l" marL="421423" indent="-210712" lvl="1">
              <a:lnSpc>
                <a:spcPts val="3713"/>
              </a:lnSpc>
              <a:buFont typeface="Arial"/>
              <a:buChar char="•"/>
            </a:pP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✓ Suitable for relaxed homewear</a:t>
            </a:r>
          </a:p>
          <a:p>
            <a:pPr algn="l" marL="421423" indent="-210712" lvl="1">
              <a:lnSpc>
                <a:spcPts val="3713"/>
              </a:lnSpc>
              <a:buFont typeface="Arial"/>
              <a:buChar char="•"/>
            </a:pP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✓ Perfect for warm-weather comfort</a:t>
            </a:r>
          </a:p>
          <a:p>
            <a:pPr algn="l" marL="421423" indent="-210712" lvl="1">
              <a:lnSpc>
                <a:spcPts val="3713"/>
              </a:lnSpc>
              <a:buFont typeface="Arial"/>
              <a:buChar char="•"/>
            </a:pP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✓ Easy to incorporate into everyday routines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16744950" y="89483"/>
            <a:ext cx="1502440" cy="1502440"/>
          </a:xfrm>
          <a:custGeom>
            <a:avLst/>
            <a:gdLst/>
            <a:ahLst/>
            <a:cxnLst/>
            <a:rect r="r" b="b" t="t" l="l"/>
            <a:pathLst>
              <a:path h="1502440" w="1502440">
                <a:moveTo>
                  <a:pt x="0" y="0"/>
                </a:moveTo>
                <a:lnTo>
                  <a:pt x="1502440" y="0"/>
                </a:lnTo>
                <a:lnTo>
                  <a:pt x="1502440" y="1502440"/>
                </a:lnTo>
                <a:lnTo>
                  <a:pt x="0" y="15024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0002E">
                <a:alpha val="56078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47950" y="1389964"/>
            <a:ext cx="16205949" cy="8556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57"/>
              </a:lnSpc>
            </a:pPr>
            <a:r>
              <a:rPr lang="en-US" sz="5254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Cotton Nighty for Women by Yellow Bloom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47950" y="2334568"/>
            <a:ext cx="16205949" cy="688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45"/>
              </a:lnSpc>
            </a:pPr>
            <a:r>
              <a:rPr lang="en-US" sz="4203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Comfort Meets Confidence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47950" y="3361430"/>
            <a:ext cx="16205949" cy="1258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95"/>
              </a:lnSpc>
            </a:pPr>
            <a:r>
              <a:rPr lang="en-US" sz="217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Yellow Bloom believes women shouldn't have to choose between </a:t>
            </a:r>
            <a:r>
              <a:rPr lang="en-US" sz="2176" b="true">
                <a:solidFill>
                  <a:srgbClr val="FFFFFF"/>
                </a:solidFill>
                <a:latin typeface="PT Sans Bold"/>
                <a:ea typeface="PT Sans Bold"/>
                <a:cs typeface="PT Sans Bold"/>
                <a:sym typeface="PT Sans Bold"/>
              </a:rPr>
              <a:t>comfort and style</a:t>
            </a:r>
            <a:r>
              <a:rPr lang="en-US" sz="217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.</a:t>
            </a:r>
          </a:p>
          <a:p>
            <a:pPr algn="l">
              <a:lnSpc>
                <a:spcPts val="3395"/>
              </a:lnSpc>
            </a:pPr>
            <a:r>
              <a:rPr lang="en-US" sz="217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Its nightwear collection brings together:</a:t>
            </a:r>
          </a:p>
        </p:txBody>
      </p:sp>
      <p:sp>
        <p:nvSpPr>
          <p:cNvPr name="Freeform 9" id="9" descr="preencoded.png"/>
          <p:cNvSpPr/>
          <p:nvPr/>
        </p:nvSpPr>
        <p:spPr>
          <a:xfrm flipH="false" flipV="false" rot="0">
            <a:off x="1047950" y="4923511"/>
            <a:ext cx="711194" cy="711213"/>
          </a:xfrm>
          <a:custGeom>
            <a:avLst/>
            <a:gdLst/>
            <a:ahLst/>
            <a:cxnLst/>
            <a:rect r="r" b="b" t="t" l="l"/>
            <a:pathLst>
              <a:path h="711213" w="711194">
                <a:moveTo>
                  <a:pt x="0" y="0"/>
                </a:moveTo>
                <a:lnTo>
                  <a:pt x="711194" y="0"/>
                </a:lnTo>
                <a:lnTo>
                  <a:pt x="711194" y="711212"/>
                </a:lnTo>
                <a:lnTo>
                  <a:pt x="0" y="7112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25330" r="0" b="-25332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096938" y="4913986"/>
            <a:ext cx="6885080" cy="427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2627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Premium cotton</a:t>
            </a:r>
          </a:p>
        </p:txBody>
      </p:sp>
      <p:sp>
        <p:nvSpPr>
          <p:cNvPr name="Freeform 11" id="11" descr="preencoded.png"/>
          <p:cNvSpPr/>
          <p:nvPr/>
        </p:nvSpPr>
        <p:spPr>
          <a:xfrm flipH="false" flipV="false" rot="0">
            <a:off x="9319822" y="4923511"/>
            <a:ext cx="711194" cy="711213"/>
          </a:xfrm>
          <a:custGeom>
            <a:avLst/>
            <a:gdLst/>
            <a:ahLst/>
            <a:cxnLst/>
            <a:rect r="r" b="b" t="t" l="l"/>
            <a:pathLst>
              <a:path h="711213" w="711194">
                <a:moveTo>
                  <a:pt x="0" y="0"/>
                </a:moveTo>
                <a:lnTo>
                  <a:pt x="711194" y="0"/>
                </a:lnTo>
                <a:lnTo>
                  <a:pt x="711194" y="711212"/>
                </a:lnTo>
                <a:lnTo>
                  <a:pt x="0" y="7112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26664" r="0" b="-26664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0368810" y="4913986"/>
            <a:ext cx="6885080" cy="427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2627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Nature-inspired prints</a:t>
            </a:r>
          </a:p>
        </p:txBody>
      </p:sp>
      <p:sp>
        <p:nvSpPr>
          <p:cNvPr name="Freeform 13" id="13" descr="preencoded.png"/>
          <p:cNvSpPr/>
          <p:nvPr/>
        </p:nvSpPr>
        <p:spPr>
          <a:xfrm flipH="false" flipV="false" rot="0">
            <a:off x="1047950" y="6175238"/>
            <a:ext cx="711194" cy="711213"/>
          </a:xfrm>
          <a:custGeom>
            <a:avLst/>
            <a:gdLst/>
            <a:ahLst/>
            <a:cxnLst/>
            <a:rect r="r" b="b" t="t" l="l"/>
            <a:pathLst>
              <a:path h="711213" w="711194">
                <a:moveTo>
                  <a:pt x="0" y="0"/>
                </a:moveTo>
                <a:lnTo>
                  <a:pt x="711194" y="0"/>
                </a:lnTo>
                <a:lnTo>
                  <a:pt x="711194" y="711213"/>
                </a:lnTo>
                <a:lnTo>
                  <a:pt x="0" y="7112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" t="0" r="-1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2096938" y="6165713"/>
            <a:ext cx="6885080" cy="427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2627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Original designs</a:t>
            </a:r>
          </a:p>
        </p:txBody>
      </p:sp>
      <p:sp>
        <p:nvSpPr>
          <p:cNvPr name="Freeform 15" id="15" descr="preencoded.png"/>
          <p:cNvSpPr/>
          <p:nvPr/>
        </p:nvSpPr>
        <p:spPr>
          <a:xfrm flipH="false" flipV="false" rot="0">
            <a:off x="9319822" y="6175238"/>
            <a:ext cx="711194" cy="711213"/>
          </a:xfrm>
          <a:custGeom>
            <a:avLst/>
            <a:gdLst/>
            <a:ahLst/>
            <a:cxnLst/>
            <a:rect r="r" b="b" t="t" l="l"/>
            <a:pathLst>
              <a:path h="711213" w="711194">
                <a:moveTo>
                  <a:pt x="0" y="0"/>
                </a:moveTo>
                <a:lnTo>
                  <a:pt x="711194" y="0"/>
                </a:lnTo>
                <a:lnTo>
                  <a:pt x="711194" y="711213"/>
                </a:lnTo>
                <a:lnTo>
                  <a:pt x="0" y="7112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-16664" r="0" b="-16665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0368810" y="6165713"/>
            <a:ext cx="6885080" cy="427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2627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Relaxed silhouettes</a:t>
            </a:r>
          </a:p>
        </p:txBody>
      </p:sp>
      <p:sp>
        <p:nvSpPr>
          <p:cNvPr name="Freeform 17" id="17" descr="preencoded.png"/>
          <p:cNvSpPr/>
          <p:nvPr/>
        </p:nvSpPr>
        <p:spPr>
          <a:xfrm flipH="false" flipV="false" rot="0">
            <a:off x="1047950" y="7426966"/>
            <a:ext cx="711194" cy="711213"/>
          </a:xfrm>
          <a:custGeom>
            <a:avLst/>
            <a:gdLst/>
            <a:ahLst/>
            <a:cxnLst/>
            <a:rect r="r" b="b" t="t" l="l"/>
            <a:pathLst>
              <a:path h="711213" w="711194">
                <a:moveTo>
                  <a:pt x="0" y="0"/>
                </a:moveTo>
                <a:lnTo>
                  <a:pt x="711194" y="0"/>
                </a:lnTo>
                <a:lnTo>
                  <a:pt x="711194" y="711213"/>
                </a:lnTo>
                <a:lnTo>
                  <a:pt x="0" y="71121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-19330" r="0" b="-19332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2096938" y="7417441"/>
            <a:ext cx="6885080" cy="427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2627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Thoughtful detailing</a:t>
            </a:r>
          </a:p>
        </p:txBody>
      </p:sp>
      <p:sp>
        <p:nvSpPr>
          <p:cNvPr name="Freeform 19" id="19" descr="preencoded.png"/>
          <p:cNvSpPr/>
          <p:nvPr/>
        </p:nvSpPr>
        <p:spPr>
          <a:xfrm flipH="false" flipV="false" rot="0">
            <a:off x="9319822" y="7426966"/>
            <a:ext cx="711194" cy="711213"/>
          </a:xfrm>
          <a:custGeom>
            <a:avLst/>
            <a:gdLst/>
            <a:ahLst/>
            <a:cxnLst/>
            <a:rect r="r" b="b" t="t" l="l"/>
            <a:pathLst>
              <a:path h="711213" w="711194">
                <a:moveTo>
                  <a:pt x="0" y="0"/>
                </a:moveTo>
                <a:lnTo>
                  <a:pt x="711194" y="0"/>
                </a:lnTo>
                <a:lnTo>
                  <a:pt x="711194" y="711213"/>
                </a:lnTo>
                <a:lnTo>
                  <a:pt x="0" y="71121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" t="0" r="-1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0368810" y="7417441"/>
            <a:ext cx="6885080" cy="427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2627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Everyday versatility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47950" y="8375494"/>
            <a:ext cx="17121035" cy="5103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95"/>
              </a:lnSpc>
            </a:pPr>
            <a:r>
              <a:rPr lang="en-US" sz="217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The result is nightwear that feels comfortable while still looking beautiful.</a:t>
            </a:r>
          </a:p>
        </p:txBody>
      </p:sp>
      <p:sp>
        <p:nvSpPr>
          <p:cNvPr name="Freeform 22" id="22"/>
          <p:cNvSpPr/>
          <p:nvPr/>
        </p:nvSpPr>
        <p:spPr>
          <a:xfrm flipH="false" flipV="false" rot="0">
            <a:off x="16744950" y="89483"/>
            <a:ext cx="1502440" cy="1502440"/>
          </a:xfrm>
          <a:custGeom>
            <a:avLst/>
            <a:gdLst/>
            <a:ahLst/>
            <a:cxnLst/>
            <a:rect r="r" b="b" t="t" l="l"/>
            <a:pathLst>
              <a:path h="1502440" w="1502440">
                <a:moveTo>
                  <a:pt x="0" y="0"/>
                </a:moveTo>
                <a:lnTo>
                  <a:pt x="1502440" y="0"/>
                </a:lnTo>
                <a:lnTo>
                  <a:pt x="1502440" y="1502440"/>
                </a:lnTo>
                <a:lnTo>
                  <a:pt x="0" y="150244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0002E">
                <a:alpha val="56078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47950" y="930907"/>
            <a:ext cx="16205949" cy="581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96"/>
              </a:lnSpc>
            </a:pPr>
            <a:r>
              <a:rPr lang="en-US" sz="3602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Designed for More Than Sleep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47950" y="1553794"/>
            <a:ext cx="16205949" cy="467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59"/>
              </a:lnSpc>
            </a:pPr>
            <a:r>
              <a:rPr lang="en-US" sz="2852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One Nighty. Many Moments.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47950" y="2201551"/>
            <a:ext cx="17121035" cy="266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81"/>
              </a:lnSpc>
            </a:pPr>
            <a:r>
              <a:rPr lang="en-US" sz="1501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A Yellow Bloom cotton nighty can be worn for:</a:t>
            </a:r>
          </a:p>
        </p:txBody>
      </p:sp>
      <p:sp>
        <p:nvSpPr>
          <p:cNvPr name="Freeform 9" id="9" descr="preencoded.png"/>
          <p:cNvSpPr/>
          <p:nvPr/>
        </p:nvSpPr>
        <p:spPr>
          <a:xfrm flipH="false" flipV="false" rot="0">
            <a:off x="1047950" y="2610250"/>
            <a:ext cx="16205949" cy="1167870"/>
          </a:xfrm>
          <a:custGeom>
            <a:avLst/>
            <a:gdLst/>
            <a:ahLst/>
            <a:cxnLst/>
            <a:rect r="r" b="b" t="t" l="l"/>
            <a:pathLst>
              <a:path h="1167870" w="16205949">
                <a:moveTo>
                  <a:pt x="0" y="0"/>
                </a:moveTo>
                <a:lnTo>
                  <a:pt x="16205949" y="0"/>
                </a:lnTo>
                <a:lnTo>
                  <a:pt x="16205949" y="1167870"/>
                </a:lnTo>
                <a:lnTo>
                  <a:pt x="0" y="11678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548" r="0" b="-548"/>
            </a:stretch>
          </a:blipFill>
        </p:spPr>
      </p:sp>
      <p:sp>
        <p:nvSpPr>
          <p:cNvPr name="Freeform 10" id="10" descr="preencoded.png"/>
          <p:cNvSpPr/>
          <p:nvPr/>
        </p:nvSpPr>
        <p:spPr>
          <a:xfrm flipH="false" flipV="false" rot="0">
            <a:off x="1310230" y="3048152"/>
            <a:ext cx="291922" cy="291932"/>
          </a:xfrm>
          <a:custGeom>
            <a:avLst/>
            <a:gdLst/>
            <a:ahLst/>
            <a:cxnLst/>
            <a:rect r="r" b="b" t="t" l="l"/>
            <a:pathLst>
              <a:path h="291932" w="291922">
                <a:moveTo>
                  <a:pt x="0" y="0"/>
                </a:moveTo>
                <a:lnTo>
                  <a:pt x="291923" y="0"/>
                </a:lnTo>
                <a:lnTo>
                  <a:pt x="291923" y="291932"/>
                </a:lnTo>
                <a:lnTo>
                  <a:pt x="0" y="291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1611" r="0" b="-1611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981505" y="2833373"/>
            <a:ext cx="15049271" cy="2861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8"/>
              </a:lnSpc>
            </a:pPr>
            <a:r>
              <a:rPr lang="en-US" sz="1801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Sleep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981505" y="3185779"/>
            <a:ext cx="15049271" cy="266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81"/>
              </a:lnSpc>
            </a:pPr>
            <a:r>
              <a:rPr lang="en-US" sz="1501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Relax comfortably at bedtime.</a:t>
            </a:r>
          </a:p>
        </p:txBody>
      </p:sp>
      <p:sp>
        <p:nvSpPr>
          <p:cNvPr name="Freeform 13" id="13" descr="preencoded.png"/>
          <p:cNvSpPr/>
          <p:nvPr/>
        </p:nvSpPr>
        <p:spPr>
          <a:xfrm flipH="false" flipV="false" rot="0">
            <a:off x="1047950" y="3904583"/>
            <a:ext cx="16205949" cy="1167870"/>
          </a:xfrm>
          <a:custGeom>
            <a:avLst/>
            <a:gdLst/>
            <a:ahLst/>
            <a:cxnLst/>
            <a:rect r="r" b="b" t="t" l="l"/>
            <a:pathLst>
              <a:path h="1167870" w="16205949">
                <a:moveTo>
                  <a:pt x="0" y="0"/>
                </a:moveTo>
                <a:lnTo>
                  <a:pt x="16205949" y="0"/>
                </a:lnTo>
                <a:lnTo>
                  <a:pt x="16205949" y="1167870"/>
                </a:lnTo>
                <a:lnTo>
                  <a:pt x="0" y="11678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-548" r="0" b="-548"/>
            </a:stretch>
          </a:blipFill>
        </p:spPr>
      </p:sp>
      <p:sp>
        <p:nvSpPr>
          <p:cNvPr name="Freeform 14" id="14" descr="preencoded.png"/>
          <p:cNvSpPr/>
          <p:nvPr/>
        </p:nvSpPr>
        <p:spPr>
          <a:xfrm flipH="false" flipV="false" rot="0">
            <a:off x="1310230" y="4342476"/>
            <a:ext cx="291922" cy="291932"/>
          </a:xfrm>
          <a:custGeom>
            <a:avLst/>
            <a:gdLst/>
            <a:ahLst/>
            <a:cxnLst/>
            <a:rect r="r" b="b" t="t" l="l"/>
            <a:pathLst>
              <a:path h="291932" w="291922">
                <a:moveTo>
                  <a:pt x="0" y="0"/>
                </a:moveTo>
                <a:lnTo>
                  <a:pt x="291923" y="0"/>
                </a:lnTo>
                <a:lnTo>
                  <a:pt x="291923" y="291932"/>
                </a:lnTo>
                <a:lnTo>
                  <a:pt x="0" y="29193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7743" t="0" r="-17743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981505" y="4127697"/>
            <a:ext cx="15049271" cy="2861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8"/>
              </a:lnSpc>
            </a:pPr>
            <a:r>
              <a:rPr lang="en-US" sz="1801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Lounging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981505" y="4480112"/>
            <a:ext cx="15049271" cy="266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81"/>
              </a:lnSpc>
            </a:pPr>
            <a:r>
              <a:rPr lang="en-US" sz="1501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Enjoy slow mornings and peaceful evenings.</a:t>
            </a:r>
          </a:p>
        </p:txBody>
      </p:sp>
      <p:sp>
        <p:nvSpPr>
          <p:cNvPr name="Freeform 17" id="17" descr="preencoded.png"/>
          <p:cNvSpPr/>
          <p:nvPr/>
        </p:nvSpPr>
        <p:spPr>
          <a:xfrm flipH="false" flipV="false" rot="0">
            <a:off x="1047950" y="5198907"/>
            <a:ext cx="16205949" cy="1167870"/>
          </a:xfrm>
          <a:custGeom>
            <a:avLst/>
            <a:gdLst/>
            <a:ahLst/>
            <a:cxnLst/>
            <a:rect r="r" b="b" t="t" l="l"/>
            <a:pathLst>
              <a:path h="1167870" w="16205949">
                <a:moveTo>
                  <a:pt x="0" y="0"/>
                </a:moveTo>
                <a:lnTo>
                  <a:pt x="16205949" y="0"/>
                </a:lnTo>
                <a:lnTo>
                  <a:pt x="16205949" y="1167870"/>
                </a:lnTo>
                <a:lnTo>
                  <a:pt x="0" y="116787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-548" r="0" b="-548"/>
            </a:stretch>
          </a:blipFill>
        </p:spPr>
      </p:sp>
      <p:sp>
        <p:nvSpPr>
          <p:cNvPr name="Freeform 18" id="18" descr="preencoded.png"/>
          <p:cNvSpPr/>
          <p:nvPr/>
        </p:nvSpPr>
        <p:spPr>
          <a:xfrm flipH="false" flipV="false" rot="0">
            <a:off x="1310230" y="5636809"/>
            <a:ext cx="291922" cy="291932"/>
          </a:xfrm>
          <a:custGeom>
            <a:avLst/>
            <a:gdLst/>
            <a:ahLst/>
            <a:cxnLst/>
            <a:rect r="r" b="b" t="t" l="l"/>
            <a:pathLst>
              <a:path h="291932" w="291922">
                <a:moveTo>
                  <a:pt x="0" y="0"/>
                </a:moveTo>
                <a:lnTo>
                  <a:pt x="291923" y="0"/>
                </a:lnTo>
                <a:lnTo>
                  <a:pt x="291923" y="291932"/>
                </a:lnTo>
                <a:lnTo>
                  <a:pt x="0" y="29193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2904" t="0" r="-12904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981505" y="5422030"/>
            <a:ext cx="15049271" cy="2861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8"/>
              </a:lnSpc>
            </a:pPr>
            <a:r>
              <a:rPr lang="en-US" sz="1801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Work From Home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981505" y="5774436"/>
            <a:ext cx="15049271" cy="266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81"/>
              </a:lnSpc>
            </a:pPr>
            <a:r>
              <a:rPr lang="en-US" sz="1501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Stay comfortable during long hours at home.</a:t>
            </a:r>
          </a:p>
        </p:txBody>
      </p:sp>
      <p:sp>
        <p:nvSpPr>
          <p:cNvPr name="Freeform 21" id="21" descr="preencoded.png"/>
          <p:cNvSpPr/>
          <p:nvPr/>
        </p:nvSpPr>
        <p:spPr>
          <a:xfrm flipH="false" flipV="false" rot="0">
            <a:off x="1047950" y="6493231"/>
            <a:ext cx="16205949" cy="1167870"/>
          </a:xfrm>
          <a:custGeom>
            <a:avLst/>
            <a:gdLst/>
            <a:ahLst/>
            <a:cxnLst/>
            <a:rect r="r" b="b" t="t" l="l"/>
            <a:pathLst>
              <a:path h="1167870" w="16205949">
                <a:moveTo>
                  <a:pt x="0" y="0"/>
                </a:moveTo>
                <a:lnTo>
                  <a:pt x="16205949" y="0"/>
                </a:lnTo>
                <a:lnTo>
                  <a:pt x="16205949" y="1167869"/>
                </a:lnTo>
                <a:lnTo>
                  <a:pt x="0" y="116786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-548" r="0" b="-548"/>
            </a:stretch>
          </a:blipFill>
        </p:spPr>
      </p:sp>
      <p:sp>
        <p:nvSpPr>
          <p:cNvPr name="Freeform 22" id="22" descr="preencoded.png"/>
          <p:cNvSpPr/>
          <p:nvPr/>
        </p:nvSpPr>
        <p:spPr>
          <a:xfrm flipH="false" flipV="false" rot="0">
            <a:off x="1310230" y="6931133"/>
            <a:ext cx="291922" cy="291932"/>
          </a:xfrm>
          <a:custGeom>
            <a:avLst/>
            <a:gdLst/>
            <a:ahLst/>
            <a:cxnLst/>
            <a:rect r="r" b="b" t="t" l="l"/>
            <a:pathLst>
              <a:path h="291932" w="291922">
                <a:moveTo>
                  <a:pt x="0" y="0"/>
                </a:moveTo>
                <a:lnTo>
                  <a:pt x="291923" y="0"/>
                </a:lnTo>
                <a:lnTo>
                  <a:pt x="291923" y="291932"/>
                </a:lnTo>
                <a:lnTo>
                  <a:pt x="0" y="29193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-1615" t="0" r="-1615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1981505" y="6716354"/>
            <a:ext cx="15049271" cy="2861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8"/>
              </a:lnSpc>
            </a:pPr>
            <a:r>
              <a:rPr lang="en-US" sz="1801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Everyday Homewear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981505" y="7068760"/>
            <a:ext cx="15049271" cy="266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81"/>
              </a:lnSpc>
            </a:pPr>
            <a:r>
              <a:rPr lang="en-US" sz="1501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Move through your daily routine with ease.</a:t>
            </a:r>
          </a:p>
        </p:txBody>
      </p:sp>
      <p:sp>
        <p:nvSpPr>
          <p:cNvPr name="Freeform 25" id="25" descr="preencoded.png"/>
          <p:cNvSpPr/>
          <p:nvPr/>
        </p:nvSpPr>
        <p:spPr>
          <a:xfrm flipH="false" flipV="false" rot="0">
            <a:off x="1047950" y="7787564"/>
            <a:ext cx="16205949" cy="1167870"/>
          </a:xfrm>
          <a:custGeom>
            <a:avLst/>
            <a:gdLst/>
            <a:ahLst/>
            <a:cxnLst/>
            <a:rect r="r" b="b" t="t" l="l"/>
            <a:pathLst>
              <a:path h="1167870" w="16205949">
                <a:moveTo>
                  <a:pt x="0" y="0"/>
                </a:moveTo>
                <a:lnTo>
                  <a:pt x="16205949" y="0"/>
                </a:lnTo>
                <a:lnTo>
                  <a:pt x="16205949" y="1167870"/>
                </a:lnTo>
                <a:lnTo>
                  <a:pt x="0" y="116787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-548" r="0" b="-548"/>
            </a:stretch>
          </a:blipFill>
        </p:spPr>
      </p:sp>
      <p:sp>
        <p:nvSpPr>
          <p:cNvPr name="Freeform 26" id="26" descr="preencoded.png"/>
          <p:cNvSpPr/>
          <p:nvPr/>
        </p:nvSpPr>
        <p:spPr>
          <a:xfrm flipH="false" flipV="false" rot="0">
            <a:off x="1310230" y="8225457"/>
            <a:ext cx="291922" cy="291932"/>
          </a:xfrm>
          <a:custGeom>
            <a:avLst/>
            <a:gdLst/>
            <a:ahLst/>
            <a:cxnLst/>
            <a:rect r="r" b="b" t="t" l="l"/>
            <a:pathLst>
              <a:path h="291932" w="291922">
                <a:moveTo>
                  <a:pt x="0" y="0"/>
                </a:moveTo>
                <a:lnTo>
                  <a:pt x="291923" y="0"/>
                </a:lnTo>
                <a:lnTo>
                  <a:pt x="291923" y="291931"/>
                </a:lnTo>
                <a:lnTo>
                  <a:pt x="0" y="29193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-1" t="0" r="-1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1981505" y="8010677"/>
            <a:ext cx="15049271" cy="2861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8"/>
              </a:lnSpc>
            </a:pPr>
            <a:r>
              <a:rPr lang="en-US" sz="1801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Travel &amp; Relaxation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981505" y="8363093"/>
            <a:ext cx="15049271" cy="266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81"/>
              </a:lnSpc>
            </a:pPr>
            <a:r>
              <a:rPr lang="en-US" sz="1501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Ideal for relaxed holidays and resort-style lounging.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47950" y="9088155"/>
            <a:ext cx="17121035" cy="266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81"/>
              </a:lnSpc>
            </a:pPr>
            <a:r>
              <a:rPr lang="en-US" sz="1501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Several Yellow Bloom designs are specifically positioned for homewear, sleepwear, lounging and relaxed daytime dressing.</a:t>
            </a:r>
          </a:p>
        </p:txBody>
      </p:sp>
      <p:sp>
        <p:nvSpPr>
          <p:cNvPr name="Freeform 30" id="30"/>
          <p:cNvSpPr/>
          <p:nvPr/>
        </p:nvSpPr>
        <p:spPr>
          <a:xfrm flipH="false" flipV="false" rot="0">
            <a:off x="16744950" y="89483"/>
            <a:ext cx="1502440" cy="1502440"/>
          </a:xfrm>
          <a:custGeom>
            <a:avLst/>
            <a:gdLst/>
            <a:ahLst/>
            <a:cxnLst/>
            <a:rect r="r" b="b" t="t" l="l"/>
            <a:pathLst>
              <a:path h="1502440" w="1502440">
                <a:moveTo>
                  <a:pt x="0" y="0"/>
                </a:moveTo>
                <a:lnTo>
                  <a:pt x="1502440" y="0"/>
                </a:lnTo>
                <a:lnTo>
                  <a:pt x="1502440" y="1502440"/>
                </a:lnTo>
                <a:lnTo>
                  <a:pt x="0" y="1502440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0002E">
                <a:alpha val="56078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47950" y="1528486"/>
            <a:ext cx="16205949" cy="733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26"/>
              </a:lnSpc>
            </a:pPr>
            <a:r>
              <a:rPr lang="en-US" sz="4428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Styles You'll Love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47950" y="2319233"/>
            <a:ext cx="16205949" cy="582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02"/>
              </a:lnSpc>
            </a:pPr>
            <a:r>
              <a:rPr lang="en-US" sz="3527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Explore Different Cotton Nighty Styles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47950" y="3151394"/>
            <a:ext cx="17121035" cy="382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2"/>
              </a:lnSpc>
            </a:pPr>
            <a:r>
              <a:rPr lang="en-US" sz="187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Yellow Bloom's collection includes a variety of silhouettes and design details.</a:t>
            </a:r>
          </a:p>
        </p:txBody>
      </p:sp>
      <p:sp>
        <p:nvSpPr>
          <p:cNvPr name="Freeform 9" id="9" descr="preencoded.png"/>
          <p:cNvSpPr/>
          <p:nvPr/>
        </p:nvSpPr>
        <p:spPr>
          <a:xfrm flipH="false" flipV="false" rot="0">
            <a:off x="1047950" y="3749831"/>
            <a:ext cx="8007201" cy="1348245"/>
          </a:xfrm>
          <a:custGeom>
            <a:avLst/>
            <a:gdLst/>
            <a:ahLst/>
            <a:cxnLst/>
            <a:rect r="r" b="b" t="t" l="l"/>
            <a:pathLst>
              <a:path h="1348245" w="8007201">
                <a:moveTo>
                  <a:pt x="0" y="0"/>
                </a:moveTo>
                <a:lnTo>
                  <a:pt x="8007201" y="0"/>
                </a:lnTo>
                <a:lnTo>
                  <a:pt x="8007201" y="1348244"/>
                </a:lnTo>
                <a:lnTo>
                  <a:pt x="0" y="13482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139" r="0" b="-138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430426" y="4008406"/>
            <a:ext cx="7356634" cy="361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Floral Prints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30426" y="4447061"/>
            <a:ext cx="7356634" cy="382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2"/>
              </a:lnSpc>
            </a:pPr>
            <a:r>
              <a:rPr lang="en-US" sz="187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Fresh, feminine patterns inspired by nature.</a:t>
            </a:r>
          </a:p>
        </p:txBody>
      </p:sp>
      <p:sp>
        <p:nvSpPr>
          <p:cNvPr name="Freeform 12" id="12" descr="preencoded.png"/>
          <p:cNvSpPr/>
          <p:nvPr/>
        </p:nvSpPr>
        <p:spPr>
          <a:xfrm flipH="false" flipV="false" rot="0">
            <a:off x="9246689" y="3749831"/>
            <a:ext cx="8007201" cy="1348245"/>
          </a:xfrm>
          <a:custGeom>
            <a:avLst/>
            <a:gdLst/>
            <a:ahLst/>
            <a:cxnLst/>
            <a:rect r="r" b="b" t="t" l="l"/>
            <a:pathLst>
              <a:path h="1348245" w="8007201">
                <a:moveTo>
                  <a:pt x="0" y="0"/>
                </a:moveTo>
                <a:lnTo>
                  <a:pt x="8007201" y="0"/>
                </a:lnTo>
                <a:lnTo>
                  <a:pt x="8007201" y="1348244"/>
                </a:lnTo>
                <a:lnTo>
                  <a:pt x="0" y="13482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139" r="0" b="-138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9629165" y="4008406"/>
            <a:ext cx="7356634" cy="361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Block &amp; Handmade Details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629165" y="4447061"/>
            <a:ext cx="7356634" cy="382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2"/>
              </a:lnSpc>
            </a:pPr>
            <a:r>
              <a:rPr lang="en-US" sz="187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Craft-inspired touches that give every piece character.</a:t>
            </a:r>
          </a:p>
        </p:txBody>
      </p:sp>
      <p:sp>
        <p:nvSpPr>
          <p:cNvPr name="Freeform 15" id="15" descr="preencoded.png"/>
          <p:cNvSpPr/>
          <p:nvPr/>
        </p:nvSpPr>
        <p:spPr>
          <a:xfrm flipH="false" flipV="false" rot="0">
            <a:off x="1047950" y="5289614"/>
            <a:ext cx="8007201" cy="1348245"/>
          </a:xfrm>
          <a:custGeom>
            <a:avLst/>
            <a:gdLst/>
            <a:ahLst/>
            <a:cxnLst/>
            <a:rect r="r" b="b" t="t" l="l"/>
            <a:pathLst>
              <a:path h="1348245" w="8007201">
                <a:moveTo>
                  <a:pt x="0" y="0"/>
                </a:moveTo>
                <a:lnTo>
                  <a:pt x="8007201" y="0"/>
                </a:lnTo>
                <a:lnTo>
                  <a:pt x="8007201" y="1348244"/>
                </a:lnTo>
                <a:lnTo>
                  <a:pt x="0" y="134824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-139" r="0" b="-138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430426" y="5548189"/>
            <a:ext cx="7356634" cy="361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Full-Length Silhouettes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30426" y="5986853"/>
            <a:ext cx="7356634" cy="382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2"/>
              </a:lnSpc>
            </a:pPr>
            <a:r>
              <a:rPr lang="en-US" sz="187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Comfortable coverage with an elegant flow.</a:t>
            </a:r>
          </a:p>
        </p:txBody>
      </p:sp>
      <p:sp>
        <p:nvSpPr>
          <p:cNvPr name="Freeform 18" id="18" descr="preencoded.png"/>
          <p:cNvSpPr/>
          <p:nvPr/>
        </p:nvSpPr>
        <p:spPr>
          <a:xfrm flipH="false" flipV="false" rot="0">
            <a:off x="9246689" y="5289614"/>
            <a:ext cx="8007201" cy="1348245"/>
          </a:xfrm>
          <a:custGeom>
            <a:avLst/>
            <a:gdLst/>
            <a:ahLst/>
            <a:cxnLst/>
            <a:rect r="r" b="b" t="t" l="l"/>
            <a:pathLst>
              <a:path h="1348245" w="8007201">
                <a:moveTo>
                  <a:pt x="0" y="0"/>
                </a:moveTo>
                <a:lnTo>
                  <a:pt x="8007201" y="0"/>
                </a:lnTo>
                <a:lnTo>
                  <a:pt x="8007201" y="1348244"/>
                </a:lnTo>
                <a:lnTo>
                  <a:pt x="0" y="134824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-139" r="0" b="-138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9629165" y="5548189"/>
            <a:ext cx="7356634" cy="361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Relaxed Sleeves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629165" y="5986853"/>
            <a:ext cx="7356634" cy="382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2"/>
              </a:lnSpc>
            </a:pPr>
            <a:r>
              <a:rPr lang="en-US" sz="187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Designed for ease of movement.</a:t>
            </a:r>
          </a:p>
        </p:txBody>
      </p:sp>
      <p:sp>
        <p:nvSpPr>
          <p:cNvPr name="Freeform 21" id="21" descr="preencoded.png"/>
          <p:cNvSpPr/>
          <p:nvPr/>
        </p:nvSpPr>
        <p:spPr>
          <a:xfrm flipH="false" flipV="false" rot="0">
            <a:off x="1047950" y="6829406"/>
            <a:ext cx="8007201" cy="1348245"/>
          </a:xfrm>
          <a:custGeom>
            <a:avLst/>
            <a:gdLst/>
            <a:ahLst/>
            <a:cxnLst/>
            <a:rect r="r" b="b" t="t" l="l"/>
            <a:pathLst>
              <a:path h="1348245" w="8007201">
                <a:moveTo>
                  <a:pt x="0" y="0"/>
                </a:moveTo>
                <a:lnTo>
                  <a:pt x="8007201" y="0"/>
                </a:lnTo>
                <a:lnTo>
                  <a:pt x="8007201" y="1348245"/>
                </a:lnTo>
                <a:lnTo>
                  <a:pt x="0" y="134824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-139" r="0" b="-138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1430426" y="7087981"/>
            <a:ext cx="7356634" cy="361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Statement Yokes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430426" y="7526645"/>
            <a:ext cx="7356634" cy="382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2"/>
              </a:lnSpc>
            </a:pPr>
            <a:r>
              <a:rPr lang="en-US" sz="187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Patchwork and detailed necklines add a distinctive touch.</a:t>
            </a:r>
          </a:p>
        </p:txBody>
      </p:sp>
      <p:sp>
        <p:nvSpPr>
          <p:cNvPr name="Freeform 24" id="24" descr="preencoded.png"/>
          <p:cNvSpPr/>
          <p:nvPr/>
        </p:nvSpPr>
        <p:spPr>
          <a:xfrm flipH="false" flipV="false" rot="0">
            <a:off x="9246689" y="6829406"/>
            <a:ext cx="8007201" cy="1348245"/>
          </a:xfrm>
          <a:custGeom>
            <a:avLst/>
            <a:gdLst/>
            <a:ahLst/>
            <a:cxnLst/>
            <a:rect r="r" b="b" t="t" l="l"/>
            <a:pathLst>
              <a:path h="1348245" w="8007201">
                <a:moveTo>
                  <a:pt x="0" y="0"/>
                </a:moveTo>
                <a:lnTo>
                  <a:pt x="8007201" y="0"/>
                </a:lnTo>
                <a:lnTo>
                  <a:pt x="8007201" y="1348245"/>
                </a:lnTo>
                <a:lnTo>
                  <a:pt x="0" y="13482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139" r="0" b="-138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9629165" y="7087981"/>
            <a:ext cx="7356634" cy="361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16"/>
              </a:lnSpc>
            </a:pPr>
            <a:r>
              <a:rPr lang="en-US" sz="217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Functional Pockets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629165" y="7526645"/>
            <a:ext cx="7356634" cy="382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2"/>
              </a:lnSpc>
            </a:pPr>
            <a:r>
              <a:rPr lang="en-US" sz="187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Practical details for everyday convenience.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47950" y="8355073"/>
            <a:ext cx="17121035" cy="382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2"/>
              </a:lnSpc>
            </a:pPr>
            <a:r>
              <a:rPr lang="en-US" sz="187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Examples across Yellow Bloom's collection include floral prints, patchwork yokes, relaxed sleeves, ankle-length silhouettes and functional pockets.</a:t>
            </a:r>
          </a:p>
        </p:txBody>
      </p:sp>
      <p:sp>
        <p:nvSpPr>
          <p:cNvPr name="Freeform 28" id="28"/>
          <p:cNvSpPr/>
          <p:nvPr/>
        </p:nvSpPr>
        <p:spPr>
          <a:xfrm flipH="false" flipV="false" rot="0">
            <a:off x="16744950" y="89483"/>
            <a:ext cx="1502440" cy="1502440"/>
          </a:xfrm>
          <a:custGeom>
            <a:avLst/>
            <a:gdLst/>
            <a:ahLst/>
            <a:cxnLst/>
            <a:rect r="r" b="b" t="t" l="l"/>
            <a:pathLst>
              <a:path h="1502440" w="1502440">
                <a:moveTo>
                  <a:pt x="0" y="0"/>
                </a:moveTo>
                <a:lnTo>
                  <a:pt x="1502440" y="0"/>
                </a:lnTo>
                <a:lnTo>
                  <a:pt x="1502440" y="1502440"/>
                </a:lnTo>
                <a:lnTo>
                  <a:pt x="0" y="150244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0002E">
                <a:alpha val="56078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47950" y="1259491"/>
            <a:ext cx="16205949" cy="899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8"/>
              </a:lnSpc>
            </a:pPr>
            <a:r>
              <a:rPr lang="en-US" sz="5479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Featured Styles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47950" y="2250424"/>
            <a:ext cx="16205949" cy="733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26"/>
              </a:lnSpc>
            </a:pPr>
            <a:r>
              <a:rPr lang="en-US" sz="4428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Discover Yellow Bloom's Signature Nightwear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33653" y="3418427"/>
            <a:ext cx="5230949" cy="2262769"/>
            <a:chOff x="0" y="0"/>
            <a:chExt cx="6974599" cy="30170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974586" cy="3017012"/>
            </a:xfrm>
            <a:custGeom>
              <a:avLst/>
              <a:gdLst/>
              <a:ahLst/>
              <a:cxnLst/>
              <a:rect r="r" b="b" t="t" l="l"/>
              <a:pathLst>
                <a:path h="3017012" w="6974586">
                  <a:moveTo>
                    <a:pt x="0" y="606552"/>
                  </a:moveTo>
                  <a:cubicBezTo>
                    <a:pt x="0" y="271526"/>
                    <a:pt x="271526" y="0"/>
                    <a:pt x="606552" y="0"/>
                  </a:cubicBezTo>
                  <a:lnTo>
                    <a:pt x="6368034" y="0"/>
                  </a:lnTo>
                  <a:cubicBezTo>
                    <a:pt x="6703060" y="0"/>
                    <a:pt x="6974586" y="271526"/>
                    <a:pt x="6974586" y="606552"/>
                  </a:cubicBezTo>
                  <a:lnTo>
                    <a:pt x="6974586" y="2410460"/>
                  </a:lnTo>
                  <a:cubicBezTo>
                    <a:pt x="6974586" y="2745486"/>
                    <a:pt x="6703060" y="3017012"/>
                    <a:pt x="6368034" y="3017012"/>
                  </a:cubicBezTo>
                  <a:lnTo>
                    <a:pt x="606552" y="3017012"/>
                  </a:lnTo>
                  <a:cubicBezTo>
                    <a:pt x="271526" y="3017012"/>
                    <a:pt x="0" y="2745486"/>
                    <a:pt x="0" y="2410460"/>
                  </a:cubicBezTo>
                  <a:close/>
                </a:path>
              </a:pathLst>
            </a:custGeom>
            <a:solidFill>
              <a:srgbClr val="00002E"/>
            </a:solidFill>
            <a:ln w="28597" cap="sq">
              <a:solidFill>
                <a:srgbClr val="F2B42D"/>
              </a:solidFill>
              <a:prstDash val="solid"/>
              <a:miter/>
            </a:ln>
          </p:spPr>
        </p:sp>
      </p:grpSp>
      <p:sp>
        <p:nvSpPr>
          <p:cNvPr name="TextBox 10" id="10"/>
          <p:cNvSpPr txBox="true"/>
          <p:nvPr/>
        </p:nvSpPr>
        <p:spPr>
          <a:xfrm rot="0">
            <a:off x="1375915" y="3751174"/>
            <a:ext cx="4546416" cy="449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BLOSSOM RADIANCE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75915" y="4285355"/>
            <a:ext cx="4546416" cy="574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13"/>
              </a:lnSpc>
            </a:pP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Pure Cotton Nighty for Women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6535369" y="3418427"/>
            <a:ext cx="5230949" cy="2262769"/>
            <a:chOff x="0" y="0"/>
            <a:chExt cx="6974599" cy="301702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974586" cy="3017012"/>
            </a:xfrm>
            <a:custGeom>
              <a:avLst/>
              <a:gdLst/>
              <a:ahLst/>
              <a:cxnLst/>
              <a:rect r="r" b="b" t="t" l="l"/>
              <a:pathLst>
                <a:path h="3017012" w="6974586">
                  <a:moveTo>
                    <a:pt x="0" y="606552"/>
                  </a:moveTo>
                  <a:cubicBezTo>
                    <a:pt x="0" y="271526"/>
                    <a:pt x="271526" y="0"/>
                    <a:pt x="606552" y="0"/>
                  </a:cubicBezTo>
                  <a:lnTo>
                    <a:pt x="6368034" y="0"/>
                  </a:lnTo>
                  <a:cubicBezTo>
                    <a:pt x="6703060" y="0"/>
                    <a:pt x="6974586" y="271526"/>
                    <a:pt x="6974586" y="606552"/>
                  </a:cubicBezTo>
                  <a:lnTo>
                    <a:pt x="6974586" y="2410460"/>
                  </a:lnTo>
                  <a:cubicBezTo>
                    <a:pt x="6974586" y="2745486"/>
                    <a:pt x="6703060" y="3017012"/>
                    <a:pt x="6368034" y="3017012"/>
                  </a:cubicBezTo>
                  <a:lnTo>
                    <a:pt x="606552" y="3017012"/>
                  </a:lnTo>
                  <a:cubicBezTo>
                    <a:pt x="271526" y="3017012"/>
                    <a:pt x="0" y="2745486"/>
                    <a:pt x="0" y="2410460"/>
                  </a:cubicBezTo>
                  <a:close/>
                </a:path>
              </a:pathLst>
            </a:custGeom>
            <a:solidFill>
              <a:srgbClr val="00002E"/>
            </a:solidFill>
            <a:ln w="28597" cap="sq">
              <a:solidFill>
                <a:srgbClr val="D7425E"/>
              </a:solidFill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6877641" y="3751174"/>
            <a:ext cx="4546416" cy="449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GARDEN BLOOM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877641" y="4285355"/>
            <a:ext cx="4546416" cy="1053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13"/>
              </a:lnSpc>
            </a:pP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Floral Pure Cotton Nighty with Ruffled Yoke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2037095" y="3418427"/>
            <a:ext cx="5231101" cy="2262769"/>
            <a:chOff x="0" y="0"/>
            <a:chExt cx="6974802" cy="3017025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974840" cy="3017012"/>
            </a:xfrm>
            <a:custGeom>
              <a:avLst/>
              <a:gdLst/>
              <a:ahLst/>
              <a:cxnLst/>
              <a:rect r="r" b="b" t="t" l="l"/>
              <a:pathLst>
                <a:path h="3017012" w="6974840">
                  <a:moveTo>
                    <a:pt x="0" y="606552"/>
                  </a:moveTo>
                  <a:cubicBezTo>
                    <a:pt x="0" y="271526"/>
                    <a:pt x="271526" y="0"/>
                    <a:pt x="606552" y="0"/>
                  </a:cubicBezTo>
                  <a:lnTo>
                    <a:pt x="6368288" y="0"/>
                  </a:lnTo>
                  <a:cubicBezTo>
                    <a:pt x="6703314" y="0"/>
                    <a:pt x="6974840" y="271526"/>
                    <a:pt x="6974840" y="606552"/>
                  </a:cubicBezTo>
                  <a:lnTo>
                    <a:pt x="6974840" y="2410460"/>
                  </a:lnTo>
                  <a:cubicBezTo>
                    <a:pt x="6974840" y="2745486"/>
                    <a:pt x="6703314" y="3017012"/>
                    <a:pt x="6368288" y="3017012"/>
                  </a:cubicBezTo>
                  <a:lnTo>
                    <a:pt x="606552" y="3017012"/>
                  </a:lnTo>
                  <a:cubicBezTo>
                    <a:pt x="271526" y="3017012"/>
                    <a:pt x="0" y="2745486"/>
                    <a:pt x="0" y="2410460"/>
                  </a:cubicBezTo>
                  <a:close/>
                </a:path>
              </a:pathLst>
            </a:custGeom>
            <a:solidFill>
              <a:srgbClr val="00002E"/>
            </a:solidFill>
            <a:ln w="28597" cap="sq">
              <a:solidFill>
                <a:srgbClr val="DD785E"/>
              </a:solidFill>
              <a:prstDash val="solid"/>
              <a:miter/>
            </a:ln>
          </p:spPr>
        </p:sp>
      </p:grpSp>
      <p:sp>
        <p:nvSpPr>
          <p:cNvPr name="TextBox 18" id="18"/>
          <p:cNvSpPr txBox="true"/>
          <p:nvPr/>
        </p:nvSpPr>
        <p:spPr>
          <a:xfrm rot="0">
            <a:off x="12379357" y="3751174"/>
            <a:ext cx="4546568" cy="449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SKY BLOOM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379357" y="4285355"/>
            <a:ext cx="4546568" cy="1053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13"/>
              </a:lnSpc>
            </a:pP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Pure Cotton Nighty with a relaxed V-neck silhouette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1033653" y="5951972"/>
            <a:ext cx="7981883" cy="1783613"/>
            <a:chOff x="0" y="0"/>
            <a:chExt cx="10642511" cy="2378151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0642600" cy="2378202"/>
            </a:xfrm>
            <a:custGeom>
              <a:avLst/>
              <a:gdLst/>
              <a:ahLst/>
              <a:cxnLst/>
              <a:rect r="r" b="b" t="t" l="l"/>
              <a:pathLst>
                <a:path h="2378202" w="10642600">
                  <a:moveTo>
                    <a:pt x="0" y="608711"/>
                  </a:moveTo>
                  <a:cubicBezTo>
                    <a:pt x="0" y="272542"/>
                    <a:pt x="272542" y="0"/>
                    <a:pt x="608711" y="0"/>
                  </a:cubicBezTo>
                  <a:lnTo>
                    <a:pt x="10033889" y="0"/>
                  </a:lnTo>
                  <a:cubicBezTo>
                    <a:pt x="10370058" y="0"/>
                    <a:pt x="10642600" y="272542"/>
                    <a:pt x="10642600" y="608711"/>
                  </a:cubicBezTo>
                  <a:lnTo>
                    <a:pt x="10642600" y="1769491"/>
                  </a:lnTo>
                  <a:cubicBezTo>
                    <a:pt x="10642600" y="2105660"/>
                    <a:pt x="10370058" y="2378202"/>
                    <a:pt x="10033889" y="2378202"/>
                  </a:cubicBezTo>
                  <a:lnTo>
                    <a:pt x="608711" y="2378202"/>
                  </a:lnTo>
                  <a:cubicBezTo>
                    <a:pt x="272542" y="2378202"/>
                    <a:pt x="0" y="2105660"/>
                    <a:pt x="0" y="1769491"/>
                  </a:cubicBezTo>
                  <a:close/>
                </a:path>
              </a:pathLst>
            </a:custGeom>
            <a:solidFill>
              <a:srgbClr val="00002E"/>
            </a:solidFill>
            <a:ln w="28597" cap="sq">
              <a:solidFill>
                <a:srgbClr val="48A8E2"/>
              </a:solidFill>
              <a:prstDash val="solid"/>
              <a:miter/>
            </a:ln>
          </p:spPr>
        </p:sp>
      </p:grpSp>
      <p:sp>
        <p:nvSpPr>
          <p:cNvPr name="TextBox 22" id="22"/>
          <p:cNvSpPr txBox="true"/>
          <p:nvPr/>
        </p:nvSpPr>
        <p:spPr>
          <a:xfrm rot="0">
            <a:off x="1375915" y="6284719"/>
            <a:ext cx="7297350" cy="449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POPPY MEADOW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75915" y="6818900"/>
            <a:ext cx="7297350" cy="574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13"/>
              </a:lnSpc>
            </a:pP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Floral Cotton Nighty with an artisanal patchwork yoke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9286304" y="5951972"/>
            <a:ext cx="7981883" cy="1783613"/>
            <a:chOff x="0" y="0"/>
            <a:chExt cx="10642511" cy="2378151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0642600" cy="2378202"/>
            </a:xfrm>
            <a:custGeom>
              <a:avLst/>
              <a:gdLst/>
              <a:ahLst/>
              <a:cxnLst/>
              <a:rect r="r" b="b" t="t" l="l"/>
              <a:pathLst>
                <a:path h="2378202" w="10642600">
                  <a:moveTo>
                    <a:pt x="0" y="608711"/>
                  </a:moveTo>
                  <a:cubicBezTo>
                    <a:pt x="0" y="272542"/>
                    <a:pt x="272542" y="0"/>
                    <a:pt x="608711" y="0"/>
                  </a:cubicBezTo>
                  <a:lnTo>
                    <a:pt x="10033889" y="0"/>
                  </a:lnTo>
                  <a:cubicBezTo>
                    <a:pt x="10370058" y="0"/>
                    <a:pt x="10642600" y="272542"/>
                    <a:pt x="10642600" y="608711"/>
                  </a:cubicBezTo>
                  <a:lnTo>
                    <a:pt x="10642600" y="1769491"/>
                  </a:lnTo>
                  <a:cubicBezTo>
                    <a:pt x="10642600" y="2105660"/>
                    <a:pt x="10370058" y="2378202"/>
                    <a:pt x="10033889" y="2378202"/>
                  </a:cubicBezTo>
                  <a:lnTo>
                    <a:pt x="608711" y="2378202"/>
                  </a:lnTo>
                  <a:cubicBezTo>
                    <a:pt x="272542" y="2378202"/>
                    <a:pt x="0" y="2105660"/>
                    <a:pt x="0" y="1769491"/>
                  </a:cubicBezTo>
                  <a:close/>
                </a:path>
              </a:pathLst>
            </a:custGeom>
            <a:solidFill>
              <a:srgbClr val="00002E"/>
            </a:solidFill>
            <a:ln w="28597" cap="sq">
              <a:solidFill>
                <a:srgbClr val="59ABA9"/>
              </a:solidFill>
              <a:prstDash val="solid"/>
              <a:miter/>
            </a:ln>
          </p:spPr>
        </p:sp>
      </p:grpSp>
      <p:sp>
        <p:nvSpPr>
          <p:cNvPr name="TextBox 26" id="26"/>
          <p:cNvSpPr txBox="true"/>
          <p:nvPr/>
        </p:nvSpPr>
        <p:spPr>
          <a:xfrm rot="0">
            <a:off x="9628575" y="6284719"/>
            <a:ext cx="7297350" cy="449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702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SUNNY PETAL MEDLEY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628575" y="6818900"/>
            <a:ext cx="7297350" cy="574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13"/>
              </a:lnSpc>
            </a:pP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Cotton Nighty with Patchwork Yoke &amp; Lace Accents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47950" y="7962795"/>
            <a:ext cx="16205949" cy="1053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13"/>
              </a:lnSpc>
            </a:pPr>
            <a:r>
              <a:rPr lang="en-US" sz="23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These products demonstrate Yellow Bloom's focus on pure cotton, floral-inspired prints, relaxed silhouettes and distinctive detailing.</a:t>
            </a:r>
          </a:p>
        </p:txBody>
      </p:sp>
      <p:sp>
        <p:nvSpPr>
          <p:cNvPr name="Freeform 29" id="29"/>
          <p:cNvSpPr/>
          <p:nvPr/>
        </p:nvSpPr>
        <p:spPr>
          <a:xfrm flipH="false" flipV="false" rot="0">
            <a:off x="16744950" y="89483"/>
            <a:ext cx="1502440" cy="1502440"/>
          </a:xfrm>
          <a:custGeom>
            <a:avLst/>
            <a:gdLst/>
            <a:ahLst/>
            <a:cxnLst/>
            <a:rect r="r" b="b" t="t" l="l"/>
            <a:pathLst>
              <a:path h="1502440" w="1502440">
                <a:moveTo>
                  <a:pt x="0" y="0"/>
                </a:moveTo>
                <a:lnTo>
                  <a:pt x="1502440" y="0"/>
                </a:lnTo>
                <a:lnTo>
                  <a:pt x="1502440" y="1502440"/>
                </a:lnTo>
                <a:lnTo>
                  <a:pt x="0" y="15024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0002E">
                <a:alpha val="56078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47950" y="1139742"/>
            <a:ext cx="16205949" cy="6796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52"/>
              </a:lnSpc>
            </a:pPr>
            <a:r>
              <a:rPr lang="en-US" sz="4128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What Makes Yellow Bloom Different?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47950" y="1867633"/>
            <a:ext cx="16205949" cy="547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21"/>
              </a:lnSpc>
            </a:pPr>
            <a:r>
              <a:rPr lang="en-US" sz="3302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More Than Nightwear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47950" y="2629500"/>
            <a:ext cx="16205949" cy="8564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23"/>
              </a:lnSpc>
            </a:pPr>
            <a:r>
              <a:rPr lang="en-US" sz="17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Yellow Bloom was created around the belief that </a:t>
            </a:r>
            <a:r>
              <a:rPr lang="en-US" sz="1726" b="true">
                <a:solidFill>
                  <a:srgbClr val="FFFFFF"/>
                </a:solidFill>
                <a:latin typeface="PT Sans Bold"/>
                <a:ea typeface="PT Sans Bold"/>
                <a:cs typeface="PT Sans Bold"/>
                <a:sym typeface="PT Sans Bold"/>
              </a:rPr>
              <a:t>comfort should never come at the expense of style</a:t>
            </a:r>
            <a:r>
              <a:rPr lang="en-US" sz="17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.</a:t>
            </a:r>
          </a:p>
          <a:p>
            <a:pPr algn="l">
              <a:lnSpc>
                <a:spcPts val="2423"/>
              </a:lnSpc>
            </a:pPr>
            <a:r>
              <a:rPr lang="en-US" sz="17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The brand focuses on: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038416" y="3665820"/>
            <a:ext cx="524275" cy="524285"/>
            <a:chOff x="0" y="0"/>
            <a:chExt cx="699033" cy="69904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99008" cy="699008"/>
            </a:xfrm>
            <a:custGeom>
              <a:avLst/>
              <a:gdLst/>
              <a:ahLst/>
              <a:cxnLst/>
              <a:rect r="r" b="b" t="t" l="l"/>
              <a:pathLst>
                <a:path h="699008" w="699008">
                  <a:moveTo>
                    <a:pt x="0" y="349504"/>
                  </a:moveTo>
                  <a:cubicBezTo>
                    <a:pt x="0" y="156464"/>
                    <a:pt x="156464" y="0"/>
                    <a:pt x="349504" y="0"/>
                  </a:cubicBezTo>
                  <a:cubicBezTo>
                    <a:pt x="542544" y="0"/>
                    <a:pt x="699008" y="156464"/>
                    <a:pt x="699008" y="349504"/>
                  </a:cubicBezTo>
                  <a:cubicBezTo>
                    <a:pt x="699008" y="542544"/>
                    <a:pt x="542544" y="699008"/>
                    <a:pt x="349504" y="699008"/>
                  </a:cubicBezTo>
                  <a:cubicBezTo>
                    <a:pt x="156464" y="699008"/>
                    <a:pt x="0" y="542544"/>
                    <a:pt x="0" y="349504"/>
                  </a:cubicBezTo>
                  <a:close/>
                </a:path>
              </a:pathLst>
            </a:custGeom>
            <a:solidFill>
              <a:srgbClr val="00002E"/>
            </a:solidFill>
            <a:ln w="19065" cap="sq">
              <a:solidFill>
                <a:srgbClr val="F2B42D"/>
              </a:solidFill>
              <a:prstDash val="solid"/>
              <a:miter/>
            </a:ln>
          </p:spPr>
        </p:sp>
      </p:grpSp>
      <p:sp>
        <p:nvSpPr>
          <p:cNvPr name="TextBox 11" id="11"/>
          <p:cNvSpPr txBox="true"/>
          <p:nvPr/>
        </p:nvSpPr>
        <p:spPr>
          <a:xfrm rot="0">
            <a:off x="1721453" y="3742982"/>
            <a:ext cx="15532437" cy="339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Premium Cotton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721453" y="4145604"/>
            <a:ext cx="15532437" cy="35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23"/>
              </a:lnSpc>
            </a:pPr>
            <a:r>
              <a:rPr lang="en-US" sz="17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100% cotton is central to many of its nightwear designs.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038416" y="4825355"/>
            <a:ext cx="524275" cy="524285"/>
            <a:chOff x="0" y="0"/>
            <a:chExt cx="699033" cy="69904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99008" cy="699008"/>
            </a:xfrm>
            <a:custGeom>
              <a:avLst/>
              <a:gdLst/>
              <a:ahLst/>
              <a:cxnLst/>
              <a:rect r="r" b="b" t="t" l="l"/>
              <a:pathLst>
                <a:path h="699008" w="699008">
                  <a:moveTo>
                    <a:pt x="0" y="349504"/>
                  </a:moveTo>
                  <a:cubicBezTo>
                    <a:pt x="0" y="156464"/>
                    <a:pt x="156464" y="0"/>
                    <a:pt x="349504" y="0"/>
                  </a:cubicBezTo>
                  <a:cubicBezTo>
                    <a:pt x="542544" y="0"/>
                    <a:pt x="699008" y="156464"/>
                    <a:pt x="699008" y="349504"/>
                  </a:cubicBezTo>
                  <a:cubicBezTo>
                    <a:pt x="699008" y="542544"/>
                    <a:pt x="542544" y="699008"/>
                    <a:pt x="349504" y="699008"/>
                  </a:cubicBezTo>
                  <a:cubicBezTo>
                    <a:pt x="156464" y="699008"/>
                    <a:pt x="0" y="542544"/>
                    <a:pt x="0" y="349504"/>
                  </a:cubicBezTo>
                  <a:close/>
                </a:path>
              </a:pathLst>
            </a:custGeom>
            <a:solidFill>
              <a:srgbClr val="00002E"/>
            </a:solidFill>
            <a:ln w="19065" cap="sq">
              <a:solidFill>
                <a:srgbClr val="D7425E"/>
              </a:solidFill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1721453" y="4902517"/>
            <a:ext cx="15532437" cy="339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Original Prints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721453" y="5305130"/>
            <a:ext cx="15532437" cy="35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23"/>
              </a:lnSpc>
            </a:pPr>
            <a:r>
              <a:rPr lang="en-US" sz="17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Designs are developed with a distinctive Yellow Bloom aesthetic.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1038416" y="5984891"/>
            <a:ext cx="524275" cy="524285"/>
            <a:chOff x="0" y="0"/>
            <a:chExt cx="699033" cy="699046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99008" cy="699008"/>
            </a:xfrm>
            <a:custGeom>
              <a:avLst/>
              <a:gdLst/>
              <a:ahLst/>
              <a:cxnLst/>
              <a:rect r="r" b="b" t="t" l="l"/>
              <a:pathLst>
                <a:path h="699008" w="699008">
                  <a:moveTo>
                    <a:pt x="0" y="349504"/>
                  </a:moveTo>
                  <a:cubicBezTo>
                    <a:pt x="0" y="156464"/>
                    <a:pt x="156464" y="0"/>
                    <a:pt x="349504" y="0"/>
                  </a:cubicBezTo>
                  <a:cubicBezTo>
                    <a:pt x="542544" y="0"/>
                    <a:pt x="699008" y="156464"/>
                    <a:pt x="699008" y="349504"/>
                  </a:cubicBezTo>
                  <a:cubicBezTo>
                    <a:pt x="699008" y="542544"/>
                    <a:pt x="542544" y="699008"/>
                    <a:pt x="349504" y="699008"/>
                  </a:cubicBezTo>
                  <a:cubicBezTo>
                    <a:pt x="156464" y="699008"/>
                    <a:pt x="0" y="542544"/>
                    <a:pt x="0" y="349504"/>
                  </a:cubicBezTo>
                  <a:close/>
                </a:path>
              </a:pathLst>
            </a:custGeom>
            <a:solidFill>
              <a:srgbClr val="00002E"/>
            </a:solidFill>
            <a:ln w="19065" cap="sq">
              <a:solidFill>
                <a:srgbClr val="DD785E"/>
              </a:solidFill>
              <a:prstDash val="solid"/>
              <a:miter/>
            </a:ln>
          </p:spPr>
        </p:sp>
      </p:grpSp>
      <p:sp>
        <p:nvSpPr>
          <p:cNvPr name="TextBox 19" id="19"/>
          <p:cNvSpPr txBox="true"/>
          <p:nvPr/>
        </p:nvSpPr>
        <p:spPr>
          <a:xfrm rot="0">
            <a:off x="1721453" y="6062043"/>
            <a:ext cx="15532437" cy="339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Thoughtful Craftsmanship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721453" y="6464665"/>
            <a:ext cx="15532437" cy="35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23"/>
              </a:lnSpc>
            </a:pPr>
            <a:r>
              <a:rPr lang="en-US" sz="17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Yokes, patchwork, borders, lace and print details add character.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1038416" y="7144417"/>
            <a:ext cx="524275" cy="524285"/>
            <a:chOff x="0" y="0"/>
            <a:chExt cx="699033" cy="699046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99008" cy="699008"/>
            </a:xfrm>
            <a:custGeom>
              <a:avLst/>
              <a:gdLst/>
              <a:ahLst/>
              <a:cxnLst/>
              <a:rect r="r" b="b" t="t" l="l"/>
              <a:pathLst>
                <a:path h="699008" w="699008">
                  <a:moveTo>
                    <a:pt x="0" y="349504"/>
                  </a:moveTo>
                  <a:cubicBezTo>
                    <a:pt x="0" y="156464"/>
                    <a:pt x="156464" y="0"/>
                    <a:pt x="349504" y="0"/>
                  </a:cubicBezTo>
                  <a:cubicBezTo>
                    <a:pt x="542544" y="0"/>
                    <a:pt x="699008" y="156464"/>
                    <a:pt x="699008" y="349504"/>
                  </a:cubicBezTo>
                  <a:cubicBezTo>
                    <a:pt x="699008" y="542544"/>
                    <a:pt x="542544" y="699008"/>
                    <a:pt x="349504" y="699008"/>
                  </a:cubicBezTo>
                  <a:cubicBezTo>
                    <a:pt x="156464" y="699008"/>
                    <a:pt x="0" y="542544"/>
                    <a:pt x="0" y="349504"/>
                  </a:cubicBezTo>
                  <a:close/>
                </a:path>
              </a:pathLst>
            </a:custGeom>
            <a:solidFill>
              <a:srgbClr val="00002E"/>
            </a:solidFill>
            <a:ln w="19065" cap="sq">
              <a:solidFill>
                <a:srgbClr val="48A8E2"/>
              </a:solidFill>
              <a:prstDash val="solid"/>
              <a:miter/>
            </a:ln>
          </p:spPr>
        </p:sp>
      </p:grpSp>
      <p:sp>
        <p:nvSpPr>
          <p:cNvPr name="TextBox 23" id="23"/>
          <p:cNvSpPr txBox="true"/>
          <p:nvPr/>
        </p:nvSpPr>
        <p:spPr>
          <a:xfrm rot="0">
            <a:off x="1721453" y="7221579"/>
            <a:ext cx="15532437" cy="339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Versatility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721453" y="7624201"/>
            <a:ext cx="15532437" cy="35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23"/>
              </a:lnSpc>
            </a:pPr>
            <a:r>
              <a:rPr lang="en-US" sz="17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Pieces are designed to work across homewear, sleepwear and relaxed everyday dressing.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1038416" y="8303952"/>
            <a:ext cx="524275" cy="524285"/>
            <a:chOff x="0" y="0"/>
            <a:chExt cx="699033" cy="699046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699008" cy="699008"/>
            </a:xfrm>
            <a:custGeom>
              <a:avLst/>
              <a:gdLst/>
              <a:ahLst/>
              <a:cxnLst/>
              <a:rect r="r" b="b" t="t" l="l"/>
              <a:pathLst>
                <a:path h="699008" w="699008">
                  <a:moveTo>
                    <a:pt x="0" y="349504"/>
                  </a:moveTo>
                  <a:cubicBezTo>
                    <a:pt x="0" y="156464"/>
                    <a:pt x="156464" y="0"/>
                    <a:pt x="349504" y="0"/>
                  </a:cubicBezTo>
                  <a:cubicBezTo>
                    <a:pt x="542544" y="0"/>
                    <a:pt x="699008" y="156464"/>
                    <a:pt x="699008" y="349504"/>
                  </a:cubicBezTo>
                  <a:cubicBezTo>
                    <a:pt x="699008" y="542544"/>
                    <a:pt x="542544" y="699008"/>
                    <a:pt x="349504" y="699008"/>
                  </a:cubicBezTo>
                  <a:cubicBezTo>
                    <a:pt x="156464" y="699008"/>
                    <a:pt x="0" y="542544"/>
                    <a:pt x="0" y="349504"/>
                  </a:cubicBezTo>
                  <a:close/>
                </a:path>
              </a:pathLst>
            </a:custGeom>
            <a:solidFill>
              <a:srgbClr val="00002E"/>
            </a:solidFill>
            <a:ln w="19065" cap="sq">
              <a:solidFill>
                <a:srgbClr val="59ABA9"/>
              </a:solidFill>
              <a:prstDash val="solid"/>
              <a:miter/>
            </a:ln>
          </p:spPr>
        </p:sp>
      </p:grpSp>
      <p:sp>
        <p:nvSpPr>
          <p:cNvPr name="TextBox 27" id="27"/>
          <p:cNvSpPr txBox="true"/>
          <p:nvPr/>
        </p:nvSpPr>
        <p:spPr>
          <a:xfrm rot="0">
            <a:off x="1721453" y="8381114"/>
            <a:ext cx="15532437" cy="339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Confidence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721453" y="8783736"/>
            <a:ext cx="15532437" cy="35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23"/>
              </a:lnSpc>
            </a:pPr>
            <a:r>
              <a:rPr lang="en-US" sz="17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Clothing designed to help women feel comfortable, confident and beautiful.</a:t>
            </a:r>
          </a:p>
        </p:txBody>
      </p:sp>
      <p:sp>
        <p:nvSpPr>
          <p:cNvPr name="Freeform 29" id="29"/>
          <p:cNvSpPr/>
          <p:nvPr/>
        </p:nvSpPr>
        <p:spPr>
          <a:xfrm flipH="false" flipV="false" rot="0">
            <a:off x="16744950" y="89483"/>
            <a:ext cx="1502440" cy="1502440"/>
          </a:xfrm>
          <a:custGeom>
            <a:avLst/>
            <a:gdLst/>
            <a:ahLst/>
            <a:cxnLst/>
            <a:rect r="r" b="b" t="t" l="l"/>
            <a:pathLst>
              <a:path h="1502440" w="1502440">
                <a:moveTo>
                  <a:pt x="0" y="0"/>
                </a:moveTo>
                <a:lnTo>
                  <a:pt x="1502440" y="0"/>
                </a:lnTo>
                <a:lnTo>
                  <a:pt x="1502440" y="1502440"/>
                </a:lnTo>
                <a:lnTo>
                  <a:pt x="0" y="15024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00002E">
                <a:alpha val="56078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47950" y="1203341"/>
            <a:ext cx="16205949" cy="6796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52"/>
              </a:lnSpc>
            </a:pPr>
            <a:r>
              <a:rPr lang="en-US" sz="4128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Finding the Right Cotton Nighty for Women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47950" y="1931232"/>
            <a:ext cx="16205949" cy="547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21"/>
              </a:lnSpc>
            </a:pPr>
            <a:r>
              <a:rPr lang="en-US" sz="3302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What Should You Look For?</a:t>
            </a:r>
          </a:p>
        </p:txBody>
      </p:sp>
      <p:sp>
        <p:nvSpPr>
          <p:cNvPr name="Freeform 8" id="8" descr="preencoded.png"/>
          <p:cNvSpPr/>
          <p:nvPr/>
        </p:nvSpPr>
        <p:spPr>
          <a:xfrm flipH="false" flipV="false" rot="0">
            <a:off x="1047950" y="2731198"/>
            <a:ext cx="8018821" cy="1896808"/>
          </a:xfrm>
          <a:custGeom>
            <a:avLst/>
            <a:gdLst/>
            <a:ahLst/>
            <a:cxnLst/>
            <a:rect r="r" b="b" t="t" l="l"/>
            <a:pathLst>
              <a:path h="1896808" w="8018821">
                <a:moveTo>
                  <a:pt x="0" y="0"/>
                </a:moveTo>
                <a:lnTo>
                  <a:pt x="8018821" y="0"/>
                </a:lnTo>
                <a:lnTo>
                  <a:pt x="8018821" y="1896809"/>
                </a:lnTo>
                <a:lnTo>
                  <a:pt x="0" y="18968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208" r="0" b="-207"/>
            </a:stretch>
          </a:blipFill>
        </p:spPr>
      </p:sp>
      <p:sp>
        <p:nvSpPr>
          <p:cNvPr name="Freeform 9" id="9" descr="preencoded.png"/>
          <p:cNvSpPr/>
          <p:nvPr/>
        </p:nvSpPr>
        <p:spPr>
          <a:xfrm flipH="false" flipV="false" rot="0">
            <a:off x="4922568" y="2933309"/>
            <a:ext cx="269434" cy="269443"/>
          </a:xfrm>
          <a:custGeom>
            <a:avLst/>
            <a:gdLst/>
            <a:ahLst/>
            <a:cxnLst/>
            <a:rect r="r" b="b" t="t" l="l"/>
            <a:pathLst>
              <a:path h="269443" w="269434">
                <a:moveTo>
                  <a:pt x="0" y="0"/>
                </a:moveTo>
                <a:lnTo>
                  <a:pt x="269433" y="0"/>
                </a:lnTo>
                <a:lnTo>
                  <a:pt x="269433" y="269444"/>
                </a:lnTo>
                <a:lnTo>
                  <a:pt x="0" y="2694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725" t="0" r="-1725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301001" y="3619805"/>
            <a:ext cx="7512720" cy="339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Fabric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01001" y="4022427"/>
            <a:ext cx="7512720" cy="35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23"/>
              </a:lnSpc>
            </a:pPr>
            <a:r>
              <a:rPr lang="en-US" sz="17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Choose breathable, comfortable cotton.</a:t>
            </a:r>
          </a:p>
        </p:txBody>
      </p:sp>
      <p:sp>
        <p:nvSpPr>
          <p:cNvPr name="Freeform 12" id="12" descr="preencoded.png"/>
          <p:cNvSpPr/>
          <p:nvPr/>
        </p:nvSpPr>
        <p:spPr>
          <a:xfrm flipH="false" flipV="false" rot="0">
            <a:off x="9235069" y="2731198"/>
            <a:ext cx="8018821" cy="1896808"/>
          </a:xfrm>
          <a:custGeom>
            <a:avLst/>
            <a:gdLst/>
            <a:ahLst/>
            <a:cxnLst/>
            <a:rect r="r" b="b" t="t" l="l"/>
            <a:pathLst>
              <a:path h="1896808" w="8018821">
                <a:moveTo>
                  <a:pt x="0" y="0"/>
                </a:moveTo>
                <a:lnTo>
                  <a:pt x="8018821" y="0"/>
                </a:lnTo>
                <a:lnTo>
                  <a:pt x="8018821" y="1896809"/>
                </a:lnTo>
                <a:lnTo>
                  <a:pt x="0" y="1896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-208" r="0" b="-207"/>
            </a:stretch>
          </a:blipFill>
        </p:spPr>
      </p:sp>
      <p:sp>
        <p:nvSpPr>
          <p:cNvPr name="Freeform 13" id="13" descr="preencoded.png"/>
          <p:cNvSpPr/>
          <p:nvPr/>
        </p:nvSpPr>
        <p:spPr>
          <a:xfrm flipH="false" flipV="false" rot="0">
            <a:off x="13109696" y="2933309"/>
            <a:ext cx="269434" cy="269443"/>
          </a:xfrm>
          <a:custGeom>
            <a:avLst/>
            <a:gdLst/>
            <a:ahLst/>
            <a:cxnLst/>
            <a:rect r="r" b="b" t="t" l="l"/>
            <a:pathLst>
              <a:path h="269443" w="269434">
                <a:moveTo>
                  <a:pt x="0" y="0"/>
                </a:moveTo>
                <a:lnTo>
                  <a:pt x="269433" y="0"/>
                </a:lnTo>
                <a:lnTo>
                  <a:pt x="269433" y="269444"/>
                </a:lnTo>
                <a:lnTo>
                  <a:pt x="0" y="26944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" t="0" r="-2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9488119" y="3619805"/>
            <a:ext cx="7512720" cy="339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Fit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488119" y="4022427"/>
            <a:ext cx="7512720" cy="35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23"/>
              </a:lnSpc>
            </a:pPr>
            <a:r>
              <a:rPr lang="en-US" sz="17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Look for a relaxed silhouette that allows natural movement.</a:t>
            </a:r>
          </a:p>
        </p:txBody>
      </p:sp>
      <p:sp>
        <p:nvSpPr>
          <p:cNvPr name="Freeform 16" id="16" descr="preencoded.png"/>
          <p:cNvSpPr/>
          <p:nvPr/>
        </p:nvSpPr>
        <p:spPr>
          <a:xfrm flipH="false" flipV="false" rot="0">
            <a:off x="1047950" y="4796314"/>
            <a:ext cx="8018821" cy="1896809"/>
          </a:xfrm>
          <a:custGeom>
            <a:avLst/>
            <a:gdLst/>
            <a:ahLst/>
            <a:cxnLst/>
            <a:rect r="r" b="b" t="t" l="l"/>
            <a:pathLst>
              <a:path h="1896809" w="8018821">
                <a:moveTo>
                  <a:pt x="0" y="0"/>
                </a:moveTo>
                <a:lnTo>
                  <a:pt x="8018821" y="0"/>
                </a:lnTo>
                <a:lnTo>
                  <a:pt x="8018821" y="1896808"/>
                </a:lnTo>
                <a:lnTo>
                  <a:pt x="0" y="189680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-208" r="0" b="-207"/>
            </a:stretch>
          </a:blipFill>
        </p:spPr>
      </p:sp>
      <p:sp>
        <p:nvSpPr>
          <p:cNvPr name="Freeform 17" id="17" descr="preencoded.png"/>
          <p:cNvSpPr/>
          <p:nvPr/>
        </p:nvSpPr>
        <p:spPr>
          <a:xfrm flipH="false" flipV="false" rot="0">
            <a:off x="4922568" y="4998425"/>
            <a:ext cx="269434" cy="269443"/>
          </a:xfrm>
          <a:custGeom>
            <a:avLst/>
            <a:gdLst/>
            <a:ahLst/>
            <a:cxnLst/>
            <a:rect r="r" b="b" t="t" l="l"/>
            <a:pathLst>
              <a:path h="269443" w="269434">
                <a:moveTo>
                  <a:pt x="0" y="0"/>
                </a:moveTo>
                <a:lnTo>
                  <a:pt x="269433" y="0"/>
                </a:lnTo>
                <a:lnTo>
                  <a:pt x="269433" y="269443"/>
                </a:lnTo>
                <a:lnTo>
                  <a:pt x="0" y="26944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-1721" r="0" b="-1721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301001" y="5684920"/>
            <a:ext cx="7512720" cy="339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Length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01001" y="6087542"/>
            <a:ext cx="7512720" cy="35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23"/>
              </a:lnSpc>
            </a:pPr>
            <a:r>
              <a:rPr lang="en-US" sz="17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Select a length that suits your lifestyle and comfort.</a:t>
            </a:r>
          </a:p>
        </p:txBody>
      </p:sp>
      <p:sp>
        <p:nvSpPr>
          <p:cNvPr name="Freeform 20" id="20" descr="preencoded.png"/>
          <p:cNvSpPr/>
          <p:nvPr/>
        </p:nvSpPr>
        <p:spPr>
          <a:xfrm flipH="false" flipV="false" rot="0">
            <a:off x="9235069" y="4796314"/>
            <a:ext cx="8018821" cy="1896809"/>
          </a:xfrm>
          <a:custGeom>
            <a:avLst/>
            <a:gdLst/>
            <a:ahLst/>
            <a:cxnLst/>
            <a:rect r="r" b="b" t="t" l="l"/>
            <a:pathLst>
              <a:path h="1896809" w="8018821">
                <a:moveTo>
                  <a:pt x="0" y="0"/>
                </a:moveTo>
                <a:lnTo>
                  <a:pt x="8018821" y="0"/>
                </a:lnTo>
                <a:lnTo>
                  <a:pt x="8018821" y="1896808"/>
                </a:lnTo>
                <a:lnTo>
                  <a:pt x="0" y="189680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-208" r="0" b="-207"/>
            </a:stretch>
          </a:blipFill>
        </p:spPr>
      </p:sp>
      <p:sp>
        <p:nvSpPr>
          <p:cNvPr name="Freeform 21" id="21" descr="preencoded.png"/>
          <p:cNvSpPr/>
          <p:nvPr/>
        </p:nvSpPr>
        <p:spPr>
          <a:xfrm flipH="false" flipV="false" rot="0">
            <a:off x="13109696" y="4998425"/>
            <a:ext cx="269434" cy="269443"/>
          </a:xfrm>
          <a:custGeom>
            <a:avLst/>
            <a:gdLst/>
            <a:ahLst/>
            <a:cxnLst/>
            <a:rect r="r" b="b" t="t" l="l"/>
            <a:pathLst>
              <a:path h="269443" w="269434">
                <a:moveTo>
                  <a:pt x="0" y="0"/>
                </a:moveTo>
                <a:lnTo>
                  <a:pt x="269433" y="0"/>
                </a:lnTo>
                <a:lnTo>
                  <a:pt x="269433" y="269443"/>
                </a:lnTo>
                <a:lnTo>
                  <a:pt x="0" y="26944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-5175" t="0" r="-5171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9488119" y="5684920"/>
            <a:ext cx="7512720" cy="339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Sleeves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488119" y="6087542"/>
            <a:ext cx="7512720" cy="35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23"/>
              </a:lnSpc>
            </a:pPr>
            <a:r>
              <a:rPr lang="en-US" sz="17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Choose short, relaxed or flowy sleeves depending on your preference.</a:t>
            </a:r>
          </a:p>
        </p:txBody>
      </p:sp>
      <p:sp>
        <p:nvSpPr>
          <p:cNvPr name="Freeform 24" id="24" descr="preencoded.png"/>
          <p:cNvSpPr/>
          <p:nvPr/>
        </p:nvSpPr>
        <p:spPr>
          <a:xfrm flipH="false" flipV="false" rot="0">
            <a:off x="1047950" y="6861429"/>
            <a:ext cx="8018821" cy="2211229"/>
          </a:xfrm>
          <a:custGeom>
            <a:avLst/>
            <a:gdLst/>
            <a:ahLst/>
            <a:cxnLst/>
            <a:rect r="r" b="b" t="t" l="l"/>
            <a:pathLst>
              <a:path h="2211229" w="8018821">
                <a:moveTo>
                  <a:pt x="0" y="0"/>
                </a:moveTo>
                <a:lnTo>
                  <a:pt x="8018821" y="0"/>
                </a:lnTo>
                <a:lnTo>
                  <a:pt x="8018821" y="2211229"/>
                </a:lnTo>
                <a:lnTo>
                  <a:pt x="0" y="221122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-175" r="0" b="-175"/>
            </a:stretch>
          </a:blipFill>
        </p:spPr>
      </p:sp>
      <p:sp>
        <p:nvSpPr>
          <p:cNvPr name="Freeform 25" id="25" descr="preencoded.png"/>
          <p:cNvSpPr/>
          <p:nvPr/>
        </p:nvSpPr>
        <p:spPr>
          <a:xfrm flipH="false" flipV="false" rot="0">
            <a:off x="4922568" y="7063540"/>
            <a:ext cx="269434" cy="269443"/>
          </a:xfrm>
          <a:custGeom>
            <a:avLst/>
            <a:gdLst/>
            <a:ahLst/>
            <a:cxnLst/>
            <a:rect r="r" b="b" t="t" l="l"/>
            <a:pathLst>
              <a:path h="269443" w="269434">
                <a:moveTo>
                  <a:pt x="0" y="0"/>
                </a:moveTo>
                <a:lnTo>
                  <a:pt x="269433" y="0"/>
                </a:lnTo>
                <a:lnTo>
                  <a:pt x="269433" y="269443"/>
                </a:lnTo>
                <a:lnTo>
                  <a:pt x="0" y="26944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-15519" t="0" r="-15519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1301001" y="7750035"/>
            <a:ext cx="7512720" cy="339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Neckline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301001" y="8152657"/>
            <a:ext cx="7512720" cy="352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23"/>
              </a:lnSpc>
            </a:pPr>
            <a:r>
              <a:rPr lang="en-US" sz="17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V-neck, round neck and detailed yokes offer different looks.</a:t>
            </a:r>
          </a:p>
        </p:txBody>
      </p:sp>
      <p:sp>
        <p:nvSpPr>
          <p:cNvPr name="Freeform 28" id="28" descr="preencoded.png"/>
          <p:cNvSpPr/>
          <p:nvPr/>
        </p:nvSpPr>
        <p:spPr>
          <a:xfrm flipH="false" flipV="false" rot="0">
            <a:off x="9235069" y="6861429"/>
            <a:ext cx="8018821" cy="2211229"/>
          </a:xfrm>
          <a:custGeom>
            <a:avLst/>
            <a:gdLst/>
            <a:ahLst/>
            <a:cxnLst/>
            <a:rect r="r" b="b" t="t" l="l"/>
            <a:pathLst>
              <a:path h="2211229" w="8018821">
                <a:moveTo>
                  <a:pt x="0" y="0"/>
                </a:moveTo>
                <a:lnTo>
                  <a:pt x="8018821" y="0"/>
                </a:lnTo>
                <a:lnTo>
                  <a:pt x="8018821" y="2211229"/>
                </a:lnTo>
                <a:lnTo>
                  <a:pt x="0" y="221122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-175" r="0" b="-175"/>
            </a:stretch>
          </a:blipFill>
        </p:spPr>
      </p:sp>
      <p:sp>
        <p:nvSpPr>
          <p:cNvPr name="Freeform 29" id="29" descr="preencoded.png"/>
          <p:cNvSpPr/>
          <p:nvPr/>
        </p:nvSpPr>
        <p:spPr>
          <a:xfrm flipH="false" flipV="false" rot="0">
            <a:off x="13109696" y="7063540"/>
            <a:ext cx="269434" cy="269443"/>
          </a:xfrm>
          <a:custGeom>
            <a:avLst/>
            <a:gdLst/>
            <a:ahLst/>
            <a:cxnLst/>
            <a:rect r="r" b="b" t="t" l="l"/>
            <a:pathLst>
              <a:path h="269443" w="269434">
                <a:moveTo>
                  <a:pt x="0" y="0"/>
                </a:moveTo>
                <a:lnTo>
                  <a:pt x="269433" y="0"/>
                </a:lnTo>
                <a:lnTo>
                  <a:pt x="269433" y="269443"/>
                </a:lnTo>
                <a:lnTo>
                  <a:pt x="0" y="269443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-3446" r="0" b="-3446"/>
            </a:stretch>
          </a:blipFill>
        </p:spPr>
      </p:sp>
      <p:sp>
        <p:nvSpPr>
          <p:cNvPr name="TextBox 30" id="30"/>
          <p:cNvSpPr txBox="true"/>
          <p:nvPr/>
        </p:nvSpPr>
        <p:spPr>
          <a:xfrm rot="0">
            <a:off x="9488119" y="7750035"/>
            <a:ext cx="7512720" cy="339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0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Details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9488119" y="8152657"/>
            <a:ext cx="7512720" cy="666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23"/>
              </a:lnSpc>
            </a:pPr>
            <a:r>
              <a:rPr lang="en-US" sz="1726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Pockets, borders, patchwork and prints can make everyday nightwear more functional and stylish.</a:t>
            </a:r>
          </a:p>
        </p:txBody>
      </p:sp>
      <p:sp>
        <p:nvSpPr>
          <p:cNvPr name="Freeform 32" id="32"/>
          <p:cNvSpPr/>
          <p:nvPr/>
        </p:nvSpPr>
        <p:spPr>
          <a:xfrm flipH="false" flipV="false" rot="0">
            <a:off x="16744950" y="89483"/>
            <a:ext cx="1502440" cy="1502440"/>
          </a:xfrm>
          <a:custGeom>
            <a:avLst/>
            <a:gdLst/>
            <a:ahLst/>
            <a:cxnLst/>
            <a:rect r="r" b="b" t="t" l="l"/>
            <a:pathLst>
              <a:path h="1502440" w="1502440">
                <a:moveTo>
                  <a:pt x="0" y="0"/>
                </a:moveTo>
                <a:lnTo>
                  <a:pt x="1502440" y="0"/>
                </a:lnTo>
                <a:lnTo>
                  <a:pt x="1502440" y="1502440"/>
                </a:lnTo>
                <a:lnTo>
                  <a:pt x="0" y="1502440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DAHUBXgvVDw</dc:identifier>
  <dcterms:modified xsi:type="dcterms:W3CDTF">2011-08-01T06:04:30Z</dcterms:modified>
  <cp:revision>1</cp:revision>
  <dc:title>Cotton Nighty for Women</dc:title>
</cp:coreProperties>
</file>