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16459200" cy="100584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Gabriola" pitchFamily="82" charset="0"/>
      <p:regular r:id="rId10"/>
    </p:embeddedFont>
  </p:embeddedFontLst>
  <p:defaultTextStyle>
    <a:defPPr>
      <a:defRPr lang="en-US"/>
    </a:defPPr>
    <a:lvl1pPr marL="0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9651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9302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8954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8605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8256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57907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67558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77210" algn="l" defTabSz="81930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714" y="-72"/>
      </p:cViewPr>
      <p:guideLst>
        <p:guide orient="horz" pos="2112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2083084"/>
            <a:ext cx="6995160" cy="14373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3799840"/>
            <a:ext cx="5760720" cy="17136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9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8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7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7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268535"/>
            <a:ext cx="1851660" cy="572149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268535"/>
            <a:ext cx="5417820" cy="572149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4308970"/>
            <a:ext cx="6995160" cy="13318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2842120"/>
            <a:ext cx="6995160" cy="146685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93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89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86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82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579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675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772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564641"/>
            <a:ext cx="3634740" cy="442538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564641"/>
            <a:ext cx="3634740" cy="442538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1501000"/>
            <a:ext cx="3636169" cy="62554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9651" indent="0">
              <a:buNone/>
              <a:defRPr sz="1800" b="1"/>
            </a:lvl2pPr>
            <a:lvl3pPr marL="819302" indent="0">
              <a:buNone/>
              <a:defRPr sz="1600" b="1"/>
            </a:lvl3pPr>
            <a:lvl4pPr marL="1228954" indent="0">
              <a:buNone/>
              <a:defRPr sz="1400" b="1"/>
            </a:lvl4pPr>
            <a:lvl5pPr marL="1638605" indent="0">
              <a:buNone/>
              <a:defRPr sz="1400" b="1"/>
            </a:lvl5pPr>
            <a:lvl6pPr marL="2048256" indent="0">
              <a:buNone/>
              <a:defRPr sz="1400" b="1"/>
            </a:lvl6pPr>
            <a:lvl7pPr marL="2457907" indent="0">
              <a:buNone/>
              <a:defRPr sz="1400" b="1"/>
            </a:lvl7pPr>
            <a:lvl8pPr marL="2867558" indent="0">
              <a:buNone/>
              <a:defRPr sz="1400" b="1"/>
            </a:lvl8pPr>
            <a:lvl9pPr marL="327721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1" y="2126544"/>
            <a:ext cx="3636169" cy="38634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1501000"/>
            <a:ext cx="3637598" cy="62554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9651" indent="0">
              <a:buNone/>
              <a:defRPr sz="1800" b="1"/>
            </a:lvl2pPr>
            <a:lvl3pPr marL="819302" indent="0">
              <a:buNone/>
              <a:defRPr sz="1600" b="1"/>
            </a:lvl3pPr>
            <a:lvl4pPr marL="1228954" indent="0">
              <a:buNone/>
              <a:defRPr sz="1400" b="1"/>
            </a:lvl4pPr>
            <a:lvl5pPr marL="1638605" indent="0">
              <a:buNone/>
              <a:defRPr sz="1400" b="1"/>
            </a:lvl5pPr>
            <a:lvl6pPr marL="2048256" indent="0">
              <a:buNone/>
              <a:defRPr sz="1400" b="1"/>
            </a:lvl6pPr>
            <a:lvl7pPr marL="2457907" indent="0">
              <a:buNone/>
              <a:defRPr sz="1400" b="1"/>
            </a:lvl7pPr>
            <a:lvl8pPr marL="2867558" indent="0">
              <a:buNone/>
              <a:defRPr sz="1400" b="1"/>
            </a:lvl8pPr>
            <a:lvl9pPr marL="327721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2126544"/>
            <a:ext cx="3637598" cy="38634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66983"/>
            <a:ext cx="2707482" cy="11362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6" y="266984"/>
            <a:ext cx="4600575" cy="572304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1403210"/>
            <a:ext cx="2707482" cy="4586817"/>
          </a:xfrm>
        </p:spPr>
        <p:txBody>
          <a:bodyPr/>
          <a:lstStyle>
            <a:lvl1pPr marL="0" indent="0">
              <a:buNone/>
              <a:defRPr sz="1300"/>
            </a:lvl1pPr>
            <a:lvl2pPr marL="409651" indent="0">
              <a:buNone/>
              <a:defRPr sz="1100"/>
            </a:lvl2pPr>
            <a:lvl3pPr marL="819302" indent="0">
              <a:buNone/>
              <a:defRPr sz="900"/>
            </a:lvl3pPr>
            <a:lvl4pPr marL="1228954" indent="0">
              <a:buNone/>
              <a:defRPr sz="800"/>
            </a:lvl4pPr>
            <a:lvl5pPr marL="1638605" indent="0">
              <a:buNone/>
              <a:defRPr sz="800"/>
            </a:lvl5pPr>
            <a:lvl6pPr marL="2048256" indent="0">
              <a:buNone/>
              <a:defRPr sz="800"/>
            </a:lvl6pPr>
            <a:lvl7pPr marL="2457907" indent="0">
              <a:buNone/>
              <a:defRPr sz="800"/>
            </a:lvl7pPr>
            <a:lvl8pPr marL="2867558" indent="0">
              <a:buNone/>
              <a:defRPr sz="800"/>
            </a:lvl8pPr>
            <a:lvl9pPr marL="327721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4693920"/>
            <a:ext cx="4937760" cy="55414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599158"/>
            <a:ext cx="4937760" cy="4023360"/>
          </a:xfrm>
        </p:spPr>
        <p:txBody>
          <a:bodyPr/>
          <a:lstStyle>
            <a:lvl1pPr marL="0" indent="0">
              <a:buNone/>
              <a:defRPr sz="2900"/>
            </a:lvl1pPr>
            <a:lvl2pPr marL="409651" indent="0">
              <a:buNone/>
              <a:defRPr sz="2500"/>
            </a:lvl2pPr>
            <a:lvl3pPr marL="819302" indent="0">
              <a:buNone/>
              <a:defRPr sz="2200"/>
            </a:lvl3pPr>
            <a:lvl4pPr marL="1228954" indent="0">
              <a:buNone/>
              <a:defRPr sz="1800"/>
            </a:lvl4pPr>
            <a:lvl5pPr marL="1638605" indent="0">
              <a:buNone/>
              <a:defRPr sz="1800"/>
            </a:lvl5pPr>
            <a:lvl6pPr marL="2048256" indent="0">
              <a:buNone/>
              <a:defRPr sz="1800"/>
            </a:lvl6pPr>
            <a:lvl7pPr marL="2457907" indent="0">
              <a:buNone/>
              <a:defRPr sz="1800"/>
            </a:lvl7pPr>
            <a:lvl8pPr marL="2867558" indent="0">
              <a:buNone/>
              <a:defRPr sz="1800"/>
            </a:lvl8pPr>
            <a:lvl9pPr marL="327721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5248064"/>
            <a:ext cx="4937760" cy="786976"/>
          </a:xfrm>
        </p:spPr>
        <p:txBody>
          <a:bodyPr/>
          <a:lstStyle>
            <a:lvl1pPr marL="0" indent="0">
              <a:buNone/>
              <a:defRPr sz="1300"/>
            </a:lvl1pPr>
            <a:lvl2pPr marL="409651" indent="0">
              <a:buNone/>
              <a:defRPr sz="1100"/>
            </a:lvl2pPr>
            <a:lvl3pPr marL="819302" indent="0">
              <a:buNone/>
              <a:defRPr sz="900"/>
            </a:lvl3pPr>
            <a:lvl4pPr marL="1228954" indent="0">
              <a:buNone/>
              <a:defRPr sz="800"/>
            </a:lvl4pPr>
            <a:lvl5pPr marL="1638605" indent="0">
              <a:buNone/>
              <a:defRPr sz="800"/>
            </a:lvl5pPr>
            <a:lvl6pPr marL="2048256" indent="0">
              <a:buNone/>
              <a:defRPr sz="800"/>
            </a:lvl6pPr>
            <a:lvl7pPr marL="2457907" indent="0">
              <a:buNone/>
              <a:defRPr sz="800"/>
            </a:lvl7pPr>
            <a:lvl8pPr marL="2867558" indent="0">
              <a:buNone/>
              <a:defRPr sz="800"/>
            </a:lvl8pPr>
            <a:lvl9pPr marL="327721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68535"/>
            <a:ext cx="7406640" cy="1117600"/>
          </a:xfrm>
          <a:prstGeom prst="rect">
            <a:avLst/>
          </a:prstGeom>
        </p:spPr>
        <p:txBody>
          <a:bodyPr vert="horz" lIns="81930" tIns="40965" rIns="81930" bIns="4096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564641"/>
            <a:ext cx="7406640" cy="4425386"/>
          </a:xfrm>
          <a:prstGeom prst="rect">
            <a:avLst/>
          </a:prstGeom>
        </p:spPr>
        <p:txBody>
          <a:bodyPr vert="horz" lIns="81930" tIns="40965" rIns="81930" bIns="409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6215098"/>
            <a:ext cx="1920240" cy="357012"/>
          </a:xfrm>
          <a:prstGeom prst="rect">
            <a:avLst/>
          </a:prstGeom>
        </p:spPr>
        <p:txBody>
          <a:bodyPr vert="horz" lIns="81930" tIns="40965" rIns="81930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6215098"/>
            <a:ext cx="2606040" cy="357012"/>
          </a:xfrm>
          <a:prstGeom prst="rect">
            <a:avLst/>
          </a:prstGeom>
        </p:spPr>
        <p:txBody>
          <a:bodyPr vert="horz" lIns="81930" tIns="40965" rIns="81930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6215098"/>
            <a:ext cx="1920240" cy="357012"/>
          </a:xfrm>
          <a:prstGeom prst="rect">
            <a:avLst/>
          </a:prstGeom>
        </p:spPr>
        <p:txBody>
          <a:bodyPr vert="horz" lIns="81930" tIns="40965" rIns="81930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930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238" indent="-307238" algn="l" defTabSz="8193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5683" indent="-256032" algn="l" defTabSz="81930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128" indent="-204826" algn="l" defTabSz="81930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779" indent="-204826" algn="l" defTabSz="81930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3430" indent="-204826" algn="l" defTabSz="81930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3082" indent="-204826" algn="l" defTabSz="81930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2733" indent="-204826" algn="l" defTabSz="81930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indent="-204826" algn="l" defTabSz="81930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2035" indent="-204826" algn="l" defTabSz="81930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93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9651" algn="l" defTabSz="8193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9302" algn="l" defTabSz="8193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954" algn="l" defTabSz="8193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605" algn="l" defTabSz="8193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8256" algn="l" defTabSz="8193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7907" algn="l" defTabSz="8193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558" algn="l" defTabSz="8193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77210" algn="l" defTabSz="8193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viridismaterials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viridismaterials.com/who-is-viridis-material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viridismaterials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5542">
                <a:alpha val="100000"/>
              </a:srgbClr>
            </a:gs>
            <a:gs pos="50000">
              <a:srgbClr val="8C6B57">
                <a:alpha val="100000"/>
              </a:srgbClr>
            </a:gs>
            <a:gs pos="100000">
              <a:srgbClr val="755542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4127" y="708959"/>
            <a:ext cx="15330949" cy="8639703"/>
            <a:chOff x="0" y="0"/>
            <a:chExt cx="4486423" cy="232719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486423" cy="2327192"/>
            </a:xfrm>
            <a:custGeom>
              <a:avLst/>
              <a:gdLst/>
              <a:ahLst/>
              <a:cxnLst/>
              <a:rect l="l" t="t" r="r" b="b"/>
              <a:pathLst>
                <a:path w="4486423" h="2327192">
                  <a:moveTo>
                    <a:pt x="37722" y="0"/>
                  </a:moveTo>
                  <a:lnTo>
                    <a:pt x="4448701" y="0"/>
                  </a:lnTo>
                  <a:cubicBezTo>
                    <a:pt x="4469534" y="0"/>
                    <a:pt x="4486423" y="16889"/>
                    <a:pt x="4486423" y="37722"/>
                  </a:cubicBezTo>
                  <a:lnTo>
                    <a:pt x="4486423" y="2289470"/>
                  </a:lnTo>
                  <a:cubicBezTo>
                    <a:pt x="4486423" y="2310304"/>
                    <a:pt x="4469534" y="2327192"/>
                    <a:pt x="4448701" y="2327192"/>
                  </a:cubicBezTo>
                  <a:lnTo>
                    <a:pt x="37722" y="2327192"/>
                  </a:lnTo>
                  <a:cubicBezTo>
                    <a:pt x="16889" y="2327192"/>
                    <a:pt x="0" y="2310304"/>
                    <a:pt x="0" y="2289470"/>
                  </a:cubicBezTo>
                  <a:lnTo>
                    <a:pt x="0" y="37722"/>
                  </a:lnTo>
                  <a:cubicBezTo>
                    <a:pt x="0" y="16889"/>
                    <a:pt x="16889" y="0"/>
                    <a:pt x="37722" y="0"/>
                  </a:cubicBezTo>
                  <a:close/>
                </a:path>
              </a:pathLst>
            </a:custGeom>
            <a:grpFill/>
            <a:ln w="85725" cap="rnd">
              <a:solidFill>
                <a:srgbClr val="5A4030"/>
              </a:solidFill>
              <a:prstDash val="lgDash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486423" cy="239386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267200" y="1143000"/>
            <a:ext cx="792480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latin typeface="Gabriola" pitchFamily="82" charset="0"/>
              </a:rPr>
              <a:t>Research Chemical and Metals</a:t>
            </a:r>
          </a:p>
        </p:txBody>
      </p:sp>
      <p:sp>
        <p:nvSpPr>
          <p:cNvPr id="30" name="TextBox 27"/>
          <p:cNvSpPr txBox="1"/>
          <p:nvPr/>
        </p:nvSpPr>
        <p:spPr>
          <a:xfrm>
            <a:off x="1086239" y="6166603"/>
            <a:ext cx="142494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latin typeface="Gabriola" pitchFamily="82" charset="0"/>
              </a:rPr>
              <a:t>Advance innovation with </a:t>
            </a:r>
            <a:r>
              <a:rPr lang="en-US" sz="6000" b="1" u="sng" dirty="0">
                <a:latin typeface="Gabriola" pitchFamily="82" charset="0"/>
                <a:hlinkClick r:id="rId2"/>
              </a:rPr>
              <a:t>research chemical and metals</a:t>
            </a:r>
            <a:r>
              <a:rPr lang="en-US" sz="6000" dirty="0">
                <a:latin typeface="Gabriola" pitchFamily="82" charset="0"/>
              </a:rPr>
              <a:t>, offering high-purity materials tailored for scientific research, testing &amp; precision manufacturing needs.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39" y="2568462"/>
            <a:ext cx="4558800" cy="3346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5542">
                <a:alpha val="100000"/>
              </a:srgbClr>
            </a:gs>
            <a:gs pos="50000">
              <a:srgbClr val="8C6B57">
                <a:alpha val="100000"/>
              </a:srgbClr>
            </a:gs>
            <a:gs pos="100000">
              <a:srgbClr val="755542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4127" y="708959"/>
            <a:ext cx="15330949" cy="8639703"/>
            <a:chOff x="0" y="0"/>
            <a:chExt cx="4486423" cy="232719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486423" cy="2327192"/>
            </a:xfrm>
            <a:custGeom>
              <a:avLst/>
              <a:gdLst/>
              <a:ahLst/>
              <a:cxnLst/>
              <a:rect l="l" t="t" r="r" b="b"/>
              <a:pathLst>
                <a:path w="4486423" h="2327192">
                  <a:moveTo>
                    <a:pt x="37722" y="0"/>
                  </a:moveTo>
                  <a:lnTo>
                    <a:pt x="4448701" y="0"/>
                  </a:lnTo>
                  <a:cubicBezTo>
                    <a:pt x="4469534" y="0"/>
                    <a:pt x="4486423" y="16889"/>
                    <a:pt x="4486423" y="37722"/>
                  </a:cubicBezTo>
                  <a:lnTo>
                    <a:pt x="4486423" y="2289470"/>
                  </a:lnTo>
                  <a:cubicBezTo>
                    <a:pt x="4486423" y="2310304"/>
                    <a:pt x="4469534" y="2327192"/>
                    <a:pt x="4448701" y="2327192"/>
                  </a:cubicBezTo>
                  <a:lnTo>
                    <a:pt x="37722" y="2327192"/>
                  </a:lnTo>
                  <a:cubicBezTo>
                    <a:pt x="16889" y="2327192"/>
                    <a:pt x="0" y="2310304"/>
                    <a:pt x="0" y="2289470"/>
                  </a:cubicBezTo>
                  <a:lnTo>
                    <a:pt x="0" y="37722"/>
                  </a:lnTo>
                  <a:cubicBezTo>
                    <a:pt x="0" y="16889"/>
                    <a:pt x="16889" y="0"/>
                    <a:pt x="37722" y="0"/>
                  </a:cubicBezTo>
                  <a:close/>
                </a:path>
              </a:pathLst>
            </a:custGeom>
            <a:grpFill/>
            <a:ln w="85725" cap="rnd">
              <a:solidFill>
                <a:srgbClr val="5A4030"/>
              </a:solidFill>
              <a:prstDash val="lgDash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486423" cy="239386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267200" y="1143000"/>
            <a:ext cx="792480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latin typeface="Gabriola" pitchFamily="82" charset="0"/>
              </a:rPr>
              <a:t>Bulk Research Chemicals</a:t>
            </a:r>
          </a:p>
        </p:txBody>
      </p:sp>
      <p:sp>
        <p:nvSpPr>
          <p:cNvPr id="30" name="TextBox 27"/>
          <p:cNvSpPr txBox="1"/>
          <p:nvPr/>
        </p:nvSpPr>
        <p:spPr>
          <a:xfrm>
            <a:off x="1086239" y="6166603"/>
            <a:ext cx="142494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latin typeface="Gabriola" pitchFamily="82" charset="0"/>
              </a:rPr>
              <a:t>Discover bulk research chemicals for laboratories, development programs &amp; specialist applications, delivering dependable quality, purity, and reliable supply.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39" y="2590800"/>
            <a:ext cx="4686899" cy="3328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809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5542">
                <a:alpha val="100000"/>
              </a:srgbClr>
            </a:gs>
            <a:gs pos="50000">
              <a:srgbClr val="8C6B57">
                <a:alpha val="100000"/>
              </a:srgbClr>
            </a:gs>
            <a:gs pos="100000">
              <a:srgbClr val="755542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4127" y="708959"/>
            <a:ext cx="15330949" cy="8639703"/>
            <a:chOff x="0" y="0"/>
            <a:chExt cx="4486423" cy="232719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486423" cy="2327192"/>
            </a:xfrm>
            <a:custGeom>
              <a:avLst/>
              <a:gdLst/>
              <a:ahLst/>
              <a:cxnLst/>
              <a:rect l="l" t="t" r="r" b="b"/>
              <a:pathLst>
                <a:path w="4486423" h="2327192">
                  <a:moveTo>
                    <a:pt x="37722" y="0"/>
                  </a:moveTo>
                  <a:lnTo>
                    <a:pt x="4448701" y="0"/>
                  </a:lnTo>
                  <a:cubicBezTo>
                    <a:pt x="4469534" y="0"/>
                    <a:pt x="4486423" y="16889"/>
                    <a:pt x="4486423" y="37722"/>
                  </a:cubicBezTo>
                  <a:lnTo>
                    <a:pt x="4486423" y="2289470"/>
                  </a:lnTo>
                  <a:cubicBezTo>
                    <a:pt x="4486423" y="2310304"/>
                    <a:pt x="4469534" y="2327192"/>
                    <a:pt x="4448701" y="2327192"/>
                  </a:cubicBezTo>
                  <a:lnTo>
                    <a:pt x="37722" y="2327192"/>
                  </a:lnTo>
                  <a:cubicBezTo>
                    <a:pt x="16889" y="2327192"/>
                    <a:pt x="0" y="2310304"/>
                    <a:pt x="0" y="2289470"/>
                  </a:cubicBezTo>
                  <a:lnTo>
                    <a:pt x="0" y="37722"/>
                  </a:lnTo>
                  <a:cubicBezTo>
                    <a:pt x="0" y="16889"/>
                    <a:pt x="16889" y="0"/>
                    <a:pt x="37722" y="0"/>
                  </a:cubicBezTo>
                  <a:close/>
                </a:path>
              </a:pathLst>
            </a:custGeom>
            <a:grpFill/>
            <a:ln w="85725" cap="rnd">
              <a:solidFill>
                <a:srgbClr val="5A4030"/>
              </a:solidFill>
              <a:prstDash val="lgDash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486423" cy="239386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124200" y="1142999"/>
            <a:ext cx="96774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latin typeface="Gabriola" pitchFamily="82" charset="0"/>
              </a:rPr>
              <a:t>Best Place to Buy Research Chemicals</a:t>
            </a:r>
          </a:p>
        </p:txBody>
      </p:sp>
      <p:sp>
        <p:nvSpPr>
          <p:cNvPr id="30" name="TextBox 27"/>
          <p:cNvSpPr txBox="1"/>
          <p:nvPr/>
        </p:nvSpPr>
        <p:spPr>
          <a:xfrm>
            <a:off x="1086239" y="6166603"/>
            <a:ext cx="142494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latin typeface="Gabriola" pitchFamily="82" charset="0"/>
              </a:rPr>
              <a:t>Choose the </a:t>
            </a:r>
            <a:r>
              <a:rPr lang="en-US" sz="6000" b="1" dirty="0">
                <a:latin typeface="Gabriola" pitchFamily="82" charset="0"/>
                <a:hlinkClick r:id="rId2"/>
              </a:rPr>
              <a:t>best place to buy research chemicals</a:t>
            </a:r>
            <a:r>
              <a:rPr lang="en-US" sz="6000" dirty="0">
                <a:latin typeface="Gabriola" pitchFamily="82" charset="0"/>
              </a:rPr>
              <a:t> for access to high-purity, quality-tested materials, extensive product &amp; support for research and development.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39" y="2590800"/>
            <a:ext cx="4724400" cy="3328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24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55542">
                <a:alpha val="100000"/>
              </a:srgbClr>
            </a:gs>
            <a:gs pos="50000">
              <a:srgbClr val="8C6B57">
                <a:alpha val="100000"/>
              </a:srgbClr>
            </a:gs>
            <a:gs pos="100000">
              <a:srgbClr val="755542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4127" y="708959"/>
            <a:ext cx="15330949" cy="8639703"/>
            <a:chOff x="0" y="0"/>
            <a:chExt cx="4486423" cy="232719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486423" cy="2327192"/>
            </a:xfrm>
            <a:custGeom>
              <a:avLst/>
              <a:gdLst/>
              <a:ahLst/>
              <a:cxnLst/>
              <a:rect l="l" t="t" r="r" b="b"/>
              <a:pathLst>
                <a:path w="4486423" h="2327192">
                  <a:moveTo>
                    <a:pt x="37722" y="0"/>
                  </a:moveTo>
                  <a:lnTo>
                    <a:pt x="4448701" y="0"/>
                  </a:lnTo>
                  <a:cubicBezTo>
                    <a:pt x="4469534" y="0"/>
                    <a:pt x="4486423" y="16889"/>
                    <a:pt x="4486423" y="37722"/>
                  </a:cubicBezTo>
                  <a:lnTo>
                    <a:pt x="4486423" y="2289470"/>
                  </a:lnTo>
                  <a:cubicBezTo>
                    <a:pt x="4486423" y="2310304"/>
                    <a:pt x="4469534" y="2327192"/>
                    <a:pt x="4448701" y="2327192"/>
                  </a:cubicBezTo>
                  <a:lnTo>
                    <a:pt x="37722" y="2327192"/>
                  </a:lnTo>
                  <a:cubicBezTo>
                    <a:pt x="16889" y="2327192"/>
                    <a:pt x="0" y="2310304"/>
                    <a:pt x="0" y="2289470"/>
                  </a:cubicBezTo>
                  <a:lnTo>
                    <a:pt x="0" y="37722"/>
                  </a:lnTo>
                  <a:cubicBezTo>
                    <a:pt x="0" y="16889"/>
                    <a:pt x="16889" y="0"/>
                    <a:pt x="37722" y="0"/>
                  </a:cubicBezTo>
                  <a:close/>
                </a:path>
              </a:pathLst>
            </a:custGeom>
            <a:grpFill/>
            <a:ln w="85725" cap="rnd">
              <a:solidFill>
                <a:srgbClr val="5A4030"/>
              </a:solidFill>
              <a:prstDash val="lgDash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486423" cy="239386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991101" y="1295400"/>
            <a:ext cx="64770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b="1" dirty="0" smtClean="0">
                <a:latin typeface="Gabriola" pitchFamily="82" charset="0"/>
              </a:rPr>
              <a:t>Contact Us</a:t>
            </a:r>
            <a:endParaRPr lang="en-US" sz="8800" dirty="0">
              <a:latin typeface="Gabriola" pitchFamily="82" charset="0"/>
            </a:endParaRPr>
          </a:p>
        </p:txBody>
      </p:sp>
      <p:sp>
        <p:nvSpPr>
          <p:cNvPr id="30" name="TextBox 27"/>
          <p:cNvSpPr txBox="1"/>
          <p:nvPr/>
        </p:nvSpPr>
        <p:spPr>
          <a:xfrm>
            <a:off x="914400" y="3276600"/>
            <a:ext cx="142494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latin typeface="Gabriola" pitchFamily="82" charset="0"/>
              </a:rPr>
              <a:t>About: </a:t>
            </a:r>
            <a:r>
              <a:rPr lang="en-US" sz="4000" dirty="0">
                <a:latin typeface="Gabriola" pitchFamily="82" charset="0"/>
              </a:rPr>
              <a:t>Viridis Materials provides high-quality metals, alloys, ceramics, and high-purity compounds for research and industry delivering trusted, eco-conscious materials with global reach and expert service</a:t>
            </a:r>
            <a:r>
              <a:rPr lang="en-US" sz="4000" dirty="0" smtClean="0">
                <a:latin typeface="Gabriola" pitchFamily="82" charset="0"/>
              </a:rPr>
              <a:t>.</a:t>
            </a:r>
          </a:p>
          <a:p>
            <a:pPr algn="ctr"/>
            <a:endParaRPr lang="en-US" sz="4000" dirty="0">
              <a:latin typeface="Gabriola" pitchFamily="82" charset="0"/>
            </a:endParaRPr>
          </a:p>
          <a:p>
            <a:pPr algn="ctr"/>
            <a:r>
              <a:rPr lang="en-US" sz="4000" b="1" dirty="0">
                <a:latin typeface="Gabriola" pitchFamily="82" charset="0"/>
              </a:rPr>
              <a:t>Address: </a:t>
            </a:r>
            <a:r>
              <a:rPr lang="en-US" sz="4000" dirty="0">
                <a:latin typeface="Gabriola" pitchFamily="82" charset="0"/>
              </a:rPr>
              <a:t>8549 Wilshire Blvd Ste 2037 Beverly Hills, CA 90211, </a:t>
            </a:r>
            <a:r>
              <a:rPr lang="en-US" sz="4000" dirty="0" smtClean="0">
                <a:latin typeface="Gabriola" pitchFamily="82" charset="0"/>
              </a:rPr>
              <a:t>USA</a:t>
            </a:r>
          </a:p>
          <a:p>
            <a:pPr algn="ctr"/>
            <a:endParaRPr lang="en-US" sz="4000" dirty="0">
              <a:latin typeface="Gabriola" pitchFamily="82" charset="0"/>
            </a:endParaRPr>
          </a:p>
          <a:p>
            <a:pPr algn="ctr"/>
            <a:r>
              <a:rPr lang="en-US" sz="4000" b="1" dirty="0">
                <a:latin typeface="Gabriola" pitchFamily="82" charset="0"/>
              </a:rPr>
              <a:t>Phone </a:t>
            </a:r>
            <a:r>
              <a:rPr lang="en-US" sz="4000" b="1" dirty="0" smtClean="0">
                <a:latin typeface="Gabriola" pitchFamily="82" charset="0"/>
              </a:rPr>
              <a:t>No.: </a:t>
            </a:r>
            <a:r>
              <a:rPr lang="en-US" sz="4000" dirty="0">
                <a:latin typeface="Gabriola" pitchFamily="82" charset="0"/>
              </a:rPr>
              <a:t>+1 (323) </a:t>
            </a:r>
            <a:r>
              <a:rPr lang="en-US" sz="4000" dirty="0" smtClean="0">
                <a:latin typeface="Gabriola" pitchFamily="82" charset="0"/>
              </a:rPr>
              <a:t>794-0820</a:t>
            </a:r>
          </a:p>
          <a:p>
            <a:pPr algn="ctr"/>
            <a:endParaRPr lang="en-US" sz="4000" dirty="0">
              <a:latin typeface="Gabriola" pitchFamily="82" charset="0"/>
            </a:endParaRPr>
          </a:p>
          <a:p>
            <a:pPr algn="ctr"/>
            <a:r>
              <a:rPr lang="en-US" sz="4000" b="1" dirty="0">
                <a:latin typeface="Gabriola" pitchFamily="82" charset="0"/>
              </a:rPr>
              <a:t>Website: </a:t>
            </a:r>
            <a:r>
              <a:rPr lang="en-US" sz="4000" b="1" dirty="0">
                <a:latin typeface="Gabriola" pitchFamily="82" charset="0"/>
                <a:hlinkClick r:id="rId2"/>
              </a:rPr>
              <a:t>https://viridismaterials.com/</a:t>
            </a:r>
            <a:endParaRPr lang="en-US" sz="4000" b="1" dirty="0">
              <a:latin typeface="Gabriola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995265"/>
            <a:ext cx="213360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9780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145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Gabriola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White Modern Writing Pitch Deck Presentation</dc:title>
  <cp:lastModifiedBy>pc</cp:lastModifiedBy>
  <cp:revision>5</cp:revision>
  <dcterms:created xsi:type="dcterms:W3CDTF">2006-08-16T00:00:00Z</dcterms:created>
  <dcterms:modified xsi:type="dcterms:W3CDTF">2026-07-07T07:39:36Z</dcterms:modified>
  <dc:identifier>DAHOr9VKm5Q</dc:identifier>
</cp:coreProperties>
</file>