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Lst>
  <p:sldSz cx="18288000" cy="10287000"/>
  <p:notesSz cx="6858000" cy="9144000"/>
  <p:embeddedFontLst>
    <p:embeddedFont>
      <p:font typeface="Klein Bold" charset="1" panose="02000503060000020004"/>
      <p:regular r:id="rId11"/>
    </p:embeddedFont>
    <p:embeddedFont>
      <p:font typeface="Be Vietnam" charset="1" panose="0000050000000000000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fonts/font11.fntdata" Type="http://schemas.openxmlformats.org/officeDocument/2006/relationships/font"/><Relationship Id="rId12" Target="fonts/font12.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airflypolicy.com/flight-change/delta-airlines-flight-change-policy" TargetMode="External" Type="http://schemas.openxmlformats.org/officeDocument/2006/relationships/hyperlink"/><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2" Target="../media/image9.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https://www.airflypolicy.com/flight-change/delta-airlines-flight-change-policy"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 Id="rId8"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2" Target="../media/image14.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2.png" Type="http://schemas.openxmlformats.org/officeDocument/2006/relationships/image"/><Relationship Id="rId8" Target="../media/image3.svg" Type="http://schemas.openxmlformats.org/officeDocument/2006/relationships/image"/><Relationship Id="rId9" Target="https://myairflypolicy.mystrikingly.com/blog/delta-airlines-same-day-change-fee"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66" r="0" b="-666"/>
            </a:stretch>
          </a:blipFill>
        </p:spPr>
      </p:sp>
      <p:sp>
        <p:nvSpPr>
          <p:cNvPr name="Freeform 3" id="3"/>
          <p:cNvSpPr/>
          <p:nvPr/>
        </p:nvSpPr>
        <p:spPr>
          <a:xfrm flipH="false" flipV="false" rot="-5400000">
            <a:off x="10351606" y="2321815"/>
            <a:ext cx="8077747" cy="8092461"/>
          </a:xfrm>
          <a:custGeom>
            <a:avLst/>
            <a:gdLst/>
            <a:ahLst/>
            <a:cxnLst/>
            <a:rect r="r" b="b" t="t" l="l"/>
            <a:pathLst>
              <a:path h="8092461" w="8077747">
                <a:moveTo>
                  <a:pt x="0" y="0"/>
                </a:moveTo>
                <a:lnTo>
                  <a:pt x="8077748" y="0"/>
                </a:lnTo>
                <a:lnTo>
                  <a:pt x="8077748" y="8092461"/>
                </a:lnTo>
                <a:lnTo>
                  <a:pt x="0" y="80924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871815" y="-3907472"/>
            <a:ext cx="7426394" cy="7426394"/>
          </a:xfrm>
          <a:custGeom>
            <a:avLst/>
            <a:gdLst/>
            <a:ahLst/>
            <a:cxnLst/>
            <a:rect r="r" b="b" t="t" l="l"/>
            <a:pathLst>
              <a:path h="7426394" w="7426394">
                <a:moveTo>
                  <a:pt x="0" y="0"/>
                </a:moveTo>
                <a:lnTo>
                  <a:pt x="7426394" y="0"/>
                </a:lnTo>
                <a:lnTo>
                  <a:pt x="7426394" y="7426394"/>
                </a:lnTo>
                <a:lnTo>
                  <a:pt x="0" y="74263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0" y="5628656"/>
            <a:ext cx="4658344" cy="4658344"/>
          </a:xfrm>
          <a:custGeom>
            <a:avLst/>
            <a:gdLst/>
            <a:ahLst/>
            <a:cxnLst/>
            <a:rect r="r" b="b" t="t" l="l"/>
            <a:pathLst>
              <a:path h="4658344" w="4658344">
                <a:moveTo>
                  <a:pt x="0" y="0"/>
                </a:moveTo>
                <a:lnTo>
                  <a:pt x="4658344" y="0"/>
                </a:lnTo>
                <a:lnTo>
                  <a:pt x="4658344" y="4658344"/>
                </a:lnTo>
                <a:lnTo>
                  <a:pt x="0" y="46583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true" flipV="true" rot="0">
            <a:off x="13629656" y="0"/>
            <a:ext cx="4658344" cy="4658344"/>
          </a:xfrm>
          <a:custGeom>
            <a:avLst/>
            <a:gdLst/>
            <a:ahLst/>
            <a:cxnLst/>
            <a:rect r="r" b="b" t="t" l="l"/>
            <a:pathLst>
              <a:path h="4658344" w="4658344">
                <a:moveTo>
                  <a:pt x="4658344" y="4658344"/>
                </a:moveTo>
                <a:lnTo>
                  <a:pt x="0" y="4658344"/>
                </a:lnTo>
                <a:lnTo>
                  <a:pt x="0" y="0"/>
                </a:lnTo>
                <a:lnTo>
                  <a:pt x="4658344" y="0"/>
                </a:lnTo>
                <a:lnTo>
                  <a:pt x="4658344" y="4658344"/>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AutoShape 7" id="7"/>
          <p:cNvSpPr/>
          <p:nvPr/>
        </p:nvSpPr>
        <p:spPr>
          <a:xfrm>
            <a:off x="3441643" y="8564576"/>
            <a:ext cx="11404714" cy="0"/>
          </a:xfrm>
          <a:prstGeom prst="line">
            <a:avLst/>
          </a:prstGeom>
          <a:ln cap="flat" w="38100">
            <a:solidFill>
              <a:srgbClr val="FFFFFF"/>
            </a:solidFill>
            <a:prstDash val="solid"/>
            <a:headEnd type="none" len="sm" w="sm"/>
            <a:tailEnd type="none" len="sm" w="sm"/>
          </a:ln>
        </p:spPr>
      </p:sp>
      <p:sp>
        <p:nvSpPr>
          <p:cNvPr name="Freeform 8" id="8"/>
          <p:cNvSpPr/>
          <p:nvPr/>
        </p:nvSpPr>
        <p:spPr>
          <a:xfrm flipH="false" flipV="false" rot="0">
            <a:off x="0" y="0"/>
            <a:ext cx="2038433" cy="855508"/>
          </a:xfrm>
          <a:custGeom>
            <a:avLst/>
            <a:gdLst/>
            <a:ahLst/>
            <a:cxnLst/>
            <a:rect r="r" b="b" t="t" l="l"/>
            <a:pathLst>
              <a:path h="855508" w="2038433">
                <a:moveTo>
                  <a:pt x="0" y="0"/>
                </a:moveTo>
                <a:lnTo>
                  <a:pt x="2038433" y="0"/>
                </a:lnTo>
                <a:lnTo>
                  <a:pt x="2038433" y="855508"/>
                </a:lnTo>
                <a:lnTo>
                  <a:pt x="0" y="855508"/>
                </a:lnTo>
                <a:lnTo>
                  <a:pt x="0" y="0"/>
                </a:lnTo>
                <a:close/>
              </a:path>
            </a:pathLst>
          </a:custGeom>
          <a:blipFill>
            <a:blip r:embed="rId9"/>
            <a:stretch>
              <a:fillRect l="0" t="0" r="0" b="0"/>
            </a:stretch>
          </a:blipFill>
        </p:spPr>
      </p:sp>
      <p:sp>
        <p:nvSpPr>
          <p:cNvPr name="TextBox 9" id="9"/>
          <p:cNvSpPr txBox="true"/>
          <p:nvPr/>
        </p:nvSpPr>
        <p:spPr>
          <a:xfrm rot="0">
            <a:off x="4033738" y="2404075"/>
            <a:ext cx="10220524" cy="3515102"/>
          </a:xfrm>
          <a:prstGeom prst="rect">
            <a:avLst/>
          </a:prstGeom>
        </p:spPr>
        <p:txBody>
          <a:bodyPr anchor="t" rtlCol="false" tIns="0" lIns="0" bIns="0" rIns="0">
            <a:spAutoFit/>
          </a:bodyPr>
          <a:lstStyle/>
          <a:p>
            <a:pPr algn="ctr" marL="0" indent="0" lvl="0">
              <a:lnSpc>
                <a:spcPts val="6834"/>
              </a:lnSpc>
            </a:pPr>
            <a:r>
              <a:rPr lang="en-US" b="true" sz="6635" spc="1327">
                <a:solidFill>
                  <a:srgbClr val="FFFFFF"/>
                </a:solidFill>
                <a:latin typeface="Klein Bold"/>
                <a:ea typeface="Klein Bold"/>
                <a:cs typeface="Klein Bold"/>
                <a:sym typeface="Klein Bold"/>
              </a:rPr>
              <a:t>IS IT POSSIBLE TO CHANGE YOUR DELTA FLIGHT THE SAME DAY?</a:t>
            </a:r>
          </a:p>
        </p:txBody>
      </p:sp>
      <p:sp>
        <p:nvSpPr>
          <p:cNvPr name="TextBox 10" id="10"/>
          <p:cNvSpPr txBox="true"/>
          <p:nvPr/>
        </p:nvSpPr>
        <p:spPr>
          <a:xfrm rot="0">
            <a:off x="5205115" y="7406312"/>
            <a:ext cx="7877770" cy="736887"/>
          </a:xfrm>
          <a:prstGeom prst="rect">
            <a:avLst/>
          </a:prstGeom>
        </p:spPr>
        <p:txBody>
          <a:bodyPr anchor="t" rtlCol="false" tIns="0" lIns="0" bIns="0" rIns="0">
            <a:spAutoFit/>
          </a:bodyPr>
          <a:lstStyle/>
          <a:p>
            <a:pPr algn="ctr" marL="0" indent="0" lvl="0">
              <a:lnSpc>
                <a:spcPts val="2891"/>
              </a:lnSpc>
              <a:spcBef>
                <a:spcPct val="0"/>
              </a:spcBef>
            </a:pPr>
            <a:r>
              <a:rPr lang="en-US" sz="2807">
                <a:solidFill>
                  <a:srgbClr val="FFFFFF"/>
                </a:solidFill>
                <a:latin typeface="Be Vietnam"/>
                <a:ea typeface="Be Vietnam"/>
                <a:cs typeface="Be Vietnam"/>
                <a:sym typeface="Be Vietnam"/>
              </a:rPr>
              <a:t>Understanding </a:t>
            </a:r>
            <a:r>
              <a:rPr lang="en-US" sz="2807" u="sng">
                <a:solidFill>
                  <a:srgbClr val="FFFFFF"/>
                </a:solidFill>
                <a:latin typeface="Be Vietnam"/>
                <a:ea typeface="Be Vietnam"/>
                <a:cs typeface="Be Vietnam"/>
                <a:sym typeface="Be Vietnam"/>
                <a:hlinkClick r:id="rId10" tooltip="https://www.airflypolicy.com/flight-change/delta-airlines-flight-change-policy"/>
              </a:rPr>
              <a:t>Delta Same Day Flight Change</a:t>
            </a:r>
            <a:r>
              <a:rPr lang="en-US" sz="2807">
                <a:solidFill>
                  <a:srgbClr val="FFFFFF"/>
                </a:solidFill>
                <a:latin typeface="Be Vietnam"/>
                <a:ea typeface="Be Vietnam"/>
                <a:cs typeface="Be Vietnam"/>
                <a:sym typeface="Be Vietnam"/>
              </a:rPr>
              <a:t> Options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871815" y="-3907472"/>
            <a:ext cx="7426394" cy="7426394"/>
          </a:xfrm>
          <a:custGeom>
            <a:avLst/>
            <a:gdLst/>
            <a:ahLst/>
            <a:cxnLst/>
            <a:rect r="r" b="b" t="t" l="l"/>
            <a:pathLst>
              <a:path h="7426394" w="7426394">
                <a:moveTo>
                  <a:pt x="0" y="0"/>
                </a:moveTo>
                <a:lnTo>
                  <a:pt x="7426394" y="0"/>
                </a:lnTo>
                <a:lnTo>
                  <a:pt x="7426394" y="7426394"/>
                </a:lnTo>
                <a:lnTo>
                  <a:pt x="0" y="74263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400000">
            <a:off x="10351606" y="2321815"/>
            <a:ext cx="8077747" cy="8092461"/>
          </a:xfrm>
          <a:custGeom>
            <a:avLst/>
            <a:gdLst/>
            <a:ahLst/>
            <a:cxnLst/>
            <a:rect r="r" b="b" t="t" l="l"/>
            <a:pathLst>
              <a:path h="8092461" w="8077747">
                <a:moveTo>
                  <a:pt x="0" y="0"/>
                </a:moveTo>
                <a:lnTo>
                  <a:pt x="8077748" y="0"/>
                </a:lnTo>
                <a:lnTo>
                  <a:pt x="8077748" y="8092461"/>
                </a:lnTo>
                <a:lnTo>
                  <a:pt x="0" y="809246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true" flipV="true" rot="0">
            <a:off x="13629656" y="0"/>
            <a:ext cx="4658344" cy="4658344"/>
          </a:xfrm>
          <a:custGeom>
            <a:avLst/>
            <a:gdLst/>
            <a:ahLst/>
            <a:cxnLst/>
            <a:rect r="r" b="b" t="t" l="l"/>
            <a:pathLst>
              <a:path h="4658344" w="4658344">
                <a:moveTo>
                  <a:pt x="4658344" y="4658344"/>
                </a:moveTo>
                <a:lnTo>
                  <a:pt x="0" y="4658344"/>
                </a:lnTo>
                <a:lnTo>
                  <a:pt x="0" y="0"/>
                </a:lnTo>
                <a:lnTo>
                  <a:pt x="4658344" y="0"/>
                </a:lnTo>
                <a:lnTo>
                  <a:pt x="4658344" y="4658344"/>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0" y="5628656"/>
            <a:ext cx="4658344" cy="4658344"/>
          </a:xfrm>
          <a:custGeom>
            <a:avLst/>
            <a:gdLst/>
            <a:ahLst/>
            <a:cxnLst/>
            <a:rect r="r" b="b" t="t" l="l"/>
            <a:pathLst>
              <a:path h="4658344" w="4658344">
                <a:moveTo>
                  <a:pt x="0" y="0"/>
                </a:moveTo>
                <a:lnTo>
                  <a:pt x="4658344" y="0"/>
                </a:lnTo>
                <a:lnTo>
                  <a:pt x="4658344" y="4658344"/>
                </a:lnTo>
                <a:lnTo>
                  <a:pt x="0" y="46583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3408121" y="1505363"/>
            <a:ext cx="11471758" cy="1327562"/>
          </a:xfrm>
          <a:prstGeom prst="rect">
            <a:avLst/>
          </a:prstGeom>
        </p:spPr>
        <p:txBody>
          <a:bodyPr anchor="t" rtlCol="false" tIns="0" lIns="0" bIns="0" rIns="0">
            <a:spAutoFit/>
          </a:bodyPr>
          <a:lstStyle/>
          <a:p>
            <a:pPr algn="ctr" marL="0" indent="0" lvl="0">
              <a:lnSpc>
                <a:spcPts val="5169"/>
              </a:lnSpc>
              <a:spcBef>
                <a:spcPct val="0"/>
              </a:spcBef>
            </a:pPr>
            <a:r>
              <a:rPr lang="en-US" b="true" sz="5019">
                <a:solidFill>
                  <a:srgbClr val="FFFFFF"/>
                </a:solidFill>
                <a:latin typeface="Klein Bold"/>
                <a:ea typeface="Klein Bold"/>
                <a:cs typeface="Klein Bold"/>
                <a:sym typeface="Klein Bold"/>
              </a:rPr>
              <a:t>What Is Delta Same Day Flight Change?</a:t>
            </a:r>
          </a:p>
        </p:txBody>
      </p:sp>
      <p:sp>
        <p:nvSpPr>
          <p:cNvPr name="TextBox 8" id="8"/>
          <p:cNvSpPr txBox="true"/>
          <p:nvPr/>
        </p:nvSpPr>
        <p:spPr>
          <a:xfrm rot="0">
            <a:off x="1863558" y="3471297"/>
            <a:ext cx="14560884" cy="3896324"/>
          </a:xfrm>
          <a:prstGeom prst="rect">
            <a:avLst/>
          </a:prstGeom>
        </p:spPr>
        <p:txBody>
          <a:bodyPr anchor="t" rtlCol="false" tIns="0" lIns="0" bIns="0" rIns="0">
            <a:spAutoFit/>
          </a:bodyPr>
          <a:lstStyle/>
          <a:p>
            <a:pPr algn="ctr" marL="0" indent="0" lvl="0">
              <a:lnSpc>
                <a:spcPts val="3117"/>
              </a:lnSpc>
            </a:pPr>
            <a:r>
              <a:rPr lang="en-US" sz="2226" u="sng">
                <a:solidFill>
                  <a:srgbClr val="FFFFFF"/>
                </a:solidFill>
                <a:latin typeface="Be Vietnam"/>
                <a:ea typeface="Be Vietnam"/>
                <a:cs typeface="Be Vietnam"/>
                <a:sym typeface="Be Vietnam"/>
                <a:hlinkClick r:id="rId9" tooltip="https://www.airflypolicy.com/flight-change/delta-airlines-flight-change-policy"/>
              </a:rPr>
              <a:t>Delta Same Day Flight Change</a:t>
            </a:r>
            <a:r>
              <a:rPr lang="en-US" sz="2226">
                <a:solidFill>
                  <a:srgbClr val="FFFFFF"/>
                </a:solidFill>
                <a:latin typeface="Be Vietnam"/>
                <a:ea typeface="Be Vietnam"/>
                <a:cs typeface="Be Vietnam"/>
                <a:sym typeface="Be Vietnam"/>
              </a:rPr>
              <a:t> is an option that allows travelers to switch to a different flight on the same day of their original departure. This service is designed to give passengers greater flexibility when travel plans shift unexpectedly.</a:t>
            </a:r>
          </a:p>
          <a:p>
            <a:pPr algn="ctr" marL="0" indent="0" lvl="0">
              <a:lnSpc>
                <a:spcPts val="3117"/>
              </a:lnSpc>
            </a:pPr>
            <a:r>
              <a:rPr lang="en-US" sz="2226">
                <a:solidFill>
                  <a:srgbClr val="FFFFFF"/>
                </a:solidFill>
                <a:latin typeface="Be Vietnam"/>
                <a:ea typeface="Be Vietnam"/>
                <a:cs typeface="Be Vietnam"/>
                <a:sym typeface="Be Vietnam"/>
              </a:rPr>
              <a:t>How It Works: Eligible passengers can request a same day flight change to an earlier or later flight on the same route, subject to available seat inventory. The change must be made on the actual day of travel.</a:t>
            </a:r>
          </a:p>
          <a:p>
            <a:pPr algn="ctr" marL="0" indent="0" lvl="0">
              <a:lnSpc>
                <a:spcPts val="3117"/>
              </a:lnSpc>
            </a:pPr>
            <a:r>
              <a:rPr lang="en-US" sz="2226">
                <a:solidFill>
                  <a:srgbClr val="FFFFFF"/>
                </a:solidFill>
                <a:latin typeface="Be Vietnam"/>
                <a:ea typeface="Be Vietnam"/>
                <a:cs typeface="Be Vietnam"/>
                <a:sym typeface="Be Vietnam"/>
              </a:rPr>
              <a:t>Who Benefits: This option is especially helpful for business travelers, those with changing schedules, or anyone who wants to catch an earlier connection. Delta Medallion members often enjoy additional flexibility and fee waivers.</a:t>
            </a:r>
          </a:p>
          <a:p>
            <a:pPr algn="ctr" marL="0" indent="0" lvl="0">
              <a:lnSpc>
                <a:spcPts val="3117"/>
              </a:lnSpc>
            </a:pPr>
            <a:r>
              <a:rPr lang="en-US" sz="2226">
                <a:solidFill>
                  <a:srgbClr val="FFFFFF"/>
                </a:solidFill>
                <a:latin typeface="Be Vietnam"/>
                <a:ea typeface="Be Vietnam"/>
                <a:cs typeface="Be Vietnam"/>
                <a:sym typeface="Be Vietnam"/>
              </a:rPr>
              <a:t>Key Condition: Availability is not guaranteed — it depends on open seats on the desired flight and your ticket type. Basic Economy fares may have restrictions or be ineligible for same day changes.</a:t>
            </a:r>
          </a:p>
        </p:txBody>
      </p:sp>
      <p:sp>
        <p:nvSpPr>
          <p:cNvPr name="Freeform 9" id="9"/>
          <p:cNvSpPr/>
          <p:nvPr/>
        </p:nvSpPr>
        <p:spPr>
          <a:xfrm flipH="false" flipV="false" rot="0">
            <a:off x="0" y="0"/>
            <a:ext cx="2038433" cy="855508"/>
          </a:xfrm>
          <a:custGeom>
            <a:avLst/>
            <a:gdLst/>
            <a:ahLst/>
            <a:cxnLst/>
            <a:rect r="r" b="b" t="t" l="l"/>
            <a:pathLst>
              <a:path h="855508" w="2038433">
                <a:moveTo>
                  <a:pt x="0" y="0"/>
                </a:moveTo>
                <a:lnTo>
                  <a:pt x="2038433" y="0"/>
                </a:lnTo>
                <a:lnTo>
                  <a:pt x="2038433" y="855508"/>
                </a:lnTo>
                <a:lnTo>
                  <a:pt x="0" y="855508"/>
                </a:lnTo>
                <a:lnTo>
                  <a:pt x="0" y="0"/>
                </a:lnTo>
                <a:close/>
              </a:path>
            </a:pathLst>
          </a:custGeom>
          <a:blipFill>
            <a:blip r:embed="rId10"/>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871815" y="-3907472"/>
            <a:ext cx="7426394" cy="7426394"/>
          </a:xfrm>
          <a:custGeom>
            <a:avLst/>
            <a:gdLst/>
            <a:ahLst/>
            <a:cxnLst/>
            <a:rect r="r" b="b" t="t" l="l"/>
            <a:pathLst>
              <a:path h="7426394" w="7426394">
                <a:moveTo>
                  <a:pt x="0" y="0"/>
                </a:moveTo>
                <a:lnTo>
                  <a:pt x="7426394" y="0"/>
                </a:lnTo>
                <a:lnTo>
                  <a:pt x="7426394" y="7426394"/>
                </a:lnTo>
                <a:lnTo>
                  <a:pt x="0" y="74263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400000">
            <a:off x="9828193" y="2321815"/>
            <a:ext cx="8077747" cy="8092461"/>
          </a:xfrm>
          <a:custGeom>
            <a:avLst/>
            <a:gdLst/>
            <a:ahLst/>
            <a:cxnLst/>
            <a:rect r="r" b="b" t="t" l="l"/>
            <a:pathLst>
              <a:path h="8092461" w="8077747">
                <a:moveTo>
                  <a:pt x="0" y="0"/>
                </a:moveTo>
                <a:lnTo>
                  <a:pt x="8077748" y="0"/>
                </a:lnTo>
                <a:lnTo>
                  <a:pt x="8077748" y="8092461"/>
                </a:lnTo>
                <a:lnTo>
                  <a:pt x="0" y="809246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true" flipV="true" rot="0">
            <a:off x="13629656" y="0"/>
            <a:ext cx="4658344" cy="4658344"/>
          </a:xfrm>
          <a:custGeom>
            <a:avLst/>
            <a:gdLst/>
            <a:ahLst/>
            <a:cxnLst/>
            <a:rect r="r" b="b" t="t" l="l"/>
            <a:pathLst>
              <a:path h="4658344" w="4658344">
                <a:moveTo>
                  <a:pt x="4658344" y="4658344"/>
                </a:moveTo>
                <a:lnTo>
                  <a:pt x="0" y="4658344"/>
                </a:lnTo>
                <a:lnTo>
                  <a:pt x="0" y="0"/>
                </a:lnTo>
                <a:lnTo>
                  <a:pt x="4658344" y="0"/>
                </a:lnTo>
                <a:lnTo>
                  <a:pt x="4658344" y="4658344"/>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0" y="5628656"/>
            <a:ext cx="4658344" cy="4658344"/>
          </a:xfrm>
          <a:custGeom>
            <a:avLst/>
            <a:gdLst/>
            <a:ahLst/>
            <a:cxnLst/>
            <a:rect r="r" b="b" t="t" l="l"/>
            <a:pathLst>
              <a:path h="4658344" w="4658344">
                <a:moveTo>
                  <a:pt x="0" y="0"/>
                </a:moveTo>
                <a:lnTo>
                  <a:pt x="4658344" y="0"/>
                </a:lnTo>
                <a:lnTo>
                  <a:pt x="4658344" y="4658344"/>
                </a:lnTo>
                <a:lnTo>
                  <a:pt x="0" y="46583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973270" y="3343994"/>
            <a:ext cx="5190802" cy="710564"/>
          </a:xfrm>
          <a:prstGeom prst="rect">
            <a:avLst/>
          </a:prstGeom>
        </p:spPr>
        <p:txBody>
          <a:bodyPr anchor="t" rtlCol="false" tIns="0" lIns="0" bIns="0" rIns="0">
            <a:spAutoFit/>
          </a:bodyPr>
          <a:lstStyle/>
          <a:p>
            <a:pPr algn="l" marL="0" indent="0" lvl="0">
              <a:lnSpc>
                <a:spcPts val="5271"/>
              </a:lnSpc>
              <a:spcBef>
                <a:spcPct val="0"/>
              </a:spcBef>
            </a:pPr>
            <a:r>
              <a:rPr lang="en-US" b="true" sz="5117">
                <a:solidFill>
                  <a:srgbClr val="FFFFFF"/>
                </a:solidFill>
                <a:latin typeface="Klein Bold"/>
                <a:ea typeface="Klein Bold"/>
                <a:cs typeface="Klein Bold"/>
                <a:sym typeface="Klein Bold"/>
              </a:rPr>
              <a:t>Eligibility &amp; Fees</a:t>
            </a:r>
          </a:p>
        </p:txBody>
      </p:sp>
      <p:sp>
        <p:nvSpPr>
          <p:cNvPr name="TextBox 8" id="8"/>
          <p:cNvSpPr txBox="true"/>
          <p:nvPr/>
        </p:nvSpPr>
        <p:spPr>
          <a:xfrm rot="0">
            <a:off x="6667557" y="1564810"/>
            <a:ext cx="9096013" cy="1590529"/>
          </a:xfrm>
          <a:prstGeom prst="rect">
            <a:avLst/>
          </a:prstGeom>
        </p:spPr>
        <p:txBody>
          <a:bodyPr anchor="t" rtlCol="false" tIns="0" lIns="0" bIns="0" rIns="0">
            <a:spAutoFit/>
          </a:bodyPr>
          <a:lstStyle/>
          <a:p>
            <a:pPr algn="l" marL="0" indent="0" lvl="0">
              <a:lnSpc>
                <a:spcPts val="3158"/>
              </a:lnSpc>
            </a:pPr>
            <a:r>
              <a:rPr lang="en-US" sz="2255">
                <a:solidFill>
                  <a:srgbClr val="FFFFFF"/>
                </a:solidFill>
                <a:latin typeface="Be Vietnam"/>
                <a:ea typeface="Be Vietnam"/>
                <a:cs typeface="Be Vietnam"/>
                <a:sym typeface="Be Vietnam"/>
              </a:rPr>
              <a:t>Who Can Use Same Day Changes:</a:t>
            </a:r>
          </a:p>
          <a:p>
            <a:pPr algn="l" marL="0" indent="0" lvl="0">
              <a:lnSpc>
                <a:spcPts val="3158"/>
              </a:lnSpc>
            </a:pPr>
            <a:r>
              <a:rPr lang="en-US" sz="2255">
                <a:solidFill>
                  <a:srgbClr val="FFFFFF"/>
                </a:solidFill>
                <a:latin typeface="Be Vietnam"/>
                <a:ea typeface="Be Vietnam"/>
                <a:cs typeface="Be Vietnam"/>
                <a:sym typeface="Be Vietnam"/>
              </a:rPr>
              <a:t>• Available to most ticket types except Basic Economy fares</a:t>
            </a:r>
          </a:p>
          <a:p>
            <a:pPr algn="l" marL="0" indent="0" lvl="0">
              <a:lnSpc>
                <a:spcPts val="3158"/>
              </a:lnSpc>
            </a:pPr>
            <a:r>
              <a:rPr lang="en-US" sz="2255">
                <a:solidFill>
                  <a:srgbClr val="FFFFFF"/>
                </a:solidFill>
                <a:latin typeface="Be Vietnam"/>
                <a:ea typeface="Be Vietnam"/>
                <a:cs typeface="Be Vietnam"/>
                <a:sym typeface="Be Vietnam"/>
              </a:rPr>
              <a:t>• Delta Medallion members often receive fee waivers</a:t>
            </a:r>
          </a:p>
          <a:p>
            <a:pPr algn="l" marL="0" indent="0" lvl="0">
              <a:lnSpc>
                <a:spcPts val="3158"/>
              </a:lnSpc>
            </a:pPr>
            <a:r>
              <a:rPr lang="en-US" sz="2255">
                <a:solidFill>
                  <a:srgbClr val="FFFFFF"/>
                </a:solidFill>
                <a:latin typeface="Be Vietnam"/>
                <a:ea typeface="Be Vietnam"/>
                <a:cs typeface="Be Vietnam"/>
                <a:sym typeface="Be Vietnam"/>
              </a:rPr>
              <a:t>• Must travel on the same calendar day as original flight</a:t>
            </a:r>
          </a:p>
        </p:txBody>
      </p:sp>
      <p:sp>
        <p:nvSpPr>
          <p:cNvPr name="TextBox 9" id="9"/>
          <p:cNvSpPr txBox="true"/>
          <p:nvPr/>
        </p:nvSpPr>
        <p:spPr>
          <a:xfrm rot="0">
            <a:off x="6667557" y="4140030"/>
            <a:ext cx="9096013" cy="1590529"/>
          </a:xfrm>
          <a:prstGeom prst="rect">
            <a:avLst/>
          </a:prstGeom>
        </p:spPr>
        <p:txBody>
          <a:bodyPr anchor="t" rtlCol="false" tIns="0" lIns="0" bIns="0" rIns="0">
            <a:spAutoFit/>
          </a:bodyPr>
          <a:lstStyle/>
          <a:p>
            <a:pPr algn="l" marL="0" indent="0" lvl="0">
              <a:lnSpc>
                <a:spcPts val="3158"/>
              </a:lnSpc>
            </a:pPr>
            <a:r>
              <a:rPr lang="en-US" sz="2255">
                <a:solidFill>
                  <a:srgbClr val="FFFFFF"/>
                </a:solidFill>
                <a:latin typeface="Be Vietnam"/>
                <a:ea typeface="Be Vietnam"/>
                <a:cs typeface="Be Vietnam"/>
                <a:sym typeface="Be Vietnam"/>
              </a:rPr>
              <a:t>Fee Structure:</a:t>
            </a:r>
          </a:p>
          <a:p>
            <a:pPr algn="l" marL="0" indent="0" lvl="0">
              <a:lnSpc>
                <a:spcPts val="3158"/>
              </a:lnSpc>
            </a:pPr>
            <a:r>
              <a:rPr lang="en-US" sz="2255">
                <a:solidFill>
                  <a:srgbClr val="FFFFFF"/>
                </a:solidFill>
                <a:latin typeface="Be Vietnam"/>
                <a:ea typeface="Be Vietnam"/>
                <a:cs typeface="Be Vietnam"/>
                <a:sym typeface="Be Vietnam"/>
              </a:rPr>
              <a:t>• Standard same day change fee varies by fare class and status</a:t>
            </a:r>
          </a:p>
          <a:p>
            <a:pPr algn="l" marL="0" indent="0" lvl="0">
              <a:lnSpc>
                <a:spcPts val="3158"/>
              </a:lnSpc>
            </a:pPr>
            <a:r>
              <a:rPr lang="en-US" sz="2255">
                <a:solidFill>
                  <a:srgbClr val="FFFFFF"/>
                </a:solidFill>
                <a:latin typeface="Be Vietnam"/>
                <a:ea typeface="Be Vietnam"/>
                <a:cs typeface="Be Vietnam"/>
                <a:sym typeface="Be Vietnam"/>
              </a:rPr>
              <a:t>• Fare difference may apply if new flight costs more</a:t>
            </a:r>
          </a:p>
          <a:p>
            <a:pPr algn="l" marL="0" indent="0" lvl="0">
              <a:lnSpc>
                <a:spcPts val="3158"/>
              </a:lnSpc>
            </a:pPr>
            <a:r>
              <a:rPr lang="en-US" sz="2255">
                <a:solidFill>
                  <a:srgbClr val="FFFFFF"/>
                </a:solidFill>
                <a:latin typeface="Be Vietnam"/>
                <a:ea typeface="Be Vietnam"/>
                <a:cs typeface="Be Vietnam"/>
                <a:sym typeface="Be Vietnam"/>
              </a:rPr>
              <a:t>• No fee for Platinum and Diamond Medallion members</a:t>
            </a:r>
          </a:p>
        </p:txBody>
      </p:sp>
      <p:sp>
        <p:nvSpPr>
          <p:cNvPr name="TextBox 10" id="10"/>
          <p:cNvSpPr txBox="true"/>
          <p:nvPr/>
        </p:nvSpPr>
        <p:spPr>
          <a:xfrm rot="0">
            <a:off x="6667557" y="6716860"/>
            <a:ext cx="9096013" cy="1590529"/>
          </a:xfrm>
          <a:prstGeom prst="rect">
            <a:avLst/>
          </a:prstGeom>
        </p:spPr>
        <p:txBody>
          <a:bodyPr anchor="t" rtlCol="false" tIns="0" lIns="0" bIns="0" rIns="0">
            <a:spAutoFit/>
          </a:bodyPr>
          <a:lstStyle/>
          <a:p>
            <a:pPr algn="l" marL="0" indent="0" lvl="0">
              <a:lnSpc>
                <a:spcPts val="3158"/>
              </a:lnSpc>
            </a:pPr>
            <a:r>
              <a:rPr lang="en-US" sz="2255">
                <a:solidFill>
                  <a:srgbClr val="FFFFFF"/>
                </a:solidFill>
                <a:latin typeface="Be Vietnam"/>
                <a:ea typeface="Be Vietnam"/>
                <a:cs typeface="Be Vietnam"/>
                <a:sym typeface="Be Vietnam"/>
              </a:rPr>
              <a:t>Important Reminders:</a:t>
            </a:r>
          </a:p>
          <a:p>
            <a:pPr algn="l" marL="0" indent="0" lvl="0">
              <a:lnSpc>
                <a:spcPts val="3158"/>
              </a:lnSpc>
            </a:pPr>
            <a:r>
              <a:rPr lang="en-US" sz="2255">
                <a:solidFill>
                  <a:srgbClr val="FFFFFF"/>
                </a:solidFill>
                <a:latin typeface="Be Vietnam"/>
                <a:ea typeface="Be Vietnam"/>
                <a:cs typeface="Be Vietnam"/>
                <a:sym typeface="Be Vietnam"/>
              </a:rPr>
              <a:t>• Always check your ticket's fare rules before attempting a change</a:t>
            </a:r>
          </a:p>
          <a:p>
            <a:pPr algn="l" marL="0" indent="0" lvl="0">
              <a:lnSpc>
                <a:spcPts val="3158"/>
              </a:lnSpc>
            </a:pPr>
            <a:r>
              <a:rPr lang="en-US" sz="2255">
                <a:solidFill>
                  <a:srgbClr val="FFFFFF"/>
                </a:solidFill>
                <a:latin typeface="Be Vietnam"/>
                <a:ea typeface="Be Vietnam"/>
                <a:cs typeface="Be Vietnam"/>
                <a:sym typeface="Be Vietnam"/>
              </a:rPr>
              <a:t>• Seat availability on the desired flight is required</a:t>
            </a:r>
          </a:p>
          <a:p>
            <a:pPr algn="l" marL="0" indent="0" lvl="0">
              <a:lnSpc>
                <a:spcPts val="3158"/>
              </a:lnSpc>
            </a:pPr>
            <a:r>
              <a:rPr lang="en-US" sz="2255">
                <a:solidFill>
                  <a:srgbClr val="FFFFFF"/>
                </a:solidFill>
                <a:latin typeface="Be Vietnam"/>
                <a:ea typeface="Be Vietnam"/>
                <a:cs typeface="Be Vietnam"/>
                <a:sym typeface="Be Vietnam"/>
              </a:rPr>
              <a:t>• Changes subject to availability at time of request</a:t>
            </a:r>
          </a:p>
        </p:txBody>
      </p:sp>
      <p:sp>
        <p:nvSpPr>
          <p:cNvPr name="Freeform 11" id="11"/>
          <p:cNvSpPr/>
          <p:nvPr/>
        </p:nvSpPr>
        <p:spPr>
          <a:xfrm flipH="false" flipV="false" rot="0">
            <a:off x="0" y="0"/>
            <a:ext cx="2038433" cy="855508"/>
          </a:xfrm>
          <a:custGeom>
            <a:avLst/>
            <a:gdLst/>
            <a:ahLst/>
            <a:cxnLst/>
            <a:rect r="r" b="b" t="t" l="l"/>
            <a:pathLst>
              <a:path h="855508" w="2038433">
                <a:moveTo>
                  <a:pt x="0" y="0"/>
                </a:moveTo>
                <a:lnTo>
                  <a:pt x="2038433" y="0"/>
                </a:lnTo>
                <a:lnTo>
                  <a:pt x="2038433" y="855508"/>
                </a:lnTo>
                <a:lnTo>
                  <a:pt x="0" y="855508"/>
                </a:lnTo>
                <a:lnTo>
                  <a:pt x="0" y="0"/>
                </a:lnTo>
                <a:close/>
              </a:path>
            </a:pathLst>
          </a:custGeom>
          <a:blipFill>
            <a:blip r:embed="rId9"/>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66" r="0" b="-666"/>
            </a:stretch>
          </a:blipFill>
        </p:spPr>
      </p:sp>
      <p:sp>
        <p:nvSpPr>
          <p:cNvPr name="Freeform 3" id="3"/>
          <p:cNvSpPr/>
          <p:nvPr/>
        </p:nvSpPr>
        <p:spPr>
          <a:xfrm flipH="false" flipV="false" rot="-5400000">
            <a:off x="9539659" y="3976988"/>
            <a:ext cx="7920050" cy="8874005"/>
          </a:xfrm>
          <a:custGeom>
            <a:avLst/>
            <a:gdLst/>
            <a:ahLst/>
            <a:cxnLst/>
            <a:rect r="r" b="b" t="t" l="l"/>
            <a:pathLst>
              <a:path h="8874005" w="7920050">
                <a:moveTo>
                  <a:pt x="0" y="0"/>
                </a:moveTo>
                <a:lnTo>
                  <a:pt x="7920049" y="0"/>
                </a:lnTo>
                <a:lnTo>
                  <a:pt x="7920049" y="8874005"/>
                </a:lnTo>
                <a:lnTo>
                  <a:pt x="0" y="8874005"/>
                </a:lnTo>
                <a:lnTo>
                  <a:pt x="0" y="0"/>
                </a:lnTo>
                <a:close/>
              </a:path>
            </a:pathLst>
          </a:custGeom>
          <a:blipFill>
            <a:blip r:embed="rId3"/>
            <a:stretch>
              <a:fillRect l="0" t="0" r="0" b="0"/>
            </a:stretch>
          </a:blipFill>
        </p:spPr>
      </p:sp>
      <p:sp>
        <p:nvSpPr>
          <p:cNvPr name="Freeform 4" id="4"/>
          <p:cNvSpPr/>
          <p:nvPr/>
        </p:nvSpPr>
        <p:spPr>
          <a:xfrm flipH="false" flipV="false" rot="0">
            <a:off x="-1871815" y="-3907472"/>
            <a:ext cx="7426394" cy="7426394"/>
          </a:xfrm>
          <a:custGeom>
            <a:avLst/>
            <a:gdLst/>
            <a:ahLst/>
            <a:cxnLst/>
            <a:rect r="r" b="b" t="t" l="l"/>
            <a:pathLst>
              <a:path h="7426394" w="7426394">
                <a:moveTo>
                  <a:pt x="0" y="0"/>
                </a:moveTo>
                <a:lnTo>
                  <a:pt x="7426394" y="0"/>
                </a:lnTo>
                <a:lnTo>
                  <a:pt x="7426394" y="7426394"/>
                </a:lnTo>
                <a:lnTo>
                  <a:pt x="0" y="74263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413228" y="5274993"/>
            <a:ext cx="4665347" cy="6078628"/>
          </a:xfrm>
          <a:custGeom>
            <a:avLst/>
            <a:gdLst/>
            <a:ahLst/>
            <a:cxnLst/>
            <a:rect r="r" b="b" t="t" l="l"/>
            <a:pathLst>
              <a:path h="6078628" w="4665347">
                <a:moveTo>
                  <a:pt x="0" y="0"/>
                </a:moveTo>
                <a:lnTo>
                  <a:pt x="4665347" y="0"/>
                </a:lnTo>
                <a:lnTo>
                  <a:pt x="4665347" y="6078628"/>
                </a:lnTo>
                <a:lnTo>
                  <a:pt x="0" y="6078628"/>
                </a:lnTo>
                <a:lnTo>
                  <a:pt x="0" y="0"/>
                </a:lnTo>
                <a:close/>
              </a:path>
            </a:pathLst>
          </a:custGeom>
          <a:blipFill>
            <a:blip r:embed="rId6"/>
            <a:stretch>
              <a:fillRect l="0" t="0" r="0" b="0"/>
            </a:stretch>
          </a:blipFill>
        </p:spPr>
      </p:sp>
      <p:sp>
        <p:nvSpPr>
          <p:cNvPr name="Freeform 6" id="6"/>
          <p:cNvSpPr/>
          <p:nvPr/>
        </p:nvSpPr>
        <p:spPr>
          <a:xfrm flipH="false" flipV="false" rot="0">
            <a:off x="14341043" y="-1181601"/>
            <a:ext cx="3901982" cy="6830603"/>
          </a:xfrm>
          <a:custGeom>
            <a:avLst/>
            <a:gdLst/>
            <a:ahLst/>
            <a:cxnLst/>
            <a:rect r="r" b="b" t="t" l="l"/>
            <a:pathLst>
              <a:path h="6830603" w="3901982">
                <a:moveTo>
                  <a:pt x="0" y="0"/>
                </a:moveTo>
                <a:lnTo>
                  <a:pt x="3901982" y="0"/>
                </a:lnTo>
                <a:lnTo>
                  <a:pt x="3901982" y="6830604"/>
                </a:lnTo>
                <a:lnTo>
                  <a:pt x="0" y="6830604"/>
                </a:lnTo>
                <a:lnTo>
                  <a:pt x="0" y="0"/>
                </a:lnTo>
                <a:close/>
              </a:path>
            </a:pathLst>
          </a:custGeom>
          <a:blipFill>
            <a:blip r:embed="rId7"/>
            <a:stretch>
              <a:fillRect l="0" t="0" r="0" b="0"/>
            </a:stretch>
          </a:blipFill>
        </p:spPr>
      </p:sp>
      <p:sp>
        <p:nvSpPr>
          <p:cNvPr name="TextBox 7" id="7"/>
          <p:cNvSpPr txBox="true"/>
          <p:nvPr/>
        </p:nvSpPr>
        <p:spPr>
          <a:xfrm rot="0">
            <a:off x="2090218" y="4376604"/>
            <a:ext cx="5352007" cy="1993062"/>
          </a:xfrm>
          <a:prstGeom prst="rect">
            <a:avLst/>
          </a:prstGeom>
        </p:spPr>
        <p:txBody>
          <a:bodyPr anchor="t" rtlCol="false" tIns="0" lIns="0" bIns="0" rIns="0">
            <a:spAutoFit/>
          </a:bodyPr>
          <a:lstStyle/>
          <a:p>
            <a:pPr algn="l" marL="0" indent="0" lvl="0">
              <a:lnSpc>
                <a:spcPts val="5169"/>
              </a:lnSpc>
              <a:spcBef>
                <a:spcPct val="0"/>
              </a:spcBef>
            </a:pPr>
            <a:r>
              <a:rPr lang="en-US" b="true" sz="5019">
                <a:solidFill>
                  <a:srgbClr val="FFFFFF"/>
                </a:solidFill>
                <a:latin typeface="Klein Bold"/>
                <a:ea typeface="Klein Bold"/>
                <a:cs typeface="Klein Bold"/>
                <a:sym typeface="Klein Bold"/>
              </a:rPr>
              <a:t>How to Change Your Delta Flight Same Day</a:t>
            </a:r>
          </a:p>
        </p:txBody>
      </p:sp>
      <p:sp>
        <p:nvSpPr>
          <p:cNvPr name="TextBox 8" id="8"/>
          <p:cNvSpPr txBox="true"/>
          <p:nvPr/>
        </p:nvSpPr>
        <p:spPr>
          <a:xfrm rot="0">
            <a:off x="7617667" y="2899466"/>
            <a:ext cx="1119485" cy="519939"/>
          </a:xfrm>
          <a:prstGeom prst="rect">
            <a:avLst/>
          </a:prstGeom>
        </p:spPr>
        <p:txBody>
          <a:bodyPr anchor="t" rtlCol="false" tIns="0" lIns="0" bIns="0" rIns="0">
            <a:spAutoFit/>
          </a:bodyPr>
          <a:lstStyle/>
          <a:p>
            <a:pPr algn="ctr" marL="0" indent="0" lvl="0">
              <a:lnSpc>
                <a:spcPts val="3945"/>
              </a:lnSpc>
              <a:spcBef>
                <a:spcPct val="0"/>
              </a:spcBef>
            </a:pPr>
            <a:r>
              <a:rPr lang="en-US" b="true" sz="3830">
                <a:solidFill>
                  <a:srgbClr val="020F25"/>
                </a:solidFill>
                <a:latin typeface="Klein Bold"/>
                <a:ea typeface="Klein Bold"/>
                <a:cs typeface="Klein Bold"/>
                <a:sym typeface="Klein Bold"/>
              </a:rPr>
              <a:t>1</a:t>
            </a:r>
          </a:p>
        </p:txBody>
      </p:sp>
      <p:sp>
        <p:nvSpPr>
          <p:cNvPr name="TextBox 9" id="9"/>
          <p:cNvSpPr txBox="true"/>
          <p:nvPr/>
        </p:nvSpPr>
        <p:spPr>
          <a:xfrm rot="0">
            <a:off x="8715005" y="2755542"/>
            <a:ext cx="2476433" cy="774180"/>
          </a:xfrm>
          <a:prstGeom prst="rect">
            <a:avLst/>
          </a:prstGeom>
        </p:spPr>
        <p:txBody>
          <a:bodyPr anchor="t" rtlCol="false" tIns="0" lIns="0" bIns="0" rIns="0">
            <a:spAutoFit/>
          </a:bodyPr>
          <a:lstStyle/>
          <a:p>
            <a:pPr algn="l" marL="0" indent="0" lvl="0">
              <a:lnSpc>
                <a:spcPts val="2024"/>
              </a:lnSpc>
            </a:pPr>
            <a:r>
              <a:rPr lang="en-US" sz="1965">
                <a:solidFill>
                  <a:srgbClr val="FFFFFF"/>
                </a:solidFill>
                <a:latin typeface="Be Vietnam"/>
                <a:ea typeface="Be Vietnam"/>
                <a:cs typeface="Be Vietnam"/>
                <a:sym typeface="Be Vietnam"/>
              </a:rPr>
              <a:t>LOG IN TO DELTA ACCOUNT OR FLY DELTA APP</a:t>
            </a:r>
          </a:p>
        </p:txBody>
      </p:sp>
      <p:sp>
        <p:nvSpPr>
          <p:cNvPr name="TextBox 10" id="10"/>
          <p:cNvSpPr txBox="true"/>
          <p:nvPr/>
        </p:nvSpPr>
        <p:spPr>
          <a:xfrm rot="0">
            <a:off x="7617667" y="4107732"/>
            <a:ext cx="1119485" cy="519939"/>
          </a:xfrm>
          <a:prstGeom prst="rect">
            <a:avLst/>
          </a:prstGeom>
        </p:spPr>
        <p:txBody>
          <a:bodyPr anchor="t" rtlCol="false" tIns="0" lIns="0" bIns="0" rIns="0">
            <a:spAutoFit/>
          </a:bodyPr>
          <a:lstStyle/>
          <a:p>
            <a:pPr algn="ctr" marL="0" indent="0" lvl="0">
              <a:lnSpc>
                <a:spcPts val="3945"/>
              </a:lnSpc>
              <a:spcBef>
                <a:spcPct val="0"/>
              </a:spcBef>
            </a:pPr>
            <a:r>
              <a:rPr lang="en-US" b="true" sz="3830">
                <a:solidFill>
                  <a:srgbClr val="020F25"/>
                </a:solidFill>
                <a:latin typeface="Klein Bold"/>
                <a:ea typeface="Klein Bold"/>
                <a:cs typeface="Klein Bold"/>
                <a:sym typeface="Klein Bold"/>
              </a:rPr>
              <a:t>2</a:t>
            </a:r>
          </a:p>
        </p:txBody>
      </p:sp>
      <p:sp>
        <p:nvSpPr>
          <p:cNvPr name="TextBox 11" id="11"/>
          <p:cNvSpPr txBox="true"/>
          <p:nvPr/>
        </p:nvSpPr>
        <p:spPr>
          <a:xfrm rot="0">
            <a:off x="8715005" y="4203908"/>
            <a:ext cx="3378456" cy="267304"/>
          </a:xfrm>
          <a:prstGeom prst="rect">
            <a:avLst/>
          </a:prstGeom>
        </p:spPr>
        <p:txBody>
          <a:bodyPr anchor="t" rtlCol="false" tIns="0" lIns="0" bIns="0" rIns="0">
            <a:spAutoFit/>
          </a:bodyPr>
          <a:lstStyle/>
          <a:p>
            <a:pPr algn="l" marL="0" indent="0" lvl="0">
              <a:lnSpc>
                <a:spcPts val="2024"/>
              </a:lnSpc>
            </a:pPr>
            <a:r>
              <a:rPr lang="en-US" sz="1965">
                <a:solidFill>
                  <a:srgbClr val="FFFFFF"/>
                </a:solidFill>
                <a:latin typeface="Be Vietnam"/>
                <a:ea typeface="Be Vietnam"/>
                <a:cs typeface="Be Vietnam"/>
                <a:sym typeface="Be Vietnam"/>
              </a:rPr>
              <a:t>GO TO "MY TRIPS"</a:t>
            </a:r>
          </a:p>
        </p:txBody>
      </p:sp>
      <p:sp>
        <p:nvSpPr>
          <p:cNvPr name="TextBox 12" id="12"/>
          <p:cNvSpPr txBox="true"/>
          <p:nvPr/>
        </p:nvSpPr>
        <p:spPr>
          <a:xfrm rot="0">
            <a:off x="7617667" y="5315999"/>
            <a:ext cx="1119485" cy="519939"/>
          </a:xfrm>
          <a:prstGeom prst="rect">
            <a:avLst/>
          </a:prstGeom>
        </p:spPr>
        <p:txBody>
          <a:bodyPr anchor="t" rtlCol="false" tIns="0" lIns="0" bIns="0" rIns="0">
            <a:spAutoFit/>
          </a:bodyPr>
          <a:lstStyle/>
          <a:p>
            <a:pPr algn="ctr" marL="0" indent="0" lvl="0">
              <a:lnSpc>
                <a:spcPts val="3945"/>
              </a:lnSpc>
              <a:spcBef>
                <a:spcPct val="0"/>
              </a:spcBef>
            </a:pPr>
            <a:r>
              <a:rPr lang="en-US" b="true" sz="3830">
                <a:solidFill>
                  <a:srgbClr val="020F25"/>
                </a:solidFill>
                <a:latin typeface="Klein Bold"/>
                <a:ea typeface="Klein Bold"/>
                <a:cs typeface="Klein Bold"/>
                <a:sym typeface="Klein Bold"/>
              </a:rPr>
              <a:t>3</a:t>
            </a:r>
          </a:p>
        </p:txBody>
      </p:sp>
      <p:sp>
        <p:nvSpPr>
          <p:cNvPr name="TextBox 13" id="13"/>
          <p:cNvSpPr txBox="true"/>
          <p:nvPr/>
        </p:nvSpPr>
        <p:spPr>
          <a:xfrm rot="0">
            <a:off x="8715005" y="5172075"/>
            <a:ext cx="2476433" cy="520742"/>
          </a:xfrm>
          <a:prstGeom prst="rect">
            <a:avLst/>
          </a:prstGeom>
        </p:spPr>
        <p:txBody>
          <a:bodyPr anchor="t" rtlCol="false" tIns="0" lIns="0" bIns="0" rIns="0">
            <a:spAutoFit/>
          </a:bodyPr>
          <a:lstStyle/>
          <a:p>
            <a:pPr algn="l" marL="0" indent="0" lvl="0">
              <a:lnSpc>
                <a:spcPts val="2024"/>
              </a:lnSpc>
            </a:pPr>
            <a:r>
              <a:rPr lang="en-US" sz="1965">
                <a:solidFill>
                  <a:srgbClr val="FFFFFF"/>
                </a:solidFill>
                <a:latin typeface="Be Vietnam"/>
                <a:ea typeface="Be Vietnam"/>
                <a:cs typeface="Be Vietnam"/>
                <a:sym typeface="Be Vietnam"/>
              </a:rPr>
              <a:t>SELECT "SAME DAY FLIGHT CHANGE"</a:t>
            </a:r>
          </a:p>
        </p:txBody>
      </p:sp>
      <p:sp>
        <p:nvSpPr>
          <p:cNvPr name="TextBox 14" id="14"/>
          <p:cNvSpPr txBox="true"/>
          <p:nvPr/>
        </p:nvSpPr>
        <p:spPr>
          <a:xfrm rot="0">
            <a:off x="7617667" y="6524266"/>
            <a:ext cx="1119485" cy="519939"/>
          </a:xfrm>
          <a:prstGeom prst="rect">
            <a:avLst/>
          </a:prstGeom>
        </p:spPr>
        <p:txBody>
          <a:bodyPr anchor="t" rtlCol="false" tIns="0" lIns="0" bIns="0" rIns="0">
            <a:spAutoFit/>
          </a:bodyPr>
          <a:lstStyle/>
          <a:p>
            <a:pPr algn="ctr" marL="0" indent="0" lvl="0">
              <a:lnSpc>
                <a:spcPts val="3945"/>
              </a:lnSpc>
              <a:spcBef>
                <a:spcPct val="0"/>
              </a:spcBef>
            </a:pPr>
            <a:r>
              <a:rPr lang="en-US" b="true" sz="3830">
                <a:solidFill>
                  <a:srgbClr val="020F25"/>
                </a:solidFill>
                <a:latin typeface="Klein Bold"/>
                <a:ea typeface="Klein Bold"/>
                <a:cs typeface="Klein Bold"/>
                <a:sym typeface="Klein Bold"/>
              </a:rPr>
              <a:t>4</a:t>
            </a:r>
          </a:p>
        </p:txBody>
      </p:sp>
      <p:sp>
        <p:nvSpPr>
          <p:cNvPr name="TextBox 15" id="15"/>
          <p:cNvSpPr txBox="true"/>
          <p:nvPr/>
        </p:nvSpPr>
        <p:spPr>
          <a:xfrm rot="0">
            <a:off x="8746045" y="6667453"/>
            <a:ext cx="2476433" cy="520742"/>
          </a:xfrm>
          <a:prstGeom prst="rect">
            <a:avLst/>
          </a:prstGeom>
        </p:spPr>
        <p:txBody>
          <a:bodyPr anchor="t" rtlCol="false" tIns="0" lIns="0" bIns="0" rIns="0">
            <a:spAutoFit/>
          </a:bodyPr>
          <a:lstStyle/>
          <a:p>
            <a:pPr algn="l" marL="0" indent="0" lvl="0">
              <a:lnSpc>
                <a:spcPts val="2024"/>
              </a:lnSpc>
            </a:pPr>
            <a:r>
              <a:rPr lang="en-US" sz="1965">
                <a:solidFill>
                  <a:srgbClr val="FFFFFF"/>
                </a:solidFill>
                <a:latin typeface="Be Vietnam"/>
                <a:ea typeface="Be Vietnam"/>
                <a:cs typeface="Be Vietnam"/>
                <a:sym typeface="Be Vietnam"/>
              </a:rPr>
              <a:t>CHOOSE AVAILABLE FLIGHT</a:t>
            </a:r>
          </a:p>
        </p:txBody>
      </p:sp>
      <p:sp>
        <p:nvSpPr>
          <p:cNvPr name="TextBox 16" id="16"/>
          <p:cNvSpPr txBox="true"/>
          <p:nvPr/>
        </p:nvSpPr>
        <p:spPr>
          <a:xfrm rot="0">
            <a:off x="12102987" y="3576072"/>
            <a:ext cx="1119485" cy="519939"/>
          </a:xfrm>
          <a:prstGeom prst="rect">
            <a:avLst/>
          </a:prstGeom>
        </p:spPr>
        <p:txBody>
          <a:bodyPr anchor="t" rtlCol="false" tIns="0" lIns="0" bIns="0" rIns="0">
            <a:spAutoFit/>
          </a:bodyPr>
          <a:lstStyle/>
          <a:p>
            <a:pPr algn="ctr" marL="0" indent="0" lvl="0">
              <a:lnSpc>
                <a:spcPts val="3945"/>
              </a:lnSpc>
              <a:spcBef>
                <a:spcPct val="0"/>
              </a:spcBef>
            </a:pPr>
            <a:r>
              <a:rPr lang="en-US" b="true" sz="3830">
                <a:solidFill>
                  <a:srgbClr val="020F25"/>
                </a:solidFill>
                <a:latin typeface="Klein Bold"/>
                <a:ea typeface="Klein Bold"/>
                <a:cs typeface="Klein Bold"/>
                <a:sym typeface="Klein Bold"/>
              </a:rPr>
              <a:t>5</a:t>
            </a:r>
          </a:p>
        </p:txBody>
      </p:sp>
      <p:sp>
        <p:nvSpPr>
          <p:cNvPr name="TextBox 17" id="17"/>
          <p:cNvSpPr txBox="true"/>
          <p:nvPr/>
        </p:nvSpPr>
        <p:spPr>
          <a:xfrm rot="0">
            <a:off x="13200325" y="3672248"/>
            <a:ext cx="3378456" cy="267304"/>
          </a:xfrm>
          <a:prstGeom prst="rect">
            <a:avLst/>
          </a:prstGeom>
        </p:spPr>
        <p:txBody>
          <a:bodyPr anchor="t" rtlCol="false" tIns="0" lIns="0" bIns="0" rIns="0">
            <a:spAutoFit/>
          </a:bodyPr>
          <a:lstStyle/>
          <a:p>
            <a:pPr algn="l" marL="0" indent="0" lvl="0">
              <a:lnSpc>
                <a:spcPts val="2024"/>
              </a:lnSpc>
            </a:pPr>
            <a:r>
              <a:rPr lang="en-US" sz="1965">
                <a:solidFill>
                  <a:srgbClr val="FFFFFF"/>
                </a:solidFill>
                <a:latin typeface="Be Vietnam"/>
                <a:ea typeface="Be Vietnam"/>
                <a:cs typeface="Be Vietnam"/>
                <a:sym typeface="Be Vietnam"/>
              </a:rPr>
              <a:t>CONFIRM &amp; PAY FEES</a:t>
            </a:r>
          </a:p>
        </p:txBody>
      </p:sp>
      <p:sp>
        <p:nvSpPr>
          <p:cNvPr name="TextBox 18" id="18"/>
          <p:cNvSpPr txBox="true"/>
          <p:nvPr/>
        </p:nvSpPr>
        <p:spPr>
          <a:xfrm rot="0">
            <a:off x="12102987" y="4784339"/>
            <a:ext cx="1119485" cy="519939"/>
          </a:xfrm>
          <a:prstGeom prst="rect">
            <a:avLst/>
          </a:prstGeom>
        </p:spPr>
        <p:txBody>
          <a:bodyPr anchor="t" rtlCol="false" tIns="0" lIns="0" bIns="0" rIns="0">
            <a:spAutoFit/>
          </a:bodyPr>
          <a:lstStyle/>
          <a:p>
            <a:pPr algn="ctr" marL="0" indent="0" lvl="0">
              <a:lnSpc>
                <a:spcPts val="3945"/>
              </a:lnSpc>
              <a:spcBef>
                <a:spcPct val="0"/>
              </a:spcBef>
            </a:pPr>
            <a:r>
              <a:rPr lang="en-US" b="true" sz="3830">
                <a:solidFill>
                  <a:srgbClr val="020F25"/>
                </a:solidFill>
                <a:latin typeface="Klein Bold"/>
                <a:ea typeface="Klein Bold"/>
                <a:cs typeface="Klein Bold"/>
                <a:sym typeface="Klein Bold"/>
              </a:rPr>
              <a:t>6</a:t>
            </a:r>
          </a:p>
        </p:txBody>
      </p:sp>
      <p:sp>
        <p:nvSpPr>
          <p:cNvPr name="TextBox 19" id="19"/>
          <p:cNvSpPr txBox="true"/>
          <p:nvPr/>
        </p:nvSpPr>
        <p:spPr>
          <a:xfrm rot="0">
            <a:off x="13200325" y="4640415"/>
            <a:ext cx="2476433" cy="774180"/>
          </a:xfrm>
          <a:prstGeom prst="rect">
            <a:avLst/>
          </a:prstGeom>
        </p:spPr>
        <p:txBody>
          <a:bodyPr anchor="t" rtlCol="false" tIns="0" lIns="0" bIns="0" rIns="0">
            <a:spAutoFit/>
          </a:bodyPr>
          <a:lstStyle/>
          <a:p>
            <a:pPr algn="l" marL="0" indent="0" lvl="0">
              <a:lnSpc>
                <a:spcPts val="2024"/>
              </a:lnSpc>
            </a:pPr>
            <a:r>
              <a:rPr lang="en-US" sz="1965">
                <a:solidFill>
                  <a:srgbClr val="FFFFFF"/>
                </a:solidFill>
                <a:latin typeface="Be Vietnam"/>
                <a:ea typeface="Be Vietnam"/>
                <a:cs typeface="Be Vietnam"/>
                <a:sym typeface="Be Vietnam"/>
              </a:rPr>
              <a:t>CHECK CONFIRMATION EMAIL</a:t>
            </a:r>
          </a:p>
        </p:txBody>
      </p:sp>
      <p:sp>
        <p:nvSpPr>
          <p:cNvPr name="TextBox 20" id="20"/>
          <p:cNvSpPr txBox="true"/>
          <p:nvPr/>
        </p:nvSpPr>
        <p:spPr>
          <a:xfrm rot="0">
            <a:off x="12102987" y="5992606"/>
            <a:ext cx="1119485" cy="519939"/>
          </a:xfrm>
          <a:prstGeom prst="rect">
            <a:avLst/>
          </a:prstGeom>
        </p:spPr>
        <p:txBody>
          <a:bodyPr anchor="t" rtlCol="false" tIns="0" lIns="0" bIns="0" rIns="0">
            <a:spAutoFit/>
          </a:bodyPr>
          <a:lstStyle/>
          <a:p>
            <a:pPr algn="ctr" marL="0" indent="0" lvl="0">
              <a:lnSpc>
                <a:spcPts val="3945"/>
              </a:lnSpc>
              <a:spcBef>
                <a:spcPct val="0"/>
              </a:spcBef>
            </a:pPr>
            <a:r>
              <a:rPr lang="en-US" b="true" sz="3830">
                <a:solidFill>
                  <a:srgbClr val="020F25"/>
                </a:solidFill>
                <a:latin typeface="Klein Bold"/>
                <a:ea typeface="Klein Bold"/>
                <a:cs typeface="Klein Bold"/>
                <a:sym typeface="Klein Bold"/>
              </a:rPr>
              <a:t>7</a:t>
            </a:r>
          </a:p>
        </p:txBody>
      </p:sp>
      <p:sp>
        <p:nvSpPr>
          <p:cNvPr name="TextBox 21" id="21"/>
          <p:cNvSpPr txBox="true"/>
          <p:nvPr/>
        </p:nvSpPr>
        <p:spPr>
          <a:xfrm rot="0">
            <a:off x="13231364" y="6116741"/>
            <a:ext cx="2984012" cy="520742"/>
          </a:xfrm>
          <a:prstGeom prst="rect">
            <a:avLst/>
          </a:prstGeom>
        </p:spPr>
        <p:txBody>
          <a:bodyPr anchor="t" rtlCol="false" tIns="0" lIns="0" bIns="0" rIns="0">
            <a:spAutoFit/>
          </a:bodyPr>
          <a:lstStyle/>
          <a:p>
            <a:pPr algn="l" marL="0" indent="0" lvl="0">
              <a:lnSpc>
                <a:spcPts val="2024"/>
              </a:lnSpc>
            </a:pPr>
            <a:r>
              <a:rPr lang="en-US" sz="1965">
                <a:solidFill>
                  <a:srgbClr val="FFFFFF"/>
                </a:solidFill>
                <a:latin typeface="Be Vietnam"/>
                <a:ea typeface="Be Vietnam"/>
                <a:cs typeface="Be Vietnam"/>
                <a:sym typeface="Be Vietnam"/>
              </a:rPr>
              <a:t>ARRIVE WITH UPDATED ITINERARY</a:t>
            </a:r>
          </a:p>
        </p:txBody>
      </p:sp>
      <p:sp>
        <p:nvSpPr>
          <p:cNvPr name="Freeform 22" id="22"/>
          <p:cNvSpPr/>
          <p:nvPr/>
        </p:nvSpPr>
        <p:spPr>
          <a:xfrm flipH="false" flipV="false" rot="0">
            <a:off x="0" y="0"/>
            <a:ext cx="2038433" cy="855508"/>
          </a:xfrm>
          <a:custGeom>
            <a:avLst/>
            <a:gdLst/>
            <a:ahLst/>
            <a:cxnLst/>
            <a:rect r="r" b="b" t="t" l="l"/>
            <a:pathLst>
              <a:path h="855508" w="2038433">
                <a:moveTo>
                  <a:pt x="0" y="0"/>
                </a:moveTo>
                <a:lnTo>
                  <a:pt x="2038433" y="0"/>
                </a:lnTo>
                <a:lnTo>
                  <a:pt x="2038433" y="855508"/>
                </a:lnTo>
                <a:lnTo>
                  <a:pt x="0" y="855508"/>
                </a:lnTo>
                <a:lnTo>
                  <a:pt x="0" y="0"/>
                </a:lnTo>
                <a:close/>
              </a:path>
            </a:pathLst>
          </a:custGeom>
          <a:blipFill>
            <a:blip r:embed="rId8"/>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66" r="0" b="-666"/>
            </a:stretch>
          </a:blipFill>
        </p:spPr>
      </p:sp>
      <p:grpSp>
        <p:nvGrpSpPr>
          <p:cNvPr name="Group 3" id="3"/>
          <p:cNvGrpSpPr/>
          <p:nvPr/>
        </p:nvGrpSpPr>
        <p:grpSpPr>
          <a:xfrm rot="0">
            <a:off x="1841382" y="3281946"/>
            <a:ext cx="14721974" cy="4515420"/>
            <a:chOff x="0" y="0"/>
            <a:chExt cx="3877392" cy="1189246"/>
          </a:xfrm>
        </p:grpSpPr>
        <p:sp>
          <p:nvSpPr>
            <p:cNvPr name="Freeform 4" id="4"/>
            <p:cNvSpPr/>
            <p:nvPr/>
          </p:nvSpPr>
          <p:spPr>
            <a:xfrm flipH="false" flipV="false" rot="0">
              <a:off x="0" y="0"/>
              <a:ext cx="3877392" cy="1189246"/>
            </a:xfrm>
            <a:custGeom>
              <a:avLst/>
              <a:gdLst/>
              <a:ahLst/>
              <a:cxnLst/>
              <a:rect r="r" b="b" t="t" l="l"/>
              <a:pathLst>
                <a:path h="1189246" w="3877392">
                  <a:moveTo>
                    <a:pt x="26820" y="0"/>
                  </a:moveTo>
                  <a:lnTo>
                    <a:pt x="3850573" y="0"/>
                  </a:lnTo>
                  <a:cubicBezTo>
                    <a:pt x="3865385" y="0"/>
                    <a:pt x="3877392" y="12008"/>
                    <a:pt x="3877392" y="26820"/>
                  </a:cubicBezTo>
                  <a:lnTo>
                    <a:pt x="3877392" y="1162427"/>
                  </a:lnTo>
                  <a:cubicBezTo>
                    <a:pt x="3877392" y="1177239"/>
                    <a:pt x="3865385" y="1189246"/>
                    <a:pt x="3850573" y="1189246"/>
                  </a:cubicBezTo>
                  <a:lnTo>
                    <a:pt x="26820" y="1189246"/>
                  </a:lnTo>
                  <a:cubicBezTo>
                    <a:pt x="12008" y="1189246"/>
                    <a:pt x="0" y="1177239"/>
                    <a:pt x="0" y="1162427"/>
                  </a:cubicBezTo>
                  <a:lnTo>
                    <a:pt x="0" y="26820"/>
                  </a:lnTo>
                  <a:cubicBezTo>
                    <a:pt x="0" y="12008"/>
                    <a:pt x="12008" y="0"/>
                    <a:pt x="26820" y="0"/>
                  </a:cubicBezTo>
                  <a:close/>
                </a:path>
              </a:pathLst>
            </a:custGeom>
            <a:solidFill>
              <a:srgbClr val="010D2F">
                <a:alpha val="35686"/>
              </a:srgbClr>
            </a:solidFill>
          </p:spPr>
        </p:sp>
        <p:sp>
          <p:nvSpPr>
            <p:cNvPr name="TextBox 5" id="5"/>
            <p:cNvSpPr txBox="true"/>
            <p:nvPr/>
          </p:nvSpPr>
          <p:spPr>
            <a:xfrm>
              <a:off x="0" y="-28575"/>
              <a:ext cx="3877392" cy="1217821"/>
            </a:xfrm>
            <a:prstGeom prst="rect">
              <a:avLst/>
            </a:prstGeom>
          </p:spPr>
          <p:txBody>
            <a:bodyPr anchor="ctr" rtlCol="false" tIns="50800" lIns="50800" bIns="50800" rIns="50800"/>
            <a:lstStyle/>
            <a:p>
              <a:pPr algn="ctr" marL="0" indent="0" lvl="0">
                <a:lnSpc>
                  <a:spcPts val="2659"/>
                </a:lnSpc>
              </a:pPr>
            </a:p>
          </p:txBody>
        </p:sp>
      </p:grpSp>
      <p:sp>
        <p:nvSpPr>
          <p:cNvPr name="Freeform 6" id="6"/>
          <p:cNvSpPr/>
          <p:nvPr/>
        </p:nvSpPr>
        <p:spPr>
          <a:xfrm flipH="false" flipV="false" rot="0">
            <a:off x="-1871815" y="-3907472"/>
            <a:ext cx="7426394" cy="7426394"/>
          </a:xfrm>
          <a:custGeom>
            <a:avLst/>
            <a:gdLst/>
            <a:ahLst/>
            <a:cxnLst/>
            <a:rect r="r" b="b" t="t" l="l"/>
            <a:pathLst>
              <a:path h="7426394" w="7426394">
                <a:moveTo>
                  <a:pt x="0" y="0"/>
                </a:moveTo>
                <a:lnTo>
                  <a:pt x="7426394" y="0"/>
                </a:lnTo>
                <a:lnTo>
                  <a:pt x="7426394" y="7426394"/>
                </a:lnTo>
                <a:lnTo>
                  <a:pt x="0" y="74263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0" y="5628656"/>
            <a:ext cx="4658344" cy="4658344"/>
          </a:xfrm>
          <a:custGeom>
            <a:avLst/>
            <a:gdLst/>
            <a:ahLst/>
            <a:cxnLst/>
            <a:rect r="r" b="b" t="t" l="l"/>
            <a:pathLst>
              <a:path h="4658344" w="4658344">
                <a:moveTo>
                  <a:pt x="0" y="0"/>
                </a:moveTo>
                <a:lnTo>
                  <a:pt x="4658344" y="0"/>
                </a:lnTo>
                <a:lnTo>
                  <a:pt x="4658344" y="4658344"/>
                </a:lnTo>
                <a:lnTo>
                  <a:pt x="0" y="465834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5400000">
            <a:off x="9828193" y="2321815"/>
            <a:ext cx="8077747" cy="8092461"/>
          </a:xfrm>
          <a:custGeom>
            <a:avLst/>
            <a:gdLst/>
            <a:ahLst/>
            <a:cxnLst/>
            <a:rect r="r" b="b" t="t" l="l"/>
            <a:pathLst>
              <a:path h="8092461" w="8077747">
                <a:moveTo>
                  <a:pt x="0" y="0"/>
                </a:moveTo>
                <a:lnTo>
                  <a:pt x="8077748" y="0"/>
                </a:lnTo>
                <a:lnTo>
                  <a:pt x="8077748" y="8092461"/>
                </a:lnTo>
                <a:lnTo>
                  <a:pt x="0" y="809246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true" flipV="true" rot="0">
            <a:off x="13629656" y="0"/>
            <a:ext cx="4658344" cy="4658344"/>
          </a:xfrm>
          <a:custGeom>
            <a:avLst/>
            <a:gdLst/>
            <a:ahLst/>
            <a:cxnLst/>
            <a:rect r="r" b="b" t="t" l="l"/>
            <a:pathLst>
              <a:path h="4658344" w="4658344">
                <a:moveTo>
                  <a:pt x="4658344" y="4658344"/>
                </a:moveTo>
                <a:lnTo>
                  <a:pt x="0" y="4658344"/>
                </a:lnTo>
                <a:lnTo>
                  <a:pt x="0" y="0"/>
                </a:lnTo>
                <a:lnTo>
                  <a:pt x="4658344" y="0"/>
                </a:lnTo>
                <a:lnTo>
                  <a:pt x="4658344" y="4658344"/>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2205789" y="3461772"/>
            <a:ext cx="13876421" cy="3948480"/>
          </a:xfrm>
          <a:prstGeom prst="rect">
            <a:avLst/>
          </a:prstGeom>
        </p:spPr>
        <p:txBody>
          <a:bodyPr anchor="t" rtlCol="false" tIns="0" lIns="0" bIns="0" rIns="0">
            <a:spAutoFit/>
          </a:bodyPr>
          <a:lstStyle/>
          <a:p>
            <a:pPr algn="ctr" marL="0" indent="0" lvl="0">
              <a:lnSpc>
                <a:spcPts val="3917"/>
              </a:lnSpc>
            </a:pPr>
            <a:r>
              <a:rPr lang="en-US" sz="2798">
                <a:solidFill>
                  <a:srgbClr val="FFFFFF"/>
                </a:solidFill>
                <a:latin typeface="Be Vietnam"/>
                <a:ea typeface="Be Vietnam"/>
                <a:cs typeface="Be Vietnam"/>
                <a:sym typeface="Be Vietnam"/>
              </a:rPr>
              <a:t>• </a:t>
            </a:r>
            <a:r>
              <a:rPr lang="en-US" sz="2798" u="sng">
                <a:solidFill>
                  <a:srgbClr val="FFFFFF"/>
                </a:solidFill>
                <a:latin typeface="Be Vietnam"/>
                <a:ea typeface="Be Vietnam"/>
                <a:cs typeface="Be Vietnam"/>
                <a:sym typeface="Be Vietnam"/>
                <a:hlinkClick r:id="rId9" tooltip="https://myairflypolicy.mystrikingly.com/blog/delta-airlines-same-day-change-fee"/>
              </a:rPr>
              <a:t>Delta same day flight change</a:t>
            </a:r>
            <a:r>
              <a:rPr lang="en-US" sz="2798">
                <a:solidFill>
                  <a:srgbClr val="FFFFFF"/>
                </a:solidFill>
                <a:latin typeface="Be Vietnam"/>
                <a:ea typeface="Be Vietnam"/>
                <a:cs typeface="Be Vietnam"/>
                <a:sym typeface="Be Vietnam"/>
              </a:rPr>
              <a:t> allows flexible travel adjustments on your travel day.</a:t>
            </a:r>
          </a:p>
          <a:p>
            <a:pPr algn="ctr" marL="0" indent="0" lvl="0">
              <a:lnSpc>
                <a:spcPts val="3917"/>
              </a:lnSpc>
            </a:pPr>
            <a:r>
              <a:rPr lang="en-US" sz="2798">
                <a:solidFill>
                  <a:srgbClr val="FFFFFF"/>
                </a:solidFill>
                <a:latin typeface="Be Vietnam"/>
                <a:ea typeface="Be Vietnam"/>
                <a:cs typeface="Be Vietnam"/>
                <a:sym typeface="Be Vietnam"/>
              </a:rPr>
              <a:t>• Eligibility and fees depend on your ticket type and Delta Medallion status.</a:t>
            </a:r>
          </a:p>
          <a:p>
            <a:pPr algn="ctr" marL="0" indent="0" lvl="0">
              <a:lnSpc>
                <a:spcPts val="3917"/>
              </a:lnSpc>
            </a:pPr>
            <a:r>
              <a:rPr lang="en-US" sz="2798">
                <a:solidFill>
                  <a:srgbClr val="FFFFFF"/>
                </a:solidFill>
                <a:latin typeface="Be Vietnam"/>
                <a:ea typeface="Be Vietnam"/>
                <a:cs typeface="Be Vietnam"/>
                <a:sym typeface="Be Vietnam"/>
              </a:rPr>
              <a:t>• Use Delta's website or Fly Delta app for quick and easy same day flight changes.</a:t>
            </a:r>
          </a:p>
          <a:p>
            <a:pPr algn="ctr" marL="0" indent="0" lvl="0">
              <a:lnSpc>
                <a:spcPts val="3917"/>
              </a:lnSpc>
            </a:pPr>
            <a:r>
              <a:rPr lang="en-US" sz="2798">
                <a:solidFill>
                  <a:srgbClr val="FFFFFF"/>
                </a:solidFill>
                <a:latin typeface="Be Vietnam"/>
                <a:ea typeface="Be Vietnam"/>
                <a:cs typeface="Be Vietnam"/>
                <a:sym typeface="Be Vietnam"/>
              </a:rPr>
              <a:t>• Always check fare rules and seat availability before planning to change your flight.</a:t>
            </a:r>
          </a:p>
          <a:p>
            <a:pPr algn="ctr" marL="0" indent="0" lvl="0">
              <a:lnSpc>
                <a:spcPts val="3917"/>
              </a:lnSpc>
            </a:pPr>
            <a:r>
              <a:rPr lang="en-US" sz="2798">
                <a:solidFill>
                  <a:srgbClr val="FFFFFF"/>
                </a:solidFill>
                <a:latin typeface="Be Vietnam"/>
                <a:ea typeface="Be Vietnam"/>
                <a:cs typeface="Be Vietnam"/>
                <a:sym typeface="Be Vietnam"/>
              </a:rPr>
              <a:t>• Basic economy fares may not qualify — know your ticket before you travel.</a:t>
            </a:r>
          </a:p>
          <a:p>
            <a:pPr algn="ctr" marL="0" indent="0" lvl="0">
              <a:lnSpc>
                <a:spcPts val="3917"/>
              </a:lnSpc>
            </a:pPr>
            <a:r>
              <a:rPr lang="en-US" sz="2798">
                <a:solidFill>
                  <a:srgbClr val="FFFFFF"/>
                </a:solidFill>
                <a:latin typeface="Be Vietnam"/>
                <a:ea typeface="Be Vietnam"/>
                <a:cs typeface="Be Vietnam"/>
                <a:sym typeface="Be Vietnam"/>
              </a:rPr>
              <a:t>"Plan ahead and know your options with Delta same day flight change!"</a:t>
            </a:r>
          </a:p>
        </p:txBody>
      </p:sp>
      <p:sp>
        <p:nvSpPr>
          <p:cNvPr name="TextBox 11" id="11"/>
          <p:cNvSpPr txBox="true"/>
          <p:nvPr/>
        </p:nvSpPr>
        <p:spPr>
          <a:xfrm rot="0">
            <a:off x="3408121" y="1572038"/>
            <a:ext cx="11471758" cy="1288847"/>
          </a:xfrm>
          <a:prstGeom prst="rect">
            <a:avLst/>
          </a:prstGeom>
        </p:spPr>
        <p:txBody>
          <a:bodyPr anchor="t" rtlCol="false" tIns="0" lIns="0" bIns="0" rIns="0">
            <a:spAutoFit/>
          </a:bodyPr>
          <a:lstStyle/>
          <a:p>
            <a:pPr algn="ctr" marL="0" indent="0" lvl="0">
              <a:lnSpc>
                <a:spcPts val="9684"/>
              </a:lnSpc>
              <a:spcBef>
                <a:spcPct val="0"/>
              </a:spcBef>
            </a:pPr>
            <a:r>
              <a:rPr lang="en-US" b="true" sz="9402">
                <a:solidFill>
                  <a:srgbClr val="FFFFFF"/>
                </a:solidFill>
                <a:latin typeface="Klein Bold"/>
                <a:ea typeface="Klein Bold"/>
                <a:cs typeface="Klein Bold"/>
                <a:sym typeface="Klein Bold"/>
              </a:rPr>
              <a:t>Key Takeaways</a:t>
            </a:r>
          </a:p>
        </p:txBody>
      </p:sp>
      <p:sp>
        <p:nvSpPr>
          <p:cNvPr name="Freeform 12" id="12"/>
          <p:cNvSpPr/>
          <p:nvPr/>
        </p:nvSpPr>
        <p:spPr>
          <a:xfrm flipH="false" flipV="false" rot="0">
            <a:off x="0" y="0"/>
            <a:ext cx="2038433" cy="855508"/>
          </a:xfrm>
          <a:custGeom>
            <a:avLst/>
            <a:gdLst/>
            <a:ahLst/>
            <a:cxnLst/>
            <a:rect r="r" b="b" t="t" l="l"/>
            <a:pathLst>
              <a:path h="855508" w="2038433">
                <a:moveTo>
                  <a:pt x="0" y="0"/>
                </a:moveTo>
                <a:lnTo>
                  <a:pt x="2038433" y="0"/>
                </a:lnTo>
                <a:lnTo>
                  <a:pt x="2038433" y="855508"/>
                </a:lnTo>
                <a:lnTo>
                  <a:pt x="0" y="855508"/>
                </a:lnTo>
                <a:lnTo>
                  <a:pt x="0" y="0"/>
                </a:lnTo>
                <a:close/>
              </a:path>
            </a:pathLst>
          </a:custGeom>
          <a:blipFill>
            <a:blip r:embed="rId10"/>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DAHMuw1cVhE</dc:identifier>
  <dcterms:modified xsi:type="dcterms:W3CDTF">2011-08-01T06:04:30Z</dcterms:modified>
  <cp:revision>1</cp:revision>
  <dc:title>  Is it possible to change your delta flight the same-day?</dc:title>
</cp:coreProperties>
</file>