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Canva Sans Bold" charset="1" panose="020B0803030501040103"/>
      <p:regular r:id="rId29"/>
    </p:embeddedFont>
    <p:embeddedFont>
      <p:font typeface="Canva Sans" charset="1" panose="020B0503030501040103"/>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40648" t="0" r="-40648"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22260"/>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When users find it easy to make a purchase, sign up, or get in touch, they’re more likely to follow through on their intentions, leading to higher retention rates.</a:t>
            </a:r>
          </a:p>
          <a:p>
            <a:pPr algn="ctr">
              <a:lnSpc>
                <a:spcPts val="4373"/>
              </a:lnSpc>
              <a:spcBef>
                <a:spcPct val="0"/>
              </a:spcBef>
            </a:pPr>
            <a:r>
              <a:rPr lang="en-US" sz="2733">
                <a:solidFill>
                  <a:srgbClr val="000000"/>
                </a:solidFill>
                <a:latin typeface="Canva Sans"/>
                <a:ea typeface="Canva Sans"/>
                <a:cs typeface="Canva Sans"/>
                <a:sym typeface="Canva Sans"/>
              </a:rPr>
              <a:t>4. Consistent Branding: UX/UI design plays a pivotal role in creating a visual and functional brand identity that resonates with your audience. Consistency in design across your website helps build recognition and trust, ensuring that customers return to a brand they feel familiar with.</a:t>
            </a:r>
          </a:p>
          <a:p>
            <a:pPr algn="ctr">
              <a:lnSpc>
                <a:spcPts val="4373"/>
              </a:lnSpc>
              <a:spcBef>
                <a:spcPct val="0"/>
              </a:spcBef>
            </a:pPr>
            <a:r>
              <a:rPr lang="en-US" sz="2733">
                <a:solidFill>
                  <a:srgbClr val="000000"/>
                </a:solidFill>
                <a:latin typeface="Canva Sans"/>
                <a:ea typeface="Canva Sans"/>
                <a:cs typeface="Canva Sans"/>
                <a:sym typeface="Canva Sans"/>
              </a:rPr>
              <a:t>The Bottom Line: A Website as a Relationship-Building Tool</a:t>
            </a:r>
          </a:p>
          <a:p>
            <a:pPr algn="ctr">
              <a:lnSpc>
                <a:spcPts val="4373"/>
              </a:lnSpc>
              <a:spcBef>
                <a:spcPct val="0"/>
              </a:spcBef>
            </a:pPr>
            <a:r>
              <a:rPr lang="en-US" sz="2733">
                <a:solidFill>
                  <a:srgbClr val="000000"/>
                </a:solidFill>
                <a:latin typeface="Canva Sans"/>
                <a:ea typeface="Canva Sans"/>
                <a:cs typeface="Canva Sans"/>
                <a:sym typeface="Canva Sans"/>
              </a:rPr>
              <a:t>A well-designed website is now an essential requirement, not just a luxury. As the digital space becomes increasingly competitive, businesses must invest in creating a seamless UX/UI that focuses on customer retention.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639193"/>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By ensuring that your website is intuitive, visually appealing, and aligned with your customers’ needs, you build trust, encourage engagement, and ultimately, increase your customer loyalty.</a:t>
            </a:r>
          </a:p>
          <a:p>
            <a:pPr algn="ctr">
              <a:lnSpc>
                <a:spcPts val="3821"/>
              </a:lnSpc>
              <a:spcBef>
                <a:spcPct val="0"/>
              </a:spcBef>
            </a:pPr>
            <a:r>
              <a:rPr lang="en-US" sz="2729">
                <a:solidFill>
                  <a:srgbClr val="000000"/>
                </a:solidFill>
                <a:latin typeface="Canva Sans"/>
                <a:ea typeface="Canva Sans"/>
                <a:cs typeface="Canva Sans"/>
                <a:sym typeface="Canva Sans"/>
              </a:rPr>
              <a:t>Remember, your website isn’t just a digital brochure—it’s a critical touchpoint that influences how customers perceive your brand. When done right, it becomes an essential tool in fostering long-term relationships with your audience and turning first-time visitors into lifelong supporters.</a:t>
            </a:r>
          </a:p>
        </p:txBody>
      </p:sp>
      <p:sp>
        <p:nvSpPr>
          <p:cNvPr name="TextBox 3" id="3"/>
          <p:cNvSpPr txBox="true"/>
          <p:nvPr/>
        </p:nvSpPr>
        <p:spPr>
          <a:xfrm rot="0">
            <a:off x="1797248" y="8469766"/>
            <a:ext cx="14693503" cy="46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Choosing Between Custom vs. Template Website Design: What’s Best for Your Business?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839051"/>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 today’s digital landscape, having a website that accurately represents your business is more important than ever. However, one of the first decisions businesses must make is whether to go with a custom website design or opt for a template-based solution. Both options have their advantages and disadvantages, but the right choice largely depends on your business goals, budget, and timeline. This article explores the key differences between custom and template website designs, helping you make an informed decision about what’s best for your business.</a:t>
            </a:r>
          </a:p>
          <a:p>
            <a:pPr algn="ctr">
              <a:lnSpc>
                <a:spcPts val="3821"/>
              </a:lnSpc>
              <a:spcBef>
                <a:spcPct val="0"/>
              </a:spcBef>
            </a:pPr>
            <a:r>
              <a:rPr lang="en-US" sz="2729">
                <a:solidFill>
                  <a:srgbClr val="000000"/>
                </a:solidFill>
                <a:latin typeface="Canva Sans"/>
                <a:ea typeface="Canva Sans"/>
                <a:cs typeface="Canva Sans"/>
                <a:sym typeface="Canva Sans"/>
              </a:rPr>
              <a:t>1. Understanding Custom Website Design</a:t>
            </a:r>
          </a:p>
          <a:p>
            <a:pPr algn="ctr">
              <a:lnSpc>
                <a:spcPts val="3821"/>
              </a:lnSpc>
              <a:spcBef>
                <a:spcPct val="0"/>
              </a:spcBef>
            </a:pPr>
            <a:r>
              <a:rPr lang="en-US" sz="2729">
                <a:solidFill>
                  <a:srgbClr val="000000"/>
                </a:solidFill>
                <a:latin typeface="Canva Sans"/>
                <a:ea typeface="Canva Sans"/>
                <a:cs typeface="Canva Sans"/>
                <a:sym typeface="Canva Sans"/>
              </a:rPr>
              <a:t>A custom website design refers to a website that is entirely built from scratch by a web development team.</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91789"/>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Every element, from the layout to the functionality, is tailored specifically to your business needs. This option offers complete flexibility and ensures that your website reflects your brand identity and goals.</a:t>
            </a:r>
          </a:p>
          <a:p>
            <a:pPr algn="ctr">
              <a:lnSpc>
                <a:spcPts val="3821"/>
              </a:lnSpc>
              <a:spcBef>
                <a:spcPct val="0"/>
              </a:spcBef>
            </a:pPr>
            <a:r>
              <a:rPr lang="en-US" sz="2729">
                <a:solidFill>
                  <a:srgbClr val="000000"/>
                </a:solidFill>
                <a:latin typeface="Canva Sans"/>
                <a:ea typeface="Canva Sans"/>
                <a:cs typeface="Canva Sans"/>
                <a:sym typeface="Canva Sans"/>
              </a:rPr>
              <a:t>Pros of Custom Website Design:</a:t>
            </a:r>
          </a:p>
          <a:p>
            <a:pPr algn="ctr">
              <a:lnSpc>
                <a:spcPts val="3821"/>
              </a:lnSpc>
              <a:spcBef>
                <a:spcPct val="0"/>
              </a:spcBef>
            </a:pPr>
            <a:r>
              <a:rPr lang="en-US" sz="2729">
                <a:solidFill>
                  <a:srgbClr val="000000"/>
                </a:solidFill>
                <a:latin typeface="Canva Sans"/>
                <a:ea typeface="Canva Sans"/>
                <a:cs typeface="Canva Sans"/>
                <a:sym typeface="Canva Sans"/>
              </a:rPr>
              <a:t>Unique and Tailored to Your Brand: Custom designs give you the freedom to create a one-of-a-kind website that aligns perfectly with your brand’s vision and personality.</a:t>
            </a:r>
          </a:p>
          <a:p>
            <a:pPr algn="ctr">
              <a:lnSpc>
                <a:spcPts val="3821"/>
              </a:lnSpc>
              <a:spcBef>
                <a:spcPct val="0"/>
              </a:spcBef>
            </a:pPr>
            <a:r>
              <a:rPr lang="en-US" sz="2729">
                <a:solidFill>
                  <a:srgbClr val="000000"/>
                </a:solidFill>
                <a:latin typeface="Canva Sans"/>
                <a:ea typeface="Canva Sans"/>
                <a:cs typeface="Canva Sans"/>
                <a:sym typeface="Canva Sans"/>
              </a:rPr>
              <a:t>Scalability: Custom websites can be built to scale as your business grows, allowing for future upgrades, added features, or expansion without compromising performance.</a:t>
            </a:r>
          </a:p>
          <a:p>
            <a:pPr algn="ctr">
              <a:lnSpc>
                <a:spcPts val="3821"/>
              </a:lnSpc>
              <a:spcBef>
                <a:spcPct val="0"/>
              </a:spcBef>
            </a:pPr>
            <a:r>
              <a:rPr lang="en-US" sz="2729">
                <a:solidFill>
                  <a:srgbClr val="000000"/>
                </a:solidFill>
                <a:latin typeface="Canva Sans"/>
                <a:ea typeface="Canva Sans"/>
                <a:cs typeface="Canva Sans"/>
                <a:sym typeface="Canva Sans"/>
              </a:rPr>
              <a:t>Better User Experience (UX): A well-designed custom website ensures an intuitive user journey, reducing bounce rates and increasing conversions.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707503"/>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SEO Benefits: A custom website can be optimized for search engines from the ground up, ensuring better rankings and visibility in search engine results.</a:t>
            </a:r>
          </a:p>
          <a:p>
            <a:pPr algn="ctr">
              <a:lnSpc>
                <a:spcPts val="3821"/>
              </a:lnSpc>
              <a:spcBef>
                <a:spcPct val="0"/>
              </a:spcBef>
            </a:pPr>
            <a:r>
              <a:rPr lang="en-US" sz="2729">
                <a:solidFill>
                  <a:srgbClr val="000000"/>
                </a:solidFill>
                <a:latin typeface="Canva Sans"/>
                <a:ea typeface="Canva Sans"/>
                <a:cs typeface="Canva Sans"/>
                <a:sym typeface="Canva Sans"/>
              </a:rPr>
              <a:t>Cons of Custom Website Design:</a:t>
            </a:r>
          </a:p>
          <a:p>
            <a:pPr algn="ctr">
              <a:lnSpc>
                <a:spcPts val="3821"/>
              </a:lnSpc>
              <a:spcBef>
                <a:spcPct val="0"/>
              </a:spcBef>
            </a:pPr>
            <a:r>
              <a:rPr lang="en-US" sz="2729">
                <a:solidFill>
                  <a:srgbClr val="000000"/>
                </a:solidFill>
                <a:latin typeface="Canva Sans"/>
                <a:ea typeface="Canva Sans"/>
                <a:cs typeface="Canva Sans"/>
                <a:sym typeface="Canva Sans"/>
              </a:rPr>
              <a:t>Higher Cost: Custom websites can be significantly more expensive than template-based solutions due to the amount of time, expertise, and resources involved in their development.</a:t>
            </a:r>
          </a:p>
          <a:p>
            <a:pPr algn="ctr">
              <a:lnSpc>
                <a:spcPts val="3821"/>
              </a:lnSpc>
              <a:spcBef>
                <a:spcPct val="0"/>
              </a:spcBef>
            </a:pPr>
            <a:r>
              <a:rPr lang="en-US" sz="2729">
                <a:solidFill>
                  <a:srgbClr val="000000"/>
                </a:solidFill>
                <a:latin typeface="Canva Sans"/>
                <a:ea typeface="Canva Sans"/>
                <a:cs typeface="Canva Sans"/>
                <a:sym typeface="Canva Sans"/>
              </a:rPr>
              <a:t>Longer Development Time: Building a custom website takes more time, often several weeks or even months, depending on the complexity of the project.</a:t>
            </a:r>
          </a:p>
          <a:p>
            <a:pPr algn="ctr">
              <a:lnSpc>
                <a:spcPts val="3821"/>
              </a:lnSpc>
              <a:spcBef>
                <a:spcPct val="0"/>
              </a:spcBef>
            </a:pPr>
            <a:r>
              <a:rPr lang="en-US" sz="2729">
                <a:solidFill>
                  <a:srgbClr val="000000"/>
                </a:solidFill>
                <a:latin typeface="Canva Sans"/>
                <a:ea typeface="Canva Sans"/>
                <a:cs typeface="Canva Sans"/>
                <a:sym typeface="Canva Sans"/>
              </a:rPr>
              <a:t>Ongoing Maintenance: Custom websites may require more ongoing maintenance to ensure everything runs smoothly, especially as technologies and trends evolve.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681194"/>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2. Understanding Template Website Design</a:t>
            </a:r>
          </a:p>
          <a:p>
            <a:pPr algn="ctr">
              <a:lnSpc>
                <a:spcPts val="3821"/>
              </a:lnSpc>
              <a:spcBef>
                <a:spcPct val="0"/>
              </a:spcBef>
            </a:pPr>
            <a:r>
              <a:rPr lang="en-US" sz="2729">
                <a:solidFill>
                  <a:srgbClr val="000000"/>
                </a:solidFill>
                <a:latin typeface="Canva Sans"/>
                <a:ea typeface="Canva Sans"/>
                <a:cs typeface="Canva Sans"/>
                <a:sym typeface="Canva Sans"/>
              </a:rPr>
              <a:t>Template website design involves using pre-made website themes or templates. These templates are designed by third-party developers and are often customizable to some degree, allowing businesses to modify certain elements to suit their brand. Platforms like WordPress, Shopify, and Squarespace offer various templates that can be easily adapted.</a:t>
            </a:r>
          </a:p>
          <a:p>
            <a:pPr algn="ctr">
              <a:lnSpc>
                <a:spcPts val="3821"/>
              </a:lnSpc>
              <a:spcBef>
                <a:spcPct val="0"/>
              </a:spcBef>
            </a:pPr>
            <a:r>
              <a:rPr lang="en-US" sz="2729">
                <a:solidFill>
                  <a:srgbClr val="000000"/>
                </a:solidFill>
                <a:latin typeface="Canva Sans"/>
                <a:ea typeface="Canva Sans"/>
                <a:cs typeface="Canva Sans"/>
                <a:sym typeface="Canva Sans"/>
              </a:rPr>
              <a:t>Pros of Template Website Design:</a:t>
            </a:r>
          </a:p>
          <a:p>
            <a:pPr algn="ctr">
              <a:lnSpc>
                <a:spcPts val="3821"/>
              </a:lnSpc>
              <a:spcBef>
                <a:spcPct val="0"/>
              </a:spcBef>
            </a:pPr>
            <a:r>
              <a:rPr lang="en-US" sz="2729">
                <a:solidFill>
                  <a:srgbClr val="000000"/>
                </a:solidFill>
                <a:latin typeface="Canva Sans"/>
                <a:ea typeface="Canva Sans"/>
                <a:cs typeface="Canva Sans"/>
                <a:sym typeface="Canva Sans"/>
              </a:rPr>
              <a:t>Cost-Effective: Template websites are usually much cheaper than custom websites because they require less time and resources to create. Many templates are even available for free or at a low cost.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681194"/>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Quick Turnaround Time: Since templates are already pre-built, setting up a website can be done in a matter of days rather than weeks or months. This is ideal for businesses that need a website up and running quickly.</a:t>
            </a:r>
          </a:p>
          <a:p>
            <a:pPr algn="ctr">
              <a:lnSpc>
                <a:spcPts val="3821"/>
              </a:lnSpc>
              <a:spcBef>
                <a:spcPct val="0"/>
              </a:spcBef>
            </a:pPr>
            <a:r>
              <a:rPr lang="en-US" sz="2729">
                <a:solidFill>
                  <a:srgbClr val="000000"/>
                </a:solidFill>
                <a:latin typeface="Canva Sans"/>
                <a:ea typeface="Canva Sans"/>
                <a:cs typeface="Canva Sans"/>
                <a:sym typeface="Canva Sans"/>
              </a:rPr>
              <a:t>Easy to Use: Most template-based websites come with built-in tools that make them user-friendly, even for those without technical expertise. Many platforms offer drag-and-drop features, allowing you to design your site without any coding knowledge.</a:t>
            </a:r>
          </a:p>
          <a:p>
            <a:pPr algn="ctr">
              <a:lnSpc>
                <a:spcPts val="3821"/>
              </a:lnSpc>
              <a:spcBef>
                <a:spcPct val="0"/>
              </a:spcBef>
            </a:pPr>
            <a:r>
              <a:rPr lang="en-US" sz="2729">
                <a:solidFill>
                  <a:srgbClr val="000000"/>
                </a:solidFill>
                <a:latin typeface="Canva Sans"/>
                <a:ea typeface="Canva Sans"/>
                <a:cs typeface="Canva Sans"/>
                <a:sym typeface="Canva Sans"/>
              </a:rPr>
              <a:t>Variety of Options: There are thousands of templates available, allowing you to choose a design that fits your industry or personal style. These templates can be easily customized to change colors, fonts, and images.</a:t>
            </a:r>
          </a:p>
          <a:p>
            <a:pPr algn="ctr">
              <a:lnSpc>
                <a:spcPts val="3821"/>
              </a:lnSpc>
              <a:spcBef>
                <a:spcPct val="0"/>
              </a:spcBef>
            </a:pPr>
            <a:r>
              <a:rPr lang="en-US" sz="2729">
                <a:solidFill>
                  <a:srgbClr val="000000"/>
                </a:solidFill>
                <a:latin typeface="Canva Sans"/>
                <a:ea typeface="Canva Sans"/>
                <a:cs typeface="Canva Sans"/>
                <a:sym typeface="Canva Sans"/>
              </a:rPr>
              <a:t>Cons of Template Website Design:</a:t>
            </a:r>
          </a:p>
          <a:p>
            <a:pPr algn="ctr">
              <a:lnSpc>
                <a:spcPts val="3821"/>
              </a:lnSpc>
              <a:spcBef>
                <a:spcPct val="0"/>
              </a:spcBef>
            </a:pPr>
            <a:r>
              <a:rPr lang="en-US" sz="2729">
                <a:solidFill>
                  <a:srgbClr val="000000"/>
                </a:solidFill>
                <a:latin typeface="Canva Sans"/>
                <a:ea typeface="Canva Sans"/>
                <a:cs typeface="Canva Sans"/>
                <a:sym typeface="Canva Sans"/>
              </a:rPr>
              <a:t>Limited Customization: Although templates allow for some customization, there are still limitations.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365241"/>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You might not be able to achieve the exact look or functionality you want, as templates are generally built with a standard layout and design.</a:t>
            </a:r>
          </a:p>
          <a:p>
            <a:pPr algn="ctr">
              <a:lnSpc>
                <a:spcPts val="3821"/>
              </a:lnSpc>
              <a:spcBef>
                <a:spcPct val="0"/>
              </a:spcBef>
            </a:pPr>
            <a:r>
              <a:rPr lang="en-US" sz="2729">
                <a:solidFill>
                  <a:srgbClr val="000000"/>
                </a:solidFill>
                <a:latin typeface="Canva Sans"/>
                <a:ea typeface="Canva Sans"/>
                <a:cs typeface="Canva Sans"/>
                <a:sym typeface="Canva Sans"/>
              </a:rPr>
              <a:t>Generic Appearance: Since many businesses use the same templates, your website may look similar to others, potentially making it harder to stand out in a crowded market.</a:t>
            </a:r>
          </a:p>
          <a:p>
            <a:pPr algn="ctr">
              <a:lnSpc>
                <a:spcPts val="3821"/>
              </a:lnSpc>
              <a:spcBef>
                <a:spcPct val="0"/>
              </a:spcBef>
            </a:pPr>
            <a:r>
              <a:rPr lang="en-US" sz="2729">
                <a:solidFill>
                  <a:srgbClr val="000000"/>
                </a:solidFill>
                <a:latin typeface="Canva Sans"/>
                <a:ea typeface="Canva Sans"/>
                <a:cs typeface="Canva Sans"/>
                <a:sym typeface="Canva Sans"/>
              </a:rPr>
              <a:t>Potential Compatibility Issues: Some templates may not be fully compatible with every plugin or software update, leading to bugs or issues down the line. While these problems can often be solved, they may require time and technical know-how.</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575718"/>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3. What’s Best for Your Business?</a:t>
            </a:r>
          </a:p>
          <a:p>
            <a:pPr algn="ctr">
              <a:lnSpc>
                <a:spcPts val="3821"/>
              </a:lnSpc>
              <a:spcBef>
                <a:spcPct val="0"/>
              </a:spcBef>
            </a:pPr>
            <a:r>
              <a:rPr lang="en-US" sz="2729">
                <a:solidFill>
                  <a:srgbClr val="000000"/>
                </a:solidFill>
                <a:latin typeface="Canva Sans"/>
                <a:ea typeface="Canva Sans"/>
                <a:cs typeface="Canva Sans"/>
                <a:sym typeface="Canva Sans"/>
              </a:rPr>
              <a:t>Choosing between custom and template website design ultimately depends on your specific business needs, budget, and long-term goals. Here are some questions to help you decide:</a:t>
            </a:r>
          </a:p>
          <a:p>
            <a:pPr algn="ctr">
              <a:lnSpc>
                <a:spcPts val="3821"/>
              </a:lnSpc>
              <a:spcBef>
                <a:spcPct val="0"/>
              </a:spcBef>
            </a:pPr>
            <a:r>
              <a:rPr lang="en-US" sz="2729">
                <a:solidFill>
                  <a:srgbClr val="000000"/>
                </a:solidFill>
                <a:latin typeface="Canva Sans"/>
                <a:ea typeface="Canva Sans"/>
                <a:cs typeface="Canva Sans"/>
                <a:sym typeface="Canva Sans"/>
              </a:rPr>
              <a:t>What is your budget? If you have a limited budget, a template-based website is likely the best choice. It will provide you with a professional-looking site without the hefty cost of custom design.</a:t>
            </a:r>
          </a:p>
          <a:p>
            <a:pPr algn="ctr">
              <a:lnSpc>
                <a:spcPts val="3821"/>
              </a:lnSpc>
              <a:spcBef>
                <a:spcPct val="0"/>
              </a:spcBef>
            </a:pPr>
            <a:r>
              <a:rPr lang="en-US" sz="2729">
                <a:solidFill>
                  <a:srgbClr val="000000"/>
                </a:solidFill>
                <a:latin typeface="Canva Sans"/>
                <a:ea typeface="Canva Sans"/>
                <a:cs typeface="Canva Sans"/>
                <a:sym typeface="Canva Sans"/>
              </a:rPr>
              <a:t>How much time do you have? If you need a website launched quickly, a template website is the faster solution. Custom websites take more time to develop.</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440278"/>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How important is uniqueness? If you want a website that’s truly unique and reflects your brand’s personality, a custom design is the way to go. If you’re okay with using a template that’s similar to others, then a template website will work.</a:t>
            </a:r>
          </a:p>
          <a:p>
            <a:pPr algn="ctr">
              <a:lnSpc>
                <a:spcPts val="3821"/>
              </a:lnSpc>
              <a:spcBef>
                <a:spcPct val="0"/>
              </a:spcBef>
            </a:pPr>
            <a:r>
              <a:rPr lang="en-US" sz="2729">
                <a:solidFill>
                  <a:srgbClr val="000000"/>
                </a:solidFill>
                <a:latin typeface="Canva Sans"/>
                <a:ea typeface="Canva Sans"/>
                <a:cs typeface="Canva Sans"/>
                <a:sym typeface="Canva Sans"/>
              </a:rPr>
              <a:t>What is your long-term plan? If you plan to scale your business and need a website that can grow with it, a custom design might be worth the investment. On the other hand, if your website’s needs are relatively simple and won’t change much over time, a template website can serve your business well.</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82776" y="289405"/>
            <a:ext cx="14681607" cy="4132029"/>
          </a:xfrm>
          <a:custGeom>
            <a:avLst/>
            <a:gdLst/>
            <a:ahLst/>
            <a:cxnLst/>
            <a:rect r="r" b="b" t="t" l="l"/>
            <a:pathLst>
              <a:path h="4132029" w="14681607">
                <a:moveTo>
                  <a:pt x="0" y="0"/>
                </a:moveTo>
                <a:lnTo>
                  <a:pt x="14681607" y="0"/>
                </a:lnTo>
                <a:lnTo>
                  <a:pt x="14681607" y="4132029"/>
                </a:lnTo>
                <a:lnTo>
                  <a:pt x="0" y="4132029"/>
                </a:lnTo>
                <a:lnTo>
                  <a:pt x="0" y="0"/>
                </a:lnTo>
                <a:close/>
              </a:path>
            </a:pathLst>
          </a:custGeom>
          <a:blipFill>
            <a:blip r:embed="rId2"/>
            <a:stretch>
              <a:fillRect l="0" t="-8470" r="0" b="-51767"/>
            </a:stretch>
          </a:blipFill>
        </p:spPr>
      </p:sp>
      <p:sp>
        <p:nvSpPr>
          <p:cNvPr name="TextBox 3" id="3"/>
          <p:cNvSpPr txBox="true"/>
          <p:nvPr/>
        </p:nvSpPr>
        <p:spPr>
          <a:xfrm rot="0">
            <a:off x="0" y="6837298"/>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Why a Well-Designed Website is Critical for Your Brand’s Success: The Impact of UX/UI on Customer Retention</a:t>
            </a:r>
          </a:p>
          <a:p>
            <a:pPr algn="ctr">
              <a:lnSpc>
                <a:spcPts val="4373"/>
              </a:lnSpc>
              <a:spcBef>
                <a:spcPct val="0"/>
              </a:spcBef>
            </a:pPr>
            <a:r>
              <a:rPr lang="en-US" sz="2733">
                <a:solidFill>
                  <a:srgbClr val="000000"/>
                </a:solidFill>
                <a:latin typeface="Canva Sans"/>
                <a:ea typeface="Canva Sans"/>
                <a:cs typeface="Canva Sans"/>
                <a:sym typeface="Canva Sans"/>
              </a:rPr>
              <a:t>In today’s digital age, your website is often the first point of interaction between your brand and potential customers.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012942"/>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4. Conclusion</a:t>
            </a:r>
          </a:p>
          <a:p>
            <a:pPr algn="ctr">
              <a:lnSpc>
                <a:spcPts val="3821"/>
              </a:lnSpc>
              <a:spcBef>
                <a:spcPct val="0"/>
              </a:spcBef>
            </a:pPr>
            <a:r>
              <a:rPr lang="en-US" sz="2729">
                <a:solidFill>
                  <a:srgbClr val="000000"/>
                </a:solidFill>
                <a:latin typeface="Canva Sans"/>
                <a:ea typeface="Canva Sans"/>
                <a:cs typeface="Canva Sans"/>
                <a:sym typeface="Canva Sans"/>
              </a:rPr>
              <a:t>Both custom and template website designs have their advantages, and each can be the right choice depending on the specific needs of your business. If you have the budget and need a highly unique website that sets you apart from the competition, a custom website is worth considering. However, if you’re looking for a cost-effective, quick solution to get your business online, a template-based website may be the ideal option.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507476"/>
            <a:ext cx="18288000" cy="141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Ultimately, the key is to choose the option that aligns with your business’s goals, brand identity, and future growth. Whatever you decide, ensure that your website is user-friendly, mobile-responsive, and optimized for search engines to create the best possible online experience for your visitors.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0" t="-14482" r="0" b="-14482"/>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42605" y="295719"/>
            <a:ext cx="14813266" cy="4302109"/>
          </a:xfrm>
          <a:custGeom>
            <a:avLst/>
            <a:gdLst/>
            <a:ahLst/>
            <a:cxnLst/>
            <a:rect r="r" b="b" t="t" l="l"/>
            <a:pathLst>
              <a:path h="4302109" w="14813266">
                <a:moveTo>
                  <a:pt x="0" y="0"/>
                </a:moveTo>
                <a:lnTo>
                  <a:pt x="14813266" y="0"/>
                </a:lnTo>
                <a:lnTo>
                  <a:pt x="14813266" y="4302109"/>
                </a:lnTo>
                <a:lnTo>
                  <a:pt x="0" y="4302109"/>
                </a:lnTo>
                <a:lnTo>
                  <a:pt x="0" y="0"/>
                </a:lnTo>
                <a:close/>
              </a:path>
            </a:pathLst>
          </a:custGeom>
          <a:blipFill>
            <a:blip r:embed="rId2"/>
            <a:stretch>
              <a:fillRect l="0" t="-23544" r="0" b="-48618"/>
            </a:stretch>
          </a:blipFill>
        </p:spPr>
      </p:sp>
      <p:sp>
        <p:nvSpPr>
          <p:cNvPr name="TextBox 3" id="3"/>
          <p:cNvSpPr txBox="true"/>
          <p:nvPr/>
        </p:nvSpPr>
        <p:spPr>
          <a:xfrm rot="0">
            <a:off x="0" y="6737335"/>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well-designed website does more than just look appealing—it creates an experience that can make or break your business. UX/UI (User Experience/User Interface) plays a critical role in ensuring that your website isn’t just another page on the internet but a powerful tool that drives engagement, builds trust, and, most importantly, retains customers.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21534" y="342105"/>
            <a:ext cx="14576480" cy="4314575"/>
          </a:xfrm>
          <a:custGeom>
            <a:avLst/>
            <a:gdLst/>
            <a:ahLst/>
            <a:cxnLst/>
            <a:rect r="r" b="b" t="t" l="l"/>
            <a:pathLst>
              <a:path h="4314575" w="14576480">
                <a:moveTo>
                  <a:pt x="0" y="0"/>
                </a:moveTo>
                <a:lnTo>
                  <a:pt x="14576480" y="0"/>
                </a:lnTo>
                <a:lnTo>
                  <a:pt x="14576480" y="4314575"/>
                </a:lnTo>
                <a:lnTo>
                  <a:pt x="0" y="4314575"/>
                </a:lnTo>
                <a:lnTo>
                  <a:pt x="0" y="0"/>
                </a:lnTo>
                <a:close/>
              </a:path>
            </a:pathLst>
          </a:custGeom>
          <a:blipFill>
            <a:blip r:embed="rId2"/>
            <a:stretch>
              <a:fillRect l="0" t="-22588" r="0" b="-50028"/>
            </a:stretch>
          </a:blipFill>
        </p:spPr>
      </p:sp>
      <p:sp>
        <p:nvSpPr>
          <p:cNvPr name="TextBox 3" id="3"/>
          <p:cNvSpPr txBox="true"/>
          <p:nvPr/>
        </p:nvSpPr>
        <p:spPr>
          <a:xfrm rot="0">
            <a:off x="0" y="6797844"/>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Importance of User Experience (UX)</a:t>
            </a:r>
          </a:p>
          <a:p>
            <a:pPr algn="ctr">
              <a:lnSpc>
                <a:spcPts val="4373"/>
              </a:lnSpc>
              <a:spcBef>
                <a:spcPct val="0"/>
              </a:spcBef>
            </a:pPr>
            <a:r>
              <a:rPr lang="en-US" sz="2733">
                <a:solidFill>
                  <a:srgbClr val="000000"/>
                </a:solidFill>
                <a:latin typeface="Canva Sans"/>
                <a:ea typeface="Canva Sans"/>
                <a:cs typeface="Canva Sans"/>
                <a:sym typeface="Canva Sans"/>
              </a:rPr>
              <a:t>User Experience (UX) refers to the complete experience a user has while interacting with your website. It encompasses everything from how easy it is to navigate to how intuitive the layout feels.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73564" y="305059"/>
            <a:ext cx="14698730" cy="4493906"/>
          </a:xfrm>
          <a:custGeom>
            <a:avLst/>
            <a:gdLst/>
            <a:ahLst/>
            <a:cxnLst/>
            <a:rect r="r" b="b" t="t" l="l"/>
            <a:pathLst>
              <a:path h="4493906" w="14698730">
                <a:moveTo>
                  <a:pt x="0" y="0"/>
                </a:moveTo>
                <a:lnTo>
                  <a:pt x="14698729" y="0"/>
                </a:lnTo>
                <a:lnTo>
                  <a:pt x="14698729" y="4493905"/>
                </a:lnTo>
                <a:lnTo>
                  <a:pt x="0" y="4493905"/>
                </a:lnTo>
                <a:lnTo>
                  <a:pt x="0" y="0"/>
                </a:lnTo>
                <a:close/>
              </a:path>
            </a:pathLst>
          </a:custGeom>
          <a:blipFill>
            <a:blip r:embed="rId2"/>
            <a:stretch>
              <a:fillRect l="0" t="-12068" r="0" b="-31388"/>
            </a:stretch>
          </a:blipFill>
        </p:spPr>
      </p:sp>
      <p:sp>
        <p:nvSpPr>
          <p:cNvPr name="TextBox 3" id="3"/>
          <p:cNvSpPr txBox="true"/>
          <p:nvPr/>
        </p:nvSpPr>
        <p:spPr>
          <a:xfrm rot="0">
            <a:off x="0" y="6932023"/>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well-optimized UX focuses on understanding the needs and behaviors of users and then designing a website that meets those needs efficiently.</a:t>
            </a:r>
          </a:p>
          <a:p>
            <a:pPr algn="ctr">
              <a:lnSpc>
                <a:spcPts val="4373"/>
              </a:lnSpc>
              <a:spcBef>
                <a:spcPct val="0"/>
              </a:spcBef>
            </a:pPr>
            <a:r>
              <a:rPr lang="en-US" sz="2733">
                <a:solidFill>
                  <a:srgbClr val="000000"/>
                </a:solidFill>
                <a:latin typeface="Canva Sans"/>
                <a:ea typeface="Canva Sans"/>
                <a:cs typeface="Canva Sans"/>
                <a:sym typeface="Canva Sans"/>
              </a:rPr>
              <a:t>Why UX Matters: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59046"/>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Simplifies Navigation: A clear, logical structure helps users find information quickly, reducing frustration and increasing the likelihood that they’ll stay on your site longer.</a:t>
            </a:r>
          </a:p>
          <a:p>
            <a:pPr algn="ctr">
              <a:lnSpc>
                <a:spcPts val="4373"/>
              </a:lnSpc>
              <a:spcBef>
                <a:spcPct val="0"/>
              </a:spcBef>
            </a:pPr>
            <a:r>
              <a:rPr lang="en-US" sz="2733">
                <a:solidFill>
                  <a:srgbClr val="000000"/>
                </a:solidFill>
                <a:latin typeface="Canva Sans"/>
                <a:ea typeface="Canva Sans"/>
                <a:cs typeface="Canva Sans"/>
                <a:sym typeface="Canva Sans"/>
              </a:rPr>
              <a:t>Improves Trust: A website with smooth functionality and a consistent experience helps users feel confident in your brand. If they can easily navigate the site and find the products or services they need, they’re more likely to trust your brand.</a:t>
            </a:r>
          </a:p>
          <a:p>
            <a:pPr algn="ctr">
              <a:lnSpc>
                <a:spcPts val="4373"/>
              </a:lnSpc>
              <a:spcBef>
                <a:spcPct val="0"/>
              </a:spcBef>
            </a:pPr>
            <a:r>
              <a:rPr lang="en-US" sz="2733">
                <a:solidFill>
                  <a:srgbClr val="000000"/>
                </a:solidFill>
                <a:latin typeface="Canva Sans"/>
                <a:ea typeface="Canva Sans"/>
                <a:cs typeface="Canva Sans"/>
                <a:sym typeface="Canva Sans"/>
              </a:rPr>
              <a:t>Reduces Bounce Rate: A poor user experience often results in a high bounce rate, which means visitors leave your site quickly. This negatively affects not only your conversion rates but also your SEO rankings. Websites that are optimized for UX encourage users to stay, explore, and engage.</a:t>
            </a:r>
          </a:p>
          <a:p>
            <a:pPr algn="ctr">
              <a:lnSpc>
                <a:spcPts val="4373"/>
              </a:lnSpc>
              <a:spcBef>
                <a:spcPct val="0"/>
              </a:spcBef>
            </a:pPr>
            <a:r>
              <a:rPr lang="en-US" sz="2733">
                <a:solidFill>
                  <a:srgbClr val="000000"/>
                </a:solidFill>
                <a:latin typeface="Canva Sans"/>
                <a:ea typeface="Canva Sans"/>
                <a:cs typeface="Canva Sans"/>
                <a:sym typeface="Canva Sans"/>
              </a:rPr>
              <a:t>Fosters Loyalty: When users enjoy an easy and enjoyable browsing experience, they’re more likely to return.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2761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Consistent positive experiences can help create loyal customers who come back time and again.</a:t>
            </a:r>
          </a:p>
          <a:p>
            <a:pPr algn="ctr">
              <a:lnSpc>
                <a:spcPts val="4373"/>
              </a:lnSpc>
              <a:spcBef>
                <a:spcPct val="0"/>
              </a:spcBef>
            </a:pPr>
            <a:r>
              <a:rPr lang="en-US" sz="2733">
                <a:solidFill>
                  <a:srgbClr val="000000"/>
                </a:solidFill>
                <a:latin typeface="Canva Sans"/>
                <a:ea typeface="Canva Sans"/>
                <a:cs typeface="Canva Sans"/>
                <a:sym typeface="Canva Sans"/>
              </a:rPr>
              <a:t>The Role of User Interface (UI) Design</a:t>
            </a:r>
          </a:p>
          <a:p>
            <a:pPr algn="ctr">
              <a:lnSpc>
                <a:spcPts val="4373"/>
              </a:lnSpc>
              <a:spcBef>
                <a:spcPct val="0"/>
              </a:spcBef>
            </a:pPr>
            <a:r>
              <a:rPr lang="en-US" sz="2733">
                <a:solidFill>
                  <a:srgbClr val="000000"/>
                </a:solidFill>
                <a:latin typeface="Canva Sans"/>
                <a:ea typeface="Canva Sans"/>
                <a:cs typeface="Canva Sans"/>
                <a:sym typeface="Canva Sans"/>
              </a:rPr>
              <a:t>User Interface (UI) design refers to the visual elements of your website—how buttons, menus, and content are displayed and interact with the user. It’s the “look and feel” of the site, and it’s just as important as UX in creating a seamless experience.</a:t>
            </a:r>
          </a:p>
          <a:p>
            <a:pPr algn="ctr">
              <a:lnSpc>
                <a:spcPts val="4373"/>
              </a:lnSpc>
              <a:spcBef>
                <a:spcPct val="0"/>
              </a:spcBef>
            </a:pPr>
            <a:r>
              <a:rPr lang="en-US" sz="2733">
                <a:solidFill>
                  <a:srgbClr val="000000"/>
                </a:solidFill>
                <a:latin typeface="Canva Sans"/>
                <a:ea typeface="Canva Sans"/>
                <a:cs typeface="Canva Sans"/>
                <a:sym typeface="Canva Sans"/>
              </a:rPr>
              <a:t>Why UI Matters:</a:t>
            </a:r>
          </a:p>
          <a:p>
            <a:pPr algn="ctr">
              <a:lnSpc>
                <a:spcPts val="4373"/>
              </a:lnSpc>
              <a:spcBef>
                <a:spcPct val="0"/>
              </a:spcBef>
            </a:pPr>
            <a:r>
              <a:rPr lang="en-US" sz="2733">
                <a:solidFill>
                  <a:srgbClr val="000000"/>
                </a:solidFill>
                <a:latin typeface="Canva Sans"/>
                <a:ea typeface="Canva Sans"/>
                <a:cs typeface="Canva Sans"/>
                <a:sym typeface="Canva Sans"/>
              </a:rPr>
              <a:t>Aesthetically Pleasing: A visually appealing UI keeps visitors engaged. When users find a website attractive and easy to navigate, they’re more likely to feel positive about your brand and spend more time browsing.</a:t>
            </a:r>
          </a:p>
          <a:p>
            <a:pPr algn="ctr">
              <a:lnSpc>
                <a:spcPts val="4373"/>
              </a:lnSpc>
              <a:spcBef>
                <a:spcPct val="0"/>
              </a:spcBef>
            </a:pPr>
            <a:r>
              <a:rPr lang="en-US" sz="2733">
                <a:solidFill>
                  <a:srgbClr val="000000"/>
                </a:solidFill>
                <a:latin typeface="Canva Sans"/>
                <a:ea typeface="Canva Sans"/>
                <a:cs typeface="Canva Sans"/>
                <a:sym typeface="Canva Sans"/>
              </a:rPr>
              <a:t>Responsive Design: A good UI ensures that your website is mobile-friendly. With more users accessing websites on mobile devices, a responsive design is essential for retaining users across platforms.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01189"/>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Consistency: Consistent color schemes, typography, and layout choices give your site a professional and cohesive feel, which builds brand recognition and trust.</a:t>
            </a:r>
          </a:p>
          <a:p>
            <a:pPr algn="ctr">
              <a:lnSpc>
                <a:spcPts val="4373"/>
              </a:lnSpc>
              <a:spcBef>
                <a:spcPct val="0"/>
              </a:spcBef>
            </a:pPr>
            <a:r>
              <a:rPr lang="en-US" sz="2733">
                <a:solidFill>
                  <a:srgbClr val="000000"/>
                </a:solidFill>
                <a:latin typeface="Canva Sans"/>
                <a:ea typeface="Canva Sans"/>
                <a:cs typeface="Canva Sans"/>
                <a:sym typeface="Canva Sans"/>
              </a:rPr>
              <a:t>Calls to Action (CTAs): UI design also involves strategically placing CTAs to guide users toward actions you want them to take, whether it’s signing up for a newsletter, making a purchase, or contacting you for more information.</a:t>
            </a:r>
          </a:p>
          <a:p>
            <a:pPr algn="ctr">
              <a:lnSpc>
                <a:spcPts val="4373"/>
              </a:lnSpc>
              <a:spcBef>
                <a:spcPct val="0"/>
              </a:spcBef>
            </a:pPr>
            <a:r>
              <a:rPr lang="en-US" sz="2733">
                <a:solidFill>
                  <a:srgbClr val="000000"/>
                </a:solidFill>
                <a:latin typeface="Canva Sans"/>
                <a:ea typeface="Canva Sans"/>
                <a:cs typeface="Canva Sans"/>
                <a:sym typeface="Canva Sans"/>
              </a:rPr>
              <a:t>How UX/UI Affects Customer Retention</a:t>
            </a:r>
          </a:p>
          <a:p>
            <a:pPr algn="ctr">
              <a:lnSpc>
                <a:spcPts val="4373"/>
              </a:lnSpc>
              <a:spcBef>
                <a:spcPct val="0"/>
              </a:spcBef>
            </a:pPr>
            <a:r>
              <a:rPr lang="en-US" sz="2733">
                <a:solidFill>
                  <a:srgbClr val="000000"/>
                </a:solidFill>
                <a:latin typeface="Canva Sans"/>
                <a:ea typeface="Canva Sans"/>
                <a:cs typeface="Canva Sans"/>
                <a:sym typeface="Canva Sans"/>
              </a:rPr>
              <a:t>Customer retention is an essential metric for every business. It’s often cheaper to retain existing customers than to acquire new ones, and it’s also more profitable. Here’s how UX/UI design can directly impact customer retention: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06427"/>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Personalized Experiences: With a deep understanding of user behavior, UX/UI design can offer personalized experiences that cater to the specific needs and interests of your audience. Whether it’s displaying relevant products based on past purchases or offering personalized recommendations, a tailored experience keeps customers engaged and coming back.</a:t>
            </a:r>
          </a:p>
          <a:p>
            <a:pPr algn="ctr">
              <a:lnSpc>
                <a:spcPts val="4373"/>
              </a:lnSpc>
              <a:spcBef>
                <a:spcPct val="0"/>
              </a:spcBef>
            </a:pPr>
            <a:r>
              <a:rPr lang="en-US" sz="2733">
                <a:solidFill>
                  <a:srgbClr val="000000"/>
                </a:solidFill>
                <a:latin typeface="Canva Sans"/>
                <a:ea typeface="Canva Sans"/>
                <a:cs typeface="Canva Sans"/>
                <a:sym typeface="Canva Sans"/>
              </a:rPr>
              <a:t>2. Minimizes Frustration: Users who face difficulties navigating your website—whether due to slow load times, broken links, or complicated checkout processes—are likely to abandon your site and turn to competitors. A well-designed UX/UI minimizes these frustrations, reducing the likelihood of losing customers.</a:t>
            </a:r>
          </a:p>
          <a:p>
            <a:pPr algn="ctr">
              <a:lnSpc>
                <a:spcPts val="4373"/>
              </a:lnSpc>
              <a:spcBef>
                <a:spcPct val="0"/>
              </a:spcBef>
            </a:pPr>
            <a:r>
              <a:rPr lang="en-US" sz="2733">
                <a:solidFill>
                  <a:srgbClr val="000000"/>
                </a:solidFill>
                <a:latin typeface="Canva Sans"/>
                <a:ea typeface="Canva Sans"/>
                <a:cs typeface="Canva Sans"/>
                <a:sym typeface="Canva Sans"/>
              </a:rPr>
              <a:t>3. Improves Conversion Rates: A streamlined, intuitive website with clear calls to action (CTAs) can significantly improve conversion rates.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DAGjZgd976E</dc:identifier>
  <dcterms:modified xsi:type="dcterms:W3CDTF">2011-08-01T06:04:30Z</dcterms:modified>
  <cp:revision>1</cp:revision>
  <dc:title>Why a Well-Designed Website is Critical for Your Brand’s Success: The Impact of UX/UI on Customer Retention</dc:title>
</cp:coreProperties>
</file>