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Alike" charset="1" panose="02000000000000000000"/>
      <p:regular r:id="rId12"/>
    </p:embeddedFont>
    <p:embeddedFont>
      <p:font typeface="Alice" charset="1" panose="00000500000000000000"/>
      <p:regular r:id="rId13"/>
    </p:embeddedFont>
    <p:embeddedFont>
      <p:font typeface="Alike Bold" charset="1" panose="02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11" Target="https://fantasyislandschoolsforkids.com" TargetMode="External" Type="http://schemas.openxmlformats.org/officeDocument/2006/relationships/hyperlink"/><Relationship Id="rId2" Target="../media/image4.jpe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1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BBCCC0"/>
        </a:solidFill>
      </p:bgPr>
    </p:bg>
    <p:spTree>
      <p:nvGrpSpPr>
        <p:cNvPr id="1" name=""/>
        <p:cNvGrpSpPr/>
        <p:nvPr/>
      </p:nvGrpSpPr>
      <p:grpSpPr>
        <a:xfrm>
          <a:off x="0" y="0"/>
          <a:ext cx="0" cy="0"/>
          <a:chOff x="0" y="0"/>
          <a:chExt cx="0" cy="0"/>
        </a:xfrm>
      </p:grpSpPr>
      <p:sp>
        <p:nvSpPr>
          <p:cNvPr name="Freeform 2" id="2"/>
          <p:cNvSpPr/>
          <p:nvPr/>
        </p:nvSpPr>
        <p:spPr>
          <a:xfrm flipH="false" flipV="false" rot="0">
            <a:off x="3082004" y="4357266"/>
            <a:ext cx="12123991" cy="5929734"/>
          </a:xfrm>
          <a:custGeom>
            <a:avLst/>
            <a:gdLst/>
            <a:ahLst/>
            <a:cxnLst/>
            <a:rect r="r" b="b" t="t" l="l"/>
            <a:pathLst>
              <a:path h="5929734" w="12123991">
                <a:moveTo>
                  <a:pt x="0" y="0"/>
                </a:moveTo>
                <a:lnTo>
                  <a:pt x="12123992" y="0"/>
                </a:lnTo>
                <a:lnTo>
                  <a:pt x="12123992" y="5929734"/>
                </a:lnTo>
                <a:lnTo>
                  <a:pt x="0" y="59297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0"/>
            <a:ext cx="18288000" cy="3191833"/>
            <a:chOff x="0" y="0"/>
            <a:chExt cx="4816593" cy="840647"/>
          </a:xfrm>
        </p:grpSpPr>
        <p:sp>
          <p:nvSpPr>
            <p:cNvPr name="Freeform 4" id="4"/>
            <p:cNvSpPr/>
            <p:nvPr/>
          </p:nvSpPr>
          <p:spPr>
            <a:xfrm flipH="false" flipV="false" rot="0">
              <a:off x="0" y="0"/>
              <a:ext cx="4816592" cy="840647"/>
            </a:xfrm>
            <a:custGeom>
              <a:avLst/>
              <a:gdLst/>
              <a:ahLst/>
              <a:cxnLst/>
              <a:rect r="r" b="b" t="t" l="l"/>
              <a:pathLst>
                <a:path h="840647" w="4816592">
                  <a:moveTo>
                    <a:pt x="0" y="0"/>
                  </a:moveTo>
                  <a:lnTo>
                    <a:pt x="4816592" y="0"/>
                  </a:lnTo>
                  <a:lnTo>
                    <a:pt x="4816592" y="840647"/>
                  </a:lnTo>
                  <a:lnTo>
                    <a:pt x="0" y="840647"/>
                  </a:lnTo>
                  <a:close/>
                </a:path>
              </a:pathLst>
            </a:custGeom>
            <a:solidFill>
              <a:srgbClr val="F6FBFB"/>
            </a:solidFill>
          </p:spPr>
        </p:sp>
        <p:sp>
          <p:nvSpPr>
            <p:cNvPr name="TextBox 5" id="5"/>
            <p:cNvSpPr txBox="true"/>
            <p:nvPr/>
          </p:nvSpPr>
          <p:spPr>
            <a:xfrm>
              <a:off x="0" y="-38100"/>
              <a:ext cx="4816593" cy="878747"/>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4307869" y="748880"/>
            <a:ext cx="8372000" cy="2074922"/>
          </a:xfrm>
          <a:custGeom>
            <a:avLst/>
            <a:gdLst/>
            <a:ahLst/>
            <a:cxnLst/>
            <a:rect r="r" b="b" t="t" l="l"/>
            <a:pathLst>
              <a:path h="2074922" w="8372000">
                <a:moveTo>
                  <a:pt x="0" y="0"/>
                </a:moveTo>
                <a:lnTo>
                  <a:pt x="8372001" y="0"/>
                </a:lnTo>
                <a:lnTo>
                  <a:pt x="8372001" y="2074922"/>
                </a:lnTo>
                <a:lnTo>
                  <a:pt x="0" y="2074922"/>
                </a:lnTo>
                <a:lnTo>
                  <a:pt x="0" y="0"/>
                </a:lnTo>
                <a:close/>
              </a:path>
            </a:pathLst>
          </a:custGeom>
          <a:blipFill>
            <a:blip r:embed="rId4"/>
            <a:stretch>
              <a:fillRect l="0" t="-135107" r="0" b="-168377"/>
            </a:stretch>
          </a:blipFill>
        </p:spPr>
      </p:sp>
      <p:sp>
        <p:nvSpPr>
          <p:cNvPr name="TextBox 7" id="7"/>
          <p:cNvSpPr txBox="true"/>
          <p:nvPr/>
        </p:nvSpPr>
        <p:spPr>
          <a:xfrm rot="0">
            <a:off x="4307869" y="6019478"/>
            <a:ext cx="9672261" cy="8628418"/>
          </a:xfrm>
          <a:prstGeom prst="rect">
            <a:avLst/>
          </a:prstGeom>
        </p:spPr>
        <p:txBody>
          <a:bodyPr anchor="t" rtlCol="false" tIns="0" lIns="0" bIns="0" rIns="0">
            <a:spAutoFit/>
          </a:bodyPr>
          <a:lstStyle/>
          <a:p>
            <a:pPr algn="ctr">
              <a:lnSpc>
                <a:spcPts val="6892"/>
              </a:lnSpc>
            </a:pPr>
            <a:r>
              <a:rPr lang="en-US" sz="4923" spc="-54">
                <a:solidFill>
                  <a:srgbClr val="F6FBFB"/>
                </a:solidFill>
                <a:latin typeface="Alike"/>
                <a:ea typeface="Alike"/>
                <a:cs typeface="Alike"/>
                <a:sym typeface="Alike"/>
              </a:rPr>
              <a:t>How Virtual Vaulting Solves Cash Safety Worries in Vegas Casinos</a:t>
            </a: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pPr>
          </a:p>
          <a:p>
            <a:pPr algn="ctr">
              <a:lnSpc>
                <a:spcPts val="6892"/>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BBCCC0"/>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0186788" y="3392387"/>
            <a:ext cx="7550309" cy="3948182"/>
          </a:xfrm>
          <a:custGeom>
            <a:avLst/>
            <a:gdLst/>
            <a:ahLst/>
            <a:cxnLst/>
            <a:rect r="r" b="b" t="t" l="l"/>
            <a:pathLst>
              <a:path h="3948182" w="7550309">
                <a:moveTo>
                  <a:pt x="0" y="0"/>
                </a:moveTo>
                <a:lnTo>
                  <a:pt x="7550309" y="0"/>
                </a:lnTo>
                <a:lnTo>
                  <a:pt x="7550309" y="3948182"/>
                </a:lnTo>
                <a:lnTo>
                  <a:pt x="0" y="3948182"/>
                </a:lnTo>
                <a:lnTo>
                  <a:pt x="0" y="0"/>
                </a:lnTo>
                <a:close/>
              </a:path>
            </a:pathLst>
          </a:custGeom>
          <a:blipFill>
            <a:blip r:embed="rId3"/>
            <a:stretch>
              <a:fillRect l="0" t="0" r="0" b="0"/>
            </a:stretch>
          </a:blipFill>
        </p:spPr>
      </p:sp>
      <p:sp>
        <p:nvSpPr>
          <p:cNvPr name="TextBox 4" id="4"/>
          <p:cNvSpPr txBox="true"/>
          <p:nvPr/>
        </p:nvSpPr>
        <p:spPr>
          <a:xfrm rot="0">
            <a:off x="783027" y="3287612"/>
            <a:ext cx="8704913" cy="5868977"/>
          </a:xfrm>
          <a:prstGeom prst="rect">
            <a:avLst/>
          </a:prstGeom>
        </p:spPr>
        <p:txBody>
          <a:bodyPr anchor="t" rtlCol="false" tIns="0" lIns="0" bIns="0" rIns="0">
            <a:spAutoFit/>
          </a:bodyPr>
          <a:lstStyle/>
          <a:p>
            <a:pPr algn="just">
              <a:lnSpc>
                <a:spcPts val="4701"/>
              </a:lnSpc>
            </a:pPr>
            <a:r>
              <a:rPr lang="en-US" sz="3134" spc="-9">
                <a:solidFill>
                  <a:srgbClr val="000000"/>
                </a:solidFill>
                <a:latin typeface="Alice"/>
                <a:ea typeface="Alice"/>
                <a:cs typeface="Alice"/>
                <a:sym typeface="Alice"/>
              </a:rPr>
              <a:t>The days of one-size-fits-all test preparation are over. In an educational climate increasingly defined by personalization, adaptability, and evidence-based learning, students expect more than worksheets and word lists. They want guidance that recognizes who they are—how they learn, what motivates them, and where their growth potential lies.</a:t>
            </a:r>
          </a:p>
          <a:p>
            <a:pPr algn="just">
              <a:lnSpc>
                <a:spcPts val="4701"/>
              </a:lnSpc>
            </a:pPr>
          </a:p>
          <a:p>
            <a:pPr algn="just">
              <a:lnSpc>
                <a:spcPts val="4701"/>
              </a:lnSpc>
              <a:spcBef>
                <a:spcPct val="0"/>
              </a:spcBef>
            </a:pPr>
          </a:p>
        </p:txBody>
      </p:sp>
      <p:sp>
        <p:nvSpPr>
          <p:cNvPr name="TextBox 5" id="5"/>
          <p:cNvSpPr txBox="true"/>
          <p:nvPr/>
        </p:nvSpPr>
        <p:spPr>
          <a:xfrm rot="0">
            <a:off x="1249752" y="500670"/>
            <a:ext cx="15788496" cy="2725420"/>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Rethinking Test Prep in an Era of Individualized Learning</a:t>
            </a:r>
          </a:p>
          <a:p>
            <a:pPr algn="ctr">
              <a:lnSpc>
                <a:spcPts val="7279"/>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BBCCC0"/>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9848681" y="3647915"/>
            <a:ext cx="7634250" cy="3827259"/>
          </a:xfrm>
          <a:custGeom>
            <a:avLst/>
            <a:gdLst/>
            <a:ahLst/>
            <a:cxnLst/>
            <a:rect r="r" b="b" t="t" l="l"/>
            <a:pathLst>
              <a:path h="3827259" w="7634250">
                <a:moveTo>
                  <a:pt x="0" y="0"/>
                </a:moveTo>
                <a:lnTo>
                  <a:pt x="7634251" y="0"/>
                </a:lnTo>
                <a:lnTo>
                  <a:pt x="7634251" y="3827259"/>
                </a:lnTo>
                <a:lnTo>
                  <a:pt x="0" y="3827259"/>
                </a:lnTo>
                <a:lnTo>
                  <a:pt x="0" y="0"/>
                </a:lnTo>
                <a:close/>
              </a:path>
            </a:pathLst>
          </a:custGeom>
          <a:blipFill>
            <a:blip r:embed="rId3"/>
            <a:stretch>
              <a:fillRect l="-26651" t="0" r="0" b="0"/>
            </a:stretch>
          </a:blipFill>
        </p:spPr>
      </p:sp>
      <p:sp>
        <p:nvSpPr>
          <p:cNvPr name="TextBox 4" id="4"/>
          <p:cNvSpPr txBox="true"/>
          <p:nvPr/>
        </p:nvSpPr>
        <p:spPr>
          <a:xfrm rot="0">
            <a:off x="1248369" y="547069"/>
            <a:ext cx="15788496" cy="1801495"/>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Why Human Connection Still Outperforms Algorithms</a:t>
            </a:r>
          </a:p>
        </p:txBody>
      </p:sp>
      <p:sp>
        <p:nvSpPr>
          <p:cNvPr name="TextBox 5" id="5"/>
          <p:cNvSpPr txBox="true"/>
          <p:nvPr/>
        </p:nvSpPr>
        <p:spPr>
          <a:xfrm rot="0">
            <a:off x="1028700" y="3581240"/>
            <a:ext cx="8113917" cy="5677060"/>
          </a:xfrm>
          <a:prstGeom prst="rect">
            <a:avLst/>
          </a:prstGeom>
        </p:spPr>
        <p:txBody>
          <a:bodyPr anchor="t" rtlCol="false" tIns="0" lIns="0" bIns="0" rIns="0">
            <a:spAutoFit/>
          </a:bodyPr>
          <a:lstStyle/>
          <a:p>
            <a:pPr algn="just">
              <a:lnSpc>
                <a:spcPts val="4366"/>
              </a:lnSpc>
              <a:spcBef>
                <a:spcPct val="0"/>
              </a:spcBef>
            </a:pPr>
            <a:r>
              <a:rPr lang="en-US" sz="3118" spc="-9">
                <a:solidFill>
                  <a:srgbClr val="000000"/>
                </a:solidFill>
                <a:latin typeface="Alice"/>
                <a:ea typeface="Alice"/>
                <a:cs typeface="Alice"/>
                <a:sym typeface="Alice"/>
              </a:rPr>
              <a:t>F</a:t>
            </a:r>
            <a:r>
              <a:rPr lang="en-US" sz="3118" spc="-9">
                <a:solidFill>
                  <a:srgbClr val="000000"/>
                </a:solidFill>
                <a:latin typeface="Alice"/>
                <a:ea typeface="Alice"/>
                <a:cs typeface="Alice"/>
                <a:sym typeface="Alice"/>
              </a:rPr>
              <a:t>rontline workers face more pressure during peak hours. They handle cash fast. They move in crowded rooms. They face long lines and quick hands. Virtual vaulting helps cut risk for them. Staff touch cash less. They only place funds in the device, follow a quick step, and move on. The cash stays locked right away.</a:t>
            </a:r>
          </a:p>
          <a:p>
            <a:pPr algn="just">
              <a:lnSpc>
                <a:spcPts val="4366"/>
              </a:lnSpc>
              <a:spcBef>
                <a:spcPct val="0"/>
              </a:spcBef>
            </a:pPr>
          </a:p>
          <a:p>
            <a:pPr algn="just">
              <a:lnSpc>
                <a:spcPts val="5066"/>
              </a:lnSpc>
              <a:spcBef>
                <a:spcPct val="0"/>
              </a:spcBef>
            </a:pPr>
          </a:p>
          <a:p>
            <a:pPr algn="just">
              <a:lnSpc>
                <a:spcPts val="5066"/>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BBCCC0"/>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2938285"/>
          </a:xfrm>
          <a:custGeom>
            <a:avLst/>
            <a:gdLst/>
            <a:ahLst/>
            <a:cxnLst/>
            <a:rect r="r" b="b" t="t" l="l"/>
            <a:pathLst>
              <a:path h="2938285" w="18288000">
                <a:moveTo>
                  <a:pt x="0" y="0"/>
                </a:moveTo>
                <a:lnTo>
                  <a:pt x="18288000" y="0"/>
                </a:lnTo>
                <a:lnTo>
                  <a:pt x="18288000" y="2938285"/>
                </a:lnTo>
                <a:lnTo>
                  <a:pt x="0" y="2938285"/>
                </a:lnTo>
                <a:lnTo>
                  <a:pt x="0" y="0"/>
                </a:lnTo>
                <a:close/>
              </a:path>
            </a:pathLst>
          </a:custGeom>
          <a:blipFill>
            <a:blip r:embed="rId2"/>
            <a:stretch>
              <a:fillRect l="0" t="-261201" r="0" b="-261201"/>
            </a:stretch>
          </a:blipFill>
        </p:spPr>
      </p:sp>
      <p:sp>
        <p:nvSpPr>
          <p:cNvPr name="Freeform 3" id="3"/>
          <p:cNvSpPr/>
          <p:nvPr/>
        </p:nvSpPr>
        <p:spPr>
          <a:xfrm flipH="false" flipV="false" rot="0">
            <a:off x="10353310" y="3436830"/>
            <a:ext cx="5878759" cy="5358446"/>
          </a:xfrm>
          <a:custGeom>
            <a:avLst/>
            <a:gdLst/>
            <a:ahLst/>
            <a:cxnLst/>
            <a:rect r="r" b="b" t="t" l="l"/>
            <a:pathLst>
              <a:path h="5358446" w="5878759">
                <a:moveTo>
                  <a:pt x="0" y="0"/>
                </a:moveTo>
                <a:lnTo>
                  <a:pt x="5878759" y="0"/>
                </a:lnTo>
                <a:lnTo>
                  <a:pt x="5878759" y="5358446"/>
                </a:lnTo>
                <a:lnTo>
                  <a:pt x="0" y="5358446"/>
                </a:lnTo>
                <a:lnTo>
                  <a:pt x="0" y="0"/>
                </a:lnTo>
                <a:close/>
              </a:path>
            </a:pathLst>
          </a:custGeom>
          <a:blipFill>
            <a:blip r:embed="rId3"/>
            <a:stretch>
              <a:fillRect l="0" t="0" r="0" b="0"/>
            </a:stretch>
          </a:blipFill>
        </p:spPr>
      </p:sp>
      <p:sp>
        <p:nvSpPr>
          <p:cNvPr name="TextBox 4" id="4"/>
          <p:cNvSpPr txBox="true"/>
          <p:nvPr/>
        </p:nvSpPr>
        <p:spPr>
          <a:xfrm rot="0">
            <a:off x="571500" y="3600684"/>
            <a:ext cx="8115300" cy="6478446"/>
          </a:xfrm>
          <a:prstGeom prst="rect">
            <a:avLst/>
          </a:prstGeom>
        </p:spPr>
        <p:txBody>
          <a:bodyPr anchor="t" rtlCol="false" tIns="0" lIns="0" bIns="0" rIns="0">
            <a:spAutoFit/>
          </a:bodyPr>
          <a:lstStyle/>
          <a:p>
            <a:pPr algn="just">
              <a:lnSpc>
                <a:spcPts val="4653"/>
              </a:lnSpc>
            </a:pPr>
            <a:r>
              <a:rPr lang="en-US" sz="3102" spc="-9">
                <a:solidFill>
                  <a:srgbClr val="000000"/>
                </a:solidFill>
                <a:latin typeface="Alice"/>
                <a:ea typeface="Alice"/>
                <a:cs typeface="Alice"/>
                <a:sym typeface="Alice"/>
              </a:rPr>
              <a:t>Each deposit goes into a digital record. You get a time stamp. You get the amount. You get the user ID. Y</a:t>
            </a:r>
            <a:r>
              <a:rPr lang="en-US" sz="3102" spc="-9" u="none">
                <a:solidFill>
                  <a:srgbClr val="000000"/>
                </a:solidFill>
                <a:latin typeface="Alice"/>
                <a:ea typeface="Alice"/>
                <a:cs typeface="Alice"/>
                <a:sym typeface="Alice"/>
              </a:rPr>
              <a:t>ou get</a:t>
            </a:r>
            <a:r>
              <a:rPr lang="en-US" sz="3102" spc="-9">
                <a:solidFill>
                  <a:srgbClr val="000000"/>
                </a:solidFill>
                <a:latin typeface="Alice"/>
                <a:ea typeface="Alice"/>
                <a:cs typeface="Alice"/>
                <a:sym typeface="Alice"/>
              </a:rPr>
              <a:t> simple logs that match your floor activity. Strong records also prevent disputes. If a deposit shows a mismatch, the system helps trace the event and the user. Teams solve issues faster with less stress.</a:t>
            </a:r>
          </a:p>
          <a:p>
            <a:pPr algn="just">
              <a:lnSpc>
                <a:spcPts val="4653"/>
              </a:lnSpc>
            </a:pPr>
          </a:p>
          <a:p>
            <a:pPr algn="just">
              <a:lnSpc>
                <a:spcPts val="4653"/>
              </a:lnSpc>
            </a:pPr>
          </a:p>
          <a:p>
            <a:pPr algn="just">
              <a:lnSpc>
                <a:spcPts val="4653"/>
              </a:lnSpc>
            </a:pPr>
          </a:p>
        </p:txBody>
      </p:sp>
      <p:sp>
        <p:nvSpPr>
          <p:cNvPr name="TextBox 5" id="5"/>
          <p:cNvSpPr txBox="true"/>
          <p:nvPr/>
        </p:nvSpPr>
        <p:spPr>
          <a:xfrm rot="0">
            <a:off x="1431347" y="547069"/>
            <a:ext cx="15425307" cy="1801495"/>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Clear Records Make Audits Faster</a:t>
            </a:r>
          </a:p>
          <a:p>
            <a:pPr algn="ctr">
              <a:lnSpc>
                <a:spcPts val="7279"/>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BBCCC0"/>
        </a:solidFill>
      </p:bgPr>
    </p:bg>
    <p:spTree>
      <p:nvGrpSpPr>
        <p:cNvPr id="1" name=""/>
        <p:cNvGrpSpPr/>
        <p:nvPr/>
      </p:nvGrpSpPr>
      <p:grpSpPr>
        <a:xfrm>
          <a:off x="0" y="0"/>
          <a:ext cx="0" cy="0"/>
          <a:chOff x="0" y="0"/>
          <a:chExt cx="0" cy="0"/>
        </a:xfrm>
      </p:grpSpPr>
      <p:sp>
        <p:nvSpPr>
          <p:cNvPr name="Freeform 2" id="2"/>
          <p:cNvSpPr/>
          <p:nvPr/>
        </p:nvSpPr>
        <p:spPr>
          <a:xfrm flipH="false" flipV="false" rot="0">
            <a:off x="0" y="-44044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10139621" y="3522992"/>
            <a:ext cx="7398798" cy="4161824"/>
          </a:xfrm>
          <a:custGeom>
            <a:avLst/>
            <a:gdLst/>
            <a:ahLst/>
            <a:cxnLst/>
            <a:rect r="r" b="b" t="t" l="l"/>
            <a:pathLst>
              <a:path h="4161824" w="7398798">
                <a:moveTo>
                  <a:pt x="0" y="0"/>
                </a:moveTo>
                <a:lnTo>
                  <a:pt x="7398798" y="0"/>
                </a:lnTo>
                <a:lnTo>
                  <a:pt x="7398798" y="4161825"/>
                </a:lnTo>
                <a:lnTo>
                  <a:pt x="0" y="4161825"/>
                </a:lnTo>
                <a:lnTo>
                  <a:pt x="0" y="0"/>
                </a:lnTo>
                <a:close/>
              </a:path>
            </a:pathLst>
          </a:custGeom>
          <a:blipFill>
            <a:blip r:embed="rId3"/>
            <a:stretch>
              <a:fillRect l="0" t="0" r="0" b="0"/>
            </a:stretch>
          </a:blipFill>
        </p:spPr>
      </p:sp>
      <p:sp>
        <p:nvSpPr>
          <p:cNvPr name="TextBox 4" id="4"/>
          <p:cNvSpPr txBox="true"/>
          <p:nvPr/>
        </p:nvSpPr>
        <p:spPr>
          <a:xfrm rot="0">
            <a:off x="1028700" y="3176157"/>
            <a:ext cx="8219854" cy="6574466"/>
          </a:xfrm>
          <a:prstGeom prst="rect">
            <a:avLst/>
          </a:prstGeom>
        </p:spPr>
        <p:txBody>
          <a:bodyPr anchor="t" rtlCol="false" tIns="0" lIns="0" bIns="0" rIns="0">
            <a:spAutoFit/>
          </a:bodyPr>
          <a:lstStyle/>
          <a:p>
            <a:pPr algn="just">
              <a:lnSpc>
                <a:spcPts val="4787"/>
              </a:lnSpc>
            </a:pPr>
            <a:r>
              <a:rPr lang="en-US" sz="3191" spc="-9">
                <a:solidFill>
                  <a:srgbClr val="000000"/>
                </a:solidFill>
                <a:latin typeface="Alice"/>
                <a:ea typeface="Alice"/>
                <a:cs typeface="Alice"/>
                <a:sym typeface="Alice"/>
              </a:rPr>
              <a:t>The secure</a:t>
            </a:r>
            <a:r>
              <a:rPr lang="en-US" sz="3191" spc="-9">
                <a:solidFill>
                  <a:srgbClr val="000000"/>
                </a:solidFill>
                <a:latin typeface="Alice"/>
                <a:ea typeface="Alice"/>
                <a:cs typeface="Alice"/>
                <a:sym typeface="Alice"/>
              </a:rPr>
              <a:t> device holds funds until armored teams arrive. Those teams move the sealed cash to safe offsite locations. Many casinos also pair their virtual vault with added storage systems such as Arizona Vault and Safe Deposit Box for improved protection of high value items. It gives casinos two layers of safety. Onsite security plus offsite storage.</a:t>
            </a:r>
          </a:p>
          <a:p>
            <a:pPr algn="just">
              <a:lnSpc>
                <a:spcPts val="4787"/>
              </a:lnSpc>
            </a:pPr>
          </a:p>
          <a:p>
            <a:pPr algn="just">
              <a:lnSpc>
                <a:spcPts val="4787"/>
              </a:lnSpc>
            </a:pPr>
          </a:p>
          <a:p>
            <a:pPr algn="just">
              <a:lnSpc>
                <a:spcPts val="4787"/>
              </a:lnSpc>
            </a:pPr>
          </a:p>
        </p:txBody>
      </p:sp>
      <p:sp>
        <p:nvSpPr>
          <p:cNvPr name="TextBox 5" id="5"/>
          <p:cNvSpPr txBox="true"/>
          <p:nvPr/>
        </p:nvSpPr>
        <p:spPr>
          <a:xfrm rot="0">
            <a:off x="1253900" y="547069"/>
            <a:ext cx="15788496" cy="1801495"/>
          </a:xfrm>
          <a:prstGeom prst="rect">
            <a:avLst/>
          </a:prstGeom>
        </p:spPr>
        <p:txBody>
          <a:bodyPr anchor="t" rtlCol="false" tIns="0" lIns="0" bIns="0" rIns="0">
            <a:spAutoFit/>
          </a:bodyPr>
          <a:lstStyle/>
          <a:p>
            <a:pPr algn="ctr">
              <a:lnSpc>
                <a:spcPts val="7279"/>
              </a:lnSpc>
            </a:pPr>
            <a:r>
              <a:rPr lang="en-US" sz="5199" spc="-15">
                <a:solidFill>
                  <a:srgbClr val="2D2D2D"/>
                </a:solidFill>
                <a:latin typeface="Alike Bold"/>
                <a:ea typeface="Alike Bold"/>
                <a:cs typeface="Alike Bold"/>
                <a:sym typeface="Alike Bold"/>
              </a:rPr>
              <a:t>How It Connects With External Storage</a:t>
            </a:r>
          </a:p>
          <a:p>
            <a:pPr algn="ctr">
              <a:lnSpc>
                <a:spcPts val="727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BBCCC0"/>
        </a:solidFill>
      </p:bgPr>
    </p:bg>
    <p:spTree>
      <p:nvGrpSpPr>
        <p:cNvPr id="1" name=""/>
        <p:cNvGrpSpPr/>
        <p:nvPr/>
      </p:nvGrpSpPr>
      <p:grpSpPr>
        <a:xfrm>
          <a:off x="0" y="0"/>
          <a:ext cx="0" cy="0"/>
          <a:chOff x="0" y="0"/>
          <a:chExt cx="0" cy="0"/>
        </a:xfrm>
      </p:grpSpPr>
      <p:sp>
        <p:nvSpPr>
          <p:cNvPr name="Freeform 2" id="2"/>
          <p:cNvSpPr/>
          <p:nvPr/>
        </p:nvSpPr>
        <p:spPr>
          <a:xfrm flipH="false" flipV="false" rot="0">
            <a:off x="0" y="17633"/>
            <a:ext cx="18288000" cy="2938285"/>
          </a:xfrm>
          <a:custGeom>
            <a:avLst/>
            <a:gdLst/>
            <a:ahLst/>
            <a:cxnLst/>
            <a:rect r="r" b="b" t="t" l="l"/>
            <a:pathLst>
              <a:path h="2938285" w="18288000">
                <a:moveTo>
                  <a:pt x="0" y="0"/>
                </a:moveTo>
                <a:lnTo>
                  <a:pt x="18288000" y="0"/>
                </a:lnTo>
                <a:lnTo>
                  <a:pt x="18288000" y="2938286"/>
                </a:lnTo>
                <a:lnTo>
                  <a:pt x="0" y="2938286"/>
                </a:lnTo>
                <a:lnTo>
                  <a:pt x="0" y="0"/>
                </a:lnTo>
                <a:close/>
              </a:path>
            </a:pathLst>
          </a:custGeom>
          <a:blipFill>
            <a:blip r:embed="rId2"/>
            <a:stretch>
              <a:fillRect l="0" t="-261201" r="0" b="-261201"/>
            </a:stretch>
          </a:blipFill>
        </p:spPr>
      </p:sp>
      <p:sp>
        <p:nvSpPr>
          <p:cNvPr name="Freeform 3" id="3"/>
          <p:cNvSpPr/>
          <p:nvPr/>
        </p:nvSpPr>
        <p:spPr>
          <a:xfrm flipH="false" flipV="false" rot="0">
            <a:off x="0" y="8205720"/>
            <a:ext cx="18288000" cy="2039651"/>
          </a:xfrm>
          <a:custGeom>
            <a:avLst/>
            <a:gdLst/>
            <a:ahLst/>
            <a:cxnLst/>
            <a:rect r="r" b="b" t="t" l="l"/>
            <a:pathLst>
              <a:path h="2039651" w="18288000">
                <a:moveTo>
                  <a:pt x="0" y="0"/>
                </a:moveTo>
                <a:lnTo>
                  <a:pt x="18288000" y="0"/>
                </a:lnTo>
                <a:lnTo>
                  <a:pt x="18288000" y="2039651"/>
                </a:lnTo>
                <a:lnTo>
                  <a:pt x="0" y="2039651"/>
                </a:lnTo>
                <a:lnTo>
                  <a:pt x="0" y="0"/>
                </a:lnTo>
                <a:close/>
              </a:path>
            </a:pathLst>
          </a:custGeom>
          <a:blipFill>
            <a:blip r:embed="rId2"/>
            <a:stretch>
              <a:fillRect l="0" t="-420341" r="0" b="-376282"/>
            </a:stretch>
          </a:blipFill>
        </p:spPr>
      </p:sp>
      <p:sp>
        <p:nvSpPr>
          <p:cNvPr name="Freeform 4" id="4"/>
          <p:cNvSpPr/>
          <p:nvPr/>
        </p:nvSpPr>
        <p:spPr>
          <a:xfrm flipH="false" flipV="false" rot="0">
            <a:off x="5924818" y="3585178"/>
            <a:ext cx="582346" cy="582346"/>
          </a:xfrm>
          <a:custGeom>
            <a:avLst/>
            <a:gdLst/>
            <a:ahLst/>
            <a:cxnLst/>
            <a:rect r="r" b="b" t="t" l="l"/>
            <a:pathLst>
              <a:path h="582346" w="582346">
                <a:moveTo>
                  <a:pt x="0" y="0"/>
                </a:moveTo>
                <a:lnTo>
                  <a:pt x="582346" y="0"/>
                </a:lnTo>
                <a:lnTo>
                  <a:pt x="582346" y="582346"/>
                </a:lnTo>
                <a:lnTo>
                  <a:pt x="0" y="5823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976587" y="4725497"/>
            <a:ext cx="418003" cy="836006"/>
          </a:xfrm>
          <a:custGeom>
            <a:avLst/>
            <a:gdLst/>
            <a:ahLst/>
            <a:cxnLst/>
            <a:rect r="r" b="b" t="t" l="l"/>
            <a:pathLst>
              <a:path h="836006" w="418003">
                <a:moveTo>
                  <a:pt x="0" y="0"/>
                </a:moveTo>
                <a:lnTo>
                  <a:pt x="418002" y="0"/>
                </a:lnTo>
                <a:lnTo>
                  <a:pt x="418002" y="836006"/>
                </a:lnTo>
                <a:lnTo>
                  <a:pt x="0" y="83600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5876645" y="5938141"/>
            <a:ext cx="678691" cy="678691"/>
          </a:xfrm>
          <a:custGeom>
            <a:avLst/>
            <a:gdLst/>
            <a:ahLst/>
            <a:cxnLst/>
            <a:rect r="r" b="b" t="t" l="l"/>
            <a:pathLst>
              <a:path h="678691" w="678691">
                <a:moveTo>
                  <a:pt x="0" y="0"/>
                </a:moveTo>
                <a:lnTo>
                  <a:pt x="678691" y="0"/>
                </a:lnTo>
                <a:lnTo>
                  <a:pt x="678691" y="678691"/>
                </a:lnTo>
                <a:lnTo>
                  <a:pt x="0" y="6786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5825580" y="7197857"/>
            <a:ext cx="780820" cy="780820"/>
          </a:xfrm>
          <a:custGeom>
            <a:avLst/>
            <a:gdLst/>
            <a:ahLst/>
            <a:cxnLst/>
            <a:rect r="r" b="b" t="t" l="l"/>
            <a:pathLst>
              <a:path h="780820" w="780820">
                <a:moveTo>
                  <a:pt x="0" y="0"/>
                </a:moveTo>
                <a:lnTo>
                  <a:pt x="780821" y="0"/>
                </a:lnTo>
                <a:lnTo>
                  <a:pt x="780821" y="780821"/>
                </a:lnTo>
                <a:lnTo>
                  <a:pt x="0" y="78082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8" id="8"/>
          <p:cNvSpPr txBox="true"/>
          <p:nvPr/>
        </p:nvSpPr>
        <p:spPr>
          <a:xfrm rot="0">
            <a:off x="5896243" y="1171575"/>
            <a:ext cx="6495514" cy="1070042"/>
          </a:xfrm>
          <a:prstGeom prst="rect">
            <a:avLst/>
          </a:prstGeom>
        </p:spPr>
        <p:txBody>
          <a:bodyPr anchor="t" rtlCol="false" tIns="0" lIns="0" bIns="0" rIns="0">
            <a:spAutoFit/>
          </a:bodyPr>
          <a:lstStyle/>
          <a:p>
            <a:pPr algn="ctr">
              <a:lnSpc>
                <a:spcPts val="8000"/>
              </a:lnSpc>
            </a:pPr>
            <a:r>
              <a:rPr lang="en-US" sz="8000">
                <a:solidFill>
                  <a:srgbClr val="000000"/>
                </a:solidFill>
                <a:latin typeface="Alike Bold"/>
                <a:ea typeface="Alike Bold"/>
                <a:cs typeface="Alike Bold"/>
                <a:sym typeface="Alike Bold"/>
              </a:rPr>
              <a:t>CONTACT US</a:t>
            </a:r>
          </a:p>
        </p:txBody>
      </p:sp>
      <p:sp>
        <p:nvSpPr>
          <p:cNvPr name="TextBox 9" id="9"/>
          <p:cNvSpPr txBox="true"/>
          <p:nvPr/>
        </p:nvSpPr>
        <p:spPr>
          <a:xfrm rot="0">
            <a:off x="7144710" y="4743126"/>
            <a:ext cx="10801840" cy="514350"/>
          </a:xfrm>
          <a:prstGeom prst="rect">
            <a:avLst/>
          </a:prstGeom>
        </p:spPr>
        <p:txBody>
          <a:bodyPr anchor="t" rtlCol="false" tIns="0" lIns="0" bIns="0" rIns="0">
            <a:spAutoFit/>
          </a:bodyPr>
          <a:lstStyle/>
          <a:p>
            <a:pPr algn="l">
              <a:lnSpc>
                <a:spcPts val="4200"/>
              </a:lnSpc>
            </a:pPr>
            <a:r>
              <a:rPr lang="en-US" sz="3000">
                <a:solidFill>
                  <a:srgbClr val="000000"/>
                </a:solidFill>
                <a:latin typeface="Alike"/>
                <a:ea typeface="Alike"/>
                <a:cs typeface="Alike"/>
                <a:sym typeface="Alike"/>
              </a:rPr>
              <a:t>P.O.Box 227267 Los Angeles, CA 90022</a:t>
            </a:r>
          </a:p>
        </p:txBody>
      </p:sp>
      <p:sp>
        <p:nvSpPr>
          <p:cNvPr name="TextBox 10" id="10"/>
          <p:cNvSpPr txBox="true"/>
          <p:nvPr/>
        </p:nvSpPr>
        <p:spPr>
          <a:xfrm rot="0">
            <a:off x="7144710" y="5985766"/>
            <a:ext cx="3073476" cy="1047750"/>
          </a:xfrm>
          <a:prstGeom prst="rect">
            <a:avLst/>
          </a:prstGeom>
        </p:spPr>
        <p:txBody>
          <a:bodyPr anchor="t" rtlCol="false" tIns="0" lIns="0" bIns="0" rIns="0">
            <a:spAutoFit/>
          </a:bodyPr>
          <a:lstStyle/>
          <a:p>
            <a:pPr algn="l">
              <a:lnSpc>
                <a:spcPts val="4200"/>
              </a:lnSpc>
            </a:pPr>
            <a:r>
              <a:rPr lang="en-US" sz="3000">
                <a:solidFill>
                  <a:srgbClr val="000000"/>
                </a:solidFill>
                <a:latin typeface="Alike"/>
                <a:ea typeface="Alike"/>
                <a:cs typeface="Alike"/>
                <a:sym typeface="Alike"/>
              </a:rPr>
              <a:t>(562)-(948)-(1446)</a:t>
            </a:r>
          </a:p>
          <a:p>
            <a:pPr algn="l">
              <a:lnSpc>
                <a:spcPts val="4200"/>
              </a:lnSpc>
            </a:pPr>
          </a:p>
        </p:txBody>
      </p:sp>
      <p:sp>
        <p:nvSpPr>
          <p:cNvPr name="TextBox 11" id="11"/>
          <p:cNvSpPr txBox="true"/>
          <p:nvPr/>
        </p:nvSpPr>
        <p:spPr>
          <a:xfrm rot="0">
            <a:off x="7144710" y="3590601"/>
            <a:ext cx="9447610" cy="521335"/>
          </a:xfrm>
          <a:prstGeom prst="rect">
            <a:avLst/>
          </a:prstGeom>
        </p:spPr>
        <p:txBody>
          <a:bodyPr anchor="t" rtlCol="false" tIns="0" lIns="0" bIns="0" rIns="0">
            <a:spAutoFit/>
          </a:bodyPr>
          <a:lstStyle/>
          <a:p>
            <a:pPr algn="l">
              <a:lnSpc>
                <a:spcPts val="4339"/>
              </a:lnSpc>
            </a:pPr>
            <a:r>
              <a:rPr lang="en-US" sz="3099">
                <a:solidFill>
                  <a:srgbClr val="000000"/>
                </a:solidFill>
                <a:latin typeface="Alike"/>
                <a:ea typeface="Alike"/>
                <a:cs typeface="Alike"/>
                <a:sym typeface="Alike"/>
                <a:hlinkClick r:id="rId11" tooltip="https://fantasyislandschoolsforkids.com"/>
              </a:rPr>
              <a:t>www.sectransecurity.com</a:t>
            </a:r>
          </a:p>
        </p:txBody>
      </p:sp>
      <p:sp>
        <p:nvSpPr>
          <p:cNvPr name="TextBox 12" id="12"/>
          <p:cNvSpPr txBox="true"/>
          <p:nvPr/>
        </p:nvSpPr>
        <p:spPr>
          <a:xfrm rot="0">
            <a:off x="7144710" y="7228406"/>
            <a:ext cx="6595674" cy="514350"/>
          </a:xfrm>
          <a:prstGeom prst="rect">
            <a:avLst/>
          </a:prstGeom>
        </p:spPr>
        <p:txBody>
          <a:bodyPr anchor="t" rtlCol="false" tIns="0" lIns="0" bIns="0" rIns="0">
            <a:spAutoFit/>
          </a:bodyPr>
          <a:lstStyle/>
          <a:p>
            <a:pPr algn="l">
              <a:lnSpc>
                <a:spcPts val="4200"/>
              </a:lnSpc>
            </a:pPr>
            <a:r>
              <a:rPr lang="en-US" sz="3000">
                <a:solidFill>
                  <a:srgbClr val="000000"/>
                </a:solidFill>
                <a:latin typeface="Alike"/>
                <a:ea typeface="Alike"/>
                <a:cs typeface="Alike"/>
                <a:sym typeface="Alike"/>
              </a:rPr>
              <a:t>info@sectransecurity.com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DAF5e0y3A1I</dc:identifier>
  <dcterms:modified xsi:type="dcterms:W3CDTF">2011-08-01T06:04:30Z</dcterms:modified>
  <cp:revision>1</cp:revision>
  <dc:title>How Virtual Vaulting Solves Cash Safety Worries in Vegas Casinos</dc:title>
</cp:coreProperties>
</file>