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18288000" cy="10287000"/>
  <p:notesSz cx="6858000" cy="9144000"/>
  <p:embeddedFontLst>
    <p:embeddedFont>
      <p:font typeface="Canva Sans Bold" charset="1" panose="020B0803030501040103"/>
      <p:regular r:id="rId26"/>
    </p:embeddedFont>
    <p:embeddedFont>
      <p:font typeface="Canva Sans" charset="1" panose="020B0503030501040103"/>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fonts/font26.fntdata" Type="http://schemas.openxmlformats.org/officeDocument/2006/relationships/font"/><Relationship Id="rId27" Target="fonts/font27.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16624" t="0" r="-16624"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11903"/>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Configure server firewalls to block malicious IP addresses.</a:t>
            </a:r>
          </a:p>
          <a:p>
            <a:pPr algn="ctr">
              <a:lnSpc>
                <a:spcPts val="4373"/>
              </a:lnSpc>
              <a:spcBef>
                <a:spcPct val="0"/>
              </a:spcBef>
            </a:pPr>
            <a:r>
              <a:rPr lang="en-US" sz="2733">
                <a:solidFill>
                  <a:srgbClr val="000000"/>
                </a:solidFill>
                <a:latin typeface="Canva Sans"/>
                <a:ea typeface="Canva Sans"/>
                <a:cs typeface="Canva Sans"/>
                <a:sym typeface="Canva Sans"/>
              </a:rPr>
              <a:t>Employ network firewalls for additional layers of security.</a:t>
            </a:r>
          </a:p>
          <a:p>
            <a:pPr algn="ctr">
              <a:lnSpc>
                <a:spcPts val="4373"/>
              </a:lnSpc>
              <a:spcBef>
                <a:spcPct val="0"/>
              </a:spcBef>
            </a:pPr>
            <a:r>
              <a:rPr lang="en-US" sz="2733">
                <a:solidFill>
                  <a:srgbClr val="000000"/>
                </a:solidFill>
                <a:latin typeface="Canva Sans"/>
                <a:ea typeface="Canva Sans"/>
                <a:cs typeface="Canva Sans"/>
                <a:sym typeface="Canva Sans"/>
              </a:rPr>
              <a:t>8. Secure File Uploads</a:t>
            </a:r>
          </a:p>
          <a:p>
            <a:pPr algn="ctr">
              <a:lnSpc>
                <a:spcPts val="4373"/>
              </a:lnSpc>
              <a:spcBef>
                <a:spcPct val="0"/>
              </a:spcBef>
            </a:pPr>
            <a:r>
              <a:rPr lang="en-US" sz="2733">
                <a:solidFill>
                  <a:srgbClr val="000000"/>
                </a:solidFill>
                <a:latin typeface="Canva Sans"/>
                <a:ea typeface="Canva Sans"/>
                <a:cs typeface="Canva Sans"/>
                <a:sym typeface="Canva Sans"/>
              </a:rPr>
              <a:t>Allowing users to upload files can be a significant security risk if not properly managed.</a:t>
            </a:r>
          </a:p>
          <a:p>
            <a:pPr algn="ctr">
              <a:lnSpc>
                <a:spcPts val="4373"/>
              </a:lnSpc>
              <a:spcBef>
                <a:spcPct val="0"/>
              </a:spcBef>
            </a:pPr>
            <a:r>
              <a:rPr lang="en-US" sz="2733">
                <a:solidFill>
                  <a:srgbClr val="000000"/>
                </a:solidFill>
                <a:latin typeface="Canva Sans"/>
                <a:ea typeface="Canva Sans"/>
                <a:cs typeface="Canva Sans"/>
                <a:sym typeface="Canva Sans"/>
              </a:rPr>
              <a:t>How to Implement:</a:t>
            </a:r>
          </a:p>
          <a:p>
            <a:pPr algn="ctr">
              <a:lnSpc>
                <a:spcPts val="4373"/>
              </a:lnSpc>
              <a:spcBef>
                <a:spcPct val="0"/>
              </a:spcBef>
            </a:pPr>
            <a:r>
              <a:rPr lang="en-US" sz="2733">
                <a:solidFill>
                  <a:srgbClr val="000000"/>
                </a:solidFill>
                <a:latin typeface="Canva Sans"/>
                <a:ea typeface="Canva Sans"/>
                <a:cs typeface="Canva Sans"/>
                <a:sym typeface="Canva Sans"/>
              </a:rPr>
              <a:t>Restrict file types that can be uploaded.</a:t>
            </a:r>
          </a:p>
          <a:p>
            <a:pPr algn="ctr">
              <a:lnSpc>
                <a:spcPts val="4373"/>
              </a:lnSpc>
              <a:spcBef>
                <a:spcPct val="0"/>
              </a:spcBef>
            </a:pPr>
            <a:r>
              <a:rPr lang="en-US" sz="2733">
                <a:solidFill>
                  <a:srgbClr val="000000"/>
                </a:solidFill>
                <a:latin typeface="Canva Sans"/>
                <a:ea typeface="Canva Sans"/>
                <a:cs typeface="Canva Sans"/>
                <a:sym typeface="Canva Sans"/>
              </a:rPr>
              <a:t>Scan all uploaded files for malware before processing.</a:t>
            </a:r>
          </a:p>
          <a:p>
            <a:pPr algn="ctr">
              <a:lnSpc>
                <a:spcPts val="4373"/>
              </a:lnSpc>
              <a:spcBef>
                <a:spcPct val="0"/>
              </a:spcBef>
            </a:pPr>
            <a:r>
              <a:rPr lang="en-US" sz="2733">
                <a:solidFill>
                  <a:srgbClr val="000000"/>
                </a:solidFill>
                <a:latin typeface="Canva Sans"/>
                <a:ea typeface="Canva Sans"/>
                <a:cs typeface="Canva Sans"/>
                <a:sym typeface="Canva Sans"/>
              </a:rPr>
              <a:t>Save uploaded files in a protected directory that is inaccessible from the web root to prevent unauthorized access and exploitation.</a:t>
            </a:r>
          </a:p>
          <a:p>
            <a:pPr algn="ctr">
              <a:lnSpc>
                <a:spcPts val="4373"/>
              </a:lnSpc>
              <a:spcBef>
                <a:spcPct val="0"/>
              </a:spcBef>
            </a:pPr>
            <a:r>
              <a:rPr lang="en-US" sz="2733">
                <a:solidFill>
                  <a:srgbClr val="000000"/>
                </a:solidFill>
                <a:latin typeface="Canva Sans"/>
                <a:ea typeface="Canva Sans"/>
                <a:cs typeface="Canva Sans"/>
                <a:sym typeface="Canva Sans"/>
              </a:rPr>
              <a:t>9. Limit User Access and Permissions</a:t>
            </a:r>
          </a:p>
          <a:p>
            <a:pPr algn="ctr">
              <a:lnSpc>
                <a:spcPts val="4373"/>
              </a:lnSpc>
              <a:spcBef>
                <a:spcPct val="0"/>
              </a:spcBef>
            </a:pPr>
            <a:r>
              <a:rPr lang="en-US" sz="2733">
                <a:solidFill>
                  <a:srgbClr val="000000"/>
                </a:solidFill>
                <a:latin typeface="Canva Sans"/>
                <a:ea typeface="Canva Sans"/>
                <a:cs typeface="Canva Sans"/>
                <a:sym typeface="Canva Sans"/>
              </a:rPr>
              <a:t>Granting excessive permissions can lead to security breaches if an account is compromised.</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40221"/>
            <a:ext cx="1828800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How to Implement:</a:t>
            </a:r>
          </a:p>
          <a:p>
            <a:pPr algn="ctr">
              <a:lnSpc>
                <a:spcPts val="3821"/>
              </a:lnSpc>
              <a:spcBef>
                <a:spcPct val="0"/>
              </a:spcBef>
            </a:pPr>
            <a:r>
              <a:rPr lang="en-US" sz="2729">
                <a:solidFill>
                  <a:srgbClr val="000000"/>
                </a:solidFill>
                <a:latin typeface="Canva Sans"/>
                <a:ea typeface="Canva Sans"/>
                <a:cs typeface="Canva Sans"/>
                <a:sym typeface="Canva Sans"/>
              </a:rPr>
              <a:t>Implement role-based access control (RBAC) to manage user permissions effectively, ensuring users only have access to the resources necessary for their roles.</a:t>
            </a:r>
          </a:p>
          <a:p>
            <a:pPr algn="ctr">
              <a:lnSpc>
                <a:spcPts val="3821"/>
              </a:lnSpc>
              <a:spcBef>
                <a:spcPct val="0"/>
              </a:spcBef>
            </a:pPr>
            <a:r>
              <a:rPr lang="en-US" sz="2729">
                <a:solidFill>
                  <a:srgbClr val="000000"/>
                </a:solidFill>
                <a:latin typeface="Canva Sans"/>
                <a:ea typeface="Canva Sans"/>
                <a:cs typeface="Canva Sans"/>
                <a:sym typeface="Canva Sans"/>
              </a:rPr>
              <a:t>Regularly review and update user access levels.</a:t>
            </a:r>
          </a:p>
          <a:p>
            <a:pPr algn="ctr">
              <a:lnSpc>
                <a:spcPts val="3821"/>
              </a:lnSpc>
              <a:spcBef>
                <a:spcPct val="0"/>
              </a:spcBef>
            </a:pPr>
            <a:r>
              <a:rPr lang="en-US" sz="2729">
                <a:solidFill>
                  <a:srgbClr val="000000"/>
                </a:solidFill>
                <a:latin typeface="Canva Sans"/>
                <a:ea typeface="Canva Sans"/>
                <a:cs typeface="Canva Sans"/>
                <a:sym typeface="Canva Sans"/>
              </a:rPr>
              <a:t>Implement session timeouts and auto-logout features.</a:t>
            </a:r>
          </a:p>
          <a:p>
            <a:pPr algn="ctr">
              <a:lnSpc>
                <a:spcPts val="3821"/>
              </a:lnSpc>
              <a:spcBef>
                <a:spcPct val="0"/>
              </a:spcBef>
            </a:pPr>
            <a:r>
              <a:rPr lang="en-US" sz="2729">
                <a:solidFill>
                  <a:srgbClr val="000000"/>
                </a:solidFill>
                <a:latin typeface="Canva Sans"/>
                <a:ea typeface="Canva Sans"/>
                <a:cs typeface="Canva Sans"/>
                <a:sym typeface="Canva Sans"/>
              </a:rPr>
              <a:t>10. Educate Your Team on Cybersecurity Best Practices</a:t>
            </a:r>
          </a:p>
          <a:p>
            <a:pPr algn="ctr">
              <a:lnSpc>
                <a:spcPts val="3821"/>
              </a:lnSpc>
              <a:spcBef>
                <a:spcPct val="0"/>
              </a:spcBef>
            </a:pPr>
            <a:r>
              <a:rPr lang="en-US" sz="2729">
                <a:solidFill>
                  <a:srgbClr val="000000"/>
                </a:solidFill>
                <a:latin typeface="Canva Sans"/>
                <a:ea typeface="Canva Sans"/>
                <a:cs typeface="Canva Sans"/>
                <a:sym typeface="Canva Sans"/>
              </a:rPr>
              <a:t>Mistakes made by users remain one of the most significant contributors to security breaches, emphasizing the need for proper training and awareness. Training employees on cybersecurity best practices can help prevent attacks.</a:t>
            </a:r>
          </a:p>
          <a:p>
            <a:pPr algn="ctr">
              <a:lnSpc>
                <a:spcPts val="3821"/>
              </a:lnSpc>
              <a:spcBef>
                <a:spcPct val="0"/>
              </a:spcBef>
            </a:pPr>
            <a:r>
              <a:rPr lang="en-US" sz="2729">
                <a:solidFill>
                  <a:srgbClr val="000000"/>
                </a:solidFill>
                <a:latin typeface="Canva Sans"/>
                <a:ea typeface="Canva Sans"/>
                <a:cs typeface="Canva Sans"/>
                <a:sym typeface="Canva Sans"/>
              </a:rPr>
              <a:t>How to Implement:</a:t>
            </a:r>
          </a:p>
          <a:p>
            <a:pPr algn="ctr">
              <a:lnSpc>
                <a:spcPts val="3821"/>
              </a:lnSpc>
              <a:spcBef>
                <a:spcPct val="0"/>
              </a:spcBef>
            </a:pPr>
            <a:r>
              <a:rPr lang="en-US" sz="2729">
                <a:solidFill>
                  <a:srgbClr val="000000"/>
                </a:solidFill>
                <a:latin typeface="Canva Sans"/>
                <a:ea typeface="Canva Sans"/>
                <a:cs typeface="Canva Sans"/>
                <a:sym typeface="Canva Sans"/>
              </a:rPr>
              <a:t>Conduct regular cybersecurity awareness training sessions.</a:t>
            </a:r>
          </a:p>
          <a:p>
            <a:pPr algn="ctr">
              <a:lnSpc>
                <a:spcPts val="3821"/>
              </a:lnSpc>
              <a:spcBef>
                <a:spcPct val="0"/>
              </a:spcBef>
            </a:pPr>
            <a:r>
              <a:rPr lang="en-US" sz="2729">
                <a:solidFill>
                  <a:srgbClr val="000000"/>
                </a:solidFill>
                <a:latin typeface="Canva Sans"/>
                <a:ea typeface="Canva Sans"/>
                <a:cs typeface="Canva Sans"/>
                <a:sym typeface="Canva Sans"/>
              </a:rPr>
              <a:t>Encourage employees to use strong passwords and avoid phishing scams. cyber risks.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08040"/>
            <a:ext cx="18288000" cy="2845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Establish clear security policies and incident response plans.</a:t>
            </a:r>
          </a:p>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Website security is an ongoing process that requires vigilance and proactive measures. By implementing these essential security measures, businesses can significantly reduce their risk of cyber threats, protect sensitive data, and maintain the trust of their customers. Staying up-to-date with the latest security trends and continuously improving your website’s defenses will ensure long-term protection against evolving</a:t>
            </a:r>
          </a:p>
        </p:txBody>
      </p:sp>
      <p:sp>
        <p:nvSpPr>
          <p:cNvPr name="TextBox 3" id="3"/>
          <p:cNvSpPr txBox="true"/>
          <p:nvPr/>
        </p:nvSpPr>
        <p:spPr>
          <a:xfrm rot="0">
            <a:off x="0" y="7522623"/>
            <a:ext cx="18288000" cy="141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The Ultimate Guide to Modern Website Design: Trends, Best Practices, and Essential Tools for 2025</a:t>
            </a:r>
          </a:p>
          <a:p>
            <a:pPr algn="ctr">
              <a:lnSpc>
                <a:spcPts val="3821"/>
              </a:lnSpc>
              <a:spcBef>
                <a:spcPct val="0"/>
              </a:spcBef>
            </a:pPr>
            <a:r>
              <a:rPr lang="en-US" sz="2729">
                <a:solidFill>
                  <a:srgbClr val="000000"/>
                </a:solidFill>
                <a:latin typeface="Canva Sans"/>
                <a:ea typeface="Canva Sans"/>
                <a:cs typeface="Canva Sans"/>
                <a:sym typeface="Canva Sans"/>
              </a:rPr>
              <a:t>In the fast-evolving digital landscape, having a modern, well-designed website is crucial for businesses and individuals looking to establish a strong online presence.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86789"/>
            <a:ext cx="1828800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As we step into 2025, web design trends, user expectations, and technologies continue to evolve, making it essential to stay ahead of the curve. This guide will explore the latest trends, best practices, and must-have tools to create a cutting-edge website in 2025.</a:t>
            </a:r>
          </a:p>
          <a:p>
            <a:pPr algn="ctr">
              <a:lnSpc>
                <a:spcPts val="3821"/>
              </a:lnSpc>
              <a:spcBef>
                <a:spcPct val="0"/>
              </a:spcBef>
            </a:pPr>
            <a:r>
              <a:rPr lang="en-US" sz="2729">
                <a:solidFill>
                  <a:srgbClr val="000000"/>
                </a:solidFill>
                <a:latin typeface="Canva Sans"/>
                <a:ea typeface="Canva Sans"/>
                <a:cs typeface="Canva Sans"/>
                <a:sym typeface="Canva Sans"/>
              </a:rPr>
              <a:t>Web Design Trends for 2025</a:t>
            </a:r>
          </a:p>
          <a:p>
            <a:pPr algn="ctr">
              <a:lnSpc>
                <a:spcPts val="3821"/>
              </a:lnSpc>
              <a:spcBef>
                <a:spcPct val="0"/>
              </a:spcBef>
            </a:pPr>
            <a:r>
              <a:rPr lang="en-US" sz="2729">
                <a:solidFill>
                  <a:srgbClr val="000000"/>
                </a:solidFill>
                <a:latin typeface="Canva Sans"/>
                <a:ea typeface="Canva Sans"/>
                <a:cs typeface="Canva Sans"/>
                <a:sym typeface="Canva Sans"/>
              </a:rPr>
              <a:t>1. AI-Powered Design Tools</a:t>
            </a:r>
          </a:p>
          <a:p>
            <a:pPr algn="ctr">
              <a:lnSpc>
                <a:spcPts val="3821"/>
              </a:lnSpc>
              <a:spcBef>
                <a:spcPct val="0"/>
              </a:spcBef>
            </a:pPr>
            <a:r>
              <a:rPr lang="en-US" sz="2729">
                <a:solidFill>
                  <a:srgbClr val="000000"/>
                </a:solidFill>
                <a:latin typeface="Canva Sans"/>
                <a:ea typeface="Canva Sans"/>
                <a:cs typeface="Canva Sans"/>
                <a:sym typeface="Canva Sans"/>
              </a:rPr>
              <a:t>Artificial intelligence (AI) is revolutionizing web design by automating repetitive tasks, optimizing layouts, and personalizing user experiences. AI-driven website builders and design assistants streamline the creative process, making high-quality web design more accessible.</a:t>
            </a:r>
          </a:p>
          <a:p>
            <a:pPr algn="ctr">
              <a:lnSpc>
                <a:spcPts val="3821"/>
              </a:lnSpc>
              <a:spcBef>
                <a:spcPct val="0"/>
              </a:spcBef>
            </a:pPr>
            <a:r>
              <a:rPr lang="en-US" sz="2729">
                <a:solidFill>
                  <a:srgbClr val="000000"/>
                </a:solidFill>
                <a:latin typeface="Canva Sans"/>
                <a:ea typeface="Canva Sans"/>
                <a:cs typeface="Canva Sans"/>
                <a:sym typeface="Canva Sans"/>
              </a:rPr>
              <a:t>2. Dark Mode and High-Contrast UI</a:t>
            </a:r>
          </a:p>
          <a:p>
            <a:pPr algn="ctr">
              <a:lnSpc>
                <a:spcPts val="3821"/>
              </a:lnSpc>
              <a:spcBef>
                <a:spcPct val="0"/>
              </a:spcBef>
            </a:pPr>
            <a:r>
              <a:rPr lang="en-US" sz="2729">
                <a:solidFill>
                  <a:srgbClr val="000000"/>
                </a:solidFill>
                <a:latin typeface="Canva Sans"/>
                <a:ea typeface="Canva Sans"/>
                <a:cs typeface="Canva Sans"/>
                <a:sym typeface="Canva Sans"/>
              </a:rPr>
              <a:t>Dark mode has gained popularity for its sleek aesthetics and reduced eye strain. In 2025, more websites will offer adaptive themes with high-contrast UI elements, enhancing readability and accessibility.</a:t>
            </a:r>
          </a:p>
          <a:p>
            <a:pPr algn="ctr">
              <a:lnSpc>
                <a:spcPts val="3821"/>
              </a:lnSpc>
              <a:spcBef>
                <a:spcPct val="0"/>
              </a:spcBef>
            </a:pPr>
            <a:r>
              <a:rPr lang="en-US" sz="2729">
                <a:solidFill>
                  <a:srgbClr val="000000"/>
                </a:solidFill>
                <a:latin typeface="Canva Sans"/>
                <a:ea typeface="Canva Sans"/>
                <a:cs typeface="Canva Sans"/>
                <a:sym typeface="Canva Sans"/>
              </a:rPr>
              <a:t>3. 3D and Immersive Experiences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13098"/>
            <a:ext cx="1828800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Advancements in WebGL and interactive animations allow for highly engaging 3D elements. From product showcases to virtual tours, immersive web experiences will become increasingly common.</a:t>
            </a:r>
          </a:p>
          <a:p>
            <a:pPr algn="ctr">
              <a:lnSpc>
                <a:spcPts val="3821"/>
              </a:lnSpc>
              <a:spcBef>
                <a:spcPct val="0"/>
              </a:spcBef>
            </a:pPr>
            <a:r>
              <a:rPr lang="en-US" sz="2729">
                <a:solidFill>
                  <a:srgbClr val="000000"/>
                </a:solidFill>
                <a:latin typeface="Canva Sans"/>
                <a:ea typeface="Canva Sans"/>
                <a:cs typeface="Canva Sans"/>
                <a:sym typeface="Canva Sans"/>
              </a:rPr>
              <a:t>4. Voice and Gesture Navigation</a:t>
            </a:r>
          </a:p>
          <a:p>
            <a:pPr algn="ctr">
              <a:lnSpc>
                <a:spcPts val="3821"/>
              </a:lnSpc>
              <a:spcBef>
                <a:spcPct val="0"/>
              </a:spcBef>
            </a:pPr>
            <a:r>
              <a:rPr lang="en-US" sz="2729">
                <a:solidFill>
                  <a:srgbClr val="000000"/>
                </a:solidFill>
                <a:latin typeface="Canva Sans"/>
                <a:ea typeface="Canva Sans"/>
                <a:cs typeface="Canva Sans"/>
                <a:sym typeface="Canva Sans"/>
              </a:rPr>
              <a:t>With the rise of voice search and smart devices, websites are integrating voice and gesture controls for smoother navigation and enhanced user engagement.</a:t>
            </a:r>
          </a:p>
          <a:p>
            <a:pPr algn="ctr">
              <a:lnSpc>
                <a:spcPts val="3821"/>
              </a:lnSpc>
              <a:spcBef>
                <a:spcPct val="0"/>
              </a:spcBef>
            </a:pPr>
            <a:r>
              <a:rPr lang="en-US" sz="2729">
                <a:solidFill>
                  <a:srgbClr val="000000"/>
                </a:solidFill>
                <a:latin typeface="Canva Sans"/>
                <a:ea typeface="Canva Sans"/>
                <a:cs typeface="Canva Sans"/>
                <a:sym typeface="Canva Sans"/>
              </a:rPr>
              <a:t>5. Minimalist and Distraction-Free Design</a:t>
            </a:r>
          </a:p>
          <a:p>
            <a:pPr algn="ctr">
              <a:lnSpc>
                <a:spcPts val="3821"/>
              </a:lnSpc>
              <a:spcBef>
                <a:spcPct val="0"/>
              </a:spcBef>
            </a:pPr>
            <a:r>
              <a:rPr lang="en-US" sz="2729">
                <a:solidFill>
                  <a:srgbClr val="000000"/>
                </a:solidFill>
                <a:latin typeface="Canva Sans"/>
                <a:ea typeface="Canva Sans"/>
                <a:cs typeface="Canva Sans"/>
                <a:sym typeface="Canva Sans"/>
              </a:rPr>
              <a:t>Clean, clutter-free designs with ample white space and simple typography improve usability and focus. Websites in 2025 will prioritize streamlined layouts that guide users effortlessly.</a:t>
            </a:r>
          </a:p>
          <a:p>
            <a:pPr algn="ctr">
              <a:lnSpc>
                <a:spcPts val="3821"/>
              </a:lnSpc>
              <a:spcBef>
                <a:spcPct val="0"/>
              </a:spcBef>
            </a:pPr>
            <a:r>
              <a:rPr lang="en-US" sz="2729">
                <a:solidFill>
                  <a:srgbClr val="000000"/>
                </a:solidFill>
                <a:latin typeface="Canva Sans"/>
                <a:ea typeface="Canva Sans"/>
                <a:cs typeface="Canva Sans"/>
                <a:sym typeface="Canva Sans"/>
              </a:rPr>
              <a:t>Best Practices for Modern Website Design</a:t>
            </a:r>
          </a:p>
          <a:p>
            <a:pPr algn="ctr">
              <a:lnSpc>
                <a:spcPts val="3821"/>
              </a:lnSpc>
              <a:spcBef>
                <a:spcPct val="0"/>
              </a:spcBef>
            </a:pPr>
            <a:r>
              <a:rPr lang="en-US" sz="2729">
                <a:solidFill>
                  <a:srgbClr val="000000"/>
                </a:solidFill>
                <a:latin typeface="Canva Sans"/>
                <a:ea typeface="Canva Sans"/>
                <a:cs typeface="Canva Sans"/>
                <a:sym typeface="Canva Sans"/>
              </a:rPr>
              <a:t>1. Mobile-First Approach</a:t>
            </a:r>
          </a:p>
          <a:p>
            <a:pPr algn="ctr">
              <a:lnSpc>
                <a:spcPts val="3821"/>
              </a:lnSpc>
              <a:spcBef>
                <a:spcPct val="0"/>
              </a:spcBef>
            </a:pPr>
            <a:r>
              <a:rPr lang="en-US" sz="2729">
                <a:solidFill>
                  <a:srgbClr val="000000"/>
                </a:solidFill>
                <a:latin typeface="Canva Sans"/>
                <a:ea typeface="Canva Sans"/>
                <a:cs typeface="Canva Sans"/>
                <a:sym typeface="Canva Sans"/>
              </a:rPr>
              <a:t>With the majority of web traffic coming from mobile devices, designing for mobile-first ensures seamless performance across all screen sizes.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60479"/>
            <a:ext cx="1828800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2. Fast Loading Speeds</a:t>
            </a:r>
          </a:p>
          <a:p>
            <a:pPr algn="ctr">
              <a:lnSpc>
                <a:spcPts val="3821"/>
              </a:lnSpc>
              <a:spcBef>
                <a:spcPct val="0"/>
              </a:spcBef>
            </a:pPr>
            <a:r>
              <a:rPr lang="en-US" sz="2729">
                <a:solidFill>
                  <a:srgbClr val="000000"/>
                </a:solidFill>
                <a:latin typeface="Canva Sans"/>
                <a:ea typeface="Canva Sans"/>
                <a:cs typeface="Canva Sans"/>
                <a:sym typeface="Canva Sans"/>
              </a:rPr>
              <a:t>Slow websites lead to higher bounce rates. Optimizing images, using content delivery networks (CDNs), and implementing lazy loading are essential for speed improvements.</a:t>
            </a:r>
          </a:p>
          <a:p>
            <a:pPr algn="ctr">
              <a:lnSpc>
                <a:spcPts val="3821"/>
              </a:lnSpc>
              <a:spcBef>
                <a:spcPct val="0"/>
              </a:spcBef>
            </a:pPr>
            <a:r>
              <a:rPr lang="en-US" sz="2729">
                <a:solidFill>
                  <a:srgbClr val="000000"/>
                </a:solidFill>
                <a:latin typeface="Canva Sans"/>
                <a:ea typeface="Canva Sans"/>
                <a:cs typeface="Canva Sans"/>
                <a:sym typeface="Canva Sans"/>
              </a:rPr>
              <a:t>3. Accessibility and Inclusive Design</a:t>
            </a:r>
          </a:p>
          <a:p>
            <a:pPr algn="ctr">
              <a:lnSpc>
                <a:spcPts val="3821"/>
              </a:lnSpc>
              <a:spcBef>
                <a:spcPct val="0"/>
              </a:spcBef>
            </a:pPr>
            <a:r>
              <a:rPr lang="en-US" sz="2729">
                <a:solidFill>
                  <a:srgbClr val="000000"/>
                </a:solidFill>
                <a:latin typeface="Canva Sans"/>
                <a:ea typeface="Canva Sans"/>
                <a:cs typeface="Canva Sans"/>
                <a:sym typeface="Canva Sans"/>
              </a:rPr>
              <a:t>Websites should be usable by everyone, including individuals with disabilities. Adhering to WCAG guidelines ensures inclusivity through features like keyboard navigation, alt text, and text-to-speech compatibility.</a:t>
            </a:r>
          </a:p>
          <a:p>
            <a:pPr algn="ctr">
              <a:lnSpc>
                <a:spcPts val="3821"/>
              </a:lnSpc>
              <a:spcBef>
                <a:spcPct val="0"/>
              </a:spcBef>
            </a:pPr>
            <a:r>
              <a:rPr lang="en-US" sz="2729">
                <a:solidFill>
                  <a:srgbClr val="000000"/>
                </a:solidFill>
                <a:latin typeface="Canva Sans"/>
                <a:ea typeface="Canva Sans"/>
                <a:cs typeface="Canva Sans"/>
                <a:sym typeface="Canva Sans"/>
              </a:rPr>
              <a:t>4. Microinteractions and Animations</a:t>
            </a:r>
          </a:p>
          <a:p>
            <a:pPr algn="ctr">
              <a:lnSpc>
                <a:spcPts val="3821"/>
              </a:lnSpc>
              <a:spcBef>
                <a:spcPct val="0"/>
              </a:spcBef>
            </a:pPr>
            <a:r>
              <a:rPr lang="en-US" sz="2729">
                <a:solidFill>
                  <a:srgbClr val="000000"/>
                </a:solidFill>
                <a:latin typeface="Canva Sans"/>
                <a:ea typeface="Canva Sans"/>
                <a:cs typeface="Canva Sans"/>
                <a:sym typeface="Canva Sans"/>
              </a:rPr>
              <a:t>Subtle animations and interactive elements enhance user engagement without overwhelming visitors. Thoughtfully implemented microinteractions guide users through the site smoothly.</a:t>
            </a:r>
          </a:p>
          <a:p>
            <a:pPr algn="ctr">
              <a:lnSpc>
                <a:spcPts val="3821"/>
              </a:lnSpc>
              <a:spcBef>
                <a:spcPct val="0"/>
              </a:spcBef>
            </a:pPr>
            <a:r>
              <a:rPr lang="en-US" sz="2729">
                <a:solidFill>
                  <a:srgbClr val="000000"/>
                </a:solidFill>
                <a:latin typeface="Canva Sans"/>
                <a:ea typeface="Canva Sans"/>
                <a:cs typeface="Canva Sans"/>
                <a:sym typeface="Canva Sans"/>
              </a:rPr>
              <a:t>5. Personalized User Experiences</a:t>
            </a:r>
          </a:p>
          <a:p>
            <a:pPr algn="ctr">
              <a:lnSpc>
                <a:spcPts val="3821"/>
              </a:lnSpc>
              <a:spcBef>
                <a:spcPct val="0"/>
              </a:spcBef>
            </a:pPr>
            <a:r>
              <a:rPr lang="en-US" sz="2729">
                <a:solidFill>
                  <a:srgbClr val="000000"/>
                </a:solidFill>
                <a:latin typeface="Canva Sans"/>
                <a:ea typeface="Canva Sans"/>
                <a:cs typeface="Canva Sans"/>
                <a:sym typeface="Canva Sans"/>
              </a:rPr>
              <a:t>Leveraging AI and machine learning, websites can offer personalized content recommendations, adaptive layouts, and tailored user journeys based on visitor behavior.</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2399184" y="3469215"/>
            <a:ext cx="13489632"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Essential Tools for Website Design in 2025</a:t>
            </a:r>
          </a:p>
          <a:p>
            <a:pPr algn="ctr">
              <a:lnSpc>
                <a:spcPts val="3821"/>
              </a:lnSpc>
              <a:spcBef>
                <a:spcPct val="0"/>
              </a:spcBef>
            </a:pPr>
            <a:r>
              <a:rPr lang="en-US" sz="2729">
                <a:solidFill>
                  <a:srgbClr val="000000"/>
                </a:solidFill>
                <a:latin typeface="Canva Sans"/>
                <a:ea typeface="Canva Sans"/>
                <a:cs typeface="Canva Sans"/>
                <a:sym typeface="Canva Sans"/>
              </a:rPr>
              <a:t>1. Design and Prototyping Tools</a:t>
            </a:r>
          </a:p>
          <a:p>
            <a:pPr algn="ctr">
              <a:lnSpc>
                <a:spcPts val="3821"/>
              </a:lnSpc>
              <a:spcBef>
                <a:spcPct val="0"/>
              </a:spcBef>
            </a:pPr>
            <a:r>
              <a:rPr lang="en-US" sz="2729">
                <a:solidFill>
                  <a:srgbClr val="000000"/>
                </a:solidFill>
                <a:latin typeface="Canva Sans"/>
                <a:ea typeface="Canva Sans"/>
                <a:cs typeface="Canva Sans"/>
                <a:sym typeface="Canva Sans"/>
              </a:rPr>
              <a:t>Figma – A cloud-based design tool for collaborative UI/UX design.</a:t>
            </a:r>
          </a:p>
          <a:p>
            <a:pPr algn="ctr">
              <a:lnSpc>
                <a:spcPts val="3821"/>
              </a:lnSpc>
              <a:spcBef>
                <a:spcPct val="0"/>
              </a:spcBef>
            </a:pPr>
            <a:r>
              <a:rPr lang="en-US" sz="2729">
                <a:solidFill>
                  <a:srgbClr val="000000"/>
                </a:solidFill>
                <a:latin typeface="Canva Sans"/>
                <a:ea typeface="Canva Sans"/>
                <a:cs typeface="Canva Sans"/>
                <a:sym typeface="Canva Sans"/>
              </a:rPr>
              <a:t>Adobe XD – A powerful tool for wireframing and prototyping.</a:t>
            </a:r>
          </a:p>
          <a:p>
            <a:pPr algn="ctr">
              <a:lnSpc>
                <a:spcPts val="3821"/>
              </a:lnSpc>
              <a:spcBef>
                <a:spcPct val="0"/>
              </a:spcBef>
            </a:pPr>
            <a:r>
              <a:rPr lang="en-US" sz="2729">
                <a:solidFill>
                  <a:srgbClr val="000000"/>
                </a:solidFill>
                <a:latin typeface="Canva Sans"/>
                <a:ea typeface="Canva Sans"/>
                <a:cs typeface="Canva Sans"/>
                <a:sym typeface="Canva Sans"/>
              </a:rPr>
              <a:t>Sketch – A vector-based design tool widely used for web and app design.</a:t>
            </a:r>
          </a:p>
          <a:p>
            <a:pPr algn="ctr">
              <a:lnSpc>
                <a:spcPts val="3821"/>
              </a:lnSpc>
              <a:spcBef>
                <a:spcPct val="0"/>
              </a:spcBef>
            </a:pPr>
            <a:r>
              <a:rPr lang="en-US" sz="2729">
                <a:solidFill>
                  <a:srgbClr val="000000"/>
                </a:solidFill>
                <a:latin typeface="Canva Sans"/>
                <a:ea typeface="Canva Sans"/>
                <a:cs typeface="Canva Sans"/>
                <a:sym typeface="Canva Sans"/>
              </a:rPr>
              <a:t>2. Website Builders and CMS Platforms</a:t>
            </a:r>
          </a:p>
          <a:p>
            <a:pPr algn="ctr">
              <a:lnSpc>
                <a:spcPts val="3821"/>
              </a:lnSpc>
              <a:spcBef>
                <a:spcPct val="0"/>
              </a:spcBef>
            </a:pPr>
            <a:r>
              <a:rPr lang="en-US" sz="2729">
                <a:solidFill>
                  <a:srgbClr val="000000"/>
                </a:solidFill>
                <a:latin typeface="Canva Sans"/>
                <a:ea typeface="Canva Sans"/>
                <a:cs typeface="Canva Sans"/>
                <a:sym typeface="Canva Sans"/>
              </a:rPr>
              <a:t>WordPress – The most popular CMS with extensive customization options.</a:t>
            </a:r>
          </a:p>
          <a:p>
            <a:pPr algn="ctr">
              <a:lnSpc>
                <a:spcPts val="3821"/>
              </a:lnSpc>
              <a:spcBef>
                <a:spcPct val="0"/>
              </a:spcBef>
            </a:pPr>
            <a:r>
              <a:rPr lang="en-US" sz="2729">
                <a:solidFill>
                  <a:srgbClr val="000000"/>
                </a:solidFill>
                <a:latin typeface="Canva Sans"/>
                <a:ea typeface="Canva Sans"/>
                <a:cs typeface="Canva Sans"/>
                <a:sym typeface="Canva Sans"/>
              </a:rPr>
              <a:t>Webflow – A visual web development tool with no coding required.</a:t>
            </a:r>
          </a:p>
          <a:p>
            <a:pPr algn="ctr">
              <a:lnSpc>
                <a:spcPts val="3821"/>
              </a:lnSpc>
              <a:spcBef>
                <a:spcPct val="0"/>
              </a:spcBef>
            </a:pPr>
            <a:r>
              <a:rPr lang="en-US" sz="2729">
                <a:solidFill>
                  <a:srgbClr val="000000"/>
                </a:solidFill>
                <a:latin typeface="Canva Sans"/>
                <a:ea typeface="Canva Sans"/>
                <a:cs typeface="Canva Sans"/>
                <a:sym typeface="Canva Sans"/>
              </a:rPr>
              <a:t>Framer – A design-to-code tool that helps create interactive websites.</a:t>
            </a:r>
          </a:p>
          <a:p>
            <a:pPr algn="ctr">
              <a:lnSpc>
                <a:spcPts val="3821"/>
              </a:lnSpc>
              <a:spcBef>
                <a:spcPct val="0"/>
              </a:spcBef>
            </a:pPr>
            <a:r>
              <a:rPr lang="en-US" sz="2729">
                <a:solidFill>
                  <a:srgbClr val="000000"/>
                </a:solidFill>
                <a:latin typeface="Canva Sans"/>
                <a:ea typeface="Canva Sans"/>
                <a:cs typeface="Canva Sans"/>
                <a:sym typeface="Canva Sans"/>
              </a:rPr>
              <a:t>3. Performance Optimization Tools</a:t>
            </a:r>
          </a:p>
          <a:p>
            <a:pPr algn="ctr">
              <a:lnSpc>
                <a:spcPts val="3821"/>
              </a:lnSpc>
              <a:spcBef>
                <a:spcPct val="0"/>
              </a:spcBef>
            </a:pPr>
            <a:r>
              <a:rPr lang="en-US" sz="2729">
                <a:solidFill>
                  <a:srgbClr val="000000"/>
                </a:solidFill>
                <a:latin typeface="Canva Sans"/>
                <a:ea typeface="Canva Sans"/>
                <a:cs typeface="Canva Sans"/>
                <a:sym typeface="Canva Sans"/>
              </a:rPr>
              <a:t>Google PageSpeed Insights – Analyzes and suggests performance improvements.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2751906" y="4357024"/>
            <a:ext cx="12784187"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GTmetrix – Provides in-depth website speed testing and optimization tips.</a:t>
            </a:r>
          </a:p>
          <a:p>
            <a:pPr algn="ctr">
              <a:lnSpc>
                <a:spcPts val="3821"/>
              </a:lnSpc>
              <a:spcBef>
                <a:spcPct val="0"/>
              </a:spcBef>
            </a:pPr>
            <a:r>
              <a:rPr lang="en-US" sz="2729">
                <a:solidFill>
                  <a:srgbClr val="000000"/>
                </a:solidFill>
                <a:latin typeface="Canva Sans"/>
                <a:ea typeface="Canva Sans"/>
                <a:cs typeface="Canva Sans"/>
                <a:sym typeface="Canva Sans"/>
              </a:rPr>
              <a:t>Cloudflare – A CDN service that enhances website speed and security.</a:t>
            </a:r>
          </a:p>
          <a:p>
            <a:pPr algn="ctr">
              <a:lnSpc>
                <a:spcPts val="3821"/>
              </a:lnSpc>
              <a:spcBef>
                <a:spcPct val="0"/>
              </a:spcBef>
            </a:pPr>
            <a:r>
              <a:rPr lang="en-US" sz="2729">
                <a:solidFill>
                  <a:srgbClr val="000000"/>
                </a:solidFill>
                <a:latin typeface="Canva Sans"/>
                <a:ea typeface="Canva Sans"/>
                <a:cs typeface="Canva Sans"/>
                <a:sym typeface="Canva Sans"/>
              </a:rPr>
              <a:t>4. SEO and Analytics Tools</a:t>
            </a:r>
          </a:p>
          <a:p>
            <a:pPr algn="ctr">
              <a:lnSpc>
                <a:spcPts val="3821"/>
              </a:lnSpc>
              <a:spcBef>
                <a:spcPct val="0"/>
              </a:spcBef>
            </a:pPr>
            <a:r>
              <a:rPr lang="en-US" sz="2729">
                <a:solidFill>
                  <a:srgbClr val="000000"/>
                </a:solidFill>
                <a:latin typeface="Canva Sans"/>
                <a:ea typeface="Canva Sans"/>
                <a:cs typeface="Canva Sans"/>
                <a:sym typeface="Canva Sans"/>
              </a:rPr>
              <a:t>Google Analytics 4 – Offers insights into user behavior and site performance.</a:t>
            </a:r>
          </a:p>
          <a:p>
            <a:pPr algn="ctr">
              <a:lnSpc>
                <a:spcPts val="3821"/>
              </a:lnSpc>
              <a:spcBef>
                <a:spcPct val="0"/>
              </a:spcBef>
            </a:pPr>
            <a:r>
              <a:rPr lang="en-US" sz="2729">
                <a:solidFill>
                  <a:srgbClr val="000000"/>
                </a:solidFill>
                <a:latin typeface="Canva Sans"/>
                <a:ea typeface="Canva Sans"/>
                <a:cs typeface="Canva Sans"/>
                <a:sym typeface="Canva Sans"/>
              </a:rPr>
              <a:t>Ahrefs – A comprehensive SEO tool for keyword research and site audits.</a:t>
            </a:r>
          </a:p>
          <a:p>
            <a:pPr algn="ctr">
              <a:lnSpc>
                <a:spcPts val="3821"/>
              </a:lnSpc>
              <a:spcBef>
                <a:spcPct val="0"/>
              </a:spcBef>
            </a:pPr>
            <a:r>
              <a:rPr lang="en-US" sz="2729">
                <a:solidFill>
                  <a:srgbClr val="000000"/>
                </a:solidFill>
                <a:latin typeface="Canva Sans"/>
                <a:ea typeface="Canva Sans"/>
                <a:cs typeface="Canva Sans"/>
                <a:sym typeface="Canva Sans"/>
              </a:rPr>
              <a:t>SEMrush – Helps optimize content strategy and track search rankings.</a:t>
            </a:r>
          </a:p>
          <a:p>
            <a:pPr algn="ctr">
              <a:lnSpc>
                <a:spcPts val="3821"/>
              </a:lnSpc>
              <a:spcBef>
                <a:spcPct val="0"/>
              </a:spcBef>
            </a:pPr>
            <a:r>
              <a:rPr lang="en-US" sz="2729">
                <a:solidFill>
                  <a:srgbClr val="000000"/>
                </a:solidFill>
                <a:latin typeface="Canva Sans"/>
                <a:ea typeface="Canva Sans"/>
                <a:cs typeface="Canva Sans"/>
                <a:sym typeface="Canva Sans"/>
              </a:rPr>
              <a:t>5. Security and Compliance Tools</a:t>
            </a:r>
          </a:p>
          <a:p>
            <a:pPr algn="ctr">
              <a:lnSpc>
                <a:spcPts val="3821"/>
              </a:lnSpc>
              <a:spcBef>
                <a:spcPct val="0"/>
              </a:spcBef>
            </a:pPr>
            <a:r>
              <a:rPr lang="en-US" sz="2729">
                <a:solidFill>
                  <a:srgbClr val="000000"/>
                </a:solidFill>
                <a:latin typeface="Canva Sans"/>
                <a:ea typeface="Canva Sans"/>
                <a:cs typeface="Canva Sans"/>
                <a:sym typeface="Canva Sans"/>
              </a:rPr>
              <a:t>Sucuri – Provides website security monitoring and malware protection.</a:t>
            </a:r>
          </a:p>
          <a:p>
            <a:pPr algn="ctr">
              <a:lnSpc>
                <a:spcPts val="3821"/>
              </a:lnSpc>
              <a:spcBef>
                <a:spcPct val="0"/>
              </a:spcBef>
            </a:pPr>
            <a:r>
              <a:rPr lang="en-US" sz="2729">
                <a:solidFill>
                  <a:srgbClr val="000000"/>
                </a:solidFill>
                <a:latin typeface="Canva Sans"/>
                <a:ea typeface="Canva Sans"/>
                <a:cs typeface="Canva Sans"/>
                <a:sym typeface="Canva Sans"/>
              </a:rPr>
              <a:t>SSL Certificates – Ensures secure connections and builds trust.</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454788"/>
            <a:ext cx="18288000" cy="3321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GDPR Compliance Plugins – Helps meet data privacy regulations.</a:t>
            </a:r>
          </a:p>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Modern website design is about more than just aesthetics—it involves creating fast, accessible, and engaging digital experiences that align with evolving user needs. By incorporating the latest trends, following best practices, and utilizing essential tools, businesses can build a strong online presence in 2025. Staying ahead of technological advancements and prioritizing user experience will be key to long-term success in the digital world.</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424873"/>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02057" y="6972533"/>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66942" y="315714"/>
            <a:ext cx="14323642" cy="4462586"/>
          </a:xfrm>
          <a:custGeom>
            <a:avLst/>
            <a:gdLst/>
            <a:ahLst/>
            <a:cxnLst/>
            <a:rect r="r" b="b" t="t" l="l"/>
            <a:pathLst>
              <a:path h="4462586" w="14323642">
                <a:moveTo>
                  <a:pt x="0" y="0"/>
                </a:moveTo>
                <a:lnTo>
                  <a:pt x="14323643" y="0"/>
                </a:lnTo>
                <a:lnTo>
                  <a:pt x="14323643" y="4462586"/>
                </a:lnTo>
                <a:lnTo>
                  <a:pt x="0" y="4462586"/>
                </a:lnTo>
                <a:lnTo>
                  <a:pt x="0" y="0"/>
                </a:lnTo>
                <a:close/>
              </a:path>
            </a:pathLst>
          </a:custGeom>
          <a:blipFill>
            <a:blip r:embed="rId2"/>
            <a:stretch>
              <a:fillRect l="0" t="-42251" r="0" b="-71729"/>
            </a:stretch>
          </a:blipFill>
        </p:spPr>
      </p:sp>
      <p:sp>
        <p:nvSpPr>
          <p:cNvPr name="TextBox 3" id="3"/>
          <p:cNvSpPr txBox="true"/>
          <p:nvPr/>
        </p:nvSpPr>
        <p:spPr>
          <a:xfrm rot="0">
            <a:off x="0" y="6958332"/>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Essential Security Measures for Websites: Protecting Your Business from Cyber Threats</a:t>
            </a:r>
          </a:p>
          <a:p>
            <a:pPr algn="ctr">
              <a:lnSpc>
                <a:spcPts val="4373"/>
              </a:lnSpc>
              <a:spcBef>
                <a:spcPct val="0"/>
              </a:spcBef>
            </a:pPr>
            <a:r>
              <a:rPr lang="en-US" sz="2733">
                <a:solidFill>
                  <a:srgbClr val="000000"/>
                </a:solidFill>
                <a:latin typeface="Canva Sans"/>
                <a:ea typeface="Canva Sans"/>
                <a:cs typeface="Canva Sans"/>
                <a:sym typeface="Canva Sans"/>
              </a:rPr>
              <a:t>As cyber threats continue to rise, ensuring website security has become a top priority for businesses of all sizes in today's digital environment.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24129" t="0" r="-24129"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37268" y="324818"/>
            <a:ext cx="14755489" cy="3770340"/>
          </a:xfrm>
          <a:custGeom>
            <a:avLst/>
            <a:gdLst/>
            <a:ahLst/>
            <a:cxnLst/>
            <a:rect r="r" b="b" t="t" l="l"/>
            <a:pathLst>
              <a:path h="3770340" w="14755489">
                <a:moveTo>
                  <a:pt x="0" y="0"/>
                </a:moveTo>
                <a:lnTo>
                  <a:pt x="14755488" y="0"/>
                </a:lnTo>
                <a:lnTo>
                  <a:pt x="14755488" y="3770339"/>
                </a:lnTo>
                <a:lnTo>
                  <a:pt x="0" y="3770339"/>
                </a:lnTo>
                <a:lnTo>
                  <a:pt x="0" y="0"/>
                </a:lnTo>
                <a:close/>
              </a:path>
            </a:pathLst>
          </a:custGeom>
          <a:blipFill>
            <a:blip r:embed="rId2"/>
            <a:stretch>
              <a:fillRect l="-34006" t="-8890" r="-34006" b="-697"/>
            </a:stretch>
          </a:blipFill>
        </p:spPr>
      </p:sp>
      <p:sp>
        <p:nvSpPr>
          <p:cNvPr name="TextBox 3" id="3"/>
          <p:cNvSpPr txBox="true"/>
          <p:nvPr/>
        </p:nvSpPr>
        <p:spPr>
          <a:xfrm rot="0">
            <a:off x="0" y="6695237"/>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Cyber threats are constantly evolving, making it essential to implement robust security measures to protect sensitive data, maintain user trust, and prevent costly breaches. Below are key security measures that every business should adopt to safeguard their website from potential cyber threats.</a:t>
            </a:r>
          </a:p>
          <a:p>
            <a:pPr algn="ctr">
              <a:lnSpc>
                <a:spcPts val="4373"/>
              </a:lnSpc>
              <a:spcBef>
                <a:spcPct val="0"/>
              </a:spcBef>
            </a:pPr>
            <a:r>
              <a:rPr lang="en-US" sz="2733">
                <a:solidFill>
                  <a:srgbClr val="000000"/>
                </a:solidFill>
                <a:latin typeface="Canva Sans"/>
                <a:ea typeface="Canva Sans"/>
                <a:cs typeface="Canva Sans"/>
                <a:sym typeface="Canva Sans"/>
              </a:rPr>
              <a:t>1. Use HTTPS and SSL Encryption</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71592" y="340991"/>
            <a:ext cx="14450054" cy="4185256"/>
          </a:xfrm>
          <a:custGeom>
            <a:avLst/>
            <a:gdLst/>
            <a:ahLst/>
            <a:cxnLst/>
            <a:rect r="r" b="b" t="t" l="l"/>
            <a:pathLst>
              <a:path h="4185256" w="14450054">
                <a:moveTo>
                  <a:pt x="0" y="0"/>
                </a:moveTo>
                <a:lnTo>
                  <a:pt x="14450054" y="0"/>
                </a:lnTo>
                <a:lnTo>
                  <a:pt x="14450054" y="4185256"/>
                </a:lnTo>
                <a:lnTo>
                  <a:pt x="0" y="4185256"/>
                </a:lnTo>
                <a:lnTo>
                  <a:pt x="0" y="0"/>
                </a:lnTo>
                <a:close/>
              </a:path>
            </a:pathLst>
          </a:custGeom>
          <a:blipFill>
            <a:blip r:embed="rId2"/>
            <a:stretch>
              <a:fillRect l="0" t="-9429" r="0" b="-5657"/>
            </a:stretch>
          </a:blipFill>
        </p:spPr>
      </p:sp>
      <p:sp>
        <p:nvSpPr>
          <p:cNvPr name="TextBox 3" id="3"/>
          <p:cNvSpPr txBox="true"/>
          <p:nvPr/>
        </p:nvSpPr>
        <p:spPr>
          <a:xfrm rot="0">
            <a:off x="0" y="6679451"/>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Secure Sockets Layer (SSL) encryption ensures that data transmitted between the user’s browser and the website remains secure. Websites with SSL certificates use HTTPS instead of HTTP, providing encryption that prevents hackers from intercepting sensitive information such as login credentials, credit card details, and personal data.</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68760" y="332487"/>
            <a:ext cx="14429408" cy="3991787"/>
          </a:xfrm>
          <a:custGeom>
            <a:avLst/>
            <a:gdLst/>
            <a:ahLst/>
            <a:cxnLst/>
            <a:rect r="r" b="b" t="t" l="l"/>
            <a:pathLst>
              <a:path h="3991787" w="14429408">
                <a:moveTo>
                  <a:pt x="0" y="0"/>
                </a:moveTo>
                <a:lnTo>
                  <a:pt x="14429408" y="0"/>
                </a:lnTo>
                <a:lnTo>
                  <a:pt x="14429408" y="3991787"/>
                </a:lnTo>
                <a:lnTo>
                  <a:pt x="0" y="3991787"/>
                </a:lnTo>
                <a:lnTo>
                  <a:pt x="0" y="0"/>
                </a:lnTo>
                <a:close/>
              </a:path>
            </a:pathLst>
          </a:custGeom>
          <a:blipFill>
            <a:blip r:embed="rId2"/>
            <a:stretch>
              <a:fillRect l="0" t="-23892" r="0" b="-56846"/>
            </a:stretch>
          </a:blipFill>
        </p:spPr>
      </p:sp>
      <p:sp>
        <p:nvSpPr>
          <p:cNvPr name="TextBox 3" id="3"/>
          <p:cNvSpPr txBox="true"/>
          <p:nvPr/>
        </p:nvSpPr>
        <p:spPr>
          <a:xfrm rot="0">
            <a:off x="3019946" y="6839939"/>
            <a:ext cx="12248108"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How to Implement:</a:t>
            </a:r>
          </a:p>
          <a:p>
            <a:pPr algn="ctr">
              <a:lnSpc>
                <a:spcPts val="4373"/>
              </a:lnSpc>
              <a:spcBef>
                <a:spcPct val="0"/>
              </a:spcBef>
            </a:pPr>
            <a:r>
              <a:rPr lang="en-US" sz="2733">
                <a:solidFill>
                  <a:srgbClr val="000000"/>
                </a:solidFill>
                <a:latin typeface="Canva Sans"/>
                <a:ea typeface="Canva Sans"/>
                <a:cs typeface="Canva Sans"/>
                <a:sym typeface="Canva Sans"/>
              </a:rPr>
              <a:t>Purchase and install an SSL certificate from a trusted provider.</a:t>
            </a:r>
          </a:p>
          <a:p>
            <a:pPr algn="ctr">
              <a:lnSpc>
                <a:spcPts val="4373"/>
              </a:lnSpc>
              <a:spcBef>
                <a:spcPct val="0"/>
              </a:spcBef>
            </a:pPr>
            <a:r>
              <a:rPr lang="en-US" sz="2733">
                <a:solidFill>
                  <a:srgbClr val="000000"/>
                </a:solidFill>
                <a:latin typeface="Canva Sans"/>
                <a:ea typeface="Canva Sans"/>
                <a:cs typeface="Canva Sans"/>
                <a:sym typeface="Canva Sans"/>
              </a:rPr>
              <a:t>Use HTTPS across all pages, not just login and checkout pages.</a:t>
            </a:r>
          </a:p>
          <a:p>
            <a:pPr algn="ctr">
              <a:lnSpc>
                <a:spcPts val="4373"/>
              </a:lnSpc>
              <a:spcBef>
                <a:spcPct val="0"/>
              </a:spcBef>
            </a:pPr>
            <a:r>
              <a:rPr lang="en-US" sz="2733">
                <a:solidFill>
                  <a:srgbClr val="000000"/>
                </a:solidFill>
                <a:latin typeface="Canva Sans"/>
                <a:ea typeface="Canva Sans"/>
                <a:cs typeface="Canva Sans"/>
                <a:sym typeface="Canva Sans"/>
              </a:rPr>
              <a:t>Regularly check your SSL certificate for expiration and renew it promptly.</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32974"/>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2. Keep Software and Plugins Updated</a:t>
            </a:r>
          </a:p>
          <a:p>
            <a:pPr algn="ctr">
              <a:lnSpc>
                <a:spcPts val="4373"/>
              </a:lnSpc>
              <a:spcBef>
                <a:spcPct val="0"/>
              </a:spcBef>
            </a:pPr>
            <a:r>
              <a:rPr lang="en-US" sz="2733">
                <a:solidFill>
                  <a:srgbClr val="000000"/>
                </a:solidFill>
                <a:latin typeface="Canva Sans"/>
                <a:ea typeface="Canva Sans"/>
                <a:cs typeface="Canva Sans"/>
                <a:sym typeface="Canva Sans"/>
              </a:rPr>
              <a:t>Outdated software, content management systems (CMS), and plugins can contain vulnerabilities that hackers exploit. Keeping software up to date ensures that security patches are consistently applied, minimizing vulnerabilities and lowering the risk of cyber attacks.</a:t>
            </a:r>
          </a:p>
          <a:p>
            <a:pPr algn="ctr">
              <a:lnSpc>
                <a:spcPts val="4373"/>
              </a:lnSpc>
              <a:spcBef>
                <a:spcPct val="0"/>
              </a:spcBef>
            </a:pPr>
            <a:r>
              <a:rPr lang="en-US" sz="2733">
                <a:solidFill>
                  <a:srgbClr val="000000"/>
                </a:solidFill>
                <a:latin typeface="Canva Sans"/>
                <a:ea typeface="Canva Sans"/>
                <a:cs typeface="Canva Sans"/>
                <a:sym typeface="Canva Sans"/>
              </a:rPr>
              <a:t>How to Implement:</a:t>
            </a:r>
          </a:p>
          <a:p>
            <a:pPr algn="ctr">
              <a:lnSpc>
                <a:spcPts val="4373"/>
              </a:lnSpc>
              <a:spcBef>
                <a:spcPct val="0"/>
              </a:spcBef>
            </a:pPr>
            <a:r>
              <a:rPr lang="en-US" sz="2733">
                <a:solidFill>
                  <a:srgbClr val="000000"/>
                </a:solidFill>
                <a:latin typeface="Canva Sans"/>
                <a:ea typeface="Canva Sans"/>
                <a:cs typeface="Canva Sans"/>
                <a:sym typeface="Canva Sans"/>
              </a:rPr>
              <a:t>Enable automatic updates for CMS platforms like WordPress, Joomla, and Drupal.</a:t>
            </a:r>
          </a:p>
          <a:p>
            <a:pPr algn="ctr">
              <a:lnSpc>
                <a:spcPts val="4373"/>
              </a:lnSpc>
              <a:spcBef>
                <a:spcPct val="0"/>
              </a:spcBef>
            </a:pPr>
            <a:r>
              <a:rPr lang="en-US" sz="2733">
                <a:solidFill>
                  <a:srgbClr val="000000"/>
                </a:solidFill>
                <a:latin typeface="Canva Sans"/>
                <a:ea typeface="Canva Sans"/>
                <a:cs typeface="Canva Sans"/>
                <a:sym typeface="Canva Sans"/>
              </a:rPr>
              <a:t>Consistently monitor and update all plugins and themes to patch vulnerabilities and enhance security.</a:t>
            </a:r>
          </a:p>
          <a:p>
            <a:pPr algn="ctr">
              <a:lnSpc>
                <a:spcPts val="4373"/>
              </a:lnSpc>
              <a:spcBef>
                <a:spcPct val="0"/>
              </a:spcBef>
            </a:pPr>
            <a:r>
              <a:rPr lang="en-US" sz="2733">
                <a:solidFill>
                  <a:srgbClr val="000000"/>
                </a:solidFill>
                <a:latin typeface="Canva Sans"/>
                <a:ea typeface="Canva Sans"/>
                <a:cs typeface="Canva Sans"/>
                <a:sym typeface="Canva Sans"/>
              </a:rPr>
              <a:t>Remove unused plugins and extensions to reduce vulnerabilities.</a:t>
            </a:r>
          </a:p>
          <a:p>
            <a:pPr algn="ctr">
              <a:lnSpc>
                <a:spcPts val="4373"/>
              </a:lnSpc>
              <a:spcBef>
                <a:spcPct val="0"/>
              </a:spcBef>
            </a:pPr>
            <a:r>
              <a:rPr lang="en-US" sz="2733">
                <a:solidFill>
                  <a:srgbClr val="000000"/>
                </a:solidFill>
                <a:latin typeface="Canva Sans"/>
                <a:ea typeface="Canva Sans"/>
                <a:cs typeface="Canva Sans"/>
                <a:sym typeface="Canva Sans"/>
              </a:rPr>
              <a:t>3. Use Strong Authentication Methods</a:t>
            </a:r>
          </a:p>
          <a:p>
            <a:pPr algn="ctr">
              <a:lnSpc>
                <a:spcPts val="4373"/>
              </a:lnSpc>
              <a:spcBef>
                <a:spcPct val="0"/>
              </a:spcBef>
            </a:pPr>
            <a:r>
              <a:rPr lang="en-US" sz="2733">
                <a:solidFill>
                  <a:srgbClr val="000000"/>
                </a:solidFill>
                <a:latin typeface="Canva Sans"/>
                <a:ea typeface="Canva Sans"/>
                <a:cs typeface="Canva Sans"/>
                <a:sym typeface="Canva Sans"/>
              </a:rPr>
              <a:t>Weak passwords and insecure authentication methods are common entry points for cybercriminals. Implementing strong authentication protocols can significantly enhance website security.</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775117"/>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How to Implement:</a:t>
            </a:r>
          </a:p>
          <a:p>
            <a:pPr algn="ctr">
              <a:lnSpc>
                <a:spcPts val="4373"/>
              </a:lnSpc>
              <a:spcBef>
                <a:spcPct val="0"/>
              </a:spcBef>
            </a:pPr>
            <a:r>
              <a:rPr lang="en-US" sz="2733">
                <a:solidFill>
                  <a:srgbClr val="000000"/>
                </a:solidFill>
                <a:latin typeface="Canva Sans"/>
                <a:ea typeface="Canva Sans"/>
                <a:cs typeface="Canva Sans"/>
                <a:sym typeface="Canva Sans"/>
              </a:rPr>
              <a:t>Require strong, unique passwords for all users.</a:t>
            </a:r>
          </a:p>
          <a:p>
            <a:pPr algn="ctr">
              <a:lnSpc>
                <a:spcPts val="4373"/>
              </a:lnSpc>
              <a:spcBef>
                <a:spcPct val="0"/>
              </a:spcBef>
            </a:pPr>
            <a:r>
              <a:rPr lang="en-US" sz="2733">
                <a:solidFill>
                  <a:srgbClr val="000000"/>
                </a:solidFill>
                <a:latin typeface="Canva Sans"/>
                <a:ea typeface="Canva Sans"/>
                <a:cs typeface="Canva Sans"/>
                <a:sym typeface="Canva Sans"/>
              </a:rPr>
              <a:t>Enable multi-factor authentication (MFA) to enhance security by requiring multiple verification steps for user access.</a:t>
            </a:r>
          </a:p>
          <a:p>
            <a:pPr algn="ctr">
              <a:lnSpc>
                <a:spcPts val="4373"/>
              </a:lnSpc>
              <a:spcBef>
                <a:spcPct val="0"/>
              </a:spcBef>
            </a:pPr>
            <a:r>
              <a:rPr lang="en-US" sz="2733">
                <a:solidFill>
                  <a:srgbClr val="000000"/>
                </a:solidFill>
                <a:latin typeface="Canva Sans"/>
                <a:ea typeface="Canva Sans"/>
                <a:cs typeface="Canva Sans"/>
                <a:sym typeface="Canva Sans"/>
              </a:rPr>
              <a:t>Utilize a reliable password manager to securely store, generate, and manage strong passwords, reducing the risk of breaches.</a:t>
            </a:r>
          </a:p>
          <a:p>
            <a:pPr algn="ctr">
              <a:lnSpc>
                <a:spcPts val="4373"/>
              </a:lnSpc>
              <a:spcBef>
                <a:spcPct val="0"/>
              </a:spcBef>
            </a:pPr>
            <a:r>
              <a:rPr lang="en-US" sz="2733">
                <a:solidFill>
                  <a:srgbClr val="000000"/>
                </a:solidFill>
                <a:latin typeface="Canva Sans"/>
                <a:ea typeface="Canva Sans"/>
                <a:cs typeface="Canva Sans"/>
                <a:sym typeface="Canva Sans"/>
              </a:rPr>
              <a:t>4. Protect Against SQL Injections and Cross-Site Scripting (XSS)</a:t>
            </a:r>
          </a:p>
          <a:p>
            <a:pPr algn="ctr">
              <a:lnSpc>
                <a:spcPts val="4373"/>
              </a:lnSpc>
              <a:spcBef>
                <a:spcPct val="0"/>
              </a:spcBef>
            </a:pPr>
            <a:r>
              <a:rPr lang="en-US" sz="2733">
                <a:solidFill>
                  <a:srgbClr val="000000"/>
                </a:solidFill>
                <a:latin typeface="Canva Sans"/>
                <a:ea typeface="Canva Sans"/>
                <a:cs typeface="Canva Sans"/>
                <a:sym typeface="Canva Sans"/>
              </a:rPr>
              <a:t>SQL injections and XSS attacks allow hackers to manipulate website databases and inject malicious scripts. Proper coding practices and input validation help prevent these attacks.</a:t>
            </a:r>
          </a:p>
          <a:p>
            <a:pPr algn="ctr">
              <a:lnSpc>
                <a:spcPts val="4373"/>
              </a:lnSpc>
              <a:spcBef>
                <a:spcPct val="0"/>
              </a:spcBef>
            </a:pPr>
            <a:r>
              <a:rPr lang="en-US" sz="2733">
                <a:solidFill>
                  <a:srgbClr val="000000"/>
                </a:solidFill>
                <a:latin typeface="Canva Sans"/>
                <a:ea typeface="Canva Sans"/>
                <a:cs typeface="Canva Sans"/>
                <a:sym typeface="Canva Sans"/>
              </a:rPr>
              <a:t>How to Implement:</a:t>
            </a:r>
          </a:p>
          <a:p>
            <a:pPr algn="ctr">
              <a:lnSpc>
                <a:spcPts val="4373"/>
              </a:lnSpc>
              <a:spcBef>
                <a:spcPct val="0"/>
              </a:spcBef>
            </a:pPr>
            <a:r>
              <a:rPr lang="en-US" sz="2733">
                <a:solidFill>
                  <a:srgbClr val="000000"/>
                </a:solidFill>
                <a:latin typeface="Canva Sans"/>
                <a:ea typeface="Canva Sans"/>
                <a:cs typeface="Canva Sans"/>
                <a:sym typeface="Canva Sans"/>
              </a:rPr>
              <a:t>Use parameterized queries and prepared statements to prevent SQL injections.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18313"/>
            <a:ext cx="18288000" cy="32710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Sanitize and validate all user input to avoid script injection.</a:t>
            </a:r>
          </a:p>
          <a:p>
            <a:pPr algn="ctr">
              <a:lnSpc>
                <a:spcPts val="4373"/>
              </a:lnSpc>
              <a:spcBef>
                <a:spcPct val="0"/>
              </a:spcBef>
            </a:pPr>
            <a:r>
              <a:rPr lang="en-US" sz="2733">
                <a:solidFill>
                  <a:srgbClr val="000000"/>
                </a:solidFill>
                <a:latin typeface="Canva Sans"/>
                <a:ea typeface="Canva Sans"/>
                <a:cs typeface="Canva Sans"/>
                <a:sym typeface="Canva Sans"/>
              </a:rPr>
              <a:t>Employ a Web Application Firewall (WAF) to filter out malicious requests.</a:t>
            </a:r>
          </a:p>
          <a:p>
            <a:pPr algn="ctr">
              <a:lnSpc>
                <a:spcPts val="4373"/>
              </a:lnSpc>
              <a:spcBef>
                <a:spcPct val="0"/>
              </a:spcBef>
            </a:pPr>
            <a:r>
              <a:rPr lang="en-US" sz="2733">
                <a:solidFill>
                  <a:srgbClr val="000000"/>
                </a:solidFill>
                <a:latin typeface="Canva Sans"/>
                <a:ea typeface="Canva Sans"/>
                <a:cs typeface="Canva Sans"/>
                <a:sym typeface="Canva Sans"/>
              </a:rPr>
              <a:t>5. Regularly Backup Your Website</a:t>
            </a:r>
          </a:p>
          <a:p>
            <a:pPr algn="ctr">
              <a:lnSpc>
                <a:spcPts val="4373"/>
              </a:lnSpc>
              <a:spcBef>
                <a:spcPct val="0"/>
              </a:spcBef>
            </a:pPr>
            <a:r>
              <a:rPr lang="en-US" sz="2733">
                <a:solidFill>
                  <a:srgbClr val="000000"/>
                </a:solidFill>
                <a:latin typeface="Canva Sans"/>
                <a:ea typeface="Canva Sans"/>
                <a:cs typeface="Canva Sans"/>
                <a:sym typeface="Canva Sans"/>
              </a:rPr>
              <a:t>A reliable backup system ensures that your data is protected and can be restored quickly in case of a cyber attack, server failure, or accidental data loss.</a:t>
            </a:r>
          </a:p>
          <a:p>
            <a:pPr algn="ctr">
              <a:lnSpc>
                <a:spcPts val="4373"/>
              </a:lnSpc>
              <a:spcBef>
                <a:spcPct val="0"/>
              </a:spcBef>
            </a:pPr>
            <a:r>
              <a:rPr lang="en-US" sz="2733">
                <a:solidFill>
                  <a:srgbClr val="000000"/>
                </a:solidFill>
                <a:latin typeface="Canva Sans"/>
                <a:ea typeface="Canva Sans"/>
                <a:cs typeface="Canva Sans"/>
                <a:sym typeface="Canva Sans"/>
              </a:rPr>
              <a:t>How to Implement:</a:t>
            </a:r>
          </a:p>
        </p:txBody>
      </p:sp>
      <p:sp>
        <p:nvSpPr>
          <p:cNvPr name="TextBox 3" id="3"/>
          <p:cNvSpPr txBox="true"/>
          <p:nvPr/>
        </p:nvSpPr>
        <p:spPr>
          <a:xfrm rot="0">
            <a:off x="2608659" y="6294140"/>
            <a:ext cx="13070681"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Schedule automatic daily or weekly backups.</a:t>
            </a:r>
          </a:p>
          <a:p>
            <a:pPr algn="ctr">
              <a:lnSpc>
                <a:spcPts val="4373"/>
              </a:lnSpc>
              <a:spcBef>
                <a:spcPct val="0"/>
              </a:spcBef>
            </a:pPr>
            <a:r>
              <a:rPr lang="en-US" sz="2733">
                <a:solidFill>
                  <a:srgbClr val="000000"/>
                </a:solidFill>
                <a:latin typeface="Canva Sans"/>
                <a:ea typeface="Canva Sans"/>
                <a:cs typeface="Canva Sans"/>
                <a:sym typeface="Canva Sans"/>
              </a:rPr>
              <a:t>Store backups in multiple locations, including cloud storage and offline drives.</a:t>
            </a:r>
          </a:p>
          <a:p>
            <a:pPr algn="ctr">
              <a:lnSpc>
                <a:spcPts val="4373"/>
              </a:lnSpc>
              <a:spcBef>
                <a:spcPct val="0"/>
              </a:spcBef>
            </a:pPr>
            <a:r>
              <a:rPr lang="en-US" sz="2733">
                <a:solidFill>
                  <a:srgbClr val="000000"/>
                </a:solidFill>
                <a:latin typeface="Canva Sans"/>
                <a:ea typeface="Canva Sans"/>
                <a:cs typeface="Canva Sans"/>
                <a:sym typeface="Canva Sans"/>
              </a:rPr>
              <a:t>Test backup restoration procedures regularly to ensure data integrity.</a:t>
            </a:r>
          </a:p>
          <a:p>
            <a:pPr algn="ctr">
              <a:lnSpc>
                <a:spcPts val="4373"/>
              </a:lnSpc>
              <a:spcBef>
                <a:spcPct val="0"/>
              </a:spcBef>
            </a:pPr>
            <a:r>
              <a:rPr lang="en-US" sz="2733">
                <a:solidFill>
                  <a:srgbClr val="000000"/>
                </a:solidFill>
                <a:latin typeface="Canva Sans"/>
                <a:ea typeface="Canva Sans"/>
                <a:cs typeface="Canva Sans"/>
                <a:sym typeface="Canva Sans"/>
              </a:rPr>
              <a:t>6. Monitor and Scan for Malware</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01308"/>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Regular malware scans help detect and remove malicious code before it causes significant damage.</a:t>
            </a:r>
          </a:p>
          <a:p>
            <a:pPr algn="ctr">
              <a:lnSpc>
                <a:spcPts val="4373"/>
              </a:lnSpc>
              <a:spcBef>
                <a:spcPct val="0"/>
              </a:spcBef>
            </a:pPr>
            <a:r>
              <a:rPr lang="en-US" sz="2733">
                <a:solidFill>
                  <a:srgbClr val="000000"/>
                </a:solidFill>
                <a:latin typeface="Canva Sans"/>
                <a:ea typeface="Canva Sans"/>
                <a:cs typeface="Canva Sans"/>
                <a:sym typeface="Canva Sans"/>
              </a:rPr>
              <a:t>How to Implement:</a:t>
            </a:r>
          </a:p>
          <a:p>
            <a:pPr algn="ctr">
              <a:lnSpc>
                <a:spcPts val="4373"/>
              </a:lnSpc>
              <a:spcBef>
                <a:spcPct val="0"/>
              </a:spcBef>
            </a:pPr>
            <a:r>
              <a:rPr lang="en-US" sz="2733">
                <a:solidFill>
                  <a:srgbClr val="000000"/>
                </a:solidFill>
                <a:latin typeface="Canva Sans"/>
                <a:ea typeface="Canva Sans"/>
                <a:cs typeface="Canva Sans"/>
                <a:sym typeface="Canva Sans"/>
              </a:rPr>
              <a:t>Use security plugins such as Sucuri, Wordfence, or SiteLock to scan for malware.</a:t>
            </a:r>
          </a:p>
          <a:p>
            <a:pPr algn="ctr">
              <a:lnSpc>
                <a:spcPts val="4373"/>
              </a:lnSpc>
              <a:spcBef>
                <a:spcPct val="0"/>
              </a:spcBef>
            </a:pPr>
            <a:r>
              <a:rPr lang="en-US" sz="2733">
                <a:solidFill>
                  <a:srgbClr val="000000"/>
                </a:solidFill>
                <a:latin typeface="Canva Sans"/>
                <a:ea typeface="Canva Sans"/>
                <a:cs typeface="Canva Sans"/>
                <a:sym typeface="Canva Sans"/>
              </a:rPr>
              <a:t>Monitor website logs for unusual activity or unauthorized access attempts.</a:t>
            </a:r>
          </a:p>
          <a:p>
            <a:pPr algn="ctr">
              <a:lnSpc>
                <a:spcPts val="4373"/>
              </a:lnSpc>
              <a:spcBef>
                <a:spcPct val="0"/>
              </a:spcBef>
            </a:pPr>
            <a:r>
              <a:rPr lang="en-US" sz="2733">
                <a:solidFill>
                  <a:srgbClr val="000000"/>
                </a:solidFill>
                <a:latin typeface="Canva Sans"/>
                <a:ea typeface="Canva Sans"/>
                <a:cs typeface="Canva Sans"/>
                <a:sym typeface="Canva Sans"/>
              </a:rPr>
              <a:t>Set up automated alerts for suspicious activities.</a:t>
            </a:r>
          </a:p>
          <a:p>
            <a:pPr algn="ctr">
              <a:lnSpc>
                <a:spcPts val="4373"/>
              </a:lnSpc>
              <a:spcBef>
                <a:spcPct val="0"/>
              </a:spcBef>
            </a:pPr>
            <a:r>
              <a:rPr lang="en-US" sz="2733">
                <a:solidFill>
                  <a:srgbClr val="000000"/>
                </a:solidFill>
                <a:latin typeface="Canva Sans"/>
                <a:ea typeface="Canva Sans"/>
                <a:cs typeface="Canva Sans"/>
                <a:sym typeface="Canva Sans"/>
              </a:rPr>
              <a:t>7. Implement Firewall Protection</a:t>
            </a:r>
          </a:p>
          <a:p>
            <a:pPr algn="ctr">
              <a:lnSpc>
                <a:spcPts val="4373"/>
              </a:lnSpc>
              <a:spcBef>
                <a:spcPct val="0"/>
              </a:spcBef>
            </a:pPr>
            <a:r>
              <a:rPr lang="en-US" sz="2733">
                <a:solidFill>
                  <a:srgbClr val="000000"/>
                </a:solidFill>
                <a:latin typeface="Canva Sans"/>
                <a:ea typeface="Canva Sans"/>
                <a:cs typeface="Canva Sans"/>
                <a:sym typeface="Canva Sans"/>
              </a:rPr>
              <a:t>Firewalls act as a barrier between your website and potential cyber threats, blocking malicious traffic and unauthorized access attempts.</a:t>
            </a:r>
          </a:p>
          <a:p>
            <a:pPr algn="ctr">
              <a:lnSpc>
                <a:spcPts val="4373"/>
              </a:lnSpc>
              <a:spcBef>
                <a:spcPct val="0"/>
              </a:spcBef>
            </a:pPr>
            <a:r>
              <a:rPr lang="en-US" sz="2733">
                <a:solidFill>
                  <a:srgbClr val="000000"/>
                </a:solidFill>
                <a:latin typeface="Canva Sans"/>
                <a:ea typeface="Canva Sans"/>
                <a:cs typeface="Canva Sans"/>
                <a:sym typeface="Canva Sans"/>
              </a:rPr>
              <a:t>How to Implement:</a:t>
            </a:r>
          </a:p>
          <a:p>
            <a:pPr algn="ctr">
              <a:lnSpc>
                <a:spcPts val="4373"/>
              </a:lnSpc>
              <a:spcBef>
                <a:spcPct val="0"/>
              </a:spcBef>
            </a:pPr>
            <a:r>
              <a:rPr lang="en-US" sz="2733">
                <a:solidFill>
                  <a:srgbClr val="000000"/>
                </a:solidFill>
                <a:latin typeface="Canva Sans"/>
                <a:ea typeface="Canva Sans"/>
                <a:cs typeface="Canva Sans"/>
                <a:sym typeface="Canva Sans"/>
              </a:rPr>
              <a:t>Use a Web Application Firewall (WAF) to filter and monitor incoming traffic.</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DAGhZzjLNpU</dc:identifier>
  <dcterms:modified xsi:type="dcterms:W3CDTF">2011-08-01T06:04:30Z</dcterms:modified>
  <cp:revision>1</cp:revision>
  <dc:title>Essential Security Measures for Websites: Protecting Your Business from Cyber Threats</dc:title>
</cp:coreProperties>
</file>