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Inter" charset="1" panose="02000503000000020004"/>
      <p:regular r:id="rId16"/>
    </p:embeddedFont>
    <p:embeddedFont>
      <p:font typeface="DM Sans" charset="1" panose="00000000000000000000"/>
      <p:regular r:id="rId17"/>
    </p:embeddedFont>
    <p:embeddedFont>
      <p:font typeface="Inter Bold" charset="1" panose="020005030000000200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https://wellcarelabs.in" TargetMode="External" Type="http://schemas.openxmlformats.org/officeDocument/2006/relationships/hyperlink"/><Relationship Id="rId4" Target="../media/image40.png" Type="http://schemas.openxmlformats.org/officeDocument/2006/relationships/image"/><Relationship Id="rId5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3.png" Type="http://schemas.openxmlformats.org/officeDocument/2006/relationships/image"/><Relationship Id="rId2" Target="https://gamma.app/?utm_source=made-with-gamma" TargetMode="External" Type="http://schemas.openxmlformats.org/officeDocument/2006/relationships/hyperlink"/><Relationship Id="rId3" Target="../media/image4.png" Type="http://schemas.openxmlformats.org/officeDocument/2006/relationships/image"/><Relationship Id="rId4" Target="../media/image5.jpe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png" Type="http://schemas.openxmlformats.org/officeDocument/2006/relationships/image"/><Relationship Id="rId11" Target="../media/image29.svg" Type="http://schemas.openxmlformats.org/officeDocument/2006/relationships/image"/><Relationship Id="rId12" Target="../media/image30.png" Type="http://schemas.openxmlformats.org/officeDocument/2006/relationships/image"/><Relationship Id="rId13" Target="../media/image31.svg" Type="http://schemas.openxmlformats.org/officeDocument/2006/relationships/image"/><Relationship Id="rId14" Target="../media/image3.png" Type="http://schemas.openxmlformats.org/officeDocument/2006/relationships/image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Relationship Id="rId8" Target="../media/image26.png" Type="http://schemas.openxmlformats.org/officeDocument/2006/relationships/image"/><Relationship Id="rId9" Target="../media/image2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gamma.app/?utm_source=made-with-gamma" TargetMode="External" Type="http://schemas.openxmlformats.org/officeDocument/2006/relationships/hyperlink"/><Relationship Id="rId3" Target="../media/image4.png" Type="http://schemas.openxmlformats.org/officeDocument/2006/relationships/image"/><Relationship Id="rId4" Target="../media/image3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png" Type="http://schemas.openxmlformats.org/officeDocument/2006/relationships/image"/><Relationship Id="rId4" Target="../media/image37.svg" Type="http://schemas.openxmlformats.org/officeDocument/2006/relationships/image"/><Relationship Id="rId5" Target="../media/image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6863191" cy="10295039"/>
            <a:chOff x="0" y="0"/>
            <a:chExt cx="9150922" cy="13726719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7856182" y="8398678"/>
            <a:ext cx="2811409" cy="377428"/>
            <a:chOff x="0" y="0"/>
            <a:chExt cx="3748545" cy="5032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748532" cy="503301"/>
            </a:xfrm>
            <a:custGeom>
              <a:avLst/>
              <a:gdLst/>
              <a:ahLst/>
              <a:cxnLst/>
              <a:rect r="r" b="b" t="t" l="l"/>
              <a:pathLst>
                <a:path h="503301" w="3748532">
                  <a:moveTo>
                    <a:pt x="0" y="39751"/>
                  </a:moveTo>
                  <a:cubicBezTo>
                    <a:pt x="0" y="17780"/>
                    <a:pt x="17780" y="0"/>
                    <a:pt x="39751" y="0"/>
                  </a:cubicBezTo>
                  <a:lnTo>
                    <a:pt x="3708781" y="0"/>
                  </a:lnTo>
                  <a:cubicBezTo>
                    <a:pt x="3730752" y="0"/>
                    <a:pt x="3748532" y="17780"/>
                    <a:pt x="3748532" y="39751"/>
                  </a:cubicBezTo>
                  <a:lnTo>
                    <a:pt x="3748532" y="463550"/>
                  </a:lnTo>
                  <a:cubicBezTo>
                    <a:pt x="3748532" y="485521"/>
                    <a:pt x="3730752" y="503301"/>
                    <a:pt x="3708781" y="503301"/>
                  </a:cubicBezTo>
                  <a:lnTo>
                    <a:pt x="39751" y="503301"/>
                  </a:lnTo>
                  <a:cubicBezTo>
                    <a:pt x="17780" y="503174"/>
                    <a:pt x="0" y="485394"/>
                    <a:pt x="0" y="463550"/>
                  </a:cubicBezTo>
                  <a:close/>
                </a:path>
              </a:pathLst>
            </a:custGeom>
            <a:solidFill>
              <a:srgbClr val="E3E3E8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8005115" y="8473154"/>
            <a:ext cx="3428619" cy="228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29"/>
              </a:lnSpc>
            </a:pPr>
            <a:r>
              <a:rPr lang="en-US" sz="150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PIMPLE SAUDAGAR, PUNE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0786882" y="8393916"/>
            <a:ext cx="3956609" cy="386953"/>
            <a:chOff x="0" y="0"/>
            <a:chExt cx="5275478" cy="51593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275580" cy="516001"/>
            </a:xfrm>
            <a:custGeom>
              <a:avLst/>
              <a:gdLst/>
              <a:ahLst/>
              <a:cxnLst/>
              <a:rect r="r" b="b" t="t" l="l"/>
              <a:pathLst>
                <a:path h="516001" w="5275580">
                  <a:moveTo>
                    <a:pt x="0" y="40767"/>
                  </a:moveTo>
                  <a:cubicBezTo>
                    <a:pt x="0" y="18288"/>
                    <a:pt x="18288" y="0"/>
                    <a:pt x="40767" y="0"/>
                  </a:cubicBezTo>
                  <a:lnTo>
                    <a:pt x="5234813" y="0"/>
                  </a:lnTo>
                  <a:cubicBezTo>
                    <a:pt x="5257292" y="0"/>
                    <a:pt x="5275580" y="18288"/>
                    <a:pt x="5275580" y="40767"/>
                  </a:cubicBezTo>
                  <a:lnTo>
                    <a:pt x="5275580" y="475234"/>
                  </a:lnTo>
                  <a:cubicBezTo>
                    <a:pt x="5275580" y="497713"/>
                    <a:pt x="5257292" y="516001"/>
                    <a:pt x="5234813" y="516001"/>
                  </a:cubicBezTo>
                  <a:lnTo>
                    <a:pt x="40767" y="516001"/>
                  </a:lnTo>
                  <a:cubicBezTo>
                    <a:pt x="18288" y="516001"/>
                    <a:pt x="0" y="497713"/>
                    <a:pt x="0" y="475234"/>
                  </a:cubicBez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9216" r="1" b="-149204"/>
              </a:stretch>
            </a:blipFill>
            <a:ln w="9532" cap="sq">
              <a:solidFill>
                <a:srgbClr val="28282F"/>
              </a:solidFill>
              <a:prstDash val="solid"/>
              <a:miter/>
            </a:ln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4822000" y="105659"/>
            <a:ext cx="3331540" cy="1332616"/>
          </a:xfrm>
          <a:custGeom>
            <a:avLst/>
            <a:gdLst/>
            <a:ahLst/>
            <a:cxnLst/>
            <a:rect r="r" b="b" t="t" l="l"/>
            <a:pathLst>
              <a:path h="1332616" w="3331540">
                <a:moveTo>
                  <a:pt x="0" y="0"/>
                </a:moveTo>
                <a:lnTo>
                  <a:pt x="3331540" y="0"/>
                </a:lnTo>
                <a:lnTo>
                  <a:pt x="3331540" y="1332616"/>
                </a:lnTo>
                <a:lnTo>
                  <a:pt x="0" y="1332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856182" y="1509408"/>
            <a:ext cx="9452677" cy="785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87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WellCare Labs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856182" y="2638425"/>
            <a:ext cx="9452677" cy="3240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36"/>
              </a:lnSpc>
            </a:pPr>
            <a:r>
              <a:rPr lang="en-US" sz="6680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Advanced Diagnostic &amp; Health Checkup Services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856182" y="6165475"/>
            <a:ext cx="9452677" cy="1953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 b="true">
                <a:solidFill>
                  <a:srgbClr val="161613"/>
                </a:solidFill>
                <a:latin typeface="Inter Bold"/>
                <a:ea typeface="Inter Bold"/>
                <a:cs typeface="Inter Bold"/>
                <a:sym typeface="Inter Bold"/>
              </a:rPr>
              <a:t>Reliable Testing. Better Health Decisions.</a:t>
            </a:r>
          </a:p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Diagnostic and pathology services in Pune &amp; PCMC — health checkup packages for different healthcare needs, convenient home sample collection, and online booking with digital report access.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940596" y="8473154"/>
            <a:ext cx="4564294" cy="228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29"/>
              </a:lnSpc>
            </a:pPr>
            <a:r>
              <a:rPr lang="en-US" sz="1501">
                <a:solidFill>
                  <a:srgbClr val="28282F"/>
                </a:solidFill>
                <a:latin typeface="Inter"/>
                <a:ea typeface="Inter"/>
                <a:cs typeface="Inter"/>
                <a:sym typeface="Inter"/>
              </a:rPr>
              <a:t>PIMPRI-CHINCHWAD, MAHARASHTRA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6863191" cy="10295039"/>
            <a:chOff x="0" y="0"/>
            <a:chExt cx="9150922" cy="13726719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856182" y="713003"/>
            <a:ext cx="9452677" cy="1560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87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Your Health Deserves Regular Attention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56182" y="2560577"/>
            <a:ext cx="9452677" cy="1277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Preventive health screening can help you stay informed about important health parameters and seek medical guidance when needed. Take a proactive step toward better health today.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856182" y="4117276"/>
            <a:ext cx="9452677" cy="3258160"/>
            <a:chOff x="0" y="0"/>
            <a:chExt cx="12603569" cy="434421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03607" cy="4344162"/>
            </a:xfrm>
            <a:custGeom>
              <a:avLst/>
              <a:gdLst/>
              <a:ahLst/>
              <a:cxnLst/>
              <a:rect r="r" b="b" t="t" l="l"/>
              <a:pathLst>
                <a:path h="4344162" w="12603607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12553950" y="0"/>
                  </a:lnTo>
                  <a:cubicBezTo>
                    <a:pt x="12581382" y="0"/>
                    <a:pt x="12603607" y="22225"/>
                    <a:pt x="12603607" y="49657"/>
                  </a:cubicBezTo>
                  <a:lnTo>
                    <a:pt x="12603607" y="4294505"/>
                  </a:lnTo>
                  <a:cubicBezTo>
                    <a:pt x="12603607" y="4321937"/>
                    <a:pt x="12581382" y="4344162"/>
                    <a:pt x="12553950" y="4344162"/>
                  </a:cubicBezTo>
                  <a:lnTo>
                    <a:pt x="49657" y="4344162"/>
                  </a:lnTo>
                  <a:cubicBezTo>
                    <a:pt x="22225" y="4344162"/>
                    <a:pt x="0" y="4321937"/>
                    <a:pt x="0" y="4294505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856182" y="4117276"/>
            <a:ext cx="4726334" cy="1827695"/>
            <a:chOff x="0" y="0"/>
            <a:chExt cx="6301778" cy="243692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01740" cy="2436876"/>
            </a:xfrm>
            <a:custGeom>
              <a:avLst/>
              <a:gdLst/>
              <a:ahLst/>
              <a:cxnLst/>
              <a:rect r="r" b="b" t="t" l="l"/>
              <a:pathLst>
                <a:path h="2436876" w="6301740">
                  <a:moveTo>
                    <a:pt x="41402" y="0"/>
                  </a:moveTo>
                  <a:lnTo>
                    <a:pt x="6301740" y="0"/>
                  </a:lnTo>
                  <a:lnTo>
                    <a:pt x="6301740" y="2436876"/>
                  </a:lnTo>
                  <a:lnTo>
                    <a:pt x="0" y="2436876"/>
                  </a:lnTo>
                  <a:lnTo>
                    <a:pt x="0" y="41402"/>
                  </a:lnTo>
                  <a:cubicBezTo>
                    <a:pt x="0" y="18542"/>
                    <a:pt x="18542" y="0"/>
                    <a:pt x="41402" y="0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8104318" y="4355887"/>
            <a:ext cx="4230062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✓ Comprehensive Testing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104318" y="4816631"/>
            <a:ext cx="4230062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Full diagnostic and health checkup packages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582515" y="4117276"/>
            <a:ext cx="4726334" cy="1827695"/>
            <a:chOff x="0" y="0"/>
            <a:chExt cx="6301778" cy="243692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01867" cy="2436876"/>
            </a:xfrm>
            <a:custGeom>
              <a:avLst/>
              <a:gdLst/>
              <a:ahLst/>
              <a:cxnLst/>
              <a:rect r="r" b="b" t="t" l="l"/>
              <a:pathLst>
                <a:path h="2436876" w="6301867">
                  <a:moveTo>
                    <a:pt x="0" y="0"/>
                  </a:moveTo>
                  <a:lnTo>
                    <a:pt x="6260465" y="0"/>
                  </a:lnTo>
                  <a:cubicBezTo>
                    <a:pt x="6283325" y="0"/>
                    <a:pt x="6301867" y="18542"/>
                    <a:pt x="6301867" y="41402"/>
                  </a:cubicBezTo>
                  <a:lnTo>
                    <a:pt x="6301867" y="2436876"/>
                  </a:lnTo>
                  <a:lnTo>
                    <a:pt x="0" y="24368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BE3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2582515" y="4117276"/>
            <a:ext cx="28594" cy="1827695"/>
            <a:chOff x="0" y="0"/>
            <a:chExt cx="38125" cy="243692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8100" cy="2436876"/>
            </a:xfrm>
            <a:custGeom>
              <a:avLst/>
              <a:gdLst/>
              <a:ahLst/>
              <a:cxnLst/>
              <a:rect r="r" b="b" t="t" l="l"/>
              <a:pathLst>
                <a:path h="2436876" w="38100">
                  <a:moveTo>
                    <a:pt x="0" y="19050"/>
                  </a:moveTo>
                  <a:cubicBezTo>
                    <a:pt x="0" y="8509"/>
                    <a:pt x="8509" y="0"/>
                    <a:pt x="19050" y="0"/>
                  </a:cubicBezTo>
                  <a:cubicBezTo>
                    <a:pt x="29591" y="0"/>
                    <a:pt x="38100" y="8509"/>
                    <a:pt x="38100" y="19050"/>
                  </a:cubicBezTo>
                  <a:lnTo>
                    <a:pt x="38100" y="2417826"/>
                  </a:lnTo>
                  <a:cubicBezTo>
                    <a:pt x="38100" y="2428367"/>
                    <a:pt x="29591" y="2436876"/>
                    <a:pt x="19050" y="2436876"/>
                  </a:cubicBezTo>
                  <a:cubicBezTo>
                    <a:pt x="8509" y="2436876"/>
                    <a:pt x="0" y="2428367"/>
                    <a:pt x="0" y="2417826"/>
                  </a:cubicBezTo>
                  <a:close/>
                </a:path>
              </a:pathLst>
            </a:custGeom>
            <a:solidFill>
              <a:srgbClr val="D3D1C9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2830651" y="4355887"/>
            <a:ext cx="4230062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✓ Modern Technology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830651" y="4816631"/>
            <a:ext cx="4230062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Advanced lab equipment and experienced professionals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7856182" y="5944972"/>
            <a:ext cx="9452677" cy="1430464"/>
            <a:chOff x="0" y="0"/>
            <a:chExt cx="12603569" cy="19072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" y="0"/>
              <a:ext cx="12603607" cy="1907286"/>
            </a:xfrm>
            <a:custGeom>
              <a:avLst/>
              <a:gdLst/>
              <a:ahLst/>
              <a:cxnLst/>
              <a:rect r="r" b="b" t="t" l="l"/>
              <a:pathLst>
                <a:path h="1907286" w="12603607">
                  <a:moveTo>
                    <a:pt x="1" y="0"/>
                  </a:moveTo>
                  <a:lnTo>
                    <a:pt x="12603608" y="0"/>
                  </a:lnTo>
                  <a:lnTo>
                    <a:pt x="12603608" y="1865884"/>
                  </a:lnTo>
                  <a:cubicBezTo>
                    <a:pt x="12603608" y="1888744"/>
                    <a:pt x="12585065" y="1907286"/>
                    <a:pt x="12562206" y="1907286"/>
                  </a:cubicBezTo>
                  <a:lnTo>
                    <a:pt x="41402" y="1907286"/>
                  </a:lnTo>
                  <a:cubicBezTo>
                    <a:pt x="18542" y="1907286"/>
                    <a:pt x="0" y="1888744"/>
                    <a:pt x="0" y="18658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EBE3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7856182" y="5944972"/>
            <a:ext cx="9452677" cy="28594"/>
            <a:chOff x="0" y="0"/>
            <a:chExt cx="12603569" cy="3812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03480" cy="38100"/>
            </a:xfrm>
            <a:custGeom>
              <a:avLst/>
              <a:gdLst/>
              <a:ahLst/>
              <a:cxnLst/>
              <a:rect r="r" b="b" t="t" l="l"/>
              <a:pathLst>
                <a:path h="38100" w="12603480">
                  <a:moveTo>
                    <a:pt x="0" y="19050"/>
                  </a:moveTo>
                  <a:cubicBezTo>
                    <a:pt x="0" y="8509"/>
                    <a:pt x="8509" y="0"/>
                    <a:pt x="19050" y="0"/>
                  </a:cubicBezTo>
                  <a:lnTo>
                    <a:pt x="12584430" y="0"/>
                  </a:lnTo>
                  <a:cubicBezTo>
                    <a:pt x="12594972" y="0"/>
                    <a:pt x="12603480" y="8509"/>
                    <a:pt x="12603480" y="19050"/>
                  </a:cubicBezTo>
                  <a:cubicBezTo>
                    <a:pt x="12603480" y="29591"/>
                    <a:pt x="12594972" y="38100"/>
                    <a:pt x="12584430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lose/>
                </a:path>
              </a:pathLst>
            </a:custGeom>
            <a:solidFill>
              <a:srgbClr val="D3D1C9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8104318" y="6183592"/>
            <a:ext cx="8956405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✓ Home Collection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104318" y="6644335"/>
            <a:ext cx="8956405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Convenient sample collection and online reports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228533" y="7848248"/>
            <a:ext cx="9995411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 b="true">
                <a:solidFill>
                  <a:srgbClr val="161613"/>
                </a:solidFill>
                <a:latin typeface="Inter Bold"/>
                <a:ea typeface="Inter Bold"/>
                <a:cs typeface="Inter Bold"/>
                <a:sym typeface="Inter Bold"/>
              </a:rPr>
              <a:t>Test Today. Know Your Health. Take Better Care Tomorrow.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7856182" y="7654700"/>
            <a:ext cx="28594" cy="955777"/>
            <a:chOff x="0" y="0"/>
            <a:chExt cx="38125" cy="1274369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8100" cy="1274318"/>
            </a:xfrm>
            <a:custGeom>
              <a:avLst/>
              <a:gdLst/>
              <a:ahLst/>
              <a:cxnLst/>
              <a:rect r="r" b="b" t="t" l="l"/>
              <a:pathLst>
                <a:path h="1274318" w="38100">
                  <a:moveTo>
                    <a:pt x="0" y="19050"/>
                  </a:moveTo>
                  <a:cubicBezTo>
                    <a:pt x="0" y="8509"/>
                    <a:pt x="8509" y="0"/>
                    <a:pt x="19050" y="0"/>
                  </a:cubicBezTo>
                  <a:cubicBezTo>
                    <a:pt x="29591" y="0"/>
                    <a:pt x="38100" y="8509"/>
                    <a:pt x="38100" y="19050"/>
                  </a:cubicBezTo>
                  <a:lnTo>
                    <a:pt x="38100" y="1255268"/>
                  </a:lnTo>
                  <a:cubicBezTo>
                    <a:pt x="38100" y="1265809"/>
                    <a:pt x="29591" y="1274318"/>
                    <a:pt x="19050" y="1274318"/>
                  </a:cubicBezTo>
                  <a:cubicBezTo>
                    <a:pt x="8509" y="1274318"/>
                    <a:pt x="0" y="1265809"/>
                    <a:pt x="0" y="1255268"/>
                  </a:cubicBezTo>
                  <a:close/>
                </a:path>
              </a:pathLst>
            </a:custGeom>
            <a:solidFill>
              <a:srgbClr val="28282F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7856182" y="8889749"/>
            <a:ext cx="4501439" cy="682762"/>
            <a:chOff x="0" y="0"/>
            <a:chExt cx="6001918" cy="910349"/>
          </a:xfrm>
        </p:grpSpPr>
        <p:sp>
          <p:nvSpPr>
            <p:cNvPr name="Freeform 32" id="32" descr="preencoded.png">
              <a:hlinkClick r:id="rId3" tooltip="https://wellcarelabs.in"/>
            </p:cNvPr>
            <p:cNvSpPr/>
            <p:nvPr/>
          </p:nvSpPr>
          <p:spPr>
            <a:xfrm flipH="false" flipV="false" rot="0">
              <a:off x="0" y="0"/>
              <a:ext cx="6001893" cy="910336"/>
            </a:xfrm>
            <a:custGeom>
              <a:avLst/>
              <a:gdLst/>
              <a:ahLst/>
              <a:cxnLst/>
              <a:rect r="r" b="b" t="t" l="l"/>
              <a:pathLst>
                <a:path h="910336" w="6001893">
                  <a:moveTo>
                    <a:pt x="0" y="0"/>
                  </a:moveTo>
                  <a:lnTo>
                    <a:pt x="6001893" y="0"/>
                  </a:lnTo>
                  <a:lnTo>
                    <a:pt x="6001893" y="910336"/>
                  </a:lnTo>
                  <a:lnTo>
                    <a:pt x="0" y="9103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78" r="0" b="-181"/>
              </a:stretch>
            </a:blipFill>
          </p:spPr>
        </p:sp>
      </p:grpSp>
      <p:sp>
        <p:nvSpPr>
          <p:cNvPr name="Freeform 33" id="33"/>
          <p:cNvSpPr/>
          <p:nvPr/>
        </p:nvSpPr>
        <p:spPr>
          <a:xfrm flipH="false" flipV="false" rot="0">
            <a:off x="16125229" y="135282"/>
            <a:ext cx="2027078" cy="810831"/>
          </a:xfrm>
          <a:custGeom>
            <a:avLst/>
            <a:gdLst/>
            <a:ahLst/>
            <a:cxnLst/>
            <a:rect r="r" b="b" t="t" l="l"/>
            <a:pathLst>
              <a:path h="810831" w="2027078">
                <a:moveTo>
                  <a:pt x="0" y="0"/>
                </a:moveTo>
                <a:lnTo>
                  <a:pt x="2027078" y="0"/>
                </a:lnTo>
                <a:lnTo>
                  <a:pt x="2027078" y="810831"/>
                </a:lnTo>
                <a:lnTo>
                  <a:pt x="0" y="8108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628307" y="9846183"/>
            <a:ext cx="1609020" cy="384353"/>
            <a:chOff x="0" y="0"/>
            <a:chExt cx="2145360" cy="512470"/>
          </a:xfrm>
        </p:grpSpPr>
        <p:sp>
          <p:nvSpPr>
            <p:cNvPr name="Freeform 7" id="7" descr="preencoded.png">
              <a:hlinkClick r:id="rId2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145411" cy="512445"/>
            </a:xfrm>
            <a:custGeom>
              <a:avLst/>
              <a:gdLst/>
              <a:ahLst/>
              <a:cxnLst/>
              <a:rect r="r" b="b" t="t" l="l"/>
              <a:pathLst>
                <a:path h="512445" w="2145411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2" b="-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438649" y="0"/>
            <a:ext cx="6863191" cy="10295039"/>
            <a:chOff x="0" y="0"/>
            <a:chExt cx="9150922" cy="13726719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" t="0" r="-1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92991" y="4326988"/>
            <a:ext cx="4609862" cy="2708262"/>
            <a:chOff x="0" y="0"/>
            <a:chExt cx="6146482" cy="36110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146546" cy="3610991"/>
            </a:xfrm>
            <a:custGeom>
              <a:avLst/>
              <a:gdLst/>
              <a:ahLst/>
              <a:cxnLst/>
              <a:rect r="r" b="b" t="t" l="l"/>
              <a:pathLst>
                <a:path h="3610991" w="6146546">
                  <a:moveTo>
                    <a:pt x="0" y="48133"/>
                  </a:moveTo>
                  <a:cubicBezTo>
                    <a:pt x="0" y="21590"/>
                    <a:pt x="21590" y="0"/>
                    <a:pt x="48133" y="0"/>
                  </a:cubicBezTo>
                  <a:lnTo>
                    <a:pt x="6098413" y="0"/>
                  </a:lnTo>
                  <a:cubicBezTo>
                    <a:pt x="6124956" y="0"/>
                    <a:pt x="6146546" y="21590"/>
                    <a:pt x="6146546" y="48133"/>
                  </a:cubicBezTo>
                  <a:lnTo>
                    <a:pt x="6146546" y="3562858"/>
                  </a:lnTo>
                  <a:cubicBezTo>
                    <a:pt x="6146546" y="3589401"/>
                    <a:pt x="6124956" y="3610991"/>
                    <a:pt x="6098413" y="3610991"/>
                  </a:cubicBezTo>
                  <a:lnTo>
                    <a:pt x="48133" y="3610991"/>
                  </a:lnTo>
                  <a:cubicBezTo>
                    <a:pt x="21590" y="3610991"/>
                    <a:pt x="0" y="3589401"/>
                    <a:pt x="0" y="3562858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33383" y="4567380"/>
            <a:ext cx="721471" cy="721490"/>
            <a:chOff x="0" y="0"/>
            <a:chExt cx="961962" cy="96198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61898" cy="962025"/>
            </a:xfrm>
            <a:custGeom>
              <a:avLst/>
              <a:gdLst/>
              <a:ahLst/>
              <a:cxnLst/>
              <a:rect r="r" b="b" t="t" l="l"/>
              <a:pathLst>
                <a:path h="962025" w="961898">
                  <a:moveTo>
                    <a:pt x="0" y="480949"/>
                  </a:moveTo>
                  <a:cubicBezTo>
                    <a:pt x="0" y="215392"/>
                    <a:pt x="215392" y="0"/>
                    <a:pt x="480949" y="0"/>
                  </a:cubicBezTo>
                  <a:cubicBezTo>
                    <a:pt x="746506" y="0"/>
                    <a:pt x="961898" y="215392"/>
                    <a:pt x="961898" y="480949"/>
                  </a:cubicBezTo>
                  <a:cubicBezTo>
                    <a:pt x="961898" y="746506"/>
                    <a:pt x="746633" y="962025"/>
                    <a:pt x="480949" y="962025"/>
                  </a:cubicBezTo>
                  <a:cubicBezTo>
                    <a:pt x="215265" y="962025"/>
                    <a:pt x="0" y="746633"/>
                    <a:pt x="0" y="480949"/>
                  </a:cubicBezTo>
                  <a:close/>
                </a:path>
              </a:pathLst>
            </a:custGeom>
            <a:solidFill>
              <a:srgbClr val="28282F"/>
            </a:solidFill>
          </p:spPr>
        </p:sp>
      </p:grpSp>
      <p:sp>
        <p:nvSpPr>
          <p:cNvPr name="Freeform 14" id="14" descr="preencoded.png"/>
          <p:cNvSpPr/>
          <p:nvPr/>
        </p:nvSpPr>
        <p:spPr>
          <a:xfrm flipH="false" flipV="false" rot="0">
            <a:off x="1431769" y="4765624"/>
            <a:ext cx="324688" cy="324698"/>
          </a:xfrm>
          <a:custGeom>
            <a:avLst/>
            <a:gdLst/>
            <a:ahLst/>
            <a:cxnLst/>
            <a:rect r="r" b="b" t="t" l="l"/>
            <a:pathLst>
              <a:path h="324698" w="324688">
                <a:moveTo>
                  <a:pt x="0" y="0"/>
                </a:moveTo>
                <a:lnTo>
                  <a:pt x="324689" y="0"/>
                </a:lnTo>
                <a:lnTo>
                  <a:pt x="324689" y="324698"/>
                </a:lnTo>
                <a:lnTo>
                  <a:pt x="0" y="3246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711" r="0" b="-5714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5835796" y="4326988"/>
            <a:ext cx="4609862" cy="2708262"/>
            <a:chOff x="0" y="0"/>
            <a:chExt cx="6146482" cy="361101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146546" cy="3610991"/>
            </a:xfrm>
            <a:custGeom>
              <a:avLst/>
              <a:gdLst/>
              <a:ahLst/>
              <a:cxnLst/>
              <a:rect r="r" b="b" t="t" l="l"/>
              <a:pathLst>
                <a:path h="3610991" w="6146546">
                  <a:moveTo>
                    <a:pt x="0" y="48133"/>
                  </a:moveTo>
                  <a:cubicBezTo>
                    <a:pt x="0" y="21590"/>
                    <a:pt x="21590" y="0"/>
                    <a:pt x="48133" y="0"/>
                  </a:cubicBezTo>
                  <a:lnTo>
                    <a:pt x="6098413" y="0"/>
                  </a:lnTo>
                  <a:cubicBezTo>
                    <a:pt x="6124956" y="0"/>
                    <a:pt x="6146546" y="21590"/>
                    <a:pt x="6146546" y="48133"/>
                  </a:cubicBezTo>
                  <a:lnTo>
                    <a:pt x="6146546" y="3562858"/>
                  </a:lnTo>
                  <a:cubicBezTo>
                    <a:pt x="6146546" y="3589401"/>
                    <a:pt x="6124956" y="3610991"/>
                    <a:pt x="6098413" y="3610991"/>
                  </a:cubicBezTo>
                  <a:lnTo>
                    <a:pt x="48133" y="3610991"/>
                  </a:lnTo>
                  <a:cubicBezTo>
                    <a:pt x="21590" y="3610991"/>
                    <a:pt x="0" y="3589401"/>
                    <a:pt x="0" y="3562858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6076188" y="4567380"/>
            <a:ext cx="721471" cy="721490"/>
            <a:chOff x="0" y="0"/>
            <a:chExt cx="961962" cy="96198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61898" cy="962025"/>
            </a:xfrm>
            <a:custGeom>
              <a:avLst/>
              <a:gdLst/>
              <a:ahLst/>
              <a:cxnLst/>
              <a:rect r="r" b="b" t="t" l="l"/>
              <a:pathLst>
                <a:path h="962025" w="961898">
                  <a:moveTo>
                    <a:pt x="0" y="480949"/>
                  </a:moveTo>
                  <a:cubicBezTo>
                    <a:pt x="0" y="215392"/>
                    <a:pt x="215392" y="0"/>
                    <a:pt x="480949" y="0"/>
                  </a:cubicBezTo>
                  <a:cubicBezTo>
                    <a:pt x="746506" y="0"/>
                    <a:pt x="961898" y="215392"/>
                    <a:pt x="961898" y="480949"/>
                  </a:cubicBezTo>
                  <a:cubicBezTo>
                    <a:pt x="961898" y="746506"/>
                    <a:pt x="746633" y="962025"/>
                    <a:pt x="480949" y="962025"/>
                  </a:cubicBezTo>
                  <a:cubicBezTo>
                    <a:pt x="215265" y="962025"/>
                    <a:pt x="0" y="746633"/>
                    <a:pt x="0" y="480949"/>
                  </a:cubicBezTo>
                  <a:close/>
                </a:path>
              </a:pathLst>
            </a:custGeom>
            <a:solidFill>
              <a:srgbClr val="28282F"/>
            </a:solidFill>
          </p:spPr>
        </p:sp>
      </p:grpSp>
      <p:sp>
        <p:nvSpPr>
          <p:cNvPr name="Freeform 19" id="19" descr="preencoded.png"/>
          <p:cNvSpPr/>
          <p:nvPr/>
        </p:nvSpPr>
        <p:spPr>
          <a:xfrm flipH="false" flipV="false" rot="0">
            <a:off x="6274575" y="4765624"/>
            <a:ext cx="324688" cy="324698"/>
          </a:xfrm>
          <a:custGeom>
            <a:avLst/>
            <a:gdLst/>
            <a:ahLst/>
            <a:cxnLst/>
            <a:rect r="r" b="b" t="t" l="l"/>
            <a:pathLst>
              <a:path h="324698" w="324688">
                <a:moveTo>
                  <a:pt x="0" y="0"/>
                </a:moveTo>
                <a:lnTo>
                  <a:pt x="324688" y="0"/>
                </a:lnTo>
                <a:lnTo>
                  <a:pt x="324688" y="324698"/>
                </a:lnTo>
                <a:lnTo>
                  <a:pt x="0" y="3246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9997" r="0" b="-1000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992991" y="7268194"/>
            <a:ext cx="9452677" cy="2329491"/>
            <a:chOff x="0" y="0"/>
            <a:chExt cx="12603569" cy="310598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03607" cy="3106039"/>
            </a:xfrm>
            <a:custGeom>
              <a:avLst/>
              <a:gdLst/>
              <a:ahLst/>
              <a:cxnLst/>
              <a:rect r="r" b="b" t="t" l="l"/>
              <a:pathLst>
                <a:path h="3106039" w="12603607">
                  <a:moveTo>
                    <a:pt x="0" y="48133"/>
                  </a:moveTo>
                  <a:cubicBezTo>
                    <a:pt x="0" y="21590"/>
                    <a:pt x="21590" y="0"/>
                    <a:pt x="48133" y="0"/>
                  </a:cubicBezTo>
                  <a:lnTo>
                    <a:pt x="12555474" y="0"/>
                  </a:lnTo>
                  <a:cubicBezTo>
                    <a:pt x="12582017" y="0"/>
                    <a:pt x="12603607" y="21590"/>
                    <a:pt x="12603607" y="48133"/>
                  </a:cubicBezTo>
                  <a:lnTo>
                    <a:pt x="12603607" y="3057906"/>
                  </a:lnTo>
                  <a:cubicBezTo>
                    <a:pt x="12603607" y="3084449"/>
                    <a:pt x="12582017" y="3106039"/>
                    <a:pt x="12555474" y="3106039"/>
                  </a:cubicBezTo>
                  <a:lnTo>
                    <a:pt x="48133" y="3106039"/>
                  </a:lnTo>
                  <a:cubicBezTo>
                    <a:pt x="21590" y="3106039"/>
                    <a:pt x="0" y="3084449"/>
                    <a:pt x="0" y="3057906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33383" y="7508586"/>
            <a:ext cx="721471" cy="721490"/>
            <a:chOff x="0" y="0"/>
            <a:chExt cx="961962" cy="961987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61898" cy="962025"/>
            </a:xfrm>
            <a:custGeom>
              <a:avLst/>
              <a:gdLst/>
              <a:ahLst/>
              <a:cxnLst/>
              <a:rect r="r" b="b" t="t" l="l"/>
              <a:pathLst>
                <a:path h="962025" w="961898">
                  <a:moveTo>
                    <a:pt x="0" y="480949"/>
                  </a:moveTo>
                  <a:cubicBezTo>
                    <a:pt x="0" y="215392"/>
                    <a:pt x="215392" y="0"/>
                    <a:pt x="480949" y="0"/>
                  </a:cubicBezTo>
                  <a:cubicBezTo>
                    <a:pt x="746506" y="0"/>
                    <a:pt x="961898" y="215392"/>
                    <a:pt x="961898" y="480949"/>
                  </a:cubicBezTo>
                  <a:cubicBezTo>
                    <a:pt x="961898" y="746506"/>
                    <a:pt x="746633" y="962025"/>
                    <a:pt x="480949" y="962025"/>
                  </a:cubicBezTo>
                  <a:cubicBezTo>
                    <a:pt x="215265" y="962025"/>
                    <a:pt x="0" y="746633"/>
                    <a:pt x="0" y="480949"/>
                  </a:cubicBezTo>
                  <a:close/>
                </a:path>
              </a:pathLst>
            </a:custGeom>
            <a:solidFill>
              <a:srgbClr val="28282F"/>
            </a:solidFill>
          </p:spPr>
        </p:sp>
      </p:grpSp>
      <p:sp>
        <p:nvSpPr>
          <p:cNvPr name="Freeform 24" id="24" descr="preencoded.png"/>
          <p:cNvSpPr/>
          <p:nvPr/>
        </p:nvSpPr>
        <p:spPr>
          <a:xfrm flipH="false" flipV="false" rot="0">
            <a:off x="1431769" y="7706839"/>
            <a:ext cx="324688" cy="324698"/>
          </a:xfrm>
          <a:custGeom>
            <a:avLst/>
            <a:gdLst/>
            <a:ahLst/>
            <a:cxnLst/>
            <a:rect r="r" b="b" t="t" l="l"/>
            <a:pathLst>
              <a:path h="324698" w="324688">
                <a:moveTo>
                  <a:pt x="0" y="0"/>
                </a:moveTo>
                <a:lnTo>
                  <a:pt x="324689" y="0"/>
                </a:lnTo>
                <a:lnTo>
                  <a:pt x="324689" y="324698"/>
                </a:lnTo>
                <a:lnTo>
                  <a:pt x="0" y="3246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2857" t="0" r="-286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992991" y="668779"/>
            <a:ext cx="9452677" cy="1531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01"/>
              </a:lnSpc>
            </a:pPr>
            <a:r>
              <a:rPr lang="en-US" sz="472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Your Partner in Preventive Healthcare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92991" y="2483253"/>
            <a:ext cx="9452677" cy="1581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1876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WellCare Labs provides diagnostic testing and health screening services designed to make healthcare more accessible and convenient. We combine modern diagnostic technology with experienced professionals to support better healthcare decisions.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33383" y="5512298"/>
            <a:ext cx="4129088" cy="38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Reliable Testing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33383" y="5970641"/>
            <a:ext cx="4129088" cy="824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1876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Quality-focused diagnostic processes with timely reporting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076188" y="5512298"/>
            <a:ext cx="4129088" cy="38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Preventive Screening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076188" y="5970641"/>
            <a:ext cx="4129088" cy="824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1876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Patient-friendly health screening for all healthcare needs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33383" y="8453504"/>
            <a:ext cx="8971893" cy="38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Home Collection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33383" y="8911847"/>
            <a:ext cx="8971893" cy="445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9"/>
              </a:lnSpc>
            </a:pPr>
            <a:r>
              <a:rPr lang="en-US" sz="1876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Convenient home sample collection in selected areas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1777365"/>
            <a:ext cx="16315868" cy="785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87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Comprehensive Testing Under One Roof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2973295"/>
            <a:ext cx="16315868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WellCare Labs offers a wide range of laboratory investigations and health screening options. Patients can choose individual tests or suitable health packages according to their healthcare requirements.</a:t>
            </a:r>
          </a:p>
        </p:txBody>
      </p:sp>
      <p:sp>
        <p:nvSpPr>
          <p:cNvPr name="Freeform 8" id="8" descr="preencoded.png"/>
          <p:cNvSpPr/>
          <p:nvPr/>
        </p:nvSpPr>
        <p:spPr>
          <a:xfrm flipH="false" flipV="false" rot="0">
            <a:off x="992991" y="4132764"/>
            <a:ext cx="496424" cy="496433"/>
          </a:xfrm>
          <a:custGeom>
            <a:avLst/>
            <a:gdLst/>
            <a:ahLst/>
            <a:cxnLst/>
            <a:rect r="r" b="b" t="t" l="l"/>
            <a:pathLst>
              <a:path h="496433" w="496424">
                <a:moveTo>
                  <a:pt x="0" y="0"/>
                </a:moveTo>
                <a:lnTo>
                  <a:pt x="496424" y="0"/>
                </a:lnTo>
                <a:lnTo>
                  <a:pt x="496424" y="496434"/>
                </a:lnTo>
                <a:lnTo>
                  <a:pt x="0" y="496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6980" r="0" b="-1697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92991" y="4929921"/>
            <a:ext cx="8002734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Blood &amp; Sugar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92991" y="5390664"/>
            <a:ext cx="8002734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Complete Blood Count (CBC), diabetes and blood sugar testing, lipid profile</a:t>
            </a:r>
          </a:p>
        </p:txBody>
      </p:sp>
      <p:sp>
        <p:nvSpPr>
          <p:cNvPr name="Freeform 11" id="11" descr="preencoded.png"/>
          <p:cNvSpPr/>
          <p:nvPr/>
        </p:nvSpPr>
        <p:spPr>
          <a:xfrm flipH="false" flipV="false" rot="0">
            <a:off x="9305973" y="4132764"/>
            <a:ext cx="496424" cy="496433"/>
          </a:xfrm>
          <a:custGeom>
            <a:avLst/>
            <a:gdLst/>
            <a:ahLst/>
            <a:cxnLst/>
            <a:rect r="r" b="b" t="t" l="l"/>
            <a:pathLst>
              <a:path h="496433" w="496424">
                <a:moveTo>
                  <a:pt x="0" y="0"/>
                </a:moveTo>
                <a:lnTo>
                  <a:pt x="496424" y="0"/>
                </a:lnTo>
                <a:lnTo>
                  <a:pt x="496424" y="496434"/>
                </a:lnTo>
                <a:lnTo>
                  <a:pt x="0" y="4964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492" t="0" r="-849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305973" y="4929921"/>
            <a:ext cx="800288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Organ Function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05973" y="5390664"/>
            <a:ext cx="8002886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Thyroid testing, Liver Function Tests (LFT), Kidney Profile</a:t>
            </a:r>
          </a:p>
        </p:txBody>
      </p:sp>
      <p:sp>
        <p:nvSpPr>
          <p:cNvPr name="Freeform 14" id="14" descr="preencoded.png"/>
          <p:cNvSpPr/>
          <p:nvPr/>
        </p:nvSpPr>
        <p:spPr>
          <a:xfrm flipH="false" flipV="false" rot="0">
            <a:off x="992991" y="6767293"/>
            <a:ext cx="496424" cy="496433"/>
          </a:xfrm>
          <a:custGeom>
            <a:avLst/>
            <a:gdLst/>
            <a:ahLst/>
            <a:cxnLst/>
            <a:rect r="r" b="b" t="t" l="l"/>
            <a:pathLst>
              <a:path h="496433" w="496424">
                <a:moveTo>
                  <a:pt x="0" y="0"/>
                </a:moveTo>
                <a:lnTo>
                  <a:pt x="496424" y="0"/>
                </a:lnTo>
                <a:lnTo>
                  <a:pt x="496424" y="496434"/>
                </a:lnTo>
                <a:lnTo>
                  <a:pt x="0" y="4964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20752" r="0" b="-20752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92991" y="7564450"/>
            <a:ext cx="8002734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Vitamins &amp; Hormones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92991" y="8025193"/>
            <a:ext cx="8002734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Vitamin testing, hormonal testing, urine investigations</a:t>
            </a:r>
          </a:p>
        </p:txBody>
      </p:sp>
      <p:sp>
        <p:nvSpPr>
          <p:cNvPr name="Freeform 17" id="17" descr="preencoded.png"/>
          <p:cNvSpPr/>
          <p:nvPr/>
        </p:nvSpPr>
        <p:spPr>
          <a:xfrm flipH="false" flipV="false" rot="0">
            <a:off x="9305973" y="6767293"/>
            <a:ext cx="496424" cy="496433"/>
          </a:xfrm>
          <a:custGeom>
            <a:avLst/>
            <a:gdLst/>
            <a:ahLst/>
            <a:cxnLst/>
            <a:rect r="r" b="b" t="t" l="l"/>
            <a:pathLst>
              <a:path h="496433" w="496424">
                <a:moveTo>
                  <a:pt x="0" y="0"/>
                </a:moveTo>
                <a:lnTo>
                  <a:pt x="496424" y="0"/>
                </a:lnTo>
                <a:lnTo>
                  <a:pt x="496424" y="496434"/>
                </a:lnTo>
                <a:lnTo>
                  <a:pt x="0" y="496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9305973" y="7564450"/>
            <a:ext cx="800288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Specialized Profiles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305973" y="8025193"/>
            <a:ext cx="8002886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Fever-related profiles and preventive health checkups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2554700"/>
            <a:ext cx="16315868" cy="785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87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Smart Health Checkup Packages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3750640"/>
            <a:ext cx="16315868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Regular health screening can help people monitor important health parameters and discuss abnormal results with their healthcare professional. These packages combine multiple investigations into convenient screening options.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14254" y="4910099"/>
            <a:ext cx="8212598" cy="2820562"/>
            <a:chOff x="0" y="0"/>
            <a:chExt cx="10950130" cy="37607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950194" cy="3760724"/>
            </a:xfrm>
            <a:custGeom>
              <a:avLst/>
              <a:gdLst/>
              <a:ahLst/>
              <a:cxnLst/>
              <a:rect r="r" b="b" t="t" l="l"/>
              <a:pathLst>
                <a:path h="3760724" w="10950194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10900537" y="0"/>
                  </a:lnTo>
                  <a:cubicBezTo>
                    <a:pt x="10927969" y="0"/>
                    <a:pt x="10950194" y="22225"/>
                    <a:pt x="10950194" y="49657"/>
                  </a:cubicBezTo>
                  <a:lnTo>
                    <a:pt x="10950194" y="3711067"/>
                  </a:lnTo>
                  <a:cubicBezTo>
                    <a:pt x="10950194" y="3738499"/>
                    <a:pt x="10927969" y="3760724"/>
                    <a:pt x="10900537" y="3760724"/>
                  </a:cubicBezTo>
                  <a:lnTo>
                    <a:pt x="49657" y="3760724"/>
                  </a:lnTo>
                  <a:cubicBezTo>
                    <a:pt x="22225" y="3760724"/>
                    <a:pt x="0" y="3738499"/>
                    <a:pt x="0" y="3711067"/>
                  </a:cubicBezTo>
                  <a:close/>
                </a:path>
              </a:pathLst>
            </a:custGeom>
            <a:solidFill>
              <a:srgbClr val="28282F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062399" y="5148720"/>
            <a:ext cx="771632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Full Body Packages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2399" y="5708666"/>
            <a:ext cx="7716326" cy="1935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WellCare Master Full Body Checkup</a:t>
            </a:r>
          </a:p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WellCare Master Male Full Body Checkup</a:t>
            </a:r>
          </a:p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WellCare Master Female Full Body Checkup</a:t>
            </a:r>
          </a:p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WellCare Smart Full Body Checkup Plan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63249" y="5148720"/>
            <a:ext cx="7855134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Specialized Packages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463249" y="5708666"/>
            <a:ext cx="7855134" cy="1935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WellCare Male Special Health Checkup</a:t>
            </a:r>
          </a:p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WellCare Female Special Health Checkup</a:t>
            </a:r>
          </a:p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WellCare Complete Health Checkup</a:t>
            </a:r>
          </a:p>
          <a:p>
            <a:pPr algn="l" marL="353452" indent="-176726" lvl="1">
              <a:lnSpc>
                <a:spcPts val="3114"/>
              </a:lnSpc>
              <a:buFont typeface="Arial"/>
              <a:buChar char="•"/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Complete Health Checkup with Vitamin Screening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1409919"/>
            <a:ext cx="16315868" cy="785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87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Targeted Screening for Different Needs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2605849"/>
            <a:ext cx="16315868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WellCare Labs also provides specialized packages designed around specific health and lifestyle requirements. Package contents vary according to the specific health screening objective.</a:t>
            </a:r>
          </a:p>
        </p:txBody>
      </p:sp>
      <p:sp>
        <p:nvSpPr>
          <p:cNvPr name="Freeform 8" id="8" descr="preencoded.png"/>
          <p:cNvSpPr/>
          <p:nvPr/>
        </p:nvSpPr>
        <p:spPr>
          <a:xfrm flipH="false" flipV="false" rot="0">
            <a:off x="992991" y="3765318"/>
            <a:ext cx="8033861" cy="2232384"/>
          </a:xfrm>
          <a:custGeom>
            <a:avLst/>
            <a:gdLst/>
            <a:ahLst/>
            <a:cxnLst/>
            <a:rect r="r" b="b" t="t" l="l"/>
            <a:pathLst>
              <a:path h="2232384" w="8033861">
                <a:moveTo>
                  <a:pt x="0" y="0"/>
                </a:moveTo>
                <a:lnTo>
                  <a:pt x="8033861" y="0"/>
                </a:lnTo>
                <a:lnTo>
                  <a:pt x="8033861" y="2232384"/>
                </a:lnTo>
                <a:lnTo>
                  <a:pt x="0" y="22323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314" r="0" b="-314"/>
            </a:stretch>
          </a:blipFill>
        </p:spPr>
      </p:sp>
      <p:sp>
        <p:nvSpPr>
          <p:cNvPr name="Freeform 9" id="9" descr="preencoded.png"/>
          <p:cNvSpPr/>
          <p:nvPr/>
        </p:nvSpPr>
        <p:spPr>
          <a:xfrm flipH="false" flipV="false" rot="0">
            <a:off x="4823746" y="3979945"/>
            <a:ext cx="372351" cy="372361"/>
          </a:xfrm>
          <a:custGeom>
            <a:avLst/>
            <a:gdLst/>
            <a:ahLst/>
            <a:cxnLst/>
            <a:rect r="r" b="b" t="t" l="l"/>
            <a:pathLst>
              <a:path h="372361" w="372351">
                <a:moveTo>
                  <a:pt x="0" y="0"/>
                </a:moveTo>
                <a:lnTo>
                  <a:pt x="372351" y="0"/>
                </a:lnTo>
                <a:lnTo>
                  <a:pt x="372351" y="372361"/>
                </a:lnTo>
                <a:lnTo>
                  <a:pt x="0" y="3723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7496" r="0" b="-47499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69721" y="4777254"/>
            <a:ext cx="7480402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Fever Profiles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69721" y="5237998"/>
            <a:ext cx="7480402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Advanced Fever Profile, Smart Fever Profile</a:t>
            </a:r>
          </a:p>
        </p:txBody>
      </p:sp>
      <p:sp>
        <p:nvSpPr>
          <p:cNvPr name="Freeform 12" id="12" descr="preencoded.png"/>
          <p:cNvSpPr/>
          <p:nvPr/>
        </p:nvSpPr>
        <p:spPr>
          <a:xfrm flipH="false" flipV="false" rot="0">
            <a:off x="9274988" y="3765318"/>
            <a:ext cx="8033861" cy="2232384"/>
          </a:xfrm>
          <a:custGeom>
            <a:avLst/>
            <a:gdLst/>
            <a:ahLst/>
            <a:cxnLst/>
            <a:rect r="r" b="b" t="t" l="l"/>
            <a:pathLst>
              <a:path h="2232384" w="8033861">
                <a:moveTo>
                  <a:pt x="0" y="0"/>
                </a:moveTo>
                <a:lnTo>
                  <a:pt x="8033861" y="0"/>
                </a:lnTo>
                <a:lnTo>
                  <a:pt x="8033861" y="2232384"/>
                </a:lnTo>
                <a:lnTo>
                  <a:pt x="0" y="22323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314" r="0" b="-314"/>
            </a:stretch>
          </a:blipFill>
        </p:spPr>
      </p:sp>
      <p:sp>
        <p:nvSpPr>
          <p:cNvPr name="Freeform 13" id="13" descr="preencoded.png"/>
          <p:cNvSpPr/>
          <p:nvPr/>
        </p:nvSpPr>
        <p:spPr>
          <a:xfrm flipH="false" flipV="false" rot="0">
            <a:off x="13105743" y="3979945"/>
            <a:ext cx="372351" cy="372361"/>
          </a:xfrm>
          <a:custGeom>
            <a:avLst/>
            <a:gdLst/>
            <a:ahLst/>
            <a:cxnLst/>
            <a:rect r="r" b="b" t="t" l="l"/>
            <a:pathLst>
              <a:path h="372361" w="372351">
                <a:moveTo>
                  <a:pt x="0" y="0"/>
                </a:moveTo>
                <a:lnTo>
                  <a:pt x="372351" y="0"/>
                </a:lnTo>
                <a:lnTo>
                  <a:pt x="372351" y="372361"/>
                </a:lnTo>
                <a:lnTo>
                  <a:pt x="0" y="3723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3747" r="0" b="-375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551718" y="4777254"/>
            <a:ext cx="7480402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Chronic Health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551718" y="5237998"/>
            <a:ext cx="7480402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Essential Diabetes Panel, Essential Vitamin Profile</a:t>
            </a:r>
          </a:p>
        </p:txBody>
      </p:sp>
      <p:sp>
        <p:nvSpPr>
          <p:cNvPr name="Freeform 16" id="16" descr="preencoded.png"/>
          <p:cNvSpPr/>
          <p:nvPr/>
        </p:nvSpPr>
        <p:spPr>
          <a:xfrm flipH="false" flipV="false" rot="0">
            <a:off x="992991" y="6245838"/>
            <a:ext cx="8033861" cy="2629614"/>
          </a:xfrm>
          <a:custGeom>
            <a:avLst/>
            <a:gdLst/>
            <a:ahLst/>
            <a:cxnLst/>
            <a:rect r="r" b="b" t="t" l="l"/>
            <a:pathLst>
              <a:path h="2629614" w="8033861">
                <a:moveTo>
                  <a:pt x="0" y="0"/>
                </a:moveTo>
                <a:lnTo>
                  <a:pt x="8033861" y="0"/>
                </a:lnTo>
                <a:lnTo>
                  <a:pt x="8033861" y="2629614"/>
                </a:lnTo>
                <a:lnTo>
                  <a:pt x="0" y="26296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34" r="0" b="-135"/>
            </a:stretch>
          </a:blipFill>
        </p:spPr>
      </p:sp>
      <p:sp>
        <p:nvSpPr>
          <p:cNvPr name="Freeform 17" id="17" descr="preencoded.png"/>
          <p:cNvSpPr/>
          <p:nvPr/>
        </p:nvSpPr>
        <p:spPr>
          <a:xfrm flipH="false" flipV="false" rot="0">
            <a:off x="4823746" y="6460465"/>
            <a:ext cx="372351" cy="372361"/>
          </a:xfrm>
          <a:custGeom>
            <a:avLst/>
            <a:gdLst/>
            <a:ahLst/>
            <a:cxnLst/>
            <a:rect r="r" b="b" t="t" l="l"/>
            <a:pathLst>
              <a:path h="372361" w="372351">
                <a:moveTo>
                  <a:pt x="0" y="0"/>
                </a:moveTo>
                <a:lnTo>
                  <a:pt x="372351" y="0"/>
                </a:lnTo>
                <a:lnTo>
                  <a:pt x="372351" y="372360"/>
                </a:lnTo>
                <a:lnTo>
                  <a:pt x="0" y="3723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32502" t="0" r="-32502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269721" y="7257774"/>
            <a:ext cx="7480402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Fitness Panels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69721" y="7718517"/>
            <a:ext cx="7480402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Smart Gym Panel, Advance Gym Panel</a:t>
            </a:r>
          </a:p>
        </p:txBody>
      </p:sp>
      <p:sp>
        <p:nvSpPr>
          <p:cNvPr name="Freeform 20" id="20" descr="preencoded.png"/>
          <p:cNvSpPr/>
          <p:nvPr/>
        </p:nvSpPr>
        <p:spPr>
          <a:xfrm flipH="false" flipV="false" rot="0">
            <a:off x="9274988" y="6245838"/>
            <a:ext cx="8033861" cy="2629614"/>
          </a:xfrm>
          <a:custGeom>
            <a:avLst/>
            <a:gdLst/>
            <a:ahLst/>
            <a:cxnLst/>
            <a:rect r="r" b="b" t="t" l="l"/>
            <a:pathLst>
              <a:path h="2629614" w="8033861">
                <a:moveTo>
                  <a:pt x="0" y="0"/>
                </a:moveTo>
                <a:lnTo>
                  <a:pt x="8033861" y="0"/>
                </a:lnTo>
                <a:lnTo>
                  <a:pt x="8033861" y="2629614"/>
                </a:lnTo>
                <a:lnTo>
                  <a:pt x="0" y="26296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34" r="0" b="-135"/>
            </a:stretch>
          </a:blipFill>
        </p:spPr>
      </p:sp>
      <p:sp>
        <p:nvSpPr>
          <p:cNvPr name="Freeform 21" id="21" descr="preencoded.png"/>
          <p:cNvSpPr/>
          <p:nvPr/>
        </p:nvSpPr>
        <p:spPr>
          <a:xfrm flipH="false" flipV="false" rot="0">
            <a:off x="13105743" y="6460465"/>
            <a:ext cx="372351" cy="372361"/>
          </a:xfrm>
          <a:custGeom>
            <a:avLst/>
            <a:gdLst/>
            <a:ahLst/>
            <a:cxnLst/>
            <a:rect r="r" b="b" t="t" l="l"/>
            <a:pathLst>
              <a:path h="372361" w="372351">
                <a:moveTo>
                  <a:pt x="0" y="0"/>
                </a:moveTo>
                <a:lnTo>
                  <a:pt x="372351" y="0"/>
                </a:lnTo>
                <a:lnTo>
                  <a:pt x="372351" y="372360"/>
                </a:lnTo>
                <a:lnTo>
                  <a:pt x="0" y="37236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59997" r="0" b="-59997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9551718" y="7257774"/>
            <a:ext cx="7480402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Specialty Care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551718" y="7718517"/>
            <a:ext cx="7480402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Smart &amp; Advance Arthritis Package, Essential &amp; Advance ANC Profile, Cancer Detection Profile Male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628307" y="9846183"/>
            <a:ext cx="1609020" cy="384353"/>
            <a:chOff x="0" y="0"/>
            <a:chExt cx="2145360" cy="512470"/>
          </a:xfrm>
        </p:grpSpPr>
        <p:sp>
          <p:nvSpPr>
            <p:cNvPr name="Freeform 7" id="7" descr="preencoded.png">
              <a:hlinkClick r:id="rId2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145411" cy="512445"/>
            </a:xfrm>
            <a:custGeom>
              <a:avLst/>
              <a:gdLst/>
              <a:ahLst/>
              <a:cxnLst/>
              <a:rect r="r" b="b" t="t" l="l"/>
              <a:pathLst>
                <a:path h="512445" w="2145411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2" b="-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438649" y="0"/>
            <a:ext cx="6863191" cy="10295039"/>
            <a:chOff x="0" y="0"/>
            <a:chExt cx="9150922" cy="13726719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" t="0" r="-1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92991" y="689781"/>
            <a:ext cx="9452677" cy="758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07"/>
              </a:lnSpc>
            </a:pPr>
            <a:r>
              <a:rPr lang="en-US" sz="4653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Monitor Your Overall Health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92991" y="1719910"/>
            <a:ext cx="9452677" cy="1545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80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A full body health checkup brings several important laboratory investigations together in one screening plan. Regular preventive screening can help identify health parameters that may require further medical evaluation. Choose a package based on your age, health needs and doctor's advice.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92991" y="3518964"/>
            <a:ext cx="9452677" cy="1347645"/>
            <a:chOff x="0" y="0"/>
            <a:chExt cx="12603569" cy="17968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03607" cy="1796923"/>
            </a:xfrm>
            <a:custGeom>
              <a:avLst/>
              <a:gdLst/>
              <a:ahLst/>
              <a:cxnLst/>
              <a:rect r="r" b="b" t="t" l="l"/>
              <a:pathLst>
                <a:path h="1796923" w="12603607">
                  <a:moveTo>
                    <a:pt x="0" y="47371"/>
                  </a:moveTo>
                  <a:cubicBezTo>
                    <a:pt x="0" y="21209"/>
                    <a:pt x="21209" y="0"/>
                    <a:pt x="47371" y="0"/>
                  </a:cubicBezTo>
                  <a:lnTo>
                    <a:pt x="12556236" y="0"/>
                  </a:lnTo>
                  <a:cubicBezTo>
                    <a:pt x="12582398" y="0"/>
                    <a:pt x="12603607" y="21209"/>
                    <a:pt x="12603607" y="47371"/>
                  </a:cubicBezTo>
                  <a:lnTo>
                    <a:pt x="12603607" y="1749552"/>
                  </a:lnTo>
                  <a:cubicBezTo>
                    <a:pt x="12603607" y="1775714"/>
                    <a:pt x="12582398" y="1796923"/>
                    <a:pt x="12556236" y="1796923"/>
                  </a:cubicBezTo>
                  <a:lnTo>
                    <a:pt x="47371" y="1796923"/>
                  </a:lnTo>
                  <a:cubicBezTo>
                    <a:pt x="21209" y="1796923"/>
                    <a:pt x="0" y="1775714"/>
                    <a:pt x="0" y="1749552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229506" y="3745963"/>
            <a:ext cx="8979637" cy="3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🩸</a:t>
            </a:r>
            <a:r>
              <a:rPr lang="en-US" sz="2326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 Blood Health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29506" y="4193734"/>
            <a:ext cx="8979637" cy="436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80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Blood health, blood sugar, iron and vitamin status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992991" y="5092113"/>
            <a:ext cx="9452677" cy="1347645"/>
            <a:chOff x="0" y="0"/>
            <a:chExt cx="12603569" cy="17968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03607" cy="1796923"/>
            </a:xfrm>
            <a:custGeom>
              <a:avLst/>
              <a:gdLst/>
              <a:ahLst/>
              <a:cxnLst/>
              <a:rect r="r" b="b" t="t" l="l"/>
              <a:pathLst>
                <a:path h="1796923" w="12603607">
                  <a:moveTo>
                    <a:pt x="0" y="47371"/>
                  </a:moveTo>
                  <a:cubicBezTo>
                    <a:pt x="0" y="21209"/>
                    <a:pt x="21209" y="0"/>
                    <a:pt x="47371" y="0"/>
                  </a:cubicBezTo>
                  <a:lnTo>
                    <a:pt x="12556236" y="0"/>
                  </a:lnTo>
                  <a:cubicBezTo>
                    <a:pt x="12582398" y="0"/>
                    <a:pt x="12603607" y="21209"/>
                    <a:pt x="12603607" y="47371"/>
                  </a:cubicBezTo>
                  <a:lnTo>
                    <a:pt x="12603607" y="1749552"/>
                  </a:lnTo>
                  <a:cubicBezTo>
                    <a:pt x="12603607" y="1775714"/>
                    <a:pt x="12582398" y="1796923"/>
                    <a:pt x="12556236" y="1796923"/>
                  </a:cubicBezTo>
                  <a:lnTo>
                    <a:pt x="47371" y="1796923"/>
                  </a:lnTo>
                  <a:cubicBezTo>
                    <a:pt x="21209" y="1796923"/>
                    <a:pt x="0" y="1775714"/>
                    <a:pt x="0" y="1749552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229506" y="5319112"/>
            <a:ext cx="8979637" cy="3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🫀</a:t>
            </a:r>
            <a:r>
              <a:rPr lang="en-US" sz="2326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 Organ Health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29506" y="5766883"/>
            <a:ext cx="8979637" cy="436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80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Liver health, kidney health, thyroid function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992991" y="6665262"/>
            <a:ext cx="9452677" cy="1347645"/>
            <a:chOff x="0" y="0"/>
            <a:chExt cx="12603569" cy="179686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03607" cy="1796923"/>
            </a:xfrm>
            <a:custGeom>
              <a:avLst/>
              <a:gdLst/>
              <a:ahLst/>
              <a:cxnLst/>
              <a:rect r="r" b="b" t="t" l="l"/>
              <a:pathLst>
                <a:path h="1796923" w="12603607">
                  <a:moveTo>
                    <a:pt x="0" y="47371"/>
                  </a:moveTo>
                  <a:cubicBezTo>
                    <a:pt x="0" y="21209"/>
                    <a:pt x="21209" y="0"/>
                    <a:pt x="47371" y="0"/>
                  </a:cubicBezTo>
                  <a:lnTo>
                    <a:pt x="12556236" y="0"/>
                  </a:lnTo>
                  <a:cubicBezTo>
                    <a:pt x="12582398" y="0"/>
                    <a:pt x="12603607" y="21209"/>
                    <a:pt x="12603607" y="47371"/>
                  </a:cubicBezTo>
                  <a:lnTo>
                    <a:pt x="12603607" y="1749552"/>
                  </a:lnTo>
                  <a:cubicBezTo>
                    <a:pt x="12603607" y="1775714"/>
                    <a:pt x="12582398" y="1796923"/>
                    <a:pt x="12556236" y="1796923"/>
                  </a:cubicBezTo>
                  <a:lnTo>
                    <a:pt x="47371" y="1796923"/>
                  </a:lnTo>
                  <a:cubicBezTo>
                    <a:pt x="21209" y="1796923"/>
                    <a:pt x="0" y="1775714"/>
                    <a:pt x="0" y="1749552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229506" y="6892261"/>
            <a:ext cx="8979637" cy="3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❤️</a:t>
            </a:r>
            <a:r>
              <a:rPr lang="en-US" sz="2326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 Cardiac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29506" y="7340041"/>
            <a:ext cx="8979637" cy="436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80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Cholesterol, lipid levels, cardiac-related parameters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92991" y="8238420"/>
            <a:ext cx="9452677" cy="1347645"/>
            <a:chOff x="0" y="0"/>
            <a:chExt cx="12603569" cy="179686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03607" cy="1796923"/>
            </a:xfrm>
            <a:custGeom>
              <a:avLst/>
              <a:gdLst/>
              <a:ahLst/>
              <a:cxnLst/>
              <a:rect r="r" b="b" t="t" l="l"/>
              <a:pathLst>
                <a:path h="1796923" w="12603607">
                  <a:moveTo>
                    <a:pt x="0" y="47371"/>
                  </a:moveTo>
                  <a:cubicBezTo>
                    <a:pt x="0" y="21209"/>
                    <a:pt x="21209" y="0"/>
                    <a:pt x="47371" y="0"/>
                  </a:cubicBezTo>
                  <a:lnTo>
                    <a:pt x="12556236" y="0"/>
                  </a:lnTo>
                  <a:cubicBezTo>
                    <a:pt x="12582398" y="0"/>
                    <a:pt x="12603607" y="21209"/>
                    <a:pt x="12603607" y="47371"/>
                  </a:cubicBezTo>
                  <a:lnTo>
                    <a:pt x="12603607" y="1749552"/>
                  </a:lnTo>
                  <a:cubicBezTo>
                    <a:pt x="12603607" y="1775714"/>
                    <a:pt x="12582398" y="1796923"/>
                    <a:pt x="12556236" y="1796923"/>
                  </a:cubicBezTo>
                  <a:lnTo>
                    <a:pt x="47371" y="1796923"/>
                  </a:lnTo>
                  <a:cubicBezTo>
                    <a:pt x="21209" y="1796923"/>
                    <a:pt x="0" y="1775714"/>
                    <a:pt x="0" y="1749552"/>
                  </a:cubicBezTo>
                  <a:close/>
                </a:path>
              </a:pathLst>
            </a:custGeom>
            <a:solidFill>
              <a:srgbClr val="EDEBE3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229506" y="8465420"/>
            <a:ext cx="8979637" cy="3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📋</a:t>
            </a:r>
            <a:r>
              <a:rPr lang="en-US" sz="2326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 Routine Markers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29506" y="8913190"/>
            <a:ext cx="8979637" cy="436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80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Other routine health markers for comprehensive assessment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1318317"/>
            <a:ext cx="16315868" cy="785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87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Quality. Convenience. Patient-Focused Care.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2514248"/>
            <a:ext cx="17230954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WellCare Labs emphasizes accuracy, timely reporting and patient-friendly service. Here's why patients trust us for their diagnostic needs.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991" y="3524374"/>
            <a:ext cx="8002734" cy="695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54"/>
              </a:lnSpc>
            </a:pPr>
            <a:r>
              <a:rPr lang="en-US" sz="6379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8+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991" y="4520622"/>
            <a:ext cx="8002734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Years of Experience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92991" y="4981365"/>
            <a:ext cx="8002734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Over 8 years of diagnostic experience serving Pune &amp; PCMC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305973" y="3524374"/>
            <a:ext cx="8002886" cy="695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54"/>
              </a:lnSpc>
            </a:pPr>
            <a:r>
              <a:rPr lang="en-US" sz="6379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ISO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305973" y="4520622"/>
            <a:ext cx="800288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Certified Quality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05973" y="4981365"/>
            <a:ext cx="8002886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ISO-certified quality-focused processes for reliable results</a:t>
            </a:r>
          </a:p>
        </p:txBody>
      </p:sp>
      <p:sp>
        <p:nvSpPr>
          <p:cNvPr name="Freeform 14" id="14" descr="preencoded.png"/>
          <p:cNvSpPr/>
          <p:nvPr/>
        </p:nvSpPr>
        <p:spPr>
          <a:xfrm flipH="false" flipV="false" rot="0">
            <a:off x="992991" y="5743594"/>
            <a:ext cx="8033861" cy="1487662"/>
          </a:xfrm>
          <a:custGeom>
            <a:avLst/>
            <a:gdLst/>
            <a:ahLst/>
            <a:cxnLst/>
            <a:rect r="r" b="b" t="t" l="l"/>
            <a:pathLst>
              <a:path h="1487662" w="8033861">
                <a:moveTo>
                  <a:pt x="0" y="0"/>
                </a:moveTo>
                <a:lnTo>
                  <a:pt x="8033861" y="0"/>
                </a:lnTo>
                <a:lnTo>
                  <a:pt x="8033861" y="1487662"/>
                </a:lnTo>
                <a:lnTo>
                  <a:pt x="0" y="14876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384106" y="6010808"/>
            <a:ext cx="736601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Advanced Technology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4106" y="6471552"/>
            <a:ext cx="7366016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Modern diagnostic equipment for accurate testing</a:t>
            </a:r>
          </a:p>
        </p:txBody>
      </p:sp>
      <p:sp>
        <p:nvSpPr>
          <p:cNvPr name="Freeform 17" id="17" descr="preencoded.png"/>
          <p:cNvSpPr/>
          <p:nvPr/>
        </p:nvSpPr>
        <p:spPr>
          <a:xfrm flipH="false" flipV="false" rot="0">
            <a:off x="9274988" y="5743594"/>
            <a:ext cx="8033861" cy="1487662"/>
          </a:xfrm>
          <a:custGeom>
            <a:avLst/>
            <a:gdLst/>
            <a:ahLst/>
            <a:cxnLst/>
            <a:rect r="r" b="b" t="t" l="l"/>
            <a:pathLst>
              <a:path h="1487662" w="8033861">
                <a:moveTo>
                  <a:pt x="0" y="0"/>
                </a:moveTo>
                <a:lnTo>
                  <a:pt x="8033861" y="0"/>
                </a:lnTo>
                <a:lnTo>
                  <a:pt x="8033861" y="1487662"/>
                </a:lnTo>
                <a:lnTo>
                  <a:pt x="0" y="14876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9666103" y="6010808"/>
            <a:ext cx="736601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Experienced Professionals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66103" y="6471552"/>
            <a:ext cx="7366016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Skilled technicians and pathologists</a:t>
            </a:r>
          </a:p>
        </p:txBody>
      </p:sp>
      <p:sp>
        <p:nvSpPr>
          <p:cNvPr name="Freeform 20" id="20" descr="preencoded.png"/>
          <p:cNvSpPr/>
          <p:nvPr/>
        </p:nvSpPr>
        <p:spPr>
          <a:xfrm flipH="false" flipV="false" rot="0">
            <a:off x="992991" y="7479401"/>
            <a:ext cx="8033861" cy="1487662"/>
          </a:xfrm>
          <a:custGeom>
            <a:avLst/>
            <a:gdLst/>
            <a:ahLst/>
            <a:cxnLst/>
            <a:rect r="r" b="b" t="t" l="l"/>
            <a:pathLst>
              <a:path h="1487662" w="8033861">
                <a:moveTo>
                  <a:pt x="0" y="0"/>
                </a:moveTo>
                <a:lnTo>
                  <a:pt x="8033861" y="0"/>
                </a:lnTo>
                <a:lnTo>
                  <a:pt x="8033861" y="1487663"/>
                </a:lnTo>
                <a:lnTo>
                  <a:pt x="0" y="1487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384106" y="7746606"/>
            <a:ext cx="736601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Home Sample Collection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84106" y="8207359"/>
            <a:ext cx="7366016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Convenient collection in selected areas</a:t>
            </a:r>
          </a:p>
        </p:txBody>
      </p:sp>
      <p:sp>
        <p:nvSpPr>
          <p:cNvPr name="Freeform 23" id="23" descr="preencoded.png"/>
          <p:cNvSpPr/>
          <p:nvPr/>
        </p:nvSpPr>
        <p:spPr>
          <a:xfrm flipH="false" flipV="false" rot="0">
            <a:off x="9274988" y="7479401"/>
            <a:ext cx="8033861" cy="1487662"/>
          </a:xfrm>
          <a:custGeom>
            <a:avLst/>
            <a:gdLst/>
            <a:ahLst/>
            <a:cxnLst/>
            <a:rect r="r" b="b" t="t" l="l"/>
            <a:pathLst>
              <a:path h="1487662" w="8033861">
                <a:moveTo>
                  <a:pt x="0" y="0"/>
                </a:moveTo>
                <a:lnTo>
                  <a:pt x="8033861" y="0"/>
                </a:lnTo>
                <a:lnTo>
                  <a:pt x="8033861" y="1487663"/>
                </a:lnTo>
                <a:lnTo>
                  <a:pt x="0" y="1487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9666103" y="7746606"/>
            <a:ext cx="7366016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Online Reports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666103" y="8207359"/>
            <a:ext cx="7366016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Access your diagnostic reports digitally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6863191" cy="10295039"/>
            <a:chOff x="0" y="0"/>
            <a:chExt cx="9150922" cy="13726719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856182" y="1136304"/>
            <a:ext cx="9452677" cy="785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878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Healthcare at Your Doorstep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56182" y="2208171"/>
            <a:ext cx="9452677" cy="1674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Visiting a laboratory isn't always convenient. WellCare Labs provides </a:t>
            </a:r>
            <a:r>
              <a:rPr lang="en-US" sz="1951" b="true">
                <a:solidFill>
                  <a:srgbClr val="161613"/>
                </a:solidFill>
                <a:latin typeface="Inter Bold"/>
                <a:ea typeface="Inter Bold"/>
                <a:cs typeface="Inter Bold"/>
                <a:sym typeface="Inter Bold"/>
              </a:rPr>
              <a:t>home sample collection in selected areas of Pune and Pimpri-Chinchwad</a:t>
            </a: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 — saving travel time and making routine health testing easier for elderly and busy individuals.</a:t>
            </a:r>
          </a:p>
        </p:txBody>
      </p:sp>
      <p:sp>
        <p:nvSpPr>
          <p:cNvPr name="Freeform 10" id="10" descr="preencoded.png"/>
          <p:cNvSpPr/>
          <p:nvPr/>
        </p:nvSpPr>
        <p:spPr>
          <a:xfrm flipH="false" flipV="false" rot="0">
            <a:off x="7949270" y="4169702"/>
            <a:ext cx="372351" cy="372361"/>
          </a:xfrm>
          <a:custGeom>
            <a:avLst/>
            <a:gdLst/>
            <a:ahLst/>
            <a:cxnLst/>
            <a:rect r="r" b="b" t="t" l="l"/>
            <a:pathLst>
              <a:path h="372361" w="372351">
                <a:moveTo>
                  <a:pt x="0" y="0"/>
                </a:moveTo>
                <a:lnTo>
                  <a:pt x="372351" y="0"/>
                </a:lnTo>
                <a:lnTo>
                  <a:pt x="372351" y="372361"/>
                </a:lnTo>
                <a:lnTo>
                  <a:pt x="0" y="3723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7500" t="0" r="-7502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8662845" y="4152576"/>
            <a:ext cx="8646014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Convenient &amp; Time-Saving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662845" y="4613319"/>
            <a:ext cx="8646014" cy="880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Sample collection at home — no travel required. Useful for routine health testing.</a:t>
            </a:r>
          </a:p>
        </p:txBody>
      </p:sp>
      <p:sp>
        <p:nvSpPr>
          <p:cNvPr name="Freeform 13" id="13" descr="preencoded.png"/>
          <p:cNvSpPr/>
          <p:nvPr/>
        </p:nvSpPr>
        <p:spPr>
          <a:xfrm flipH="false" flipV="false" rot="0">
            <a:off x="7949270" y="5997550"/>
            <a:ext cx="372351" cy="372361"/>
          </a:xfrm>
          <a:custGeom>
            <a:avLst/>
            <a:gdLst/>
            <a:ahLst/>
            <a:cxnLst/>
            <a:rect r="r" b="b" t="t" l="l"/>
            <a:pathLst>
              <a:path h="372361" w="372351">
                <a:moveTo>
                  <a:pt x="0" y="0"/>
                </a:moveTo>
                <a:lnTo>
                  <a:pt x="372351" y="0"/>
                </a:lnTo>
                <a:lnTo>
                  <a:pt x="372351" y="372360"/>
                </a:lnTo>
                <a:lnTo>
                  <a:pt x="0" y="3723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7500" t="0" r="-7502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662845" y="5980424"/>
            <a:ext cx="8646014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Easy Booking &amp; Digital Access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62845" y="6441167"/>
            <a:ext cx="8646014" cy="482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Book tests online and access reports digitally from anywhere.</a:t>
            </a:r>
          </a:p>
        </p:txBody>
      </p:sp>
      <p:sp>
        <p:nvSpPr>
          <p:cNvPr name="Freeform 16" id="16" descr="preencoded.png"/>
          <p:cNvSpPr/>
          <p:nvPr/>
        </p:nvSpPr>
        <p:spPr>
          <a:xfrm flipH="false" flipV="false" rot="0">
            <a:off x="7949270" y="7428157"/>
            <a:ext cx="372351" cy="372361"/>
          </a:xfrm>
          <a:custGeom>
            <a:avLst/>
            <a:gdLst/>
            <a:ahLst/>
            <a:cxnLst/>
            <a:rect r="r" b="b" t="t" l="l"/>
            <a:pathLst>
              <a:path h="372361" w="372351">
                <a:moveTo>
                  <a:pt x="0" y="0"/>
                </a:moveTo>
                <a:lnTo>
                  <a:pt x="372351" y="0"/>
                </a:lnTo>
                <a:lnTo>
                  <a:pt x="372351" y="372361"/>
                </a:lnTo>
                <a:lnTo>
                  <a:pt x="0" y="3723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7500" t="0" r="-7502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8662845" y="7411041"/>
            <a:ext cx="8646014" cy="3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0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Wide Service Coverage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662845" y="7871784"/>
            <a:ext cx="8646014" cy="1277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4"/>
              </a:lnSpc>
            </a:pPr>
            <a:r>
              <a:rPr lang="en-US" sz="1951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Pimple Saudagar • Wakad • Baner • Balewadi • Hinjawadi • Ravet • Punawale • Kharadi • Aundh • Kothrud • Bavdhan • Lohegaon and nearby areas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6E2D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F9F8F5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677256"/>
            <a:ext cx="16315868" cy="639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903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Simple Healthcare. Easy Booking.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806941" y="1644796"/>
            <a:ext cx="12687967" cy="5807050"/>
            <a:chOff x="0" y="0"/>
            <a:chExt cx="16917289" cy="7742733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16917288" cy="7742682"/>
            </a:xfrm>
            <a:custGeom>
              <a:avLst/>
              <a:gdLst/>
              <a:ahLst/>
              <a:cxnLst/>
              <a:rect r="r" b="b" t="t" l="l"/>
              <a:pathLst>
                <a:path h="7742682" w="16917288">
                  <a:moveTo>
                    <a:pt x="0" y="0"/>
                  </a:moveTo>
                  <a:lnTo>
                    <a:pt x="16917288" y="0"/>
                  </a:lnTo>
                  <a:lnTo>
                    <a:pt x="16917288" y="7742682"/>
                  </a:lnTo>
                  <a:lnTo>
                    <a:pt x="0" y="7742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0" r="0" b="-3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2522194" y="6063329"/>
            <a:ext cx="2382088" cy="468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9"/>
              </a:lnSpc>
            </a:pPr>
            <a:r>
              <a:rPr lang="en-US" sz="2852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Get Report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520114" y="5833882"/>
            <a:ext cx="2382088" cy="927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9"/>
              </a:lnSpc>
            </a:pPr>
            <a:r>
              <a:rPr lang="en-US" sz="2852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Sample Collection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34350" y="5833882"/>
            <a:ext cx="2382088" cy="927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9"/>
              </a:lnSpc>
            </a:pPr>
            <a:r>
              <a:rPr lang="en-US" sz="2852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Book Appointment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83321" y="6063329"/>
            <a:ext cx="2382088" cy="468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9"/>
              </a:lnSpc>
            </a:pPr>
            <a:r>
              <a:rPr lang="en-US" sz="2852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Select Test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847773" y="7636231"/>
            <a:ext cx="8202320" cy="1971875"/>
            <a:chOff x="0" y="0"/>
            <a:chExt cx="10936427" cy="262916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936478" cy="2629154"/>
            </a:xfrm>
            <a:custGeom>
              <a:avLst/>
              <a:gdLst/>
              <a:ahLst/>
              <a:cxnLst/>
              <a:rect r="r" b="b" t="t" l="l"/>
              <a:pathLst>
                <a:path h="2629154" w="10936478">
                  <a:moveTo>
                    <a:pt x="0" y="40386"/>
                  </a:moveTo>
                  <a:cubicBezTo>
                    <a:pt x="0" y="18034"/>
                    <a:pt x="18034" y="0"/>
                    <a:pt x="40386" y="0"/>
                  </a:cubicBezTo>
                  <a:lnTo>
                    <a:pt x="10896092" y="0"/>
                  </a:lnTo>
                  <a:cubicBezTo>
                    <a:pt x="10918444" y="0"/>
                    <a:pt x="10936478" y="18034"/>
                    <a:pt x="10936478" y="40386"/>
                  </a:cubicBezTo>
                  <a:lnTo>
                    <a:pt x="10936478" y="2588768"/>
                  </a:lnTo>
                  <a:cubicBezTo>
                    <a:pt x="10936478" y="2611120"/>
                    <a:pt x="10918444" y="2629154"/>
                    <a:pt x="10896092" y="2629154"/>
                  </a:cubicBezTo>
                  <a:lnTo>
                    <a:pt x="40386" y="2629154"/>
                  </a:lnTo>
                  <a:cubicBezTo>
                    <a:pt x="18034" y="2629154"/>
                    <a:pt x="0" y="2611120"/>
                    <a:pt x="0" y="2588768"/>
                  </a:cubicBezTo>
                  <a:close/>
                </a:path>
              </a:pathLst>
            </a:custGeom>
            <a:solidFill>
              <a:srgbClr val="28282F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49436" y="7800070"/>
            <a:ext cx="7798984" cy="3246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5"/>
              </a:lnSpc>
            </a:pPr>
            <a:r>
              <a:rPr lang="en-US" sz="195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📍</a:t>
            </a:r>
            <a:r>
              <a:rPr lang="en-US" sz="195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Address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9436" y="8250507"/>
            <a:ext cx="7798984" cy="622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88"/>
              </a:lnSpc>
            </a:pPr>
            <a:r>
              <a:rPr lang="en-US" sz="157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Shop 113, First Floor, A-Wing, Sai Vision Mall, Pimple Saudagar, Pimpri-Chinchwad, Pune, Maharashtra – 411027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406499" y="7800070"/>
            <a:ext cx="7911884" cy="3246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5"/>
              </a:lnSpc>
            </a:pPr>
            <a:r>
              <a:rPr lang="en-US" sz="195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📞</a:t>
            </a:r>
            <a:r>
              <a:rPr lang="en-US" sz="1951">
                <a:solidFill>
                  <a:srgbClr val="161613"/>
                </a:solidFill>
                <a:latin typeface="DM Sans"/>
                <a:ea typeface="DM Sans"/>
                <a:cs typeface="DM Sans"/>
                <a:sym typeface="DM Sans"/>
              </a:rPr>
              <a:t> Contact Us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06499" y="8250507"/>
            <a:ext cx="7911884" cy="1210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88"/>
              </a:lnSpc>
            </a:pPr>
            <a:r>
              <a:rPr lang="en-US" sz="1576" b="true">
                <a:solidFill>
                  <a:srgbClr val="161613"/>
                </a:solidFill>
                <a:latin typeface="Inter Bold"/>
                <a:ea typeface="Inter Bold"/>
                <a:cs typeface="Inter Bold"/>
                <a:sym typeface="Inter Bold"/>
              </a:rPr>
              <a:t>Phone:</a:t>
            </a:r>
            <a:r>
              <a:rPr lang="en-US" sz="1576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 +91 915 898 0898</a:t>
            </a:r>
          </a:p>
          <a:p>
            <a:pPr algn="l">
              <a:lnSpc>
                <a:spcPts val="2288"/>
              </a:lnSpc>
            </a:pPr>
            <a:r>
              <a:rPr lang="en-US" sz="1576" b="true">
                <a:solidFill>
                  <a:srgbClr val="161613"/>
                </a:solidFill>
                <a:latin typeface="Inter Bold"/>
                <a:ea typeface="Inter Bold"/>
                <a:cs typeface="Inter Bold"/>
                <a:sym typeface="Inter Bold"/>
              </a:rPr>
              <a:t>Email:</a:t>
            </a:r>
            <a:r>
              <a:rPr lang="en-US" sz="1576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 info@wellcarelabs.in</a:t>
            </a:r>
          </a:p>
          <a:p>
            <a:pPr algn="l">
              <a:lnSpc>
                <a:spcPts val="2288"/>
              </a:lnSpc>
            </a:pPr>
            <a:r>
              <a:rPr lang="en-US" sz="1576" b="true">
                <a:solidFill>
                  <a:srgbClr val="161613"/>
                </a:solidFill>
                <a:latin typeface="Inter Bold"/>
                <a:ea typeface="Inter Bold"/>
                <a:cs typeface="Inter Bold"/>
                <a:sym typeface="Inter Bold"/>
              </a:rPr>
              <a:t>Website:</a:t>
            </a:r>
            <a:r>
              <a:rPr lang="en-US" sz="1576">
                <a:solidFill>
                  <a:srgbClr val="161613"/>
                </a:solidFill>
                <a:latin typeface="Inter"/>
                <a:ea typeface="Inter"/>
                <a:cs typeface="Inter"/>
                <a:sym typeface="Inter"/>
              </a:rPr>
              <a:t> wellcarelabs.in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5394074" y="135282"/>
            <a:ext cx="2758233" cy="1103293"/>
          </a:xfrm>
          <a:custGeom>
            <a:avLst/>
            <a:gdLst/>
            <a:ahLst/>
            <a:cxnLst/>
            <a:rect r="r" b="b" t="t" l="l"/>
            <a:pathLst>
              <a:path h="1103293" w="2758233">
                <a:moveTo>
                  <a:pt x="0" y="0"/>
                </a:moveTo>
                <a:lnTo>
                  <a:pt x="2758233" y="0"/>
                </a:lnTo>
                <a:lnTo>
                  <a:pt x="2758233" y="1103293"/>
                </a:lnTo>
                <a:lnTo>
                  <a:pt x="0" y="11032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DAHUInpmcJ4</dc:identifier>
  <dcterms:modified xsi:type="dcterms:W3CDTF">2011-08-01T06:04:30Z</dcterms:modified>
  <cp:revision>1</cp:revision>
  <dc:title>Wellcare Labs</dc:title>
</cp:coreProperties>
</file>