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11" Type="http://schemas.openxmlformats.org/officeDocument/2006/relationships/slide" Target="slides/slide6.xml"/><Relationship Id="rId10" Type="http://schemas.openxmlformats.org/officeDocument/2006/relationships/slide" Target="slides/slide5.xml"/><Relationship Id="rId12" Type="http://schemas.openxmlformats.org/officeDocument/2006/relationships/slide" Target="slides/slide7.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273988e5063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273988e5063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73988e5063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73988e5063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273988e5063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273988e5063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5" name="Shape 75"/>
        <p:cNvGrpSpPr/>
        <p:nvPr/>
      </p:nvGrpSpPr>
      <p:grpSpPr>
        <a:xfrm>
          <a:off x="0" y="0"/>
          <a:ext cx="0" cy="0"/>
          <a:chOff x="0" y="0"/>
          <a:chExt cx="0" cy="0"/>
        </a:xfrm>
      </p:grpSpPr>
      <p:sp>
        <p:nvSpPr>
          <p:cNvPr id="76" name="Google Shape;76;g273988e5063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7" name="Google Shape;77;g273988e5063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273988e5063_0_2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273988e5063_0_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8" name="Shape 88"/>
        <p:cNvGrpSpPr/>
        <p:nvPr/>
      </p:nvGrpSpPr>
      <p:grpSpPr>
        <a:xfrm>
          <a:off x="0" y="0"/>
          <a:ext cx="0" cy="0"/>
          <a:chOff x="0" y="0"/>
          <a:chExt cx="0" cy="0"/>
        </a:xfrm>
      </p:grpSpPr>
      <p:sp>
        <p:nvSpPr>
          <p:cNvPr id="89" name="Google Shape;89;g273988e5063_0_2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0" name="Google Shape;90;g273988e5063_0_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hyperlink" Target="https://microthermics.com/products/aseptic-bottle-filling-machine/"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mailto:info@microthermics.com" TargetMode="External"/><Relationship Id="rId4" Type="http://schemas.openxmlformats.org/officeDocument/2006/relationships/hyperlink" Target="https://www.linkedin.com/company/microthermics-inc" TargetMode="External"/><Relationship Id="rId5" Type="http://schemas.openxmlformats.org/officeDocument/2006/relationships/hyperlink" Target="https://www.facebook.com/microthermics" TargetMode="External"/><Relationship Id="rId6" Type="http://schemas.openxmlformats.org/officeDocument/2006/relationships/hyperlink" Target="https://twitter.com/microthermics" TargetMode="External"/><Relationship Id="rId7" Type="http://schemas.openxmlformats.org/officeDocument/2006/relationships/hyperlink" Target="https://microthermics.com/" TargetMode="External"/><Relationship Id="rId8"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b="1" lang="en"/>
              <a:t>MicroThermics: Aseptic Filling Machine</a:t>
            </a:r>
            <a:endParaRPr b="1"/>
          </a:p>
        </p:txBody>
      </p:sp>
      <p:sp>
        <p:nvSpPr>
          <p:cNvPr id="55" name="Google Shape;55;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A</a:t>
            </a:r>
            <a:r>
              <a:rPr lang="en"/>
              <a:t>septic Filling Machine</a:t>
            </a:r>
            <a:endParaRPr/>
          </a:p>
        </p:txBody>
      </p:sp>
      <p:pic>
        <p:nvPicPr>
          <p:cNvPr id="56" name="Google Shape;56;p13"/>
          <p:cNvPicPr preferRelativeResize="0"/>
          <p:nvPr/>
        </p:nvPicPr>
        <p:blipFill>
          <a:blip r:embed="rId3">
            <a:alphaModFix/>
          </a:blip>
          <a:stretch>
            <a:fillRect/>
          </a:stretch>
        </p:blipFill>
        <p:spPr>
          <a:xfrm>
            <a:off x="6842700" y="2834125"/>
            <a:ext cx="2301300" cy="230130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About Us</a:t>
            </a:r>
            <a:endParaRPr b="1"/>
          </a:p>
        </p:txBody>
      </p:sp>
      <p:sp>
        <p:nvSpPr>
          <p:cNvPr id="62" name="Google Shape;62;p1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a:t>MicroThermics is a global leader in small batch pasteurizers, HTST/UHT pasteurization, sterilizers, and aseptic processors. Many everyday products, from beverages to medications, are developed or produced using our equipment. We also collaborate with MTI BioScience to develop liquid cannabis products and extract cannabinoids like CBD. Companies choose us to reduce development costs, increase efficiency, and accelerate market entry. Our commitment to quality and innovation, supported by a dedicated team, ensures top-tier products and services.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What is Aseptic Filling?</a:t>
            </a:r>
            <a:endParaRPr b="1"/>
          </a:p>
        </p:txBody>
      </p:sp>
      <p:sp>
        <p:nvSpPr>
          <p:cNvPr id="68" name="Google Shape;68;p15"/>
          <p:cNvSpPr txBox="1"/>
          <p:nvPr>
            <p:ph idx="1" type="body"/>
          </p:nvPr>
        </p:nvSpPr>
        <p:spPr>
          <a:xfrm>
            <a:off x="311700" y="1152475"/>
            <a:ext cx="8637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lang="en"/>
              <a:t>Aseptic filling is a sterile packaging process that eliminates harmful microorganisms from both the product and the packaging environment. This ensures the product's safety and integrity throughout its shelf life, without the need for preservatives or refrigeration.</a:t>
            </a:r>
            <a:endParaRPr/>
          </a:p>
          <a:p>
            <a:pPr indent="0" lvl="0" marL="0" rtl="0" algn="just">
              <a:spcBef>
                <a:spcPts val="1200"/>
              </a:spcBef>
              <a:spcAft>
                <a:spcPts val="0"/>
              </a:spcAft>
              <a:buNone/>
            </a:pPr>
            <a:r>
              <a:rPr b="1" lang="en"/>
              <a:t>MicroThermics: Leading the Aseptic Revolution</a:t>
            </a:r>
            <a:endParaRPr b="1"/>
          </a:p>
          <a:p>
            <a:pPr indent="0" lvl="0" marL="0" rtl="0" algn="just">
              <a:spcBef>
                <a:spcPts val="1200"/>
              </a:spcBef>
              <a:spcAft>
                <a:spcPts val="1200"/>
              </a:spcAft>
              <a:buNone/>
            </a:pPr>
            <a:r>
              <a:rPr lang="en"/>
              <a:t>MicroThermics is a frontrunner in the aseptic processing equipment domain. For years, we've been empowering manufacturers with cutting-edge solutions that guarantee unmatched precision, performance, and efficiency.</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a:t>Why Choose MicroThermics Aseptic Filling Machines?</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74" name="Google Shape;74;p16"/>
          <p:cNvSpPr txBox="1"/>
          <p:nvPr>
            <p:ph idx="1" type="body"/>
          </p:nvPr>
        </p:nvSpPr>
        <p:spPr>
          <a:xfrm>
            <a:off x="311700" y="1152475"/>
            <a:ext cx="8520600" cy="37680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Clr>
                <a:schemeClr val="dk1"/>
              </a:buClr>
              <a:buSzPts val="1100"/>
              <a:buFont typeface="Arial"/>
              <a:buNone/>
            </a:pPr>
            <a:r>
              <a:rPr b="1" lang="en"/>
              <a:t>Uncompromising Safety and Quality:</a:t>
            </a:r>
            <a:r>
              <a:rPr lang="en"/>
              <a:t> Our machines are designed to meet the most stringent regulations, ensuring the sterility of your products from filling to sealing.</a:t>
            </a:r>
            <a:endParaRPr/>
          </a:p>
          <a:p>
            <a:pPr indent="0" lvl="0" marL="0" rtl="0" algn="just">
              <a:spcBef>
                <a:spcPts val="1200"/>
              </a:spcBef>
              <a:spcAft>
                <a:spcPts val="0"/>
              </a:spcAft>
              <a:buClr>
                <a:schemeClr val="dk1"/>
              </a:buClr>
              <a:buSzPts val="1100"/>
              <a:buFont typeface="Arial"/>
              <a:buNone/>
            </a:pPr>
            <a:r>
              <a:rPr b="1" lang="en"/>
              <a:t>Versatility Across Applications: </a:t>
            </a:r>
            <a:r>
              <a:rPr lang="en"/>
              <a:t>From dairy and juices to plant-based alternatives, our </a:t>
            </a:r>
            <a:r>
              <a:rPr b="1" lang="en" u="sng">
                <a:solidFill>
                  <a:schemeClr val="hlink"/>
                </a:solidFill>
                <a:hlinkClick r:id="rId3"/>
              </a:rPr>
              <a:t>aseptic filling machines</a:t>
            </a:r>
            <a:r>
              <a:rPr lang="en"/>
              <a:t> can handle a wide range of food and beverage products.</a:t>
            </a:r>
            <a:endParaRPr/>
          </a:p>
          <a:p>
            <a:pPr indent="0" lvl="0" marL="0" rtl="0" algn="just">
              <a:spcBef>
                <a:spcPts val="1200"/>
              </a:spcBef>
              <a:spcAft>
                <a:spcPts val="0"/>
              </a:spcAft>
              <a:buClr>
                <a:schemeClr val="dk1"/>
              </a:buClr>
              <a:buSzPts val="1100"/>
              <a:buFont typeface="Arial"/>
              <a:buNone/>
            </a:pPr>
            <a:r>
              <a:rPr b="1" lang="en"/>
              <a:t>Enhanced Efficiency and Reduced Waste: </a:t>
            </a:r>
            <a:r>
              <a:rPr lang="en"/>
              <a:t>MicroThermics' technology streamlines production processes, minimizing waste and maximizing your output.</a:t>
            </a:r>
            <a:endParaRPr/>
          </a:p>
          <a:p>
            <a:pPr indent="0" lvl="0" marL="0" rtl="0" algn="just">
              <a:spcBef>
                <a:spcPts val="1200"/>
              </a:spcBef>
              <a:spcAft>
                <a:spcPts val="1200"/>
              </a:spcAft>
              <a:buNone/>
            </a:pPr>
            <a:r>
              <a:rPr b="1" lang="en"/>
              <a:t>Future-Proofing Your Operations:</a:t>
            </a:r>
            <a:r>
              <a:rPr lang="en"/>
              <a:t> With a commitment to innovation, MicroThermics ensures you have the tools to stay ahead of evolving safety standards and consumer preferences.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8" name="Shape 78"/>
        <p:cNvGrpSpPr/>
        <p:nvPr/>
      </p:nvGrpSpPr>
      <p:grpSpPr>
        <a:xfrm>
          <a:off x="0" y="0"/>
          <a:ext cx="0" cy="0"/>
          <a:chOff x="0" y="0"/>
          <a:chExt cx="0" cy="0"/>
        </a:xfrm>
      </p:grpSpPr>
      <p:sp>
        <p:nvSpPr>
          <p:cNvPr id="79" name="Google Shape;79;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a:t>Beyond the Machine: MicroThermics Expertise</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0" name="Google Shape;80;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Clr>
                <a:schemeClr val="dk1"/>
              </a:buClr>
              <a:buSzPts val="1100"/>
              <a:buFont typeface="Arial"/>
              <a:buNone/>
            </a:pPr>
            <a:r>
              <a:rPr lang="en"/>
              <a:t>MicroThermics offers more than just best-in-class aseptic filling machines. Our team of experts is dedicated to providing comprehensive support, including:</a:t>
            </a:r>
            <a:endParaRPr/>
          </a:p>
          <a:p>
            <a:pPr indent="0" lvl="0" marL="0" rtl="0" algn="just">
              <a:spcBef>
                <a:spcPts val="1200"/>
              </a:spcBef>
              <a:spcAft>
                <a:spcPts val="0"/>
              </a:spcAft>
              <a:buClr>
                <a:schemeClr val="dk1"/>
              </a:buClr>
              <a:buSzPts val="1100"/>
              <a:buFont typeface="Arial"/>
              <a:buNone/>
            </a:pPr>
            <a:r>
              <a:rPr lang="en"/>
              <a:t>Application-specific consultations to identify the ideal solution for your needs.</a:t>
            </a:r>
            <a:endParaRPr/>
          </a:p>
          <a:p>
            <a:pPr indent="0" lvl="0" marL="0" rtl="0" algn="just">
              <a:spcBef>
                <a:spcPts val="1200"/>
              </a:spcBef>
              <a:spcAft>
                <a:spcPts val="0"/>
              </a:spcAft>
              <a:buClr>
                <a:schemeClr val="dk1"/>
              </a:buClr>
              <a:buSzPts val="1100"/>
              <a:buFont typeface="Arial"/>
              <a:buNone/>
            </a:pPr>
            <a:r>
              <a:rPr lang="en"/>
              <a:t>Seamless integration with existing production lines.</a:t>
            </a:r>
            <a:endParaRPr/>
          </a:p>
          <a:p>
            <a:pPr indent="0" lvl="0" marL="0" rtl="0" algn="just">
              <a:spcBef>
                <a:spcPts val="1200"/>
              </a:spcBef>
              <a:spcAft>
                <a:spcPts val="1200"/>
              </a:spcAft>
              <a:buNone/>
            </a:pPr>
            <a:r>
              <a:rPr lang="en"/>
              <a:t>Ongoing service and maintenance to ensure optimal performance.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4" name="Shape 84"/>
        <p:cNvGrpSpPr/>
        <p:nvPr/>
      </p:nvGrpSpPr>
      <p:grpSpPr>
        <a:xfrm>
          <a:off x="0" y="0"/>
          <a:ext cx="0" cy="0"/>
          <a:chOff x="0" y="0"/>
          <a:chExt cx="0" cy="0"/>
        </a:xfrm>
      </p:grpSpPr>
      <p:sp>
        <p:nvSpPr>
          <p:cNvPr id="85" name="Google Shape;85;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39285"/>
              <a:buFont typeface="Arial"/>
              <a:buNone/>
            </a:pPr>
            <a:r>
              <a:rPr b="1" lang="en"/>
              <a:t>Investing in Your Success</a:t>
            </a:r>
            <a:endParaRPr b="1"/>
          </a:p>
          <a:p>
            <a:pPr indent="0" lvl="0" marL="0" rtl="0" algn="l">
              <a:spcBef>
                <a:spcPts val="0"/>
              </a:spcBef>
              <a:spcAft>
                <a:spcPts val="0"/>
              </a:spcAft>
              <a:buClr>
                <a:schemeClr val="dk1"/>
              </a:buClr>
              <a:buSzPct val="39285"/>
              <a:buFont typeface="Arial"/>
              <a:buNone/>
            </a:pPr>
            <a:r>
              <a:t/>
            </a:r>
            <a:endParaRPr/>
          </a:p>
          <a:p>
            <a:pPr indent="0" lvl="0" marL="0" rtl="0" algn="l">
              <a:spcBef>
                <a:spcPts val="0"/>
              </a:spcBef>
              <a:spcAft>
                <a:spcPts val="0"/>
              </a:spcAft>
              <a:buNone/>
            </a:pPr>
            <a:r>
              <a:t/>
            </a:r>
            <a:endParaRPr/>
          </a:p>
        </p:txBody>
      </p:sp>
      <p:sp>
        <p:nvSpPr>
          <p:cNvPr id="86" name="Google Shape;86;p18"/>
          <p:cNvSpPr txBox="1"/>
          <p:nvPr>
            <p:ph idx="1" type="body"/>
          </p:nvPr>
        </p:nvSpPr>
        <p:spPr>
          <a:xfrm>
            <a:off x="311700" y="1152475"/>
            <a:ext cx="46248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
              <a:t>MicroThermics aseptic filling machines are an investment in the future of your food and beverage production.  Contact us today to discuss how our solutions can elevate your product quality, extend shelf life, and empower you to meet the ever-growing demand for safe, delicious, and long-lasting products.</a:t>
            </a:r>
            <a:endParaRPr/>
          </a:p>
        </p:txBody>
      </p:sp>
      <p:pic>
        <p:nvPicPr>
          <p:cNvPr id="87" name="Google Shape;87;p18"/>
          <p:cNvPicPr preferRelativeResize="0"/>
          <p:nvPr/>
        </p:nvPicPr>
        <p:blipFill>
          <a:blip r:embed="rId3">
            <a:alphaModFix/>
          </a:blip>
          <a:stretch>
            <a:fillRect/>
          </a:stretch>
        </p:blipFill>
        <p:spPr>
          <a:xfrm>
            <a:off x="5088900" y="1170125"/>
            <a:ext cx="3902700" cy="255316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1" name="Shape 91"/>
        <p:cNvGrpSpPr/>
        <p:nvPr/>
      </p:nvGrpSpPr>
      <p:grpSpPr>
        <a:xfrm>
          <a:off x="0" y="0"/>
          <a:ext cx="0" cy="0"/>
          <a:chOff x="0" y="0"/>
          <a:chExt cx="0" cy="0"/>
        </a:xfrm>
      </p:grpSpPr>
      <p:sp>
        <p:nvSpPr>
          <p:cNvPr id="92" name="Google Shape;92;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n"/>
              <a:t>Contact Us</a:t>
            </a:r>
            <a:endParaRPr b="1"/>
          </a:p>
        </p:txBody>
      </p:sp>
      <p:sp>
        <p:nvSpPr>
          <p:cNvPr id="93" name="Google Shape;93;p19"/>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3216–102 Wellington Ct. Raleigh, NC 27615 USA</a:t>
            </a:r>
            <a:endParaRPr/>
          </a:p>
          <a:p>
            <a:pPr indent="0" lvl="0" marL="0" rtl="0" algn="l">
              <a:spcBef>
                <a:spcPts val="1200"/>
              </a:spcBef>
              <a:spcAft>
                <a:spcPts val="0"/>
              </a:spcAft>
              <a:buClr>
                <a:schemeClr val="dk1"/>
              </a:buClr>
              <a:buSzPts val="1100"/>
              <a:buFont typeface="Arial"/>
              <a:buNone/>
            </a:pPr>
            <a:r>
              <a:rPr lang="en"/>
              <a:t>Phone: 9198788045</a:t>
            </a:r>
            <a:endParaRPr/>
          </a:p>
          <a:p>
            <a:pPr indent="0" lvl="0" marL="0" rtl="0" algn="l">
              <a:spcBef>
                <a:spcPts val="1200"/>
              </a:spcBef>
              <a:spcAft>
                <a:spcPts val="0"/>
              </a:spcAft>
              <a:buClr>
                <a:schemeClr val="dk1"/>
              </a:buClr>
              <a:buSzPts val="1100"/>
              <a:buFont typeface="Arial"/>
              <a:buNone/>
            </a:pPr>
            <a:r>
              <a:rPr lang="en"/>
              <a:t>Email: </a:t>
            </a:r>
            <a:r>
              <a:rPr lang="en" u="sng">
                <a:solidFill>
                  <a:schemeClr val="hlink"/>
                </a:solidFill>
                <a:hlinkClick r:id="rId3"/>
              </a:rPr>
              <a:t>info@microthermics.com</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4"/>
              </a:rPr>
              <a:t>https://www.linkedin.com/company/microthermics-inc</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5"/>
              </a:rPr>
              <a:t>https://www.facebook.com/microthermics</a:t>
            </a:r>
            <a:endParaRPr/>
          </a:p>
          <a:p>
            <a:pPr indent="0" lvl="0" marL="0" rtl="0" algn="l">
              <a:spcBef>
                <a:spcPts val="1200"/>
              </a:spcBef>
              <a:spcAft>
                <a:spcPts val="0"/>
              </a:spcAft>
              <a:buClr>
                <a:schemeClr val="dk1"/>
              </a:buClr>
              <a:buSzPts val="1100"/>
              <a:buFont typeface="Arial"/>
              <a:buNone/>
            </a:pPr>
            <a:r>
              <a:rPr lang="en" u="sng">
                <a:solidFill>
                  <a:schemeClr val="hlink"/>
                </a:solidFill>
                <a:hlinkClick r:id="rId6"/>
              </a:rPr>
              <a:t>https://twitter.com/microthermics</a:t>
            </a:r>
            <a:endParaRPr/>
          </a:p>
          <a:p>
            <a:pPr indent="0" lvl="0" marL="0" rtl="0" algn="l">
              <a:spcBef>
                <a:spcPts val="1200"/>
              </a:spcBef>
              <a:spcAft>
                <a:spcPts val="1200"/>
              </a:spcAft>
              <a:buNone/>
            </a:pPr>
            <a:r>
              <a:rPr lang="en" u="sng">
                <a:solidFill>
                  <a:schemeClr val="hlink"/>
                </a:solidFill>
                <a:hlinkClick r:id="rId7"/>
              </a:rPr>
              <a:t>https://microthermics.com/</a:t>
            </a:r>
            <a:endParaRPr/>
          </a:p>
        </p:txBody>
      </p:sp>
      <p:pic>
        <p:nvPicPr>
          <p:cNvPr id="94" name="Google Shape;94;p19"/>
          <p:cNvPicPr preferRelativeResize="0"/>
          <p:nvPr/>
        </p:nvPicPr>
        <p:blipFill>
          <a:blip r:embed="rId8">
            <a:alphaModFix/>
          </a:blip>
          <a:stretch>
            <a:fillRect/>
          </a:stretch>
        </p:blipFill>
        <p:spPr>
          <a:xfrm>
            <a:off x="6842700" y="2834125"/>
            <a:ext cx="2301300" cy="23013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