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Poppins Ultra-Bold" charset="1" panose="00000900000000000000"/>
      <p:regular r:id="rId13"/>
    </p:embeddedFont>
    <p:embeddedFont>
      <p:font typeface="Poppins Bold" charset="1" panose="00000800000000000000"/>
      <p:regular r:id="rId14"/>
    </p:embeddedFont>
    <p:embeddedFont>
      <p:font typeface="Montserrat" charset="1" panose="00000500000000000000"/>
      <p:regular r:id="rId15"/>
    </p:embeddedFont>
    <p:embeddedFont>
      <p:font typeface="Georgia Pro" charset="1" panose="02040502050405020303"/>
      <p:regular r:id="rId16"/>
    </p:embeddedFont>
    <p:embeddedFont>
      <p:font typeface="Montserrat Bold" charset="1" panose="00000800000000000000"/>
      <p:regular r:id="rId17"/>
    </p:embeddedFont>
    <p:embeddedFont>
      <p:font typeface="Canva Sans Bold" charset="1" panose="020B08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https://foreignescort.com/russian-escorts-in-north-goa/" TargetMode="External" Type="http://schemas.openxmlformats.org/officeDocument/2006/relationships/hyperlink"/><Relationship Id="rId7" Target="https://foreignescort.com/russian-escorts-in-north-goa/"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https://foreignescort.com/russian-escorts-in-north-goa/" TargetMode="External" Type="http://schemas.openxmlformats.org/officeDocument/2006/relationships/hyperlink"/><Relationship Id="rId6" Target="https://foreignescort.com/russian-escorts-in-north-goa/"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https://foreignescort.com/russian-escorts-in-north-goa/"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https://foreignescort.com/russian-escorts-in-north-goa/" TargetMode="External" Type="http://schemas.openxmlformats.org/officeDocument/2006/relationships/hyperlink"/><Relationship Id="rId7" Target="https://foreignescort.com/russian-escorts-in-north-goa/"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https://foreignescort.com/russian-escorts-in-north-goa/"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foreignescort.com/russian-escorts-in-north-goa/" TargetMode="External" Type="http://schemas.openxmlformats.org/officeDocument/2006/relationships/hyperlink"/><Relationship Id="rId4" Target="https://foreignescort.com/russian-escorts-in-north-goa/"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4.png" Type="http://schemas.openxmlformats.org/officeDocument/2006/relationships/image"/><Relationship Id="rId9" Target="https://foreignescort.com/russian-escorts-in-north-goa/"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1028700" y="9258300"/>
            <a:ext cx="8927055" cy="1028700"/>
          </a:xfrm>
          <a:prstGeom prst="rect">
            <a:avLst/>
          </a:prstGeom>
          <a:solidFill>
            <a:srgbClr val="C2DEE0"/>
          </a:solidFill>
        </p:spPr>
      </p:sp>
      <p:grpSp>
        <p:nvGrpSpPr>
          <p:cNvPr name="Group 3" id="3"/>
          <p:cNvGrpSpPr/>
          <p:nvPr/>
        </p:nvGrpSpPr>
        <p:grpSpPr>
          <a:xfrm rot="0">
            <a:off x="13901644" y="8024332"/>
            <a:ext cx="18463293" cy="5386686"/>
            <a:chOff x="0" y="0"/>
            <a:chExt cx="20201909" cy="5893929"/>
          </a:xfrm>
        </p:grpSpPr>
        <p:sp>
          <p:nvSpPr>
            <p:cNvPr name="Freeform 4" id="4"/>
            <p:cNvSpPr/>
            <p:nvPr/>
          </p:nvSpPr>
          <p:spPr>
            <a:xfrm flipH="false" flipV="false" rot="0">
              <a:off x="0" y="0"/>
              <a:ext cx="20201910" cy="5893929"/>
            </a:xfrm>
            <a:custGeom>
              <a:avLst/>
              <a:gdLst/>
              <a:ahLst/>
              <a:cxnLst/>
              <a:rect r="r" b="b" t="t" l="l"/>
              <a:pathLst>
                <a:path h="5893929" w="20201910">
                  <a:moveTo>
                    <a:pt x="19897110" y="0"/>
                  </a:moveTo>
                  <a:lnTo>
                    <a:pt x="304800" y="0"/>
                  </a:lnTo>
                  <a:cubicBezTo>
                    <a:pt x="135890" y="0"/>
                    <a:pt x="0" y="135890"/>
                    <a:pt x="0" y="304800"/>
                  </a:cubicBezTo>
                  <a:lnTo>
                    <a:pt x="0" y="5589129"/>
                  </a:lnTo>
                  <a:cubicBezTo>
                    <a:pt x="0" y="5758039"/>
                    <a:pt x="135890" y="5893929"/>
                    <a:pt x="304800" y="5893929"/>
                  </a:cubicBezTo>
                  <a:lnTo>
                    <a:pt x="19897110" y="5893929"/>
                  </a:lnTo>
                  <a:cubicBezTo>
                    <a:pt x="20066019" y="5893929"/>
                    <a:pt x="20201910" y="5758039"/>
                    <a:pt x="20201910" y="5589129"/>
                  </a:cubicBezTo>
                  <a:lnTo>
                    <a:pt x="20201910" y="304800"/>
                  </a:lnTo>
                  <a:cubicBezTo>
                    <a:pt x="20201910" y="135890"/>
                    <a:pt x="20066019" y="0"/>
                    <a:pt x="19897110" y="0"/>
                  </a:cubicBezTo>
                  <a:close/>
                </a:path>
              </a:pathLst>
            </a:custGeom>
            <a:solidFill>
              <a:srgbClr val="C2DEE0"/>
            </a:solidFill>
          </p:spPr>
        </p:sp>
      </p:grpSp>
      <p:sp>
        <p:nvSpPr>
          <p:cNvPr name="Freeform 5" id="5"/>
          <p:cNvSpPr/>
          <p:nvPr/>
        </p:nvSpPr>
        <p:spPr>
          <a:xfrm flipH="false" flipV="false" rot="0">
            <a:off x="16835395" y="9001503"/>
            <a:ext cx="197413" cy="256797"/>
          </a:xfrm>
          <a:custGeom>
            <a:avLst/>
            <a:gdLst/>
            <a:ahLst/>
            <a:cxnLst/>
            <a:rect r="r" b="b" t="t" l="l"/>
            <a:pathLst>
              <a:path h="256797" w="197413">
                <a:moveTo>
                  <a:pt x="0" y="0"/>
                </a:moveTo>
                <a:lnTo>
                  <a:pt x="197413" y="0"/>
                </a:lnTo>
                <a:lnTo>
                  <a:pt x="197413" y="256797"/>
                </a:lnTo>
                <a:lnTo>
                  <a:pt x="0" y="2567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670941" y="8423372"/>
            <a:ext cx="2707058" cy="834928"/>
            <a:chOff x="0" y="0"/>
            <a:chExt cx="2967570" cy="915277"/>
          </a:xfrm>
        </p:grpSpPr>
        <p:sp>
          <p:nvSpPr>
            <p:cNvPr name="Freeform 7" id="7"/>
            <p:cNvSpPr/>
            <p:nvPr/>
          </p:nvSpPr>
          <p:spPr>
            <a:xfrm flipH="false" flipV="false" rot="0">
              <a:off x="0" y="0"/>
              <a:ext cx="2967570" cy="915277"/>
            </a:xfrm>
            <a:custGeom>
              <a:avLst/>
              <a:gdLst/>
              <a:ahLst/>
              <a:cxnLst/>
              <a:rect r="r" b="b" t="t" l="l"/>
              <a:pathLst>
                <a:path h="915277" w="2967570">
                  <a:moveTo>
                    <a:pt x="2843110" y="59690"/>
                  </a:moveTo>
                  <a:cubicBezTo>
                    <a:pt x="2878670" y="59690"/>
                    <a:pt x="2907880" y="88900"/>
                    <a:pt x="2907880" y="124460"/>
                  </a:cubicBezTo>
                  <a:lnTo>
                    <a:pt x="2907880" y="790817"/>
                  </a:lnTo>
                  <a:cubicBezTo>
                    <a:pt x="2907880" y="826377"/>
                    <a:pt x="2878670" y="855587"/>
                    <a:pt x="2843110" y="855587"/>
                  </a:cubicBezTo>
                  <a:lnTo>
                    <a:pt x="124460" y="855587"/>
                  </a:lnTo>
                  <a:cubicBezTo>
                    <a:pt x="88900" y="855587"/>
                    <a:pt x="59690" y="826377"/>
                    <a:pt x="59690" y="790817"/>
                  </a:cubicBezTo>
                  <a:lnTo>
                    <a:pt x="59690" y="124460"/>
                  </a:lnTo>
                  <a:cubicBezTo>
                    <a:pt x="59690" y="88900"/>
                    <a:pt x="88900" y="59690"/>
                    <a:pt x="124460" y="59690"/>
                  </a:cubicBezTo>
                  <a:lnTo>
                    <a:pt x="2843110" y="59690"/>
                  </a:lnTo>
                  <a:moveTo>
                    <a:pt x="2843110" y="0"/>
                  </a:moveTo>
                  <a:lnTo>
                    <a:pt x="124460" y="0"/>
                  </a:lnTo>
                  <a:cubicBezTo>
                    <a:pt x="55880" y="0"/>
                    <a:pt x="0" y="55880"/>
                    <a:pt x="0" y="124460"/>
                  </a:cubicBezTo>
                  <a:lnTo>
                    <a:pt x="0" y="790817"/>
                  </a:lnTo>
                  <a:cubicBezTo>
                    <a:pt x="0" y="859397"/>
                    <a:pt x="55880" y="915277"/>
                    <a:pt x="124460" y="915277"/>
                  </a:cubicBezTo>
                  <a:lnTo>
                    <a:pt x="2843110" y="915277"/>
                  </a:lnTo>
                  <a:cubicBezTo>
                    <a:pt x="2911690" y="915277"/>
                    <a:pt x="2967570" y="859397"/>
                    <a:pt x="2967570" y="790817"/>
                  </a:cubicBezTo>
                  <a:lnTo>
                    <a:pt x="2967570" y="124460"/>
                  </a:lnTo>
                  <a:cubicBezTo>
                    <a:pt x="2967570" y="55880"/>
                    <a:pt x="2911690" y="0"/>
                    <a:pt x="2843110" y="0"/>
                  </a:cubicBezTo>
                  <a:close/>
                </a:path>
              </a:pathLst>
            </a:custGeom>
            <a:solidFill>
              <a:srgbClr val="2DEFFD"/>
            </a:solidFill>
          </p:spPr>
        </p:sp>
      </p:grpSp>
      <p:grpSp>
        <p:nvGrpSpPr>
          <p:cNvPr name="Group 8" id="8"/>
          <p:cNvGrpSpPr/>
          <p:nvPr/>
        </p:nvGrpSpPr>
        <p:grpSpPr>
          <a:xfrm rot="0">
            <a:off x="9914808" y="-1770864"/>
            <a:ext cx="13218483" cy="5246370"/>
            <a:chOff x="0" y="0"/>
            <a:chExt cx="14463215" cy="5740400"/>
          </a:xfrm>
        </p:grpSpPr>
        <p:sp>
          <p:nvSpPr>
            <p:cNvPr name="Freeform 9" id="9"/>
            <p:cNvSpPr/>
            <p:nvPr/>
          </p:nvSpPr>
          <p:spPr>
            <a:xfrm flipH="false" flipV="false" rot="0">
              <a:off x="0" y="0"/>
              <a:ext cx="14463215" cy="5740400"/>
            </a:xfrm>
            <a:custGeom>
              <a:avLst/>
              <a:gdLst/>
              <a:ahLst/>
              <a:cxnLst/>
              <a:rect r="r" b="b" t="t" l="l"/>
              <a:pathLst>
                <a:path h="5740400" w="14463215">
                  <a:moveTo>
                    <a:pt x="14158415" y="0"/>
                  </a:moveTo>
                  <a:lnTo>
                    <a:pt x="304800" y="0"/>
                  </a:lnTo>
                  <a:cubicBezTo>
                    <a:pt x="135890" y="0"/>
                    <a:pt x="0" y="135890"/>
                    <a:pt x="0" y="304800"/>
                  </a:cubicBezTo>
                  <a:lnTo>
                    <a:pt x="0" y="5435600"/>
                  </a:lnTo>
                  <a:cubicBezTo>
                    <a:pt x="0" y="5604510"/>
                    <a:pt x="135890" y="5740400"/>
                    <a:pt x="304800" y="5740400"/>
                  </a:cubicBezTo>
                  <a:lnTo>
                    <a:pt x="14158415" y="5740400"/>
                  </a:lnTo>
                  <a:cubicBezTo>
                    <a:pt x="14327325" y="5740400"/>
                    <a:pt x="14463215" y="5604510"/>
                    <a:pt x="14463215" y="5435600"/>
                  </a:cubicBezTo>
                  <a:lnTo>
                    <a:pt x="14463215" y="304800"/>
                  </a:lnTo>
                  <a:cubicBezTo>
                    <a:pt x="14463215" y="135890"/>
                    <a:pt x="14327325" y="0"/>
                    <a:pt x="14158415" y="0"/>
                  </a:cubicBezTo>
                  <a:close/>
                </a:path>
              </a:pathLst>
            </a:custGeom>
            <a:solidFill>
              <a:srgbClr val="C2DEE0"/>
            </a:solidFill>
          </p:spPr>
        </p:sp>
      </p:grpSp>
      <p:grpSp>
        <p:nvGrpSpPr>
          <p:cNvPr name="Group 10" id="10"/>
          <p:cNvGrpSpPr>
            <a:grpSpLocks noChangeAspect="true"/>
          </p:cNvGrpSpPr>
          <p:nvPr/>
        </p:nvGrpSpPr>
        <p:grpSpPr>
          <a:xfrm rot="0">
            <a:off x="11479861" y="-407836"/>
            <a:ext cx="5779439" cy="7766685"/>
            <a:chOff x="0" y="0"/>
            <a:chExt cx="3663950" cy="4923790"/>
          </a:xfrm>
        </p:grpSpPr>
        <p:sp>
          <p:nvSpPr>
            <p:cNvPr name="Freeform 11" id="11"/>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l="-3982" t="0" r="-3982" b="0"/>
              </a:stretch>
            </a:blipFill>
          </p:spPr>
        </p:sp>
        <p:sp>
          <p:nvSpPr>
            <p:cNvPr name="Freeform 12" id="12"/>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Freeform 13" id="13"/>
          <p:cNvSpPr/>
          <p:nvPr/>
        </p:nvSpPr>
        <p:spPr>
          <a:xfrm flipH="false" flipV="false" rot="0">
            <a:off x="1844400" y="852321"/>
            <a:ext cx="6892265" cy="1161618"/>
          </a:xfrm>
          <a:custGeom>
            <a:avLst/>
            <a:gdLst/>
            <a:ahLst/>
            <a:cxnLst/>
            <a:rect r="r" b="b" t="t" l="l"/>
            <a:pathLst>
              <a:path h="1161618" w="6892265">
                <a:moveTo>
                  <a:pt x="0" y="0"/>
                </a:moveTo>
                <a:lnTo>
                  <a:pt x="6892265" y="0"/>
                </a:lnTo>
                <a:lnTo>
                  <a:pt x="6892265" y="1161618"/>
                </a:lnTo>
                <a:lnTo>
                  <a:pt x="0" y="1161618"/>
                </a:lnTo>
                <a:lnTo>
                  <a:pt x="0" y="0"/>
                </a:lnTo>
                <a:close/>
              </a:path>
            </a:pathLst>
          </a:custGeom>
          <a:blipFill>
            <a:blip r:embed="rId5"/>
            <a:stretch>
              <a:fillRect l="0" t="0" r="0" b="0"/>
            </a:stretch>
          </a:blipFill>
        </p:spPr>
      </p:sp>
      <p:sp>
        <p:nvSpPr>
          <p:cNvPr name="TextBox 14" id="14"/>
          <p:cNvSpPr txBox="true"/>
          <p:nvPr/>
        </p:nvSpPr>
        <p:spPr>
          <a:xfrm rot="0">
            <a:off x="433771" y="2635928"/>
            <a:ext cx="9713524" cy="1297027"/>
          </a:xfrm>
          <a:prstGeom prst="rect">
            <a:avLst/>
          </a:prstGeom>
        </p:spPr>
        <p:txBody>
          <a:bodyPr anchor="t" rtlCol="false" tIns="0" lIns="0" bIns="0" rIns="0">
            <a:spAutoFit/>
          </a:bodyPr>
          <a:lstStyle/>
          <a:p>
            <a:pPr algn="ctr">
              <a:lnSpc>
                <a:spcPts val="9843"/>
              </a:lnSpc>
            </a:pPr>
            <a:r>
              <a:rPr lang="en-US" sz="7401" b="true">
                <a:solidFill>
                  <a:srgbClr val="004AAD"/>
                </a:solidFill>
                <a:latin typeface="Poppins Ultra-Bold"/>
                <a:ea typeface="Poppins Ultra-Bold"/>
                <a:cs typeface="Poppins Ultra-Bold"/>
                <a:sym typeface="Poppins Ultra-Bold"/>
              </a:rPr>
              <a:t>Foreignescort</a:t>
            </a:r>
          </a:p>
        </p:txBody>
      </p:sp>
      <p:sp>
        <p:nvSpPr>
          <p:cNvPr name="TextBox 15" id="15"/>
          <p:cNvSpPr txBox="true"/>
          <p:nvPr/>
        </p:nvSpPr>
        <p:spPr>
          <a:xfrm rot="0">
            <a:off x="464557" y="4180605"/>
            <a:ext cx="10055340" cy="3654544"/>
          </a:xfrm>
          <a:prstGeom prst="rect">
            <a:avLst/>
          </a:prstGeom>
        </p:spPr>
        <p:txBody>
          <a:bodyPr anchor="t" rtlCol="false" tIns="0" lIns="0" bIns="0" rIns="0">
            <a:spAutoFit/>
          </a:bodyPr>
          <a:lstStyle/>
          <a:p>
            <a:pPr algn="ctr">
              <a:lnSpc>
                <a:spcPts val="7151"/>
              </a:lnSpc>
            </a:pPr>
            <a:r>
              <a:rPr lang="en-US" sz="5377" b="true">
                <a:solidFill>
                  <a:srgbClr val="00234B"/>
                </a:solidFill>
                <a:latin typeface="Poppins Bold"/>
                <a:ea typeface="Poppins Bold"/>
                <a:cs typeface="Poppins Bold"/>
                <a:sym typeface="Poppins Bold"/>
              </a:rPr>
              <a:t>Russian Escorts in Goa | Book High Profile Goa Russian Escorts | Foreignescort</a:t>
            </a:r>
          </a:p>
        </p:txBody>
      </p:sp>
      <p:sp>
        <p:nvSpPr>
          <p:cNvPr name="TextBox 16" id="16"/>
          <p:cNvSpPr txBox="true"/>
          <p:nvPr/>
        </p:nvSpPr>
        <p:spPr>
          <a:xfrm rot="0">
            <a:off x="1273043" y="8128260"/>
            <a:ext cx="8716455" cy="789305"/>
          </a:xfrm>
          <a:prstGeom prst="rect">
            <a:avLst/>
          </a:prstGeom>
        </p:spPr>
        <p:txBody>
          <a:bodyPr anchor="t" rtlCol="false" tIns="0" lIns="0" bIns="0" rIns="0">
            <a:spAutoFit/>
          </a:bodyPr>
          <a:lstStyle/>
          <a:p>
            <a:pPr algn="ctr">
              <a:lnSpc>
                <a:spcPts val="3220"/>
              </a:lnSpc>
            </a:pPr>
            <a:r>
              <a:rPr lang="en-US" sz="2300" spc="372" u="sng">
                <a:solidFill>
                  <a:srgbClr val="000000"/>
                </a:solidFill>
                <a:latin typeface="Montserrat"/>
                <a:ea typeface="Montserrat"/>
                <a:cs typeface="Montserrat"/>
                <a:sym typeface="Montserrat"/>
                <a:hlinkClick r:id="rId6" tooltip="https://foreignescort.com/russian-escorts-in-north-goa/"/>
              </a:rPr>
              <a:t>https://foreignescort.com/russian-escorts-in-north-goa/</a:t>
            </a:r>
          </a:p>
        </p:txBody>
      </p:sp>
      <p:sp>
        <p:nvSpPr>
          <p:cNvPr name="TextBox 17" id="17"/>
          <p:cNvSpPr txBox="true"/>
          <p:nvPr/>
        </p:nvSpPr>
        <p:spPr>
          <a:xfrm rot="0">
            <a:off x="10670941" y="8653470"/>
            <a:ext cx="2707058" cy="371475"/>
          </a:xfrm>
          <a:prstGeom prst="rect">
            <a:avLst/>
          </a:prstGeom>
        </p:spPr>
        <p:txBody>
          <a:bodyPr anchor="t" rtlCol="false" tIns="0" lIns="0" bIns="0" rIns="0">
            <a:spAutoFit/>
          </a:bodyPr>
          <a:lstStyle/>
          <a:p>
            <a:pPr algn="ctr">
              <a:lnSpc>
                <a:spcPts val="2930"/>
              </a:lnSpc>
            </a:pPr>
            <a:r>
              <a:rPr lang="en-US" sz="2441" u="sng">
                <a:solidFill>
                  <a:srgbClr val="00234B"/>
                </a:solidFill>
                <a:latin typeface="Montserrat"/>
                <a:ea typeface="Montserrat"/>
                <a:cs typeface="Montserrat"/>
                <a:sym typeface="Montserrat"/>
                <a:hlinkClick r:id="rId7" tooltip="https://foreignescort.com/russian-escorts-in-north-goa/"/>
              </a:rPr>
              <a:t>Learn More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0" y="7190123"/>
            <a:ext cx="18288000" cy="3096877"/>
          </a:xfrm>
          <a:prstGeom prst="rect">
            <a:avLst/>
          </a:prstGeom>
          <a:solidFill>
            <a:srgbClr val="C2DEE0"/>
          </a:solidFill>
        </p:spPr>
      </p:sp>
      <p:grpSp>
        <p:nvGrpSpPr>
          <p:cNvPr name="Group 3" id="3"/>
          <p:cNvGrpSpPr/>
          <p:nvPr/>
        </p:nvGrpSpPr>
        <p:grpSpPr>
          <a:xfrm rot="0">
            <a:off x="8515875" y="5396419"/>
            <a:ext cx="8743425" cy="4890581"/>
            <a:chOff x="0" y="0"/>
            <a:chExt cx="8760709" cy="4900249"/>
          </a:xfrm>
        </p:grpSpPr>
        <p:sp>
          <p:nvSpPr>
            <p:cNvPr name="Freeform 4" id="4"/>
            <p:cNvSpPr/>
            <p:nvPr/>
          </p:nvSpPr>
          <p:spPr>
            <a:xfrm flipH="false" flipV="false" rot="0">
              <a:off x="0" y="0"/>
              <a:ext cx="8760709" cy="4900249"/>
            </a:xfrm>
            <a:custGeom>
              <a:avLst/>
              <a:gdLst/>
              <a:ahLst/>
              <a:cxnLst/>
              <a:rect r="r" b="b" t="t" l="l"/>
              <a:pathLst>
                <a:path h="4900249" w="8760709">
                  <a:moveTo>
                    <a:pt x="0" y="0"/>
                  </a:moveTo>
                  <a:lnTo>
                    <a:pt x="8760709" y="0"/>
                  </a:lnTo>
                  <a:lnTo>
                    <a:pt x="8760709" y="4900249"/>
                  </a:lnTo>
                  <a:lnTo>
                    <a:pt x="0" y="4900249"/>
                  </a:lnTo>
                  <a:close/>
                </a:path>
              </a:pathLst>
            </a:custGeom>
            <a:solidFill>
              <a:srgbClr val="AAD1E8"/>
            </a:solidFill>
          </p:spPr>
        </p:sp>
      </p:grpSp>
      <p:grpSp>
        <p:nvGrpSpPr>
          <p:cNvPr name="Group 5" id="5"/>
          <p:cNvGrpSpPr>
            <a:grpSpLocks noChangeAspect="true"/>
          </p:cNvGrpSpPr>
          <p:nvPr/>
        </p:nvGrpSpPr>
        <p:grpSpPr>
          <a:xfrm rot="0">
            <a:off x="12313846" y="2514918"/>
            <a:ext cx="5779439" cy="7766685"/>
            <a:chOff x="0" y="0"/>
            <a:chExt cx="3663950" cy="4923790"/>
          </a:xfrm>
        </p:grpSpPr>
        <p:sp>
          <p:nvSpPr>
            <p:cNvPr name="Freeform 6" id="6"/>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3982" t="0" r="-3982" b="0"/>
              </a:stretch>
            </a:blipFill>
          </p:spPr>
        </p:sp>
        <p:sp>
          <p:nvSpPr>
            <p:cNvPr name="Freeform 7" id="7"/>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Freeform 8" id="8"/>
          <p:cNvSpPr/>
          <p:nvPr/>
        </p:nvSpPr>
        <p:spPr>
          <a:xfrm flipH="false" flipV="false" rot="0">
            <a:off x="9267113" y="7841709"/>
            <a:ext cx="2625411" cy="2157610"/>
          </a:xfrm>
          <a:custGeom>
            <a:avLst/>
            <a:gdLst/>
            <a:ahLst/>
            <a:cxnLst/>
            <a:rect r="r" b="b" t="t" l="l"/>
            <a:pathLst>
              <a:path h="2157610" w="2625411">
                <a:moveTo>
                  <a:pt x="0" y="0"/>
                </a:moveTo>
                <a:lnTo>
                  <a:pt x="2625410" y="0"/>
                </a:lnTo>
                <a:lnTo>
                  <a:pt x="2625410" y="2157610"/>
                </a:lnTo>
                <a:lnTo>
                  <a:pt x="0" y="21576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369985" y="3093085"/>
            <a:ext cx="11522538" cy="205041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Foreignescort presents an exclusive selection of </a:t>
            </a:r>
            <a:r>
              <a:rPr lang="en-US" sz="2900" u="sng">
                <a:solidFill>
                  <a:srgbClr val="000000"/>
                </a:solidFill>
                <a:latin typeface="Georgia Pro"/>
                <a:ea typeface="Georgia Pro"/>
                <a:cs typeface="Georgia Pro"/>
                <a:sym typeface="Georgia Pro"/>
                <a:hlinkClick r:id="rId5" tooltip="https://foreignescort.com/russian-escorts-in-north-goa/"/>
              </a:rPr>
              <a:t>Russian escorts in Goa</a:t>
            </a:r>
            <a:r>
              <a:rPr lang="en-US" sz="2900">
                <a:solidFill>
                  <a:srgbClr val="000000"/>
                </a:solidFill>
                <a:latin typeface="Georgia Pro"/>
                <a:ea typeface="Georgia Pro"/>
                <a:cs typeface="Georgia Pro"/>
                <a:sym typeface="Georgia Pro"/>
              </a:rPr>
              <a:t>, offering unmatched beauty, sophistication, and professional companionship. Our Russian models are elegant, friendly, and skilled in creating warm, memorable moments tailored to your preferences. </a:t>
            </a:r>
          </a:p>
        </p:txBody>
      </p:sp>
      <p:sp>
        <p:nvSpPr>
          <p:cNvPr name="TextBox 10" id="10"/>
          <p:cNvSpPr txBox="true"/>
          <p:nvPr/>
        </p:nvSpPr>
        <p:spPr>
          <a:xfrm rot="0">
            <a:off x="1028700" y="809720"/>
            <a:ext cx="15648420" cy="1525905"/>
          </a:xfrm>
          <a:prstGeom prst="rect">
            <a:avLst/>
          </a:prstGeom>
        </p:spPr>
        <p:txBody>
          <a:bodyPr anchor="t" rtlCol="false" tIns="0" lIns="0" bIns="0" rIns="0">
            <a:spAutoFit/>
          </a:bodyPr>
          <a:lstStyle/>
          <a:p>
            <a:pPr algn="ctr">
              <a:lnSpc>
                <a:spcPts val="5940"/>
              </a:lnSpc>
            </a:pPr>
            <a:r>
              <a:rPr lang="en-US" b="true" sz="5400">
                <a:solidFill>
                  <a:srgbClr val="00234B"/>
                </a:solidFill>
                <a:latin typeface="Montserrat Bold"/>
                <a:ea typeface="Montserrat Bold"/>
                <a:cs typeface="Montserrat Bold"/>
                <a:sym typeface="Montserrat Bold"/>
              </a:rPr>
              <a:t>Russian Escorts in Goa | Book High Profile Goa Russian Escorts | Foreignescort</a:t>
            </a:r>
          </a:p>
        </p:txBody>
      </p:sp>
      <p:sp>
        <p:nvSpPr>
          <p:cNvPr name="TextBox 11" id="11"/>
          <p:cNvSpPr txBox="true"/>
          <p:nvPr/>
        </p:nvSpPr>
        <p:spPr>
          <a:xfrm rot="0">
            <a:off x="1480855" y="8352488"/>
            <a:ext cx="5599956" cy="695946"/>
          </a:xfrm>
          <a:prstGeom prst="rect">
            <a:avLst/>
          </a:prstGeom>
        </p:spPr>
        <p:txBody>
          <a:bodyPr anchor="t" rtlCol="false" tIns="0" lIns="0" bIns="0" rIns="0">
            <a:spAutoFit/>
          </a:bodyPr>
          <a:lstStyle/>
          <a:p>
            <a:pPr algn="ctr">
              <a:lnSpc>
                <a:spcPts val="5740"/>
              </a:lnSpc>
            </a:pPr>
            <a:r>
              <a:rPr lang="en-US" b="true" sz="4100" u="sng">
                <a:solidFill>
                  <a:srgbClr val="5170FF"/>
                </a:solidFill>
                <a:latin typeface="Canva Sans Bold"/>
                <a:ea typeface="Canva Sans Bold"/>
                <a:cs typeface="Canva Sans Bold"/>
                <a:sym typeface="Canva Sans Bold"/>
                <a:hlinkClick r:id="rId6" tooltip="https://foreignescort.com/russian-escorts-in-north-goa/"/>
              </a:rPr>
              <a:t>Russian escorts in goa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439792" y="914841"/>
            <a:ext cx="6339873" cy="8519822"/>
            <a:chOff x="0" y="0"/>
            <a:chExt cx="3663950" cy="4923790"/>
          </a:xfrm>
        </p:grpSpPr>
        <p:sp>
          <p:nvSpPr>
            <p:cNvPr name="Freeform 3" id="3"/>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0" t="0" r="-7964" b="0"/>
              </a:stretch>
            </a:blipFill>
          </p:spPr>
        </p:sp>
        <p:sp>
          <p:nvSpPr>
            <p:cNvPr name="Freeform 4" id="4"/>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AutoShape 5" id="5"/>
          <p:cNvSpPr/>
          <p:nvPr/>
        </p:nvSpPr>
        <p:spPr>
          <a:xfrm rot="0">
            <a:off x="0" y="0"/>
            <a:ext cx="9144000" cy="10287000"/>
          </a:xfrm>
          <a:prstGeom prst="rect">
            <a:avLst/>
          </a:prstGeom>
          <a:solidFill>
            <a:srgbClr val="C2DEE0"/>
          </a:solidFill>
        </p:spPr>
      </p:sp>
      <p:sp>
        <p:nvSpPr>
          <p:cNvPr name="AutoShape 6" id="6"/>
          <p:cNvSpPr/>
          <p:nvPr/>
        </p:nvSpPr>
        <p:spPr>
          <a:xfrm rot="0">
            <a:off x="8848208" y="4455412"/>
            <a:ext cx="591585" cy="4802888"/>
          </a:xfrm>
          <a:prstGeom prst="rect">
            <a:avLst/>
          </a:prstGeom>
          <a:solidFill>
            <a:srgbClr val="AAD1E8"/>
          </a:solidFill>
        </p:spPr>
      </p:sp>
      <p:grpSp>
        <p:nvGrpSpPr>
          <p:cNvPr name="Group 7" id="7"/>
          <p:cNvGrpSpPr/>
          <p:nvPr/>
        </p:nvGrpSpPr>
        <p:grpSpPr>
          <a:xfrm rot="0">
            <a:off x="16688697" y="7905163"/>
            <a:ext cx="18463293" cy="5386686"/>
            <a:chOff x="0" y="0"/>
            <a:chExt cx="20201909" cy="5893929"/>
          </a:xfrm>
        </p:grpSpPr>
        <p:sp>
          <p:nvSpPr>
            <p:cNvPr name="Freeform 8" id="8"/>
            <p:cNvSpPr/>
            <p:nvPr/>
          </p:nvSpPr>
          <p:spPr>
            <a:xfrm flipH="false" flipV="false" rot="0">
              <a:off x="0" y="0"/>
              <a:ext cx="20201910" cy="5893929"/>
            </a:xfrm>
            <a:custGeom>
              <a:avLst/>
              <a:gdLst/>
              <a:ahLst/>
              <a:cxnLst/>
              <a:rect r="r" b="b" t="t" l="l"/>
              <a:pathLst>
                <a:path h="5893929" w="20201910">
                  <a:moveTo>
                    <a:pt x="19897110" y="0"/>
                  </a:moveTo>
                  <a:lnTo>
                    <a:pt x="304800" y="0"/>
                  </a:lnTo>
                  <a:cubicBezTo>
                    <a:pt x="135890" y="0"/>
                    <a:pt x="0" y="135890"/>
                    <a:pt x="0" y="304800"/>
                  </a:cubicBezTo>
                  <a:lnTo>
                    <a:pt x="0" y="5589129"/>
                  </a:lnTo>
                  <a:cubicBezTo>
                    <a:pt x="0" y="5758039"/>
                    <a:pt x="135890" y="5893929"/>
                    <a:pt x="304800" y="5893929"/>
                  </a:cubicBezTo>
                  <a:lnTo>
                    <a:pt x="19897110" y="5893929"/>
                  </a:lnTo>
                  <a:cubicBezTo>
                    <a:pt x="20066019" y="5893929"/>
                    <a:pt x="20201910" y="5758039"/>
                    <a:pt x="20201910" y="5589129"/>
                  </a:cubicBezTo>
                  <a:lnTo>
                    <a:pt x="20201910" y="304800"/>
                  </a:lnTo>
                  <a:cubicBezTo>
                    <a:pt x="20201910" y="135890"/>
                    <a:pt x="20066019" y="0"/>
                    <a:pt x="19897110" y="0"/>
                  </a:cubicBezTo>
                  <a:close/>
                </a:path>
              </a:pathLst>
            </a:custGeom>
            <a:solidFill>
              <a:srgbClr val="AAD1E8"/>
            </a:solidFill>
          </p:spPr>
        </p:sp>
      </p:grpSp>
      <p:sp>
        <p:nvSpPr>
          <p:cNvPr name="Freeform 9" id="9"/>
          <p:cNvSpPr/>
          <p:nvPr/>
        </p:nvSpPr>
        <p:spPr>
          <a:xfrm flipH="false" flipV="false" rot="0">
            <a:off x="16959993" y="8736551"/>
            <a:ext cx="1081645" cy="698111"/>
          </a:xfrm>
          <a:custGeom>
            <a:avLst/>
            <a:gdLst/>
            <a:ahLst/>
            <a:cxnLst/>
            <a:rect r="r" b="b" t="t" l="l"/>
            <a:pathLst>
              <a:path h="698111" w="1081645">
                <a:moveTo>
                  <a:pt x="0" y="0"/>
                </a:moveTo>
                <a:lnTo>
                  <a:pt x="1081645" y="0"/>
                </a:lnTo>
                <a:lnTo>
                  <a:pt x="1081645" y="698112"/>
                </a:lnTo>
                <a:lnTo>
                  <a:pt x="0" y="698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893477" y="776333"/>
            <a:ext cx="7357047" cy="542835"/>
          </a:xfrm>
          <a:prstGeom prst="rect">
            <a:avLst/>
          </a:prstGeom>
        </p:spPr>
        <p:txBody>
          <a:bodyPr anchor="t" rtlCol="false" tIns="0" lIns="0" bIns="0" rIns="0">
            <a:spAutoFit/>
          </a:bodyPr>
          <a:lstStyle/>
          <a:p>
            <a:pPr algn="ctr">
              <a:lnSpc>
                <a:spcPts val="4234"/>
              </a:lnSpc>
            </a:pPr>
            <a:r>
              <a:rPr lang="en-US" b="true" sz="3849">
                <a:solidFill>
                  <a:srgbClr val="00234B"/>
                </a:solidFill>
                <a:latin typeface="Montserrat Bold"/>
                <a:ea typeface="Montserrat Bold"/>
                <a:cs typeface="Montserrat Bold"/>
                <a:sym typeface="Montserrat Bold"/>
              </a:rPr>
              <a:t>Goa Russian escorts</a:t>
            </a:r>
          </a:p>
        </p:txBody>
      </p:sp>
      <p:sp>
        <p:nvSpPr>
          <p:cNvPr name="TextBox 11" id="11"/>
          <p:cNvSpPr txBox="true"/>
          <p:nvPr/>
        </p:nvSpPr>
        <p:spPr>
          <a:xfrm rot="0">
            <a:off x="294072" y="1726398"/>
            <a:ext cx="8554136" cy="719391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Foreignescort offers top-class </a:t>
            </a:r>
            <a:r>
              <a:rPr lang="en-US" sz="2900" u="sng">
                <a:solidFill>
                  <a:srgbClr val="000000"/>
                </a:solidFill>
                <a:latin typeface="Georgia Pro"/>
                <a:ea typeface="Georgia Pro"/>
                <a:cs typeface="Georgia Pro"/>
                <a:sym typeface="Georgia Pro"/>
                <a:hlinkClick r:id="rId5" tooltip="https://foreignescort.com/russian-escorts-in-north-goa/"/>
              </a:rPr>
              <a:t>Goa Russian escorts</a:t>
            </a:r>
            <a:r>
              <a:rPr lang="en-US" sz="2900">
                <a:solidFill>
                  <a:srgbClr val="000000"/>
                </a:solidFill>
                <a:latin typeface="Georgia Pro"/>
                <a:ea typeface="Georgia Pro"/>
                <a:cs typeface="Georgia Pro"/>
                <a:sym typeface="Georgia Pro"/>
              </a:rPr>
              <a:t>,</a:t>
            </a:r>
            <a:r>
              <a:rPr lang="en-US" sz="2900" u="none">
                <a:solidFill>
                  <a:srgbClr val="000000"/>
                </a:solidFill>
                <a:latin typeface="Georgia Pro"/>
                <a:ea typeface="Georgia Pro"/>
                <a:cs typeface="Georgia Pro"/>
                <a:sym typeface="Georgia Pro"/>
              </a:rPr>
              <a:t> </a:t>
            </a:r>
            <a:r>
              <a:rPr lang="en-US" sz="2900">
                <a:solidFill>
                  <a:srgbClr val="000000"/>
                </a:solidFill>
                <a:latin typeface="Georgia Pro"/>
                <a:ea typeface="Georgia Pro"/>
                <a:cs typeface="Georgia Pro"/>
                <a:sym typeface="Georgia Pro"/>
              </a:rPr>
              <a:t>h</a:t>
            </a:r>
            <a:r>
              <a:rPr lang="en-US" sz="2900" u="none">
                <a:solidFill>
                  <a:srgbClr val="000000"/>
                </a:solidFill>
                <a:latin typeface="Georgia Pro"/>
                <a:ea typeface="Georgia Pro"/>
                <a:cs typeface="Georgia Pro"/>
                <a:sym typeface="Georgia Pro"/>
              </a:rPr>
              <a:t>a</a:t>
            </a:r>
            <a:r>
              <a:rPr lang="en-US" sz="2900">
                <a:solidFill>
                  <a:srgbClr val="000000"/>
                </a:solidFill>
                <a:latin typeface="Georgia Pro"/>
                <a:ea typeface="Georgia Pro"/>
                <a:cs typeface="Georgia Pro"/>
                <a:sym typeface="Georgia Pro"/>
              </a:rPr>
              <a:t>ndpicked for their beauty, grace, and engaging personalities. Our escorts deliver a refined companionship experience designed to suit your mood—whether you want someone for events, travel, parties, beach outings, or private time. With full privacy, safety, and professionalism guaranteed, our Goa Russian escorts make every moment feel special and comfortable. Foreignescort focuses on delivering premium-quality service with complete discretion, ensuring clients enjoy luxurious and unforgettable experiences in Goa. Discover the perfect blend of elegance, charm, and companionship with our exclusive Russian escorts.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grpSp>
        <p:nvGrpSpPr>
          <p:cNvPr name="Group 2" id="2"/>
          <p:cNvGrpSpPr/>
          <p:nvPr/>
        </p:nvGrpSpPr>
        <p:grpSpPr>
          <a:xfrm rot="0">
            <a:off x="9131627" y="-156698"/>
            <a:ext cx="9144000" cy="6585267"/>
            <a:chOff x="0" y="0"/>
            <a:chExt cx="12192000" cy="8780356"/>
          </a:xfrm>
        </p:grpSpPr>
        <p:pic>
          <p:nvPicPr>
            <p:cNvPr name="Picture 3" id="3"/>
            <p:cNvPicPr>
              <a:picLocks noChangeAspect="true"/>
            </p:cNvPicPr>
            <p:nvPr/>
          </p:nvPicPr>
          <p:blipFill>
            <a:blip r:embed="rId2"/>
            <a:srcRect l="0" t="8120" r="0" b="8120"/>
            <a:stretch>
              <a:fillRect/>
            </a:stretch>
          </p:blipFill>
          <p:spPr>
            <a:xfrm flipH="false" flipV="false">
              <a:off x="0" y="0"/>
              <a:ext cx="12192000" cy="8780356"/>
            </a:xfrm>
            <a:prstGeom prst="rect">
              <a:avLst/>
            </a:prstGeom>
          </p:spPr>
        </p:pic>
      </p:grpSp>
      <p:sp>
        <p:nvSpPr>
          <p:cNvPr name="AutoShape 4" id="4"/>
          <p:cNvSpPr/>
          <p:nvPr/>
        </p:nvSpPr>
        <p:spPr>
          <a:xfrm rot="0">
            <a:off x="0" y="0"/>
            <a:ext cx="9144000" cy="6585267"/>
          </a:xfrm>
          <a:prstGeom prst="rect">
            <a:avLst/>
          </a:prstGeom>
          <a:solidFill>
            <a:srgbClr val="C2DEE0"/>
          </a:solidFill>
        </p:spPr>
      </p:sp>
      <p:grpSp>
        <p:nvGrpSpPr>
          <p:cNvPr name="Group 5" id="5"/>
          <p:cNvGrpSpPr/>
          <p:nvPr/>
        </p:nvGrpSpPr>
        <p:grpSpPr>
          <a:xfrm rot="0">
            <a:off x="8251811" y="5143500"/>
            <a:ext cx="5303415" cy="1597579"/>
            <a:chOff x="0" y="0"/>
            <a:chExt cx="6353461" cy="1913890"/>
          </a:xfrm>
        </p:grpSpPr>
        <p:sp>
          <p:nvSpPr>
            <p:cNvPr name="Freeform 6" id="6"/>
            <p:cNvSpPr/>
            <p:nvPr/>
          </p:nvSpPr>
          <p:spPr>
            <a:xfrm flipH="false" flipV="false" rot="0">
              <a:off x="0" y="0"/>
              <a:ext cx="6353461" cy="1913890"/>
            </a:xfrm>
            <a:custGeom>
              <a:avLst/>
              <a:gdLst/>
              <a:ahLst/>
              <a:cxnLst/>
              <a:rect r="r" b="b" t="t" l="l"/>
              <a:pathLst>
                <a:path h="1913890" w="6353461">
                  <a:moveTo>
                    <a:pt x="0" y="0"/>
                  </a:moveTo>
                  <a:lnTo>
                    <a:pt x="6353461" y="0"/>
                  </a:lnTo>
                  <a:lnTo>
                    <a:pt x="6353461" y="1913890"/>
                  </a:lnTo>
                  <a:lnTo>
                    <a:pt x="0" y="1913890"/>
                  </a:lnTo>
                  <a:close/>
                </a:path>
              </a:pathLst>
            </a:custGeom>
            <a:solidFill>
              <a:srgbClr val="C2DEE0"/>
            </a:solidFill>
          </p:spPr>
        </p:sp>
      </p:grpSp>
      <p:grpSp>
        <p:nvGrpSpPr>
          <p:cNvPr name="Group 7" id="7"/>
          <p:cNvGrpSpPr/>
          <p:nvPr/>
        </p:nvGrpSpPr>
        <p:grpSpPr>
          <a:xfrm rot="0">
            <a:off x="7049626" y="5143500"/>
            <a:ext cx="1529284" cy="1529284"/>
            <a:chOff x="0" y="0"/>
            <a:chExt cx="1913890" cy="1913890"/>
          </a:xfrm>
        </p:grpSpPr>
        <p:sp>
          <p:nvSpPr>
            <p:cNvPr name="Freeform 8" id="8"/>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C2DEE0"/>
            </a:solidFill>
          </p:spPr>
        </p:sp>
      </p:grpSp>
      <p:sp>
        <p:nvSpPr>
          <p:cNvPr name="Freeform 9" id="9"/>
          <p:cNvSpPr/>
          <p:nvPr/>
        </p:nvSpPr>
        <p:spPr>
          <a:xfrm flipH="false" flipV="false" rot="0">
            <a:off x="7520648" y="5728500"/>
            <a:ext cx="875085" cy="700068"/>
          </a:xfrm>
          <a:custGeom>
            <a:avLst/>
            <a:gdLst/>
            <a:ahLst/>
            <a:cxnLst/>
            <a:rect r="r" b="b" t="t" l="l"/>
            <a:pathLst>
              <a:path h="700068" w="875085">
                <a:moveTo>
                  <a:pt x="0" y="0"/>
                </a:moveTo>
                <a:lnTo>
                  <a:pt x="875085" y="0"/>
                </a:lnTo>
                <a:lnTo>
                  <a:pt x="875085" y="700068"/>
                </a:lnTo>
                <a:lnTo>
                  <a:pt x="0" y="7000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293131" y="6585267"/>
            <a:ext cx="18849516" cy="3701733"/>
            <a:chOff x="0" y="0"/>
            <a:chExt cx="25132688" cy="4935644"/>
          </a:xfrm>
        </p:grpSpPr>
        <p:pic>
          <p:nvPicPr>
            <p:cNvPr name="Picture 11" id="11"/>
            <p:cNvPicPr>
              <a:picLocks noChangeAspect="true"/>
            </p:cNvPicPr>
            <p:nvPr/>
          </p:nvPicPr>
          <p:blipFill>
            <a:blip r:embed="rId5"/>
            <a:srcRect l="0" t="76243" r="0" b="0"/>
            <a:stretch>
              <a:fillRect/>
            </a:stretch>
          </p:blipFill>
          <p:spPr>
            <a:xfrm flipH="false" flipV="false">
              <a:off x="0" y="0"/>
              <a:ext cx="25132688" cy="4935644"/>
            </a:xfrm>
            <a:prstGeom prst="rect">
              <a:avLst/>
            </a:prstGeom>
          </p:spPr>
        </p:pic>
      </p:grpSp>
      <p:sp>
        <p:nvSpPr>
          <p:cNvPr name="TextBox 12" id="12"/>
          <p:cNvSpPr txBox="true"/>
          <p:nvPr/>
        </p:nvSpPr>
        <p:spPr>
          <a:xfrm rot="0">
            <a:off x="8849068" y="5719251"/>
            <a:ext cx="4497065" cy="359283"/>
          </a:xfrm>
          <a:prstGeom prst="rect">
            <a:avLst/>
          </a:prstGeom>
        </p:spPr>
        <p:txBody>
          <a:bodyPr anchor="t" rtlCol="false" tIns="0" lIns="0" bIns="0" rIns="0">
            <a:spAutoFit/>
          </a:bodyPr>
          <a:lstStyle/>
          <a:p>
            <a:pPr algn="ctr">
              <a:lnSpc>
                <a:spcPts val="2976"/>
              </a:lnSpc>
            </a:pPr>
            <a:r>
              <a:rPr lang="en-US" b="true" sz="2400" u="sng">
                <a:solidFill>
                  <a:srgbClr val="023672"/>
                </a:solidFill>
                <a:latin typeface="Montserrat Bold"/>
                <a:ea typeface="Montserrat Bold"/>
                <a:cs typeface="Montserrat Bold"/>
                <a:sym typeface="Montserrat Bold"/>
                <a:hlinkClick r:id="rId6" tooltip="https://foreignescort.com/russian-escorts-in-north-goa/"/>
              </a:rPr>
              <a:t>Russian escorts in goa</a:t>
            </a:r>
          </a:p>
        </p:txBody>
      </p:sp>
      <p:sp>
        <p:nvSpPr>
          <p:cNvPr name="TextBox 13" id="13"/>
          <p:cNvSpPr txBox="true"/>
          <p:nvPr/>
        </p:nvSpPr>
        <p:spPr>
          <a:xfrm rot="0">
            <a:off x="72375" y="800463"/>
            <a:ext cx="8999249" cy="485049"/>
          </a:xfrm>
          <a:prstGeom prst="rect">
            <a:avLst/>
          </a:prstGeom>
        </p:spPr>
        <p:txBody>
          <a:bodyPr anchor="t" rtlCol="false" tIns="0" lIns="0" bIns="0" rIns="0">
            <a:spAutoFit/>
          </a:bodyPr>
          <a:lstStyle/>
          <a:p>
            <a:pPr algn="ctr">
              <a:lnSpc>
                <a:spcPts val="3719"/>
              </a:lnSpc>
            </a:pPr>
            <a:r>
              <a:rPr lang="en-US" b="true" sz="3381">
                <a:solidFill>
                  <a:srgbClr val="00234B"/>
                </a:solidFill>
                <a:latin typeface="Montserrat Bold"/>
                <a:ea typeface="Montserrat Bold"/>
                <a:cs typeface="Montserrat Bold"/>
                <a:sym typeface="Montserrat Bold"/>
              </a:rPr>
              <a:t>Russian escorts in goa</a:t>
            </a:r>
          </a:p>
        </p:txBody>
      </p:sp>
      <p:sp>
        <p:nvSpPr>
          <p:cNvPr name="TextBox 14" id="14"/>
          <p:cNvSpPr txBox="true"/>
          <p:nvPr/>
        </p:nvSpPr>
        <p:spPr>
          <a:xfrm rot="0">
            <a:off x="294932" y="2064385"/>
            <a:ext cx="8554136" cy="307911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Foreignescort presents an exclusive selection of </a:t>
            </a:r>
            <a:r>
              <a:rPr lang="en-US" sz="2900" u="sng">
                <a:solidFill>
                  <a:srgbClr val="000000"/>
                </a:solidFill>
                <a:latin typeface="Georgia Pro"/>
                <a:ea typeface="Georgia Pro"/>
                <a:cs typeface="Georgia Pro"/>
                <a:sym typeface="Georgia Pro"/>
                <a:hlinkClick r:id="rId7" tooltip="https://foreignescort.com/russian-escorts-in-north-goa/"/>
              </a:rPr>
              <a:t>Russian escorts in Goa</a:t>
            </a:r>
            <a:r>
              <a:rPr lang="en-US" sz="2900">
                <a:solidFill>
                  <a:srgbClr val="000000"/>
                </a:solidFill>
                <a:latin typeface="Georgia Pro"/>
                <a:ea typeface="Georgia Pro"/>
                <a:cs typeface="Georgia Pro"/>
                <a:sym typeface="Georgia Pro"/>
              </a:rPr>
              <a:t>, offering unmatched beauty, sophistication, and professional companionship. Our Russian models are elegant, friendly, and skilled in creating warm, memorable moments tailored to your preferences.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0" y="4511597"/>
            <a:ext cx="18288000" cy="4746703"/>
          </a:xfrm>
          <a:prstGeom prst="rect">
            <a:avLst/>
          </a:prstGeom>
          <a:solidFill>
            <a:srgbClr val="C2DEE0"/>
          </a:solidFill>
        </p:spPr>
      </p:sp>
      <p:grpSp>
        <p:nvGrpSpPr>
          <p:cNvPr name="Group 3" id="3"/>
          <p:cNvGrpSpPr>
            <a:grpSpLocks noChangeAspect="true"/>
          </p:cNvGrpSpPr>
          <p:nvPr/>
        </p:nvGrpSpPr>
        <p:grpSpPr>
          <a:xfrm rot="0">
            <a:off x="11690273" y="0"/>
            <a:ext cx="6339873" cy="8519822"/>
            <a:chOff x="0" y="0"/>
            <a:chExt cx="3663950" cy="4923790"/>
          </a:xfrm>
        </p:grpSpPr>
        <p:sp>
          <p:nvSpPr>
            <p:cNvPr name="Freeform 4" id="4"/>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678" t="0" r="-678" b="0"/>
              </a:stretch>
            </a:blipFill>
          </p:spPr>
        </p:sp>
        <p:sp>
          <p:nvSpPr>
            <p:cNvPr name="Freeform 5" id="5"/>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TextBox 6" id="6"/>
          <p:cNvSpPr txBox="true"/>
          <p:nvPr/>
        </p:nvSpPr>
        <p:spPr>
          <a:xfrm rot="0">
            <a:off x="248018" y="1970291"/>
            <a:ext cx="11014055" cy="1089606"/>
          </a:xfrm>
          <a:prstGeom prst="rect">
            <a:avLst/>
          </a:prstGeom>
        </p:spPr>
        <p:txBody>
          <a:bodyPr anchor="t" rtlCol="false" tIns="0" lIns="0" bIns="0" rIns="0">
            <a:spAutoFit/>
          </a:bodyPr>
          <a:lstStyle/>
          <a:p>
            <a:pPr algn="ctr">
              <a:lnSpc>
                <a:spcPts val="4286"/>
              </a:lnSpc>
            </a:pPr>
            <a:r>
              <a:rPr lang="en-US" b="true" sz="3897">
                <a:solidFill>
                  <a:srgbClr val="00234B"/>
                </a:solidFill>
                <a:latin typeface="Montserrat Bold"/>
                <a:ea typeface="Montserrat Bold"/>
                <a:cs typeface="Montserrat Bold"/>
                <a:sym typeface="Montserrat Bold"/>
              </a:rPr>
              <a:t>Russian Escorts in Goa | Book High Profile Goa Russian Escorts </a:t>
            </a:r>
            <a:r>
              <a:rPr lang="en-US" b="true" sz="3897">
                <a:solidFill>
                  <a:srgbClr val="00234B"/>
                </a:solidFill>
                <a:latin typeface="Montserrat Bold"/>
                <a:ea typeface="Montserrat Bold"/>
                <a:cs typeface="Montserrat Bold"/>
                <a:sym typeface="Montserrat Bold"/>
              </a:rPr>
              <a:t>| Foreignescort</a:t>
            </a:r>
          </a:p>
        </p:txBody>
      </p:sp>
      <p:sp>
        <p:nvSpPr>
          <p:cNvPr name="TextBox 7" id="7"/>
          <p:cNvSpPr txBox="true"/>
          <p:nvPr/>
        </p:nvSpPr>
        <p:spPr>
          <a:xfrm rot="0">
            <a:off x="386522" y="5054878"/>
            <a:ext cx="10737048" cy="359346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Foreignescort offers top-class </a:t>
            </a:r>
            <a:r>
              <a:rPr lang="en-US" sz="2900" u="sng">
                <a:solidFill>
                  <a:srgbClr val="000000"/>
                </a:solidFill>
                <a:latin typeface="Georgia Pro"/>
                <a:ea typeface="Georgia Pro"/>
                <a:cs typeface="Georgia Pro"/>
                <a:sym typeface="Georgia Pro"/>
                <a:hlinkClick r:id="rId3" tooltip="https://foreignescort.com/russian-escorts-in-north-goa/"/>
              </a:rPr>
              <a:t>Goa Russian escorts</a:t>
            </a:r>
            <a:r>
              <a:rPr lang="en-US" sz="2900">
                <a:solidFill>
                  <a:srgbClr val="000000"/>
                </a:solidFill>
                <a:latin typeface="Georgia Pro"/>
                <a:ea typeface="Georgia Pro"/>
                <a:cs typeface="Georgia Pro"/>
                <a:sym typeface="Georgia Pro"/>
              </a:rPr>
              <a:t>, handpicked for their beauty, grace, and engaging personalities. Our e</a:t>
            </a:r>
            <a:r>
              <a:rPr lang="en-US" sz="2900" u="none">
                <a:solidFill>
                  <a:srgbClr val="000000"/>
                </a:solidFill>
                <a:latin typeface="Georgia Pro"/>
                <a:ea typeface="Georgia Pro"/>
                <a:cs typeface="Georgia Pro"/>
                <a:sym typeface="Georgia Pro"/>
              </a:rPr>
              <a:t>scorts </a:t>
            </a:r>
            <a:r>
              <a:rPr lang="en-US" sz="2900">
                <a:solidFill>
                  <a:srgbClr val="000000"/>
                </a:solidFill>
                <a:latin typeface="Georgia Pro"/>
                <a:ea typeface="Georgia Pro"/>
                <a:cs typeface="Georgia Pro"/>
                <a:sym typeface="Georgia Pro"/>
              </a:rPr>
              <a:t>del</a:t>
            </a:r>
            <a:r>
              <a:rPr lang="en-US" sz="2900" u="none">
                <a:solidFill>
                  <a:srgbClr val="000000"/>
                </a:solidFill>
                <a:latin typeface="Georgia Pro"/>
                <a:ea typeface="Georgia Pro"/>
                <a:cs typeface="Georgia Pro"/>
                <a:sym typeface="Georgia Pro"/>
              </a:rPr>
              <a:t>i</a:t>
            </a:r>
            <a:r>
              <a:rPr lang="en-US" sz="2900">
                <a:solidFill>
                  <a:srgbClr val="000000"/>
                </a:solidFill>
                <a:latin typeface="Georgia Pro"/>
                <a:ea typeface="Georgia Pro"/>
                <a:cs typeface="Georgia Pro"/>
                <a:sym typeface="Georgia Pro"/>
              </a:rPr>
              <a:t>ver</a:t>
            </a:r>
            <a:r>
              <a:rPr lang="en-US" sz="2900" u="none">
                <a:solidFill>
                  <a:srgbClr val="000000"/>
                </a:solidFill>
                <a:latin typeface="Georgia Pro"/>
                <a:ea typeface="Georgia Pro"/>
                <a:cs typeface="Georgia Pro"/>
                <a:sym typeface="Georgia Pro"/>
              </a:rPr>
              <a:t> a</a:t>
            </a:r>
            <a:r>
              <a:rPr lang="en-US" sz="2900">
                <a:solidFill>
                  <a:srgbClr val="000000"/>
                </a:solidFill>
                <a:latin typeface="Georgia Pro"/>
                <a:ea typeface="Georgia Pro"/>
                <a:cs typeface="Georgia Pro"/>
                <a:sym typeface="Georgia Pro"/>
              </a:rPr>
              <a:t> refined companionship experience designed to suit your mood—whether you want someone for events, travel, parties, beach outings, or private time. With full privacy, safety, and professionalism guaranteed, our Goa Russian escorts make every moment feel special and comfortable.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9144000" y="0"/>
            <a:ext cx="9144000" cy="10287000"/>
          </a:xfrm>
          <a:prstGeom prst="rect">
            <a:avLst/>
          </a:prstGeom>
          <a:solidFill>
            <a:srgbClr val="C2DEE0"/>
          </a:solidFill>
        </p:spPr>
      </p:sp>
      <p:grpSp>
        <p:nvGrpSpPr>
          <p:cNvPr name="Group 3" id="3"/>
          <p:cNvGrpSpPr/>
          <p:nvPr/>
        </p:nvGrpSpPr>
        <p:grpSpPr>
          <a:xfrm rot="0">
            <a:off x="5957116" y="9258300"/>
            <a:ext cx="2340569" cy="615436"/>
            <a:chOff x="0" y="0"/>
            <a:chExt cx="3233108" cy="850123"/>
          </a:xfrm>
        </p:grpSpPr>
        <p:sp>
          <p:nvSpPr>
            <p:cNvPr name="Freeform 4" id="4"/>
            <p:cNvSpPr/>
            <p:nvPr/>
          </p:nvSpPr>
          <p:spPr>
            <a:xfrm flipH="false" flipV="false" rot="0">
              <a:off x="0" y="0"/>
              <a:ext cx="3233108" cy="850123"/>
            </a:xfrm>
            <a:custGeom>
              <a:avLst/>
              <a:gdLst/>
              <a:ahLst/>
              <a:cxnLst/>
              <a:rect r="r" b="b" t="t" l="l"/>
              <a:pathLst>
                <a:path h="850123" w="3233108">
                  <a:moveTo>
                    <a:pt x="0" y="0"/>
                  </a:moveTo>
                  <a:lnTo>
                    <a:pt x="3233108" y="0"/>
                  </a:lnTo>
                  <a:lnTo>
                    <a:pt x="3233108" y="850123"/>
                  </a:lnTo>
                  <a:lnTo>
                    <a:pt x="0" y="850123"/>
                  </a:lnTo>
                  <a:close/>
                </a:path>
              </a:pathLst>
            </a:custGeom>
            <a:solidFill>
              <a:srgbClr val="2FABCE"/>
            </a:solidFill>
            <a:ln cap="sq">
              <a:noFill/>
              <a:prstDash val="solid"/>
              <a:miter/>
            </a:ln>
          </p:spPr>
        </p:sp>
        <p:sp>
          <p:nvSpPr>
            <p:cNvPr name="TextBox 5" id="5"/>
            <p:cNvSpPr txBox="true"/>
            <p:nvPr/>
          </p:nvSpPr>
          <p:spPr>
            <a:xfrm>
              <a:off x="0" y="-9525"/>
              <a:ext cx="3233108" cy="859648"/>
            </a:xfrm>
            <a:prstGeom prst="rect">
              <a:avLst/>
            </a:prstGeom>
          </p:spPr>
          <p:txBody>
            <a:bodyPr anchor="ctr" rtlCol="false" tIns="50800" lIns="50800" bIns="50800" rIns="50800"/>
            <a:lstStyle/>
            <a:p>
              <a:pPr algn="ctr">
                <a:lnSpc>
                  <a:spcPts val="4059"/>
                </a:lnSpc>
              </a:pPr>
            </a:p>
          </p:txBody>
        </p:sp>
      </p:grpSp>
      <p:grpSp>
        <p:nvGrpSpPr>
          <p:cNvPr name="Group 6" id="6"/>
          <p:cNvGrpSpPr/>
          <p:nvPr/>
        </p:nvGrpSpPr>
        <p:grpSpPr>
          <a:xfrm rot="0">
            <a:off x="0" y="2952737"/>
            <a:ext cx="9144000" cy="5515661"/>
            <a:chOff x="0" y="0"/>
            <a:chExt cx="12192000" cy="7354215"/>
          </a:xfrm>
        </p:grpSpPr>
        <p:pic>
          <p:nvPicPr>
            <p:cNvPr name="Picture 7" id="7"/>
            <p:cNvPicPr>
              <a:picLocks noChangeAspect="true"/>
            </p:cNvPicPr>
            <p:nvPr/>
          </p:nvPicPr>
          <p:blipFill>
            <a:blip r:embed="rId2"/>
            <a:srcRect l="0" t="14539" r="0" b="37204"/>
            <a:stretch>
              <a:fillRect/>
            </a:stretch>
          </p:blipFill>
          <p:spPr>
            <a:xfrm flipH="false" flipV="false">
              <a:off x="0" y="0"/>
              <a:ext cx="12192000" cy="7354215"/>
            </a:xfrm>
            <a:prstGeom prst="rect">
              <a:avLst/>
            </a:prstGeom>
          </p:spPr>
        </p:pic>
      </p:grpSp>
      <p:sp>
        <p:nvSpPr>
          <p:cNvPr name="AutoShape 8" id="8"/>
          <p:cNvSpPr/>
          <p:nvPr/>
        </p:nvSpPr>
        <p:spPr>
          <a:xfrm rot="-5400000">
            <a:off x="4176547" y="354309"/>
            <a:ext cx="591585" cy="4605272"/>
          </a:xfrm>
          <a:prstGeom prst="rect">
            <a:avLst/>
          </a:prstGeom>
          <a:solidFill>
            <a:srgbClr val="2FABCE"/>
          </a:solidFill>
        </p:spPr>
      </p:sp>
      <p:sp>
        <p:nvSpPr>
          <p:cNvPr name="TextBox 9" id="9"/>
          <p:cNvSpPr txBox="true"/>
          <p:nvPr/>
        </p:nvSpPr>
        <p:spPr>
          <a:xfrm rot="0">
            <a:off x="9563846" y="815789"/>
            <a:ext cx="8724154" cy="773430"/>
          </a:xfrm>
          <a:prstGeom prst="rect">
            <a:avLst/>
          </a:prstGeom>
        </p:spPr>
        <p:txBody>
          <a:bodyPr anchor="t" rtlCol="false" tIns="0" lIns="0" bIns="0" rIns="0">
            <a:spAutoFit/>
          </a:bodyPr>
          <a:lstStyle/>
          <a:p>
            <a:pPr algn="ctr">
              <a:lnSpc>
                <a:spcPts val="5940"/>
              </a:lnSpc>
            </a:pPr>
            <a:r>
              <a:rPr lang="en-US" b="true" sz="5400">
                <a:solidFill>
                  <a:srgbClr val="000000"/>
                </a:solidFill>
                <a:latin typeface="Montserrat Bold"/>
                <a:ea typeface="Montserrat Bold"/>
                <a:cs typeface="Montserrat Bold"/>
                <a:sym typeface="Montserrat Bold"/>
              </a:rPr>
              <a:t>G</a:t>
            </a:r>
            <a:r>
              <a:rPr lang="en-US" b="true" sz="5400">
                <a:solidFill>
                  <a:srgbClr val="000000"/>
                </a:solidFill>
                <a:latin typeface="Montserrat Bold"/>
                <a:ea typeface="Montserrat Bold"/>
                <a:cs typeface="Montserrat Bold"/>
                <a:sym typeface="Montserrat Bold"/>
              </a:rPr>
              <a:t>oa Russian escorts</a:t>
            </a:r>
          </a:p>
        </p:txBody>
      </p:sp>
      <p:sp>
        <p:nvSpPr>
          <p:cNvPr name="TextBox 10" id="10"/>
          <p:cNvSpPr txBox="true"/>
          <p:nvPr/>
        </p:nvSpPr>
        <p:spPr>
          <a:xfrm rot="0">
            <a:off x="5957116" y="9367327"/>
            <a:ext cx="2340569" cy="359283"/>
          </a:xfrm>
          <a:prstGeom prst="rect">
            <a:avLst/>
          </a:prstGeom>
        </p:spPr>
        <p:txBody>
          <a:bodyPr anchor="t" rtlCol="false" tIns="0" lIns="0" bIns="0" rIns="0">
            <a:spAutoFit/>
          </a:bodyPr>
          <a:lstStyle/>
          <a:p>
            <a:pPr algn="ctr">
              <a:lnSpc>
                <a:spcPts val="2976"/>
              </a:lnSpc>
            </a:pPr>
            <a:r>
              <a:rPr lang="en-US" b="true" sz="2400" u="sng">
                <a:solidFill>
                  <a:srgbClr val="03417F"/>
                </a:solidFill>
                <a:latin typeface="Montserrat Bold"/>
                <a:ea typeface="Montserrat Bold"/>
                <a:cs typeface="Montserrat Bold"/>
                <a:sym typeface="Montserrat Bold"/>
                <a:hlinkClick r:id="rId3" tooltip="https://foreignescort.com/russian-escorts-in-north-goa/"/>
              </a:rPr>
              <a:t>More Info</a:t>
            </a:r>
          </a:p>
        </p:txBody>
      </p:sp>
      <p:sp>
        <p:nvSpPr>
          <p:cNvPr name="TextBox 11" id="11"/>
          <p:cNvSpPr txBox="true"/>
          <p:nvPr/>
        </p:nvSpPr>
        <p:spPr>
          <a:xfrm rot="0">
            <a:off x="9372924" y="1970652"/>
            <a:ext cx="8686152" cy="719391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Foreignescort offers top-class </a:t>
            </a:r>
            <a:r>
              <a:rPr lang="en-US" sz="2900" u="sng">
                <a:solidFill>
                  <a:srgbClr val="000000"/>
                </a:solidFill>
                <a:latin typeface="Georgia Pro"/>
                <a:ea typeface="Georgia Pro"/>
                <a:cs typeface="Georgia Pro"/>
                <a:sym typeface="Georgia Pro"/>
                <a:hlinkClick r:id="rId4" tooltip="https://foreignescort.com/russian-escorts-in-north-goa/"/>
              </a:rPr>
              <a:t>Goa Russian escorts</a:t>
            </a:r>
            <a:r>
              <a:rPr lang="en-US" sz="2900">
                <a:solidFill>
                  <a:srgbClr val="000000"/>
                </a:solidFill>
                <a:latin typeface="Georgia Pro"/>
                <a:ea typeface="Georgia Pro"/>
                <a:cs typeface="Georgia Pro"/>
                <a:sym typeface="Georgia Pro"/>
              </a:rPr>
              <a:t>, handpicked for their beauty, grace, and engaging personalities. Our escorts deliver a refined companionship experience designed to suit your mood—whether you want someone for events, travel, parties, beach outings, or private time. With full privacy, safety, and professionalism guaranteed, our Goa Russian escorts make every moment feel special and comfortable. Foreignescort focuses on delivering premium-quality service with complete discretion, ensuring clients enjoy luxurious and unforgettable experiences in Goa. Discover the perfect blend of elegance, charm, and companionship with our exclusive Russian escorts.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9282904" y="5109111"/>
            <a:ext cx="9857868" cy="3791613"/>
          </a:xfrm>
          <a:prstGeom prst="rect">
            <a:avLst/>
          </a:prstGeom>
          <a:solidFill>
            <a:srgbClr val="C2DEE0"/>
          </a:solidFill>
        </p:spPr>
      </p:sp>
      <p:sp>
        <p:nvSpPr>
          <p:cNvPr name="AutoShape 3" id="3"/>
          <p:cNvSpPr/>
          <p:nvPr/>
        </p:nvSpPr>
        <p:spPr>
          <a:xfrm rot="0">
            <a:off x="8459408" y="8606174"/>
            <a:ext cx="10487599" cy="4011826"/>
          </a:xfrm>
          <a:prstGeom prst="rect">
            <a:avLst/>
          </a:prstGeom>
          <a:solidFill>
            <a:srgbClr val="C2DEE0"/>
          </a:solidFill>
        </p:spPr>
      </p:sp>
      <p:sp>
        <p:nvSpPr>
          <p:cNvPr name="AutoShape 4" id="4"/>
          <p:cNvSpPr/>
          <p:nvPr/>
        </p:nvSpPr>
        <p:spPr>
          <a:xfrm rot="0">
            <a:off x="-1436560" y="-2762913"/>
            <a:ext cx="18695860" cy="3791613"/>
          </a:xfrm>
          <a:prstGeom prst="rect">
            <a:avLst/>
          </a:prstGeom>
          <a:solidFill>
            <a:srgbClr val="C2DEE0"/>
          </a:solidFill>
        </p:spPr>
      </p:sp>
      <p:grpSp>
        <p:nvGrpSpPr>
          <p:cNvPr name="Group 5" id="5"/>
          <p:cNvGrpSpPr>
            <a:grpSpLocks noChangeAspect="true"/>
          </p:cNvGrpSpPr>
          <p:nvPr/>
        </p:nvGrpSpPr>
        <p:grpSpPr>
          <a:xfrm rot="0">
            <a:off x="8421308" y="3633421"/>
            <a:ext cx="9183078" cy="5267303"/>
            <a:chOff x="0" y="0"/>
            <a:chExt cx="7981950" cy="4578350"/>
          </a:xfrm>
        </p:grpSpPr>
        <p:sp>
          <p:nvSpPr>
            <p:cNvPr name="Freeform 6" id="6"/>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E85A4"/>
            </a:solidFill>
          </p:spPr>
        </p:sp>
        <p:sp>
          <p:nvSpPr>
            <p:cNvPr name="Freeform 7" id="7"/>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C2DEE0"/>
            </a:solidFill>
          </p:spPr>
        </p:sp>
        <p:sp>
          <p:nvSpPr>
            <p:cNvPr name="Freeform 8" id="8"/>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9" id="9"/>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10" id="10"/>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2"/>
              <a:stretch>
                <a:fillRect l="0" t="0" r="-9521" b="0"/>
              </a:stretch>
            </a:blipFill>
          </p:spPr>
        </p:sp>
      </p:grpSp>
      <p:grpSp>
        <p:nvGrpSpPr>
          <p:cNvPr name="Group 11" id="11"/>
          <p:cNvGrpSpPr/>
          <p:nvPr/>
        </p:nvGrpSpPr>
        <p:grpSpPr>
          <a:xfrm rot="0">
            <a:off x="1189621" y="3633421"/>
            <a:ext cx="7546277" cy="1910114"/>
            <a:chOff x="0" y="0"/>
            <a:chExt cx="7561195" cy="1913890"/>
          </a:xfrm>
        </p:grpSpPr>
        <p:sp>
          <p:nvSpPr>
            <p:cNvPr name="Freeform 12" id="12"/>
            <p:cNvSpPr/>
            <p:nvPr/>
          </p:nvSpPr>
          <p:spPr>
            <a:xfrm flipH="false" flipV="false" rot="0">
              <a:off x="0" y="0"/>
              <a:ext cx="7561194" cy="1913890"/>
            </a:xfrm>
            <a:custGeom>
              <a:avLst/>
              <a:gdLst/>
              <a:ahLst/>
              <a:cxnLst/>
              <a:rect r="r" b="b" t="t" l="l"/>
              <a:pathLst>
                <a:path h="1913890" w="7561194">
                  <a:moveTo>
                    <a:pt x="0" y="0"/>
                  </a:moveTo>
                  <a:lnTo>
                    <a:pt x="7561194" y="0"/>
                  </a:lnTo>
                  <a:lnTo>
                    <a:pt x="7561194" y="1913890"/>
                  </a:lnTo>
                  <a:lnTo>
                    <a:pt x="0" y="1913890"/>
                  </a:lnTo>
                  <a:close/>
                </a:path>
              </a:pathLst>
            </a:custGeom>
            <a:solidFill>
              <a:srgbClr val="C2DEE0"/>
            </a:solidFill>
          </p:spPr>
        </p:sp>
      </p:grpSp>
      <p:grpSp>
        <p:nvGrpSpPr>
          <p:cNvPr name="Group 13" id="13"/>
          <p:cNvGrpSpPr/>
          <p:nvPr/>
        </p:nvGrpSpPr>
        <p:grpSpPr>
          <a:xfrm rot="0">
            <a:off x="1189621" y="5819760"/>
            <a:ext cx="7546277" cy="1910114"/>
            <a:chOff x="0" y="0"/>
            <a:chExt cx="7561195" cy="1913890"/>
          </a:xfrm>
        </p:grpSpPr>
        <p:sp>
          <p:nvSpPr>
            <p:cNvPr name="Freeform 14" id="14"/>
            <p:cNvSpPr/>
            <p:nvPr/>
          </p:nvSpPr>
          <p:spPr>
            <a:xfrm flipH="false" flipV="false" rot="0">
              <a:off x="0" y="0"/>
              <a:ext cx="7561194" cy="1913890"/>
            </a:xfrm>
            <a:custGeom>
              <a:avLst/>
              <a:gdLst/>
              <a:ahLst/>
              <a:cxnLst/>
              <a:rect r="r" b="b" t="t" l="l"/>
              <a:pathLst>
                <a:path h="1913890" w="7561194">
                  <a:moveTo>
                    <a:pt x="0" y="0"/>
                  </a:moveTo>
                  <a:lnTo>
                    <a:pt x="7561194" y="0"/>
                  </a:lnTo>
                  <a:lnTo>
                    <a:pt x="7561194" y="1913890"/>
                  </a:lnTo>
                  <a:lnTo>
                    <a:pt x="0" y="1913890"/>
                  </a:lnTo>
                  <a:close/>
                </a:path>
              </a:pathLst>
            </a:custGeom>
            <a:solidFill>
              <a:srgbClr val="C2DEE0"/>
            </a:solidFill>
          </p:spPr>
        </p:sp>
      </p:grpSp>
      <p:sp>
        <p:nvSpPr>
          <p:cNvPr name="Freeform 15" id="15"/>
          <p:cNvSpPr/>
          <p:nvPr/>
        </p:nvSpPr>
        <p:spPr>
          <a:xfrm flipH="false" flipV="false" rot="0">
            <a:off x="1329614" y="3972651"/>
            <a:ext cx="975576" cy="975576"/>
          </a:xfrm>
          <a:custGeom>
            <a:avLst/>
            <a:gdLst/>
            <a:ahLst/>
            <a:cxnLst/>
            <a:rect r="r" b="b" t="t" l="l"/>
            <a:pathLst>
              <a:path h="975576" w="975576">
                <a:moveTo>
                  <a:pt x="0" y="0"/>
                </a:moveTo>
                <a:lnTo>
                  <a:pt x="975576" y="0"/>
                </a:lnTo>
                <a:lnTo>
                  <a:pt x="975576" y="975576"/>
                </a:lnTo>
                <a:lnTo>
                  <a:pt x="0" y="9755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329614" y="6124560"/>
            <a:ext cx="953033" cy="1131125"/>
          </a:xfrm>
          <a:custGeom>
            <a:avLst/>
            <a:gdLst/>
            <a:ahLst/>
            <a:cxnLst/>
            <a:rect r="r" b="b" t="t" l="l"/>
            <a:pathLst>
              <a:path h="1131125" w="953033">
                <a:moveTo>
                  <a:pt x="0" y="0"/>
                </a:moveTo>
                <a:lnTo>
                  <a:pt x="953033" y="0"/>
                </a:lnTo>
                <a:lnTo>
                  <a:pt x="953033" y="1131125"/>
                </a:lnTo>
                <a:lnTo>
                  <a:pt x="0" y="11311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688697" y="-3362382"/>
            <a:ext cx="18463293" cy="5386686"/>
            <a:chOff x="0" y="0"/>
            <a:chExt cx="20201909" cy="5893929"/>
          </a:xfrm>
        </p:grpSpPr>
        <p:sp>
          <p:nvSpPr>
            <p:cNvPr name="Freeform 18" id="18"/>
            <p:cNvSpPr/>
            <p:nvPr/>
          </p:nvSpPr>
          <p:spPr>
            <a:xfrm flipH="false" flipV="false" rot="0">
              <a:off x="0" y="0"/>
              <a:ext cx="20201910" cy="5893929"/>
            </a:xfrm>
            <a:custGeom>
              <a:avLst/>
              <a:gdLst/>
              <a:ahLst/>
              <a:cxnLst/>
              <a:rect r="r" b="b" t="t" l="l"/>
              <a:pathLst>
                <a:path h="5893929" w="20201910">
                  <a:moveTo>
                    <a:pt x="19897110" y="0"/>
                  </a:moveTo>
                  <a:lnTo>
                    <a:pt x="304800" y="0"/>
                  </a:lnTo>
                  <a:cubicBezTo>
                    <a:pt x="135890" y="0"/>
                    <a:pt x="0" y="135890"/>
                    <a:pt x="0" y="304800"/>
                  </a:cubicBezTo>
                  <a:lnTo>
                    <a:pt x="0" y="5589129"/>
                  </a:lnTo>
                  <a:cubicBezTo>
                    <a:pt x="0" y="5758039"/>
                    <a:pt x="135890" y="5893929"/>
                    <a:pt x="304800" y="5893929"/>
                  </a:cubicBezTo>
                  <a:lnTo>
                    <a:pt x="19897110" y="5893929"/>
                  </a:lnTo>
                  <a:cubicBezTo>
                    <a:pt x="20066019" y="5893929"/>
                    <a:pt x="20201910" y="5758039"/>
                    <a:pt x="20201910" y="5589129"/>
                  </a:cubicBezTo>
                  <a:lnTo>
                    <a:pt x="20201910" y="304800"/>
                  </a:lnTo>
                  <a:cubicBezTo>
                    <a:pt x="20201910" y="135890"/>
                    <a:pt x="20066019" y="0"/>
                    <a:pt x="19897110" y="0"/>
                  </a:cubicBezTo>
                  <a:close/>
                </a:path>
              </a:pathLst>
            </a:custGeom>
            <a:solidFill>
              <a:srgbClr val="2E85A4"/>
            </a:solidFill>
          </p:spPr>
        </p:sp>
      </p:grpSp>
      <p:sp>
        <p:nvSpPr>
          <p:cNvPr name="Freeform 19" id="19"/>
          <p:cNvSpPr/>
          <p:nvPr/>
        </p:nvSpPr>
        <p:spPr>
          <a:xfrm flipH="false" flipV="false" rot="0">
            <a:off x="2573618" y="8006099"/>
            <a:ext cx="3606618" cy="2006181"/>
          </a:xfrm>
          <a:custGeom>
            <a:avLst/>
            <a:gdLst/>
            <a:ahLst/>
            <a:cxnLst/>
            <a:rect r="r" b="b" t="t" l="l"/>
            <a:pathLst>
              <a:path h="2006181" w="3606618">
                <a:moveTo>
                  <a:pt x="0" y="0"/>
                </a:moveTo>
                <a:lnTo>
                  <a:pt x="3606618" y="0"/>
                </a:lnTo>
                <a:lnTo>
                  <a:pt x="3606618" y="2006182"/>
                </a:lnTo>
                <a:lnTo>
                  <a:pt x="0" y="2006182"/>
                </a:lnTo>
                <a:lnTo>
                  <a:pt x="0" y="0"/>
                </a:lnTo>
                <a:close/>
              </a:path>
            </a:pathLst>
          </a:custGeom>
          <a:blipFill>
            <a:blip r:embed="rId7"/>
            <a:stretch>
              <a:fillRect l="0" t="0" r="0" b="0"/>
            </a:stretch>
          </a:blipFill>
        </p:spPr>
      </p:sp>
      <p:sp>
        <p:nvSpPr>
          <p:cNvPr name="Freeform 20" id="20"/>
          <p:cNvSpPr/>
          <p:nvPr/>
        </p:nvSpPr>
        <p:spPr>
          <a:xfrm flipH="false" flipV="false" rot="0">
            <a:off x="7911370" y="1738378"/>
            <a:ext cx="6892265" cy="1161618"/>
          </a:xfrm>
          <a:custGeom>
            <a:avLst/>
            <a:gdLst/>
            <a:ahLst/>
            <a:cxnLst/>
            <a:rect r="r" b="b" t="t" l="l"/>
            <a:pathLst>
              <a:path h="1161618" w="6892265">
                <a:moveTo>
                  <a:pt x="0" y="0"/>
                </a:moveTo>
                <a:lnTo>
                  <a:pt x="6892265" y="0"/>
                </a:lnTo>
                <a:lnTo>
                  <a:pt x="6892265" y="1161618"/>
                </a:lnTo>
                <a:lnTo>
                  <a:pt x="0" y="1161618"/>
                </a:lnTo>
                <a:lnTo>
                  <a:pt x="0" y="0"/>
                </a:lnTo>
                <a:close/>
              </a:path>
            </a:pathLst>
          </a:custGeom>
          <a:blipFill>
            <a:blip r:embed="rId8"/>
            <a:stretch>
              <a:fillRect l="0" t="0" r="0" b="0"/>
            </a:stretch>
          </a:blipFill>
        </p:spPr>
      </p:sp>
      <p:sp>
        <p:nvSpPr>
          <p:cNvPr name="TextBox 21" id="21"/>
          <p:cNvSpPr txBox="true"/>
          <p:nvPr/>
        </p:nvSpPr>
        <p:spPr>
          <a:xfrm rot="0">
            <a:off x="2642005" y="4179070"/>
            <a:ext cx="5712827" cy="553212"/>
          </a:xfrm>
          <a:prstGeom prst="rect">
            <a:avLst/>
          </a:prstGeom>
        </p:spPr>
        <p:txBody>
          <a:bodyPr anchor="t" rtlCol="false" tIns="0" lIns="0" bIns="0" rIns="0">
            <a:spAutoFit/>
          </a:bodyPr>
          <a:lstStyle/>
          <a:p>
            <a:pPr algn="l">
              <a:lnSpc>
                <a:spcPts val="4463"/>
              </a:lnSpc>
            </a:pPr>
            <a:r>
              <a:rPr lang="en-US" sz="3599" b="true">
                <a:solidFill>
                  <a:srgbClr val="004AAD"/>
                </a:solidFill>
                <a:latin typeface="Montserrat Bold"/>
                <a:ea typeface="Montserrat Bold"/>
                <a:cs typeface="Montserrat Bold"/>
                <a:sym typeface="Montserrat Bold"/>
              </a:rPr>
              <a:t>917620502556</a:t>
            </a:r>
          </a:p>
        </p:txBody>
      </p:sp>
      <p:sp>
        <p:nvSpPr>
          <p:cNvPr name="TextBox 22" id="22"/>
          <p:cNvSpPr txBox="true"/>
          <p:nvPr/>
        </p:nvSpPr>
        <p:spPr>
          <a:xfrm rot="0">
            <a:off x="2414608" y="6274159"/>
            <a:ext cx="6167621" cy="730758"/>
          </a:xfrm>
          <a:prstGeom prst="rect">
            <a:avLst/>
          </a:prstGeom>
        </p:spPr>
        <p:txBody>
          <a:bodyPr anchor="t" rtlCol="false" tIns="0" lIns="0" bIns="0" rIns="0">
            <a:spAutoFit/>
          </a:bodyPr>
          <a:lstStyle/>
          <a:p>
            <a:pPr algn="l">
              <a:lnSpc>
                <a:spcPts val="2976"/>
              </a:lnSpc>
            </a:pPr>
            <a:r>
              <a:rPr lang="en-US" b="true" sz="2400" u="sng">
                <a:solidFill>
                  <a:srgbClr val="004AAD"/>
                </a:solidFill>
                <a:latin typeface="Montserrat Bold"/>
                <a:ea typeface="Montserrat Bold"/>
                <a:cs typeface="Montserrat Bold"/>
                <a:sym typeface="Montserrat Bold"/>
                <a:hlinkClick r:id="rId9" tooltip="https://foreignescort.com/russian-escorts-in-north-goa/"/>
              </a:rPr>
              <a:t>https://foreignescort.com/russian-escorts-in-north-goa/</a:t>
            </a:r>
          </a:p>
        </p:txBody>
      </p:sp>
      <p:sp>
        <p:nvSpPr>
          <p:cNvPr name="TextBox 23" id="23"/>
          <p:cNvSpPr txBox="true"/>
          <p:nvPr/>
        </p:nvSpPr>
        <p:spPr>
          <a:xfrm rot="0">
            <a:off x="1028700" y="1661402"/>
            <a:ext cx="6925122" cy="773430"/>
          </a:xfrm>
          <a:prstGeom prst="rect">
            <a:avLst/>
          </a:prstGeom>
        </p:spPr>
        <p:txBody>
          <a:bodyPr anchor="t" rtlCol="false" tIns="0" lIns="0" bIns="0" rIns="0">
            <a:spAutoFit/>
          </a:bodyPr>
          <a:lstStyle/>
          <a:p>
            <a:pPr algn="l">
              <a:lnSpc>
                <a:spcPts val="5940"/>
              </a:lnSpc>
            </a:pPr>
            <a:r>
              <a:rPr lang="en-US" b="true" sz="5400">
                <a:solidFill>
                  <a:srgbClr val="2E85A4"/>
                </a:solidFill>
                <a:latin typeface="Montserrat Bold"/>
                <a:ea typeface="Montserrat Bold"/>
                <a:cs typeface="Montserrat Bold"/>
                <a:sym typeface="Montserrat Bold"/>
              </a:rPr>
              <a:t>Contact</a:t>
            </a:r>
          </a:p>
        </p:txBody>
      </p:sp>
      <p:sp>
        <p:nvSpPr>
          <p:cNvPr name="TextBox 24" id="24"/>
          <p:cNvSpPr txBox="true"/>
          <p:nvPr/>
        </p:nvSpPr>
        <p:spPr>
          <a:xfrm rot="0">
            <a:off x="1028700" y="2394454"/>
            <a:ext cx="6925122" cy="773430"/>
          </a:xfrm>
          <a:prstGeom prst="rect">
            <a:avLst/>
          </a:prstGeom>
        </p:spPr>
        <p:txBody>
          <a:bodyPr anchor="t" rtlCol="false" tIns="0" lIns="0" bIns="0" rIns="0">
            <a:spAutoFit/>
          </a:bodyPr>
          <a:lstStyle/>
          <a:p>
            <a:pPr algn="l">
              <a:lnSpc>
                <a:spcPts val="5940"/>
              </a:lnSpc>
            </a:pPr>
            <a:r>
              <a:rPr lang="en-US" b="true" sz="5400">
                <a:solidFill>
                  <a:srgbClr val="22C8ED"/>
                </a:solidFill>
                <a:latin typeface="Montserrat Bold"/>
                <a:ea typeface="Montserrat Bold"/>
                <a:cs typeface="Montserrat Bold"/>
                <a:sym typeface="Montserrat Bold"/>
              </a:rPr>
              <a:t>Information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DAG5xWlCXc4</dc:identifier>
  <dcterms:modified xsi:type="dcterms:W3CDTF">2011-08-01T06:04:30Z</dcterms:modified>
  <cp:revision>1</cp:revision>
  <dc:title>Russian Escorts in Goa | Book High Profile Goa Russian Escorts | Foreignescort</dc:title>
</cp:coreProperties>
</file>