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Open Sauce Bold" charset="1" panose="00000800000000000000"/>
      <p:regular r:id="rId16"/>
    </p:embeddedFont>
    <p:embeddedFont>
      <p:font typeface="Helvetica World" charset="1" panose="020B0500040000020004"/>
      <p:regular r:id="rId17"/>
    </p:embeddedFont>
    <p:embeddedFont>
      <p:font typeface="Open Sauce" charset="1" panose="00000500000000000000"/>
      <p:regular r:id="rId18"/>
    </p:embeddedFont>
    <p:embeddedFont>
      <p:font typeface="Helvetica World Bold" charset="1" panose="020B08000400000200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4.jpeg" Type="http://schemas.openxmlformats.org/officeDocument/2006/relationships/image"/><Relationship Id="rId4" Target="../media/image6.jpe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Relationship Id="rId7" Target="https://devicefixes.com/blog/iphone-vs-samsung/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4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Relationship Id="rId3" Target="../media/image4.jpeg" Type="http://schemas.openxmlformats.org/officeDocument/2006/relationships/image"/><Relationship Id="rId4" Target="../media/image6.jpe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4.jpeg" Type="http://schemas.openxmlformats.org/officeDocument/2006/relationships/image"/><Relationship Id="rId6" Target="../media/image8.png" Type="http://schemas.openxmlformats.org/officeDocument/2006/relationships/image"/><Relationship Id="rId7" Target="../media/image9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4.jpe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4.jpe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Relationship Id="rId3" Target="../media/image4.jpe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Relationship Id="rId3" Target="../media/image4.jpeg" Type="http://schemas.openxmlformats.org/officeDocument/2006/relationships/image"/><Relationship Id="rId4" Target="../media/image6.jpeg" Type="http://schemas.openxmlformats.org/officeDocument/2006/relationships/image"/><Relationship Id="rId5" Target="../media/image8.png" Type="http://schemas.openxmlformats.org/officeDocument/2006/relationships/image"/><Relationship Id="rId6" Target="../media/image9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17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898181" y="0"/>
            <a:ext cx="4389819" cy="10287000"/>
            <a:chOff x="0" y="0"/>
            <a:chExt cx="1156166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56166" cy="2709333"/>
            </a:xfrm>
            <a:custGeom>
              <a:avLst/>
              <a:gdLst/>
              <a:ahLst/>
              <a:cxnLst/>
              <a:rect r="r" b="b" t="t" l="l"/>
              <a:pathLst>
                <a:path h="2709333" w="1156166">
                  <a:moveTo>
                    <a:pt x="0" y="0"/>
                  </a:moveTo>
                  <a:lnTo>
                    <a:pt x="1156166" y="0"/>
                  </a:lnTo>
                  <a:lnTo>
                    <a:pt x="115616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DDA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1156166" cy="2690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969150" y="8594063"/>
            <a:ext cx="849683" cy="849683"/>
          </a:xfrm>
          <a:custGeom>
            <a:avLst/>
            <a:gdLst/>
            <a:ahLst/>
            <a:cxnLst/>
            <a:rect r="r" b="b" t="t" l="l"/>
            <a:pathLst>
              <a:path h="849683" w="849683">
                <a:moveTo>
                  <a:pt x="0" y="0"/>
                </a:moveTo>
                <a:lnTo>
                  <a:pt x="849683" y="0"/>
                </a:lnTo>
                <a:lnTo>
                  <a:pt x="849683" y="849684"/>
                </a:lnTo>
                <a:lnTo>
                  <a:pt x="0" y="8496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243696" y="2881040"/>
            <a:ext cx="8044304" cy="4524921"/>
          </a:xfrm>
          <a:custGeom>
            <a:avLst/>
            <a:gdLst/>
            <a:ahLst/>
            <a:cxnLst/>
            <a:rect r="r" b="b" t="t" l="l"/>
            <a:pathLst>
              <a:path h="4524921" w="8044304">
                <a:moveTo>
                  <a:pt x="0" y="0"/>
                </a:moveTo>
                <a:lnTo>
                  <a:pt x="8044304" y="0"/>
                </a:lnTo>
                <a:lnTo>
                  <a:pt x="8044304" y="4524920"/>
                </a:lnTo>
                <a:lnTo>
                  <a:pt x="0" y="45249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2938190"/>
            <a:ext cx="8987159" cy="930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26"/>
              </a:lnSpc>
            </a:pPr>
            <a:r>
              <a:rPr lang="en-US" b="true" sz="6478" spc="-194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IPHONE VS SAMSUNG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808085"/>
            <a:ext cx="5234560" cy="45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spc="-96">
                <a:solidFill>
                  <a:srgbClr val="00000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STEP BY STEP GUIDE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4514491"/>
            <a:ext cx="9174249" cy="27496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14"/>
              </a:lnSpc>
            </a:pPr>
            <a:r>
              <a:rPr lang="en-US" sz="6558" spc="-196">
                <a:solidFill>
                  <a:srgbClr val="68503B"/>
                </a:solidFill>
                <a:latin typeface="Open Sauce"/>
                <a:ea typeface="Open Sauce"/>
                <a:cs typeface="Open Sauce"/>
                <a:sym typeface="Open Sauce"/>
              </a:rPr>
              <a:t>WHICH SM</a:t>
            </a:r>
            <a:r>
              <a:rPr lang="en-US" sz="6558" spc="-196">
                <a:solidFill>
                  <a:srgbClr val="68503B"/>
                </a:solidFill>
                <a:latin typeface="Open Sauce"/>
                <a:ea typeface="Open Sauce"/>
                <a:cs typeface="Open Sauce"/>
                <a:sym typeface="Open Sauce"/>
              </a:rPr>
              <a:t>ARTPHONE IS BETTER FOR YOU</a:t>
            </a:r>
          </a:p>
          <a:p>
            <a:pPr algn="l">
              <a:lnSpc>
                <a:spcPts val="7214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4042201" y="1465201"/>
            <a:ext cx="3853897" cy="3776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spc="-72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Presentation by Devicefixes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90908" y="7292728"/>
            <a:ext cx="6622204" cy="45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A Complete Smartphone Comparison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1962917" y="359348"/>
            <a:ext cx="2466789" cy="4880966"/>
            <a:chOff x="0" y="0"/>
            <a:chExt cx="2620010" cy="51841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94468" t="0" r="-94468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801950" y="359348"/>
            <a:ext cx="2230195" cy="4760914"/>
          </a:xfrm>
          <a:custGeom>
            <a:avLst/>
            <a:gdLst/>
            <a:ahLst/>
            <a:cxnLst/>
            <a:rect r="r" b="b" t="t" l="l"/>
            <a:pathLst>
              <a:path h="4760914" w="2230195">
                <a:moveTo>
                  <a:pt x="0" y="0"/>
                </a:moveTo>
                <a:lnTo>
                  <a:pt x="2230196" y="0"/>
                </a:lnTo>
                <a:lnTo>
                  <a:pt x="2230196" y="4760914"/>
                </a:lnTo>
                <a:lnTo>
                  <a:pt x="0" y="47609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97198" y="1471133"/>
            <a:ext cx="8115300" cy="18256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51"/>
              </a:lnSpc>
            </a:pPr>
            <a:r>
              <a:rPr lang="en-US" sz="6501" spc="-195" b="true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Which O</a:t>
            </a:r>
            <a:r>
              <a:rPr lang="en-US" b="true" sz="6501" spc="-195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 Should You Choose?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14495714" y="2058279"/>
            <a:ext cx="1240227" cy="741553"/>
          </a:xfrm>
          <a:custGeom>
            <a:avLst/>
            <a:gdLst/>
            <a:ahLst/>
            <a:cxnLst/>
            <a:rect r="r" b="b" t="t" l="l"/>
            <a:pathLst>
              <a:path h="741553" w="1240227">
                <a:moveTo>
                  <a:pt x="0" y="0"/>
                </a:moveTo>
                <a:lnTo>
                  <a:pt x="1240228" y="0"/>
                </a:lnTo>
                <a:lnTo>
                  <a:pt x="1240228" y="741552"/>
                </a:lnTo>
                <a:lnTo>
                  <a:pt x="0" y="7415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203368" y="3530709"/>
            <a:ext cx="9387948" cy="3928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9"/>
              </a:lnSpc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Choose </a:t>
            </a:r>
            <a:r>
              <a:rPr lang="en-US" sz="2699" spc="-80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iPhone</a:t>
            </a: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if you want:</a:t>
            </a:r>
          </a:p>
          <a:p>
            <a:pPr algn="l">
              <a:lnSpc>
                <a:spcPts val="1320"/>
              </a:lnSpc>
            </a:pP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Smooth performance</a:t>
            </a: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Strong security &amp; privacy</a:t>
            </a: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Seamless ecosystem</a:t>
            </a:r>
          </a:p>
          <a:p>
            <a:pPr algn="l">
              <a:lnSpc>
                <a:spcPts val="1320"/>
              </a:lnSpc>
            </a:pPr>
          </a:p>
          <a:p>
            <a:pPr algn="l">
              <a:lnSpc>
                <a:spcPts val="2969"/>
              </a:lnSpc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Choose </a:t>
            </a:r>
            <a:r>
              <a:rPr lang="en-US" sz="2699" spc="-80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Samsung</a:t>
            </a: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 if you want:</a:t>
            </a:r>
          </a:p>
          <a:p>
            <a:pPr algn="l">
              <a:lnSpc>
                <a:spcPts val="1320"/>
              </a:lnSpc>
            </a:pP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More choices &amp; price flexibility</a:t>
            </a: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Customization and advanced features</a:t>
            </a: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Innovative designs (foldables, high zoom cameras)</a:t>
            </a:r>
          </a:p>
          <a:p>
            <a:pPr algn="l">
              <a:lnSpc>
                <a:spcPts val="2969"/>
              </a:lnSpc>
            </a:pPr>
          </a:p>
        </p:txBody>
      </p:sp>
      <p:sp>
        <p:nvSpPr>
          <p:cNvPr name="TextBox 17" id="17"/>
          <p:cNvSpPr txBox="true"/>
          <p:nvPr/>
        </p:nvSpPr>
        <p:spPr>
          <a:xfrm rot="0">
            <a:off x="1028700" y="7478021"/>
            <a:ext cx="14514624" cy="1543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9"/>
              </a:lnSpc>
            </a:pPr>
            <a:r>
              <a:rPr lang="en-US" sz="2699" spc="-80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Your preferences matter</a:t>
            </a: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</a:t>
            </a: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Both are excellent smartphones</a:t>
            </a: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The best choice depends on your personal preference, budget, and usage style</a:t>
            </a:r>
          </a:p>
          <a:p>
            <a:pPr algn="l">
              <a:lnSpc>
                <a:spcPts val="2969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9277350"/>
            <a:ext cx="14514624" cy="3866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9"/>
              </a:lnSpc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For more insights go through this site: </a:t>
            </a:r>
            <a:r>
              <a:rPr lang="en-US" sz="2699" spc="-80" u="sng">
                <a:solidFill>
                  <a:srgbClr val="004AAD"/>
                </a:solidFill>
                <a:latin typeface="Helvetica World"/>
                <a:ea typeface="Helvetica World"/>
                <a:cs typeface="Helvetica World"/>
                <a:sym typeface="Helvetica World"/>
                <a:hlinkClick r:id="rId7" tooltip="https://devicefixes.com/blog/iphone-vs-samsung/"/>
              </a:rPr>
              <a:t>https://devicefixes.com/blog/iphone-vs-samsung/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686927" y="2062431"/>
            <a:ext cx="3514409" cy="6953861"/>
            <a:chOff x="0" y="0"/>
            <a:chExt cx="2620010" cy="51841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12379" t="0" r="-112379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1028700" y="1768592"/>
            <a:ext cx="5681884" cy="204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78"/>
              </a:lnSpc>
            </a:pPr>
            <a:r>
              <a:rPr lang="en-US" b="true" sz="7253" spc="-217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Introduction</a:t>
            </a:r>
          </a:p>
          <a:p>
            <a:pPr algn="l">
              <a:lnSpc>
                <a:spcPts val="7978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560855" y="3418883"/>
            <a:ext cx="9675022" cy="4794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The smartphone market is dominated by Apple (iPhone) and Samsung (Galaxy series)</a:t>
            </a:r>
          </a:p>
          <a:p>
            <a:pPr algn="l">
              <a:lnSpc>
                <a:spcPts val="1650"/>
              </a:lnSpc>
            </a:pPr>
          </a:p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Both brands offer high-quality devices across multiple price ranges</a:t>
            </a:r>
          </a:p>
          <a:p>
            <a:pPr algn="l">
              <a:lnSpc>
                <a:spcPts val="1650"/>
              </a:lnSpc>
            </a:pPr>
          </a:p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iPhone focuses on simplicity and ecosystem</a:t>
            </a:r>
          </a:p>
          <a:p>
            <a:pPr algn="l">
              <a:lnSpc>
                <a:spcPts val="1650"/>
              </a:lnSpc>
            </a:pPr>
          </a:p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Samsung focuses on variety and innovation</a:t>
            </a:r>
          </a:p>
          <a:p>
            <a:pPr algn="l">
              <a:lnSpc>
                <a:spcPts val="1650"/>
              </a:lnSpc>
            </a:pPr>
          </a:p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This comparison helps users choose the best device based on their needs</a:t>
            </a:r>
          </a:p>
          <a:p>
            <a:pPr algn="l">
              <a:lnSpc>
                <a:spcPts val="3520"/>
              </a:lnSpc>
            </a:pP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649011" y="2062431"/>
            <a:ext cx="3176076" cy="6780133"/>
          </a:xfrm>
          <a:custGeom>
            <a:avLst/>
            <a:gdLst/>
            <a:ahLst/>
            <a:cxnLst/>
            <a:rect r="r" b="b" t="t" l="l"/>
            <a:pathLst>
              <a:path h="6780133" w="3176076">
                <a:moveTo>
                  <a:pt x="0" y="0"/>
                </a:moveTo>
                <a:lnTo>
                  <a:pt x="3176075" y="0"/>
                </a:lnTo>
                <a:lnTo>
                  <a:pt x="3176075" y="6780132"/>
                </a:lnTo>
                <a:lnTo>
                  <a:pt x="0" y="67801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044382" y="0"/>
            <a:ext cx="8243618" cy="10287000"/>
            <a:chOff x="0" y="0"/>
            <a:chExt cx="2171159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171159" cy="2709333"/>
            </a:xfrm>
            <a:custGeom>
              <a:avLst/>
              <a:gdLst/>
              <a:ahLst/>
              <a:cxnLst/>
              <a:rect r="r" b="b" t="t" l="l"/>
              <a:pathLst>
                <a:path h="2709333" w="2171159">
                  <a:moveTo>
                    <a:pt x="0" y="0"/>
                  </a:moveTo>
                  <a:lnTo>
                    <a:pt x="2171159" y="0"/>
                  </a:lnTo>
                  <a:lnTo>
                    <a:pt x="21711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DDA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2171159" cy="2690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0209501" y="860196"/>
            <a:ext cx="7155274" cy="2263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800"/>
              </a:lnSpc>
            </a:pPr>
            <a:r>
              <a:rPr lang="en-US" sz="8000" spc="-240" b="true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Product range &amp; Pricing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44382" y="3703844"/>
            <a:ext cx="7998955" cy="5861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969"/>
              </a:lnSpc>
            </a:pPr>
            <a:r>
              <a:rPr lang="en-US" b="true" sz="2699" spc="-80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iPhone</a:t>
            </a: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</a:t>
            </a:r>
          </a:p>
          <a:p>
            <a:pPr algn="just">
              <a:lnSpc>
                <a:spcPts val="1650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Limited lineup (e.g., standard, Plus, Pro, Pro Max)</a:t>
            </a:r>
          </a:p>
          <a:p>
            <a:pPr algn="just">
              <a:lnSpc>
                <a:spcPts val="1429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Premium pricing strategy</a:t>
            </a:r>
          </a:p>
          <a:p>
            <a:pPr algn="just">
              <a:lnSpc>
                <a:spcPts val="1429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Older models sold at reduced prices</a:t>
            </a:r>
          </a:p>
          <a:p>
            <a:pPr algn="just">
              <a:lnSpc>
                <a:spcPts val="2640"/>
              </a:lnSpc>
            </a:pPr>
          </a:p>
          <a:p>
            <a:pPr algn="ctr">
              <a:lnSpc>
                <a:spcPts val="3519"/>
              </a:lnSpc>
            </a:pPr>
          </a:p>
          <a:p>
            <a:pPr algn="just">
              <a:lnSpc>
                <a:spcPts val="1099"/>
              </a:lnSpc>
            </a:pPr>
          </a:p>
          <a:p>
            <a:pPr algn="just">
              <a:lnSpc>
                <a:spcPts val="2969"/>
              </a:lnSpc>
            </a:pPr>
            <a:r>
              <a:rPr lang="en-US" b="true" sz="2699" spc="-80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Samsung</a:t>
            </a: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</a:t>
            </a:r>
          </a:p>
          <a:p>
            <a:pPr algn="just">
              <a:lnSpc>
                <a:spcPts val="1650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Wide range (Galaxy A – budget, Galaxy S – flagship, Galaxy Z – foldables)</a:t>
            </a:r>
          </a:p>
          <a:p>
            <a:pPr algn="just">
              <a:lnSpc>
                <a:spcPts val="1429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Options for every budget</a:t>
            </a:r>
          </a:p>
          <a:p>
            <a:pPr algn="just">
              <a:lnSpc>
                <a:spcPts val="1429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Frequent discounts and offers</a:t>
            </a:r>
          </a:p>
          <a:p>
            <a:pPr algn="just">
              <a:lnSpc>
                <a:spcPts val="2969"/>
              </a:lnSpc>
            </a:pPr>
          </a:p>
        </p:txBody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028700" y="2060126"/>
            <a:ext cx="3637882" cy="7198174"/>
            <a:chOff x="0" y="0"/>
            <a:chExt cx="2620010" cy="518414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22189" t="0" r="-22189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176024" y="2060126"/>
            <a:ext cx="3271353" cy="6983526"/>
          </a:xfrm>
          <a:custGeom>
            <a:avLst/>
            <a:gdLst/>
            <a:ahLst/>
            <a:cxnLst/>
            <a:rect r="r" b="b" t="t" l="l"/>
            <a:pathLst>
              <a:path h="6983526" w="3271353">
                <a:moveTo>
                  <a:pt x="0" y="0"/>
                </a:moveTo>
                <a:lnTo>
                  <a:pt x="3271352" y="0"/>
                </a:lnTo>
                <a:lnTo>
                  <a:pt x="3271352" y="6983525"/>
                </a:lnTo>
                <a:lnTo>
                  <a:pt x="0" y="698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417641" y="6066255"/>
            <a:ext cx="1252436" cy="748853"/>
          </a:xfrm>
          <a:custGeom>
            <a:avLst/>
            <a:gdLst/>
            <a:ahLst/>
            <a:cxnLst/>
            <a:rect r="r" b="b" t="t" l="l"/>
            <a:pathLst>
              <a:path h="748853" w="1252436">
                <a:moveTo>
                  <a:pt x="0" y="0"/>
                </a:moveTo>
                <a:lnTo>
                  <a:pt x="1252436" y="0"/>
                </a:lnTo>
                <a:lnTo>
                  <a:pt x="1252436" y="748853"/>
                </a:lnTo>
                <a:lnTo>
                  <a:pt x="0" y="7488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5377003"/>
            <a:ext cx="18288000" cy="4909997"/>
            <a:chOff x="0" y="0"/>
            <a:chExt cx="4816593" cy="129316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816592" cy="1293168"/>
            </a:xfrm>
            <a:custGeom>
              <a:avLst/>
              <a:gdLst/>
              <a:ahLst/>
              <a:cxnLst/>
              <a:rect r="r" b="b" t="t" l="l"/>
              <a:pathLst>
                <a:path h="1293168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1293168"/>
                  </a:lnTo>
                  <a:lnTo>
                    <a:pt x="0" y="1293168"/>
                  </a:lnTo>
                  <a:close/>
                </a:path>
              </a:pathLst>
            </a:custGeom>
            <a:solidFill>
              <a:srgbClr val="DDDA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4816593" cy="12741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2542908" y="77805"/>
            <a:ext cx="5120298" cy="10131389"/>
            <a:chOff x="0" y="0"/>
            <a:chExt cx="2620010" cy="518414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22189" t="0" r="-22189" b="0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5400000">
            <a:off x="14401906" y="4825456"/>
            <a:ext cx="438956" cy="197131"/>
          </a:xfrm>
          <a:custGeom>
            <a:avLst/>
            <a:gdLst/>
            <a:ahLst/>
            <a:cxnLst/>
            <a:rect r="r" b="b" t="t" l="l"/>
            <a:pathLst>
              <a:path h="197131" w="438956">
                <a:moveTo>
                  <a:pt x="0" y="0"/>
                </a:moveTo>
                <a:lnTo>
                  <a:pt x="438956" y="0"/>
                </a:lnTo>
                <a:lnTo>
                  <a:pt x="438956" y="197131"/>
                </a:lnTo>
                <a:lnTo>
                  <a:pt x="0" y="197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5165365" y="7832001"/>
            <a:ext cx="1089168" cy="651232"/>
          </a:xfrm>
          <a:custGeom>
            <a:avLst/>
            <a:gdLst/>
            <a:ahLst/>
            <a:cxnLst/>
            <a:rect r="r" b="b" t="t" l="l"/>
            <a:pathLst>
              <a:path h="651232" w="1089168">
                <a:moveTo>
                  <a:pt x="0" y="0"/>
                </a:moveTo>
                <a:lnTo>
                  <a:pt x="1089167" y="0"/>
                </a:lnTo>
                <a:lnTo>
                  <a:pt x="1089167" y="651232"/>
                </a:lnTo>
                <a:lnTo>
                  <a:pt x="0" y="651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560855" y="1705259"/>
            <a:ext cx="6969477" cy="2492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9"/>
              </a:lnSpc>
            </a:pPr>
            <a:r>
              <a:rPr lang="en-US" sz="8799" spc="-263" b="true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</a:t>
            </a:r>
            <a:r>
              <a:rPr lang="en-US" b="true" sz="8799" spc="-263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esign &amp; Build Quality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40607" y="5648298"/>
            <a:ext cx="5717356" cy="26378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899" spc="-86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iPhone</a:t>
            </a: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</a:t>
            </a: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Sleek, minimal, and consistent design</a:t>
            </a: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Premium materials like aluminum and ceramic shield</a:t>
            </a: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Familiar look across generations</a:t>
            </a:r>
          </a:p>
          <a:p>
            <a:pPr algn="l">
              <a:lnSpc>
                <a:spcPts val="2640"/>
              </a:lnSpc>
            </a:pPr>
          </a:p>
        </p:txBody>
      </p:sp>
      <p:sp>
        <p:nvSpPr>
          <p:cNvPr name="TextBox 20" id="20"/>
          <p:cNvSpPr txBox="true"/>
          <p:nvPr/>
        </p:nvSpPr>
        <p:spPr>
          <a:xfrm rot="0">
            <a:off x="6402548" y="7959229"/>
            <a:ext cx="5767931" cy="2306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0"/>
              </a:lnSpc>
            </a:pPr>
            <a:r>
              <a:rPr lang="en-US" sz="2900" spc="-87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Samsung</a:t>
            </a:r>
            <a:r>
              <a:rPr lang="en-US" sz="2900" spc="-87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</a:t>
            </a:r>
          </a:p>
          <a:p>
            <a:pPr algn="l" marL="588084" indent="-294042" lvl="1">
              <a:lnSpc>
                <a:spcPts val="2996"/>
              </a:lnSpc>
              <a:buFont typeface="Arial"/>
              <a:buChar char="•"/>
            </a:pPr>
            <a:r>
              <a:rPr lang="en-US" sz="2723" spc="-81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Modern and diverse designs</a:t>
            </a:r>
          </a:p>
          <a:p>
            <a:pPr algn="l" marL="588084" indent="-294042" lvl="1">
              <a:lnSpc>
                <a:spcPts val="2996"/>
              </a:lnSpc>
              <a:buFont typeface="Arial"/>
              <a:buChar char="•"/>
            </a:pPr>
            <a:r>
              <a:rPr lang="en-US" sz="2723" spc="-81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Innovative foldable phones (Flip &amp; Fold series)</a:t>
            </a:r>
          </a:p>
          <a:p>
            <a:pPr algn="l" marL="588084" indent="-294042" lvl="1">
              <a:lnSpc>
                <a:spcPts val="2996"/>
              </a:lnSpc>
              <a:buFont typeface="Arial"/>
              <a:buChar char="•"/>
            </a:pPr>
            <a:r>
              <a:rPr lang="en-US" sz="2723" spc="-81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Slim bezels and curved displays</a:t>
            </a:r>
          </a:p>
          <a:p>
            <a:pPr algn="l">
              <a:lnSpc>
                <a:spcPts val="2996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2060126"/>
            <a:ext cx="3637882" cy="7198174"/>
            <a:chOff x="0" y="0"/>
            <a:chExt cx="2620010" cy="51841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27225" t="0" r="-27225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9144000" y="4614823"/>
            <a:ext cx="7806328" cy="5643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89"/>
              </a:lnSpc>
            </a:pPr>
            <a:r>
              <a:rPr lang="en-US" sz="2899" spc="-86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iPhone </a:t>
            </a: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(iOS):</a:t>
            </a:r>
          </a:p>
          <a:p>
            <a:pPr algn="l">
              <a:lnSpc>
                <a:spcPts val="2969"/>
              </a:lnSpc>
            </a:pP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Clean, </a:t>
            </a: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simple, and user-friendly interface</a:t>
            </a:r>
          </a:p>
          <a:p>
            <a:pPr algn="just">
              <a:lnSpc>
                <a:spcPts val="1099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Strong privacy and security features</a:t>
            </a:r>
          </a:p>
          <a:p>
            <a:pPr algn="just">
              <a:lnSpc>
                <a:spcPts val="1099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Limited customization</a:t>
            </a:r>
          </a:p>
          <a:p>
            <a:pPr algn="just">
              <a:lnSpc>
                <a:spcPts val="2969"/>
              </a:lnSpc>
            </a:pPr>
          </a:p>
          <a:p>
            <a:pPr algn="just">
              <a:lnSpc>
                <a:spcPts val="2969"/>
              </a:lnSpc>
            </a:pPr>
          </a:p>
          <a:p>
            <a:pPr algn="just">
              <a:lnSpc>
                <a:spcPts val="1099"/>
              </a:lnSpc>
            </a:pPr>
          </a:p>
          <a:p>
            <a:pPr algn="just">
              <a:lnSpc>
                <a:spcPts val="3189"/>
              </a:lnSpc>
            </a:pPr>
            <a:r>
              <a:rPr lang="en-US" b="true" sz="2899" spc="-86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Samsung </a:t>
            </a: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(Android – One UI):</a:t>
            </a:r>
          </a:p>
          <a:p>
            <a:pPr algn="just">
              <a:lnSpc>
                <a:spcPts val="2969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Highly customizable interface</a:t>
            </a:r>
          </a:p>
          <a:p>
            <a:pPr algn="just">
              <a:lnSpc>
                <a:spcPts val="1099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More control over apps and settings</a:t>
            </a:r>
          </a:p>
          <a:p>
            <a:pPr algn="just">
              <a:lnSpc>
                <a:spcPts val="1099"/>
              </a:lnSpc>
            </a:pPr>
          </a:p>
          <a:p>
            <a:pPr algn="just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Slightly more complex but flexible</a:t>
            </a:r>
          </a:p>
          <a:p>
            <a:pPr algn="l">
              <a:lnSpc>
                <a:spcPts val="2969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1419016" y="7036418"/>
            <a:ext cx="843836" cy="504544"/>
          </a:xfrm>
          <a:custGeom>
            <a:avLst/>
            <a:gdLst/>
            <a:ahLst/>
            <a:cxnLst/>
            <a:rect r="r" b="b" t="t" l="l"/>
            <a:pathLst>
              <a:path h="504544" w="843836">
                <a:moveTo>
                  <a:pt x="0" y="0"/>
                </a:moveTo>
                <a:lnTo>
                  <a:pt x="843836" y="0"/>
                </a:lnTo>
                <a:lnTo>
                  <a:pt x="843836" y="504544"/>
                </a:lnTo>
                <a:lnTo>
                  <a:pt x="0" y="504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925335" y="2057067"/>
            <a:ext cx="3324480" cy="7096941"/>
          </a:xfrm>
          <a:custGeom>
            <a:avLst/>
            <a:gdLst/>
            <a:ahLst/>
            <a:cxnLst/>
            <a:rect r="r" b="b" t="t" l="l"/>
            <a:pathLst>
              <a:path h="7096941" w="3324480">
                <a:moveTo>
                  <a:pt x="0" y="0"/>
                </a:moveTo>
                <a:lnTo>
                  <a:pt x="3324480" y="0"/>
                </a:lnTo>
                <a:lnTo>
                  <a:pt x="3324480" y="7096941"/>
                </a:lnTo>
                <a:lnTo>
                  <a:pt x="0" y="709694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9510852" y="652635"/>
            <a:ext cx="7748448" cy="3721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9"/>
              </a:lnSpc>
            </a:pPr>
            <a:r>
              <a:rPr lang="en-US" sz="8799" spc="-263" b="true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Op</a:t>
            </a:r>
            <a:r>
              <a:rPr lang="en-US" b="true" sz="8799" spc="-263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erating System (iOS vs Android)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497454" y="2607244"/>
            <a:ext cx="3765974" cy="7451627"/>
            <a:chOff x="0" y="0"/>
            <a:chExt cx="2620010" cy="51841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22189" t="0" r="-22189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5400000">
            <a:off x="8926437" y="7878492"/>
            <a:ext cx="438956" cy="197131"/>
          </a:xfrm>
          <a:custGeom>
            <a:avLst/>
            <a:gdLst/>
            <a:ahLst/>
            <a:cxnLst/>
            <a:rect r="r" b="b" t="t" l="l"/>
            <a:pathLst>
              <a:path h="197131" w="438956">
                <a:moveTo>
                  <a:pt x="0" y="0"/>
                </a:moveTo>
                <a:lnTo>
                  <a:pt x="438957" y="0"/>
                </a:lnTo>
                <a:lnTo>
                  <a:pt x="438957" y="197131"/>
                </a:lnTo>
                <a:lnTo>
                  <a:pt x="0" y="197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400000">
            <a:off x="13700669" y="7598070"/>
            <a:ext cx="438956" cy="197131"/>
          </a:xfrm>
          <a:custGeom>
            <a:avLst/>
            <a:gdLst/>
            <a:ahLst/>
            <a:cxnLst/>
            <a:rect r="r" b="b" t="t" l="l"/>
            <a:pathLst>
              <a:path h="197131" w="438956">
                <a:moveTo>
                  <a:pt x="0" y="0"/>
                </a:moveTo>
                <a:lnTo>
                  <a:pt x="438956" y="0"/>
                </a:lnTo>
                <a:lnTo>
                  <a:pt x="438956" y="197131"/>
                </a:lnTo>
                <a:lnTo>
                  <a:pt x="0" y="1971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4475913" y="2607244"/>
            <a:ext cx="3378104" cy="7211414"/>
          </a:xfrm>
          <a:custGeom>
            <a:avLst/>
            <a:gdLst/>
            <a:ahLst/>
            <a:cxnLst/>
            <a:rect r="r" b="b" t="t" l="l"/>
            <a:pathLst>
              <a:path h="7211414" w="3378104">
                <a:moveTo>
                  <a:pt x="0" y="0"/>
                </a:moveTo>
                <a:lnTo>
                  <a:pt x="3378104" y="0"/>
                </a:lnTo>
                <a:lnTo>
                  <a:pt x="3378104" y="7211414"/>
                </a:lnTo>
                <a:lnTo>
                  <a:pt x="0" y="72114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466748" y="1104900"/>
            <a:ext cx="15161203" cy="1264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79"/>
              </a:lnSpc>
            </a:pPr>
            <a:r>
              <a:rPr lang="en-US" b="true" sz="8799" spc="-263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</a:t>
            </a:r>
            <a:r>
              <a:rPr lang="en-US" b="true" sz="8799" spc="-263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erformance &amp; Speed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720628" y="2972517"/>
            <a:ext cx="8640663" cy="3891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The smartphone market is dominated by Apple (iPhone) and Samsung (Galaxy series)</a:t>
            </a:r>
          </a:p>
          <a:p>
            <a:pPr algn="l">
              <a:lnSpc>
                <a:spcPts val="1099"/>
              </a:lnSpc>
            </a:pP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Both brands offer high-quality devices across multiple price ranges</a:t>
            </a:r>
          </a:p>
          <a:p>
            <a:pPr algn="l">
              <a:lnSpc>
                <a:spcPts val="1099"/>
              </a:lnSpc>
            </a:pP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iPhone focuses on simplicity and ecosystem</a:t>
            </a:r>
          </a:p>
          <a:p>
            <a:pPr algn="l">
              <a:lnSpc>
                <a:spcPts val="1099"/>
              </a:lnSpc>
            </a:pP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Samsung focuses on variety and innovation</a:t>
            </a:r>
          </a:p>
          <a:p>
            <a:pPr algn="l">
              <a:lnSpc>
                <a:spcPts val="1099"/>
              </a:lnSpc>
            </a:pPr>
          </a:p>
          <a:p>
            <a:pPr algn="l" marL="582928" indent="-291464" lvl="1">
              <a:lnSpc>
                <a:spcPts val="2969"/>
              </a:lnSpc>
              <a:buFont typeface="Arial"/>
              <a:buChar char="•"/>
            </a:pPr>
            <a:r>
              <a:rPr lang="en-US" sz="2699" spc="-80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This comparison helps users choose the best device based on their needs</a:t>
            </a:r>
          </a:p>
          <a:p>
            <a:pPr algn="l">
              <a:lnSpc>
                <a:spcPts val="296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06834" y="4253694"/>
            <a:ext cx="7024630" cy="26594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 spc="-89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iPhone:</a:t>
            </a: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Natural color accuracy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Best-in-class video recording</a:t>
            </a:r>
          </a:p>
          <a:p>
            <a:pPr algn="l" marL="215899" indent="-107950" lvl="1">
              <a:lnSpc>
                <a:spcPts val="1099"/>
              </a:lnSpc>
              <a:buFont typeface="Arial"/>
              <a:buChar char="•"/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Consistent results across all lenses</a:t>
            </a:r>
          </a:p>
          <a:p>
            <a:pPr algn="l">
              <a:lnSpc>
                <a:spcPts val="2969"/>
              </a:lnSpc>
            </a:pPr>
          </a:p>
          <a:p>
            <a:pPr algn="l">
              <a:lnSpc>
                <a:spcPts val="2969"/>
              </a:lnSpc>
            </a:pPr>
          </a:p>
        </p:txBody>
      </p:sp>
      <p:grpSp>
        <p:nvGrpSpPr>
          <p:cNvPr name="Group 3" id="3"/>
          <p:cNvGrpSpPr/>
          <p:nvPr/>
        </p:nvGrpSpPr>
        <p:grpSpPr>
          <a:xfrm rot="0">
            <a:off x="9144000" y="0"/>
            <a:ext cx="9144000" cy="10287000"/>
            <a:chOff x="0" y="0"/>
            <a:chExt cx="2408296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08296" cy="2709333"/>
            </a:xfrm>
            <a:custGeom>
              <a:avLst/>
              <a:gdLst/>
              <a:ahLst/>
              <a:cxnLst/>
              <a:rect r="r" b="b" t="t" l="l"/>
              <a:pathLst>
                <a:path h="2709333" w="2408296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DDAD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19050"/>
              <a:ext cx="2408296" cy="2690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9844558" y="2060126"/>
            <a:ext cx="3637882" cy="7198174"/>
            <a:chOff x="0" y="0"/>
            <a:chExt cx="2620010" cy="518414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12628" t="0" r="-112628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name="Freeform 16" id="16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179200" y="6259761"/>
            <a:ext cx="1092803" cy="653405"/>
          </a:xfrm>
          <a:custGeom>
            <a:avLst/>
            <a:gdLst/>
            <a:ahLst/>
            <a:cxnLst/>
            <a:rect r="r" b="b" t="t" l="l"/>
            <a:pathLst>
              <a:path h="653405" w="1092803">
                <a:moveTo>
                  <a:pt x="0" y="0"/>
                </a:moveTo>
                <a:lnTo>
                  <a:pt x="1092802" y="0"/>
                </a:lnTo>
                <a:lnTo>
                  <a:pt x="1092802" y="653405"/>
                </a:lnTo>
                <a:lnTo>
                  <a:pt x="0" y="6534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3987947" y="2060126"/>
            <a:ext cx="3371902" cy="7198174"/>
          </a:xfrm>
          <a:custGeom>
            <a:avLst/>
            <a:gdLst/>
            <a:ahLst/>
            <a:cxnLst/>
            <a:rect r="r" b="b" t="t" l="l"/>
            <a:pathLst>
              <a:path h="7198174" w="3371902">
                <a:moveTo>
                  <a:pt x="0" y="0"/>
                </a:moveTo>
                <a:lnTo>
                  <a:pt x="3371903" y="0"/>
                </a:lnTo>
                <a:lnTo>
                  <a:pt x="3371903" y="7198174"/>
                </a:lnTo>
                <a:lnTo>
                  <a:pt x="0" y="71981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60855" y="1357213"/>
            <a:ext cx="6870610" cy="2492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9"/>
              </a:lnSpc>
            </a:pPr>
            <a:r>
              <a:rPr lang="en-US" sz="8799" spc="-263" b="true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Cam</a:t>
            </a:r>
            <a:r>
              <a:rPr lang="en-US" b="true" sz="8799" spc="-263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era Comparison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2425027" y="7035740"/>
            <a:ext cx="6544716" cy="3251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 spc="-89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Samsung:</a:t>
            </a: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Higher megapixel cameras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Better zoom capabilities (Space Zoom)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More shooting modes and features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Both brands offer excellent low-light photography</a:t>
            </a:r>
          </a:p>
          <a:p>
            <a:pPr algn="l">
              <a:lnSpc>
                <a:spcPts val="318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2060126"/>
            <a:ext cx="3637882" cy="7198174"/>
            <a:chOff x="0" y="0"/>
            <a:chExt cx="2620010" cy="518414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53340" y="25400"/>
              <a:ext cx="2513330" cy="5132070"/>
            </a:xfrm>
            <a:custGeom>
              <a:avLst/>
              <a:gdLst/>
              <a:ahLst/>
              <a:cxnLst/>
              <a:rect r="r" b="b" t="t" l="l"/>
              <a:pathLst>
                <a:path h="5132070" w="251333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85420" y="156210"/>
              <a:ext cx="2250453" cy="4876800"/>
            </a:xfrm>
            <a:custGeom>
              <a:avLst/>
              <a:gdLst/>
              <a:ahLst/>
              <a:cxnLst/>
              <a:rect r="r" b="b" t="t" l="l"/>
              <a:pathLst>
                <a:path h="4876800" w="2250453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2"/>
              <a:stretch>
                <a:fillRect l="-112379" t="0" r="-112379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121410" y="198120"/>
              <a:ext cx="347980" cy="43180"/>
            </a:xfrm>
            <a:custGeom>
              <a:avLst/>
              <a:gdLst/>
              <a:ahLst/>
              <a:cxnLst/>
              <a:rect r="r" b="b" t="t" l="l"/>
              <a:pathLst>
                <a:path h="43180" w="3479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579738" y="187960"/>
              <a:ext cx="63785" cy="63501"/>
            </a:xfrm>
            <a:custGeom>
              <a:avLst/>
              <a:gdLst/>
              <a:ahLst/>
              <a:cxnLst/>
              <a:rect r="r" b="b" t="t" l="l"/>
              <a:pathLst>
                <a:path h="63501" w="63785">
                  <a:moveTo>
                    <a:pt x="31892" y="0"/>
                  </a:moveTo>
                  <a:cubicBezTo>
                    <a:pt x="20515" y="-51"/>
                    <a:pt x="9980" y="5989"/>
                    <a:pt x="4277" y="15834"/>
                  </a:cubicBezTo>
                  <a:cubicBezTo>
                    <a:pt x="-1426" y="25678"/>
                    <a:pt x="-1426" y="37822"/>
                    <a:pt x="4277" y="47666"/>
                  </a:cubicBezTo>
                  <a:cubicBezTo>
                    <a:pt x="9980" y="57511"/>
                    <a:pt x="20515" y="63551"/>
                    <a:pt x="31892" y="63500"/>
                  </a:cubicBezTo>
                  <a:cubicBezTo>
                    <a:pt x="43269" y="63551"/>
                    <a:pt x="53804" y="57511"/>
                    <a:pt x="59507" y="47666"/>
                  </a:cubicBezTo>
                  <a:cubicBezTo>
                    <a:pt x="65210" y="37822"/>
                    <a:pt x="65210" y="25678"/>
                    <a:pt x="59507" y="15834"/>
                  </a:cubicBezTo>
                  <a:cubicBezTo>
                    <a:pt x="53804" y="5989"/>
                    <a:pt x="43269" y="-51"/>
                    <a:pt x="31892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0" y="685800"/>
              <a:ext cx="27940" cy="213360"/>
            </a:xfrm>
            <a:custGeom>
              <a:avLst/>
              <a:gdLst/>
              <a:ahLst/>
              <a:cxnLst/>
              <a:rect r="r" b="b" t="t" l="l"/>
              <a:pathLst>
                <a:path h="213360" w="2794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1057910"/>
              <a:ext cx="27940" cy="384810"/>
            </a:xfrm>
            <a:custGeom>
              <a:avLst/>
              <a:gdLst/>
              <a:ahLst/>
              <a:cxnLst/>
              <a:rect r="r" b="b" t="t" l="l"/>
              <a:pathLst>
                <a:path h="384810" w="2794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0" y="1526540"/>
              <a:ext cx="27940" cy="386080"/>
            </a:xfrm>
            <a:custGeom>
              <a:avLst/>
              <a:gdLst/>
              <a:ahLst/>
              <a:cxnLst/>
              <a:rect r="r" b="b" t="t" l="l"/>
              <a:pathLst>
                <a:path h="386080" w="2794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592070" y="1184910"/>
              <a:ext cx="27940" cy="618490"/>
            </a:xfrm>
            <a:custGeom>
              <a:avLst/>
              <a:gdLst/>
              <a:ahLst/>
              <a:cxnLst/>
              <a:rect r="r" b="b" t="t" l="l"/>
              <a:pathLst>
                <a:path h="618490" w="2794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7940" y="0"/>
              <a:ext cx="2564130" cy="5182870"/>
            </a:xfrm>
            <a:custGeom>
              <a:avLst/>
              <a:gdLst/>
              <a:ahLst/>
              <a:cxnLst/>
              <a:rect r="r" b="b" t="t" l="l"/>
              <a:pathLst>
                <a:path h="5182870" w="256413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sp>
        <p:nvSpPr>
          <p:cNvPr name="Freeform 12" id="12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116391" y="2060126"/>
            <a:ext cx="3371902" cy="7198174"/>
          </a:xfrm>
          <a:custGeom>
            <a:avLst/>
            <a:gdLst/>
            <a:ahLst/>
            <a:cxnLst/>
            <a:rect r="r" b="b" t="t" l="l"/>
            <a:pathLst>
              <a:path h="7198174" w="3371902">
                <a:moveTo>
                  <a:pt x="0" y="0"/>
                </a:moveTo>
                <a:lnTo>
                  <a:pt x="3371903" y="0"/>
                </a:lnTo>
                <a:lnTo>
                  <a:pt x="3371903" y="7198174"/>
                </a:lnTo>
                <a:lnTo>
                  <a:pt x="0" y="7198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9638780" y="851787"/>
            <a:ext cx="6916428" cy="2492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9"/>
              </a:lnSpc>
            </a:pPr>
            <a:r>
              <a:rPr lang="en-US" sz="8799" spc="-263" b="true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Battery</a:t>
            </a:r>
            <a:r>
              <a:rPr lang="en-US" b="true" sz="8799" spc="-263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&amp; Charging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9433558" y="3848510"/>
            <a:ext cx="7451693" cy="24512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99"/>
              </a:lnSpc>
            </a:pPr>
            <a:r>
              <a:rPr lang="en-US" sz="2999" spc="-89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iPhone: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Optimized battery life with software efficiency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Slower charging compared to Samsung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MagSafe wireless charging support.</a:t>
            </a:r>
          </a:p>
          <a:p>
            <a:pPr algn="l">
              <a:lnSpc>
                <a:spcPts val="318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783984" y="7076011"/>
            <a:ext cx="8504016" cy="28397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69"/>
              </a:lnSpc>
            </a:pPr>
          </a:p>
          <a:p>
            <a:pPr algn="l">
              <a:lnSpc>
                <a:spcPts val="3299"/>
              </a:lnSpc>
            </a:pPr>
            <a:r>
              <a:rPr lang="en-US" sz="2999" spc="-89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Samsung: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Larger battery capacities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Faster charging speeds</a:t>
            </a:r>
          </a:p>
          <a:p>
            <a:pPr algn="l">
              <a:lnSpc>
                <a:spcPts val="1099"/>
              </a:lnSpc>
            </a:pPr>
          </a:p>
          <a:p>
            <a:pPr algn="l" marL="626107" indent="-313054" lvl="1">
              <a:lnSpc>
                <a:spcPts val="3189"/>
              </a:lnSpc>
              <a:buFont typeface="Arial"/>
              <a:buChar char="•"/>
            </a:pPr>
            <a:r>
              <a:rPr lang="en-US" sz="2899" spc="-8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Reverse wireless charging (charge other devices)</a:t>
            </a:r>
          </a:p>
          <a:p>
            <a:pPr algn="l">
              <a:lnSpc>
                <a:spcPts val="3189"/>
              </a:lnSpc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2295424" y="6098418"/>
            <a:ext cx="1603138" cy="958543"/>
          </a:xfrm>
          <a:custGeom>
            <a:avLst/>
            <a:gdLst/>
            <a:ahLst/>
            <a:cxnLst/>
            <a:rect r="r" b="b" t="t" l="l"/>
            <a:pathLst>
              <a:path h="958543" w="1603138">
                <a:moveTo>
                  <a:pt x="0" y="0"/>
                </a:moveTo>
                <a:lnTo>
                  <a:pt x="1603138" y="0"/>
                </a:lnTo>
                <a:lnTo>
                  <a:pt x="1603138" y="958543"/>
                </a:lnTo>
                <a:lnTo>
                  <a:pt x="0" y="9585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3F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501463" y="0"/>
            <a:ext cx="8786537" cy="10287000"/>
            <a:chOff x="0" y="0"/>
            <a:chExt cx="2314150" cy="270933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314150" cy="2709333"/>
            </a:xfrm>
            <a:custGeom>
              <a:avLst/>
              <a:gdLst/>
              <a:ahLst/>
              <a:cxnLst/>
              <a:rect r="r" b="b" t="t" l="l"/>
              <a:pathLst>
                <a:path h="2709333" w="2314150">
                  <a:moveTo>
                    <a:pt x="0" y="0"/>
                  </a:moveTo>
                  <a:lnTo>
                    <a:pt x="2314150" y="0"/>
                  </a:lnTo>
                  <a:lnTo>
                    <a:pt x="231415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DDAD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19050"/>
              <a:ext cx="2314150" cy="26902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4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560855" y="359348"/>
            <a:ext cx="2857013" cy="434173"/>
          </a:xfrm>
          <a:custGeom>
            <a:avLst/>
            <a:gdLst/>
            <a:ahLst/>
            <a:cxnLst/>
            <a:rect r="r" b="b" t="t" l="l"/>
            <a:pathLst>
              <a:path h="434173" w="2857013">
                <a:moveTo>
                  <a:pt x="0" y="0"/>
                </a:moveTo>
                <a:lnTo>
                  <a:pt x="2857013" y="0"/>
                </a:lnTo>
                <a:lnTo>
                  <a:pt x="2857013" y="434173"/>
                </a:lnTo>
                <a:lnTo>
                  <a:pt x="0" y="4341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992032" y="3640681"/>
            <a:ext cx="5508912" cy="6377901"/>
          </a:xfrm>
          <a:custGeom>
            <a:avLst/>
            <a:gdLst/>
            <a:ahLst/>
            <a:cxnLst/>
            <a:rect r="r" b="b" t="t" l="l"/>
            <a:pathLst>
              <a:path h="6377901" w="5508912">
                <a:moveTo>
                  <a:pt x="0" y="0"/>
                </a:moveTo>
                <a:lnTo>
                  <a:pt x="5508912" y="0"/>
                </a:lnTo>
                <a:lnTo>
                  <a:pt x="5508912" y="6377900"/>
                </a:lnTo>
                <a:lnTo>
                  <a:pt x="0" y="6377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992256" y="435548"/>
            <a:ext cx="7804951" cy="2492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679"/>
              </a:lnSpc>
            </a:pPr>
            <a:r>
              <a:rPr lang="en-US" sz="8799" spc="-263" b="true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Ecosystem &amp; Ex</a:t>
            </a:r>
            <a:r>
              <a:rPr lang="en-US" b="true" sz="8799" spc="-263">
                <a:solidFill>
                  <a:srgbClr val="68503B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tra Features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08808" y="2403986"/>
            <a:ext cx="9292655" cy="21797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9"/>
              </a:lnSpc>
            </a:pPr>
            <a:r>
              <a:rPr lang="en-US" sz="3399" spc="-101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iPhone Ecosystem</a:t>
            </a:r>
            <a:r>
              <a:rPr lang="en-US" sz="3399" spc="-101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</a:t>
            </a:r>
          </a:p>
          <a:p>
            <a:pPr algn="l">
              <a:lnSpc>
                <a:spcPts val="1650"/>
              </a:lnSpc>
            </a:pPr>
          </a:p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Seamless connection with Mac, iPad, Apple Watch</a:t>
            </a:r>
          </a:p>
          <a:p>
            <a:pPr algn="l">
              <a:lnSpc>
                <a:spcPts val="1099"/>
              </a:lnSpc>
            </a:pPr>
          </a:p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Features like AirDrop, iMessage, FaceTime</a:t>
            </a:r>
          </a:p>
          <a:p>
            <a:pPr algn="l">
              <a:lnSpc>
                <a:spcPts val="3520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406834" y="6572168"/>
            <a:ext cx="11585198" cy="27512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39"/>
              </a:lnSpc>
            </a:pPr>
            <a:r>
              <a:rPr lang="en-US" sz="3399" spc="-101" b="true">
                <a:solidFill>
                  <a:srgbClr val="68503B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Samsung Ecosystem</a:t>
            </a:r>
            <a:r>
              <a:rPr lang="en-US" sz="3399" spc="-101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:</a:t>
            </a:r>
          </a:p>
          <a:p>
            <a:pPr algn="l">
              <a:lnSpc>
                <a:spcPts val="1650"/>
              </a:lnSpc>
            </a:pPr>
          </a:p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Works with Android, Windows, and Samsung devices</a:t>
            </a:r>
          </a:p>
          <a:p>
            <a:pPr algn="l">
              <a:lnSpc>
                <a:spcPts val="1099"/>
              </a:lnSpc>
            </a:pPr>
          </a:p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Features like DeX (desktop experience), split-screen multitasking</a:t>
            </a:r>
          </a:p>
          <a:p>
            <a:pPr algn="l">
              <a:lnSpc>
                <a:spcPts val="1099"/>
              </a:lnSpc>
            </a:pPr>
          </a:p>
          <a:p>
            <a:pPr algn="l" marL="690881" indent="-345440" lvl="1">
              <a:lnSpc>
                <a:spcPts val="3520"/>
              </a:lnSpc>
              <a:buFont typeface="Arial"/>
              <a:buChar char="•"/>
            </a:pPr>
            <a:r>
              <a:rPr lang="en-US" sz="3200" spc="-96">
                <a:solidFill>
                  <a:srgbClr val="68503B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More flexibility with third-party apps</a:t>
            </a:r>
          </a:p>
          <a:p>
            <a:pPr algn="l">
              <a:lnSpc>
                <a:spcPts val="3520"/>
              </a:lnSpc>
            </a:pP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651216" y="4423656"/>
            <a:ext cx="2407840" cy="1439688"/>
          </a:xfrm>
          <a:custGeom>
            <a:avLst/>
            <a:gdLst/>
            <a:ahLst/>
            <a:cxnLst/>
            <a:rect r="r" b="b" t="t" l="l"/>
            <a:pathLst>
              <a:path h="1439688" w="2407840">
                <a:moveTo>
                  <a:pt x="0" y="0"/>
                </a:moveTo>
                <a:lnTo>
                  <a:pt x="2407840" y="0"/>
                </a:lnTo>
                <a:lnTo>
                  <a:pt x="2407840" y="1439688"/>
                </a:lnTo>
                <a:lnTo>
                  <a:pt x="0" y="14396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DAHFl01mjtA</dc:identifier>
  <dcterms:modified xsi:type="dcterms:W3CDTF">2011-08-01T06:04:30Z</dcterms:modified>
  <cp:revision>1</cp:revision>
  <dc:title>iphone vs samsung</dc:title>
</cp:coreProperties>
</file>