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5241"/>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Choosing the Best Website Design and Development Company for Your Business</a:t>
            </a:r>
          </a:p>
          <a:p>
            <a:pPr algn="ctr">
              <a:lnSpc>
                <a:spcPts val="3821"/>
              </a:lnSpc>
              <a:spcBef>
                <a:spcPct val="0"/>
              </a:spcBef>
            </a:pPr>
            <a:r>
              <a:rPr lang="en-US" sz="2729">
                <a:solidFill>
                  <a:srgbClr val="000000"/>
                </a:solidFill>
                <a:latin typeface="Canva Sans"/>
                <a:ea typeface="Canva Sans"/>
                <a:cs typeface="Canva Sans"/>
                <a:sym typeface="Canva Sans"/>
              </a:rPr>
              <a:t>In today's digital world, your website serves as the cornerstone of your online presence. Choosing the right website design and development company is crucial to ensure your business stands out, engages users, and drives conversions. This guide will walk you through the essential factors to consider when selecting the best company for your needs.</a:t>
            </a:r>
          </a:p>
          <a:p>
            <a:pPr algn="ctr">
              <a:lnSpc>
                <a:spcPts val="3821"/>
              </a:lnSpc>
              <a:spcBef>
                <a:spcPct val="0"/>
              </a:spcBef>
            </a:pPr>
            <a:r>
              <a:rPr lang="en-US" sz="2729">
                <a:solidFill>
                  <a:srgbClr val="000000"/>
                </a:solidFill>
                <a:latin typeface="Canva Sans"/>
                <a:ea typeface="Canva Sans"/>
                <a:cs typeface="Canva Sans"/>
                <a:sym typeface="Canva Sans"/>
              </a:rPr>
              <a:t>Why Choosing the Right Website Design and Development Company Matters</a:t>
            </a:r>
          </a:p>
          <a:p>
            <a:pPr algn="ctr">
              <a:lnSpc>
                <a:spcPts val="3821"/>
              </a:lnSpc>
              <a:spcBef>
                <a:spcPct val="0"/>
              </a:spcBef>
            </a:pPr>
            <a:r>
              <a:rPr lang="en-US" sz="2729">
                <a:solidFill>
                  <a:srgbClr val="000000"/>
                </a:solidFill>
                <a:latin typeface="Canva Sans"/>
                <a:ea typeface="Canva Sans"/>
                <a:cs typeface="Canva Sans"/>
                <a:sym typeface="Canva Sans"/>
              </a:rPr>
              <a:t>A professional website is more than just aesthetics; it’s about functionality, user experience, and achieving business goals. An experienced design and development company can help you:</a:t>
            </a:r>
          </a:p>
          <a:p>
            <a:pPr algn="ctr">
              <a:lnSpc>
                <a:spcPts val="3821"/>
              </a:lnSpc>
              <a:spcBef>
                <a:spcPct val="0"/>
              </a:spcBef>
            </a:pPr>
            <a:r>
              <a:rPr lang="en-US" sz="2729">
                <a:solidFill>
                  <a:srgbClr val="000000"/>
                </a:solidFill>
                <a:latin typeface="Canva Sans"/>
                <a:ea typeface="Canva Sans"/>
                <a:cs typeface="Canva Sans"/>
                <a:sym typeface="Canva Sans"/>
              </a:rPr>
              <a:t>Create a visually appealing and user-friendly website</a:t>
            </a:r>
          </a:p>
          <a:p>
            <a:pPr algn="ctr">
              <a:lnSpc>
                <a:spcPts val="3821"/>
              </a:lnSpc>
              <a:spcBef>
                <a:spcPct val="0"/>
              </a:spcBef>
            </a:pPr>
            <a:r>
              <a:rPr lang="en-US" sz="2729">
                <a:solidFill>
                  <a:srgbClr val="000000"/>
                </a:solidFill>
                <a:latin typeface="Canva Sans"/>
                <a:ea typeface="Canva Sans"/>
                <a:cs typeface="Canva Sans"/>
                <a:sym typeface="Canva Sans"/>
              </a:rPr>
              <a:t>Ensure mobile responsiveness and fast loading speeds</a:t>
            </a:r>
          </a:p>
          <a:p>
            <a:pPr algn="ctr">
              <a:lnSpc>
                <a:spcPts val="3821"/>
              </a:lnSpc>
              <a:spcBef>
                <a:spcPct val="0"/>
              </a:spcBef>
            </a:pPr>
            <a:r>
              <a:rPr lang="en-US" sz="2729">
                <a:solidFill>
                  <a:srgbClr val="000000"/>
                </a:solidFill>
                <a:latin typeface="Canva Sans"/>
                <a:ea typeface="Canva Sans"/>
                <a:cs typeface="Canva Sans"/>
                <a:sym typeface="Canva Sans"/>
              </a:rPr>
              <a:t>Optimize for SEO to improve search rankings</a:t>
            </a:r>
          </a:p>
          <a:p>
            <a:pPr algn="ctr">
              <a:lnSpc>
                <a:spcPts val="3821"/>
              </a:lnSpc>
              <a:spcBef>
                <a:spcPct val="0"/>
              </a:spcBef>
            </a:pPr>
            <a:r>
              <a:rPr lang="en-US" sz="2729">
                <a:solidFill>
                  <a:srgbClr val="000000"/>
                </a:solidFill>
                <a:latin typeface="Canva Sans"/>
                <a:ea typeface="Canva Sans"/>
                <a:cs typeface="Canva Sans"/>
                <a:sym typeface="Canva Sans"/>
              </a:rPr>
              <a:t>Provide security and scalability for future growth</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07860"/>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Integrate essential business tools and software</a:t>
            </a:r>
          </a:p>
          <a:p>
            <a:pPr algn="ctr">
              <a:lnSpc>
                <a:spcPts val="3821"/>
              </a:lnSpc>
              <a:spcBef>
                <a:spcPct val="0"/>
              </a:spcBef>
            </a:pPr>
            <a:r>
              <a:rPr lang="en-US" sz="2729">
                <a:solidFill>
                  <a:srgbClr val="000000"/>
                </a:solidFill>
                <a:latin typeface="Canva Sans"/>
                <a:ea typeface="Canva Sans"/>
                <a:cs typeface="Canva Sans"/>
                <a:sym typeface="Canva Sans"/>
              </a:rPr>
              <a:t>Essential Criteria for Selecting the Right Website Design and Development Company</a:t>
            </a:r>
          </a:p>
          <a:p>
            <a:pPr algn="ctr">
              <a:lnSpc>
                <a:spcPts val="3821"/>
              </a:lnSpc>
              <a:spcBef>
                <a:spcPct val="0"/>
              </a:spcBef>
            </a:pPr>
            <a:r>
              <a:rPr lang="en-US" sz="2729">
                <a:solidFill>
                  <a:srgbClr val="000000"/>
                </a:solidFill>
                <a:latin typeface="Canva Sans"/>
                <a:ea typeface="Canva Sans"/>
                <a:cs typeface="Canva Sans"/>
                <a:sym typeface="Canva Sans"/>
              </a:rPr>
              <a:t>1. Define Your Goals and Requirements</a:t>
            </a:r>
          </a:p>
          <a:p>
            <a:pPr algn="ctr">
              <a:lnSpc>
                <a:spcPts val="3821"/>
              </a:lnSpc>
              <a:spcBef>
                <a:spcPct val="0"/>
              </a:spcBef>
            </a:pPr>
            <a:r>
              <a:rPr lang="en-US" sz="2729">
                <a:solidFill>
                  <a:srgbClr val="000000"/>
                </a:solidFill>
                <a:latin typeface="Canva Sans"/>
                <a:ea typeface="Canva Sans"/>
                <a:cs typeface="Canva Sans"/>
                <a:sym typeface="Canva Sans"/>
              </a:rPr>
              <a:t>Before searching for a company, outline your website goals and requirements. Consider factors such as:</a:t>
            </a:r>
          </a:p>
          <a:p>
            <a:pPr algn="ctr">
              <a:lnSpc>
                <a:spcPts val="3821"/>
              </a:lnSpc>
              <a:spcBef>
                <a:spcPct val="0"/>
              </a:spcBef>
            </a:pPr>
            <a:r>
              <a:rPr lang="en-US" sz="2729">
                <a:solidFill>
                  <a:srgbClr val="000000"/>
                </a:solidFill>
                <a:latin typeface="Canva Sans"/>
                <a:ea typeface="Canva Sans"/>
                <a:cs typeface="Canva Sans"/>
                <a:sym typeface="Canva Sans"/>
              </a:rPr>
              <a:t>Type of website (eCommerce, portfolio, blog, corporate site, etc.)</a:t>
            </a:r>
          </a:p>
          <a:p>
            <a:pPr algn="ctr">
              <a:lnSpc>
                <a:spcPts val="3821"/>
              </a:lnSpc>
              <a:spcBef>
                <a:spcPct val="0"/>
              </a:spcBef>
            </a:pPr>
            <a:r>
              <a:rPr lang="en-US" sz="2729">
                <a:solidFill>
                  <a:srgbClr val="000000"/>
                </a:solidFill>
                <a:latin typeface="Canva Sans"/>
                <a:ea typeface="Canva Sans"/>
                <a:cs typeface="Canva Sans"/>
                <a:sym typeface="Canva Sans"/>
              </a:rPr>
              <a:t>Desired features and functionalities (contact forms, chatbots, payment gateways, etc.)</a:t>
            </a:r>
          </a:p>
          <a:p>
            <a:pPr algn="ctr">
              <a:lnSpc>
                <a:spcPts val="3821"/>
              </a:lnSpc>
              <a:spcBef>
                <a:spcPct val="0"/>
              </a:spcBef>
            </a:pPr>
            <a:r>
              <a:rPr lang="en-US" sz="2729">
                <a:solidFill>
                  <a:srgbClr val="000000"/>
                </a:solidFill>
                <a:latin typeface="Canva Sans"/>
                <a:ea typeface="Canva Sans"/>
                <a:cs typeface="Canva Sans"/>
                <a:sym typeface="Canva Sans"/>
              </a:rPr>
              <a:t>Preferred design style and branding elements</a:t>
            </a:r>
          </a:p>
          <a:p>
            <a:pPr algn="ctr">
              <a:lnSpc>
                <a:spcPts val="3821"/>
              </a:lnSpc>
              <a:spcBef>
                <a:spcPct val="0"/>
              </a:spcBef>
            </a:pPr>
            <a:r>
              <a:rPr lang="en-US" sz="2729">
                <a:solidFill>
                  <a:srgbClr val="000000"/>
                </a:solidFill>
                <a:latin typeface="Canva Sans"/>
                <a:ea typeface="Canva Sans"/>
                <a:cs typeface="Canva Sans"/>
                <a:sym typeface="Canva Sans"/>
              </a:rPr>
              <a:t>SEO and content strategy needs</a:t>
            </a:r>
          </a:p>
          <a:p>
            <a:pPr algn="ctr">
              <a:lnSpc>
                <a:spcPts val="3821"/>
              </a:lnSpc>
              <a:spcBef>
                <a:spcPct val="0"/>
              </a:spcBef>
            </a:pPr>
            <a:r>
              <a:rPr lang="en-US" sz="2729">
                <a:solidFill>
                  <a:srgbClr val="000000"/>
                </a:solidFill>
                <a:latin typeface="Canva Sans"/>
                <a:ea typeface="Canva Sans"/>
                <a:cs typeface="Canva Sans"/>
                <a:sym typeface="Canva Sans"/>
              </a:rPr>
              <a:t>2. Review Their Portfolio and Past Work</a:t>
            </a:r>
          </a:p>
          <a:p>
            <a:pPr algn="ctr">
              <a:lnSpc>
                <a:spcPts val="3821"/>
              </a:lnSpc>
              <a:spcBef>
                <a:spcPct val="0"/>
              </a:spcBef>
            </a:pPr>
            <a:r>
              <a:rPr lang="en-US" sz="2729">
                <a:solidFill>
                  <a:srgbClr val="000000"/>
                </a:solidFill>
                <a:latin typeface="Canva Sans"/>
                <a:ea typeface="Canva Sans"/>
                <a:cs typeface="Canva Sans"/>
                <a:sym typeface="Canva Sans"/>
              </a:rPr>
              <a:t>A reputable company will have a portfolio showcasing previous projects. Reviewing these will give you insight into their design style, technical capabilities, and industry experience. Look for:</a:t>
            </a:r>
          </a:p>
          <a:p>
            <a:pPr algn="ctr">
              <a:lnSpc>
                <a:spcPts val="3821"/>
              </a:lnSpc>
              <a:spcBef>
                <a:spcPct val="0"/>
              </a:spcBef>
            </a:pPr>
            <a:r>
              <a:rPr lang="en-US" sz="2729">
                <a:solidFill>
                  <a:srgbClr val="000000"/>
                </a:solidFill>
                <a:latin typeface="Canva Sans"/>
                <a:ea typeface="Canva Sans"/>
                <a:cs typeface="Canva Sans"/>
                <a:sym typeface="Canva Sans"/>
              </a:rPr>
              <a:t>Consistency in design quality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34169"/>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Experience in your industry or niche</a:t>
            </a:r>
          </a:p>
          <a:p>
            <a:pPr algn="ctr">
              <a:lnSpc>
                <a:spcPts val="3821"/>
              </a:lnSpc>
              <a:spcBef>
                <a:spcPct val="0"/>
              </a:spcBef>
            </a:pPr>
            <a:r>
              <a:rPr lang="en-US" sz="2729">
                <a:solidFill>
                  <a:srgbClr val="000000"/>
                </a:solidFill>
                <a:latin typeface="Canva Sans"/>
                <a:ea typeface="Canva Sans"/>
                <a:cs typeface="Canva Sans"/>
                <a:sym typeface="Canva Sans"/>
              </a:rPr>
              <a:t>Responsive and user-friendly designs</a:t>
            </a:r>
          </a:p>
          <a:p>
            <a:pPr algn="ctr">
              <a:lnSpc>
                <a:spcPts val="3821"/>
              </a:lnSpc>
              <a:spcBef>
                <a:spcPct val="0"/>
              </a:spcBef>
            </a:pPr>
            <a:r>
              <a:rPr lang="en-US" sz="2729">
                <a:solidFill>
                  <a:srgbClr val="000000"/>
                </a:solidFill>
                <a:latin typeface="Canva Sans"/>
                <a:ea typeface="Canva Sans"/>
                <a:cs typeface="Canva Sans"/>
                <a:sym typeface="Canva Sans"/>
              </a:rPr>
              <a:t>3. Check Client Testimonials and Reviews</a:t>
            </a:r>
          </a:p>
          <a:p>
            <a:pPr algn="ctr">
              <a:lnSpc>
                <a:spcPts val="3821"/>
              </a:lnSpc>
              <a:spcBef>
                <a:spcPct val="0"/>
              </a:spcBef>
            </a:pPr>
            <a:r>
              <a:rPr lang="en-US" sz="2729">
                <a:solidFill>
                  <a:srgbClr val="000000"/>
                </a:solidFill>
                <a:latin typeface="Canva Sans"/>
                <a:ea typeface="Canva Sans"/>
                <a:cs typeface="Canva Sans"/>
                <a:sym typeface="Canva Sans"/>
              </a:rPr>
              <a:t>Customer reviews and testimonials provide insights into a company’s reliability, communication, and ability to deliver results. Check platforms like Google Reviews, Clutch, and social media for feedback from past clients.</a:t>
            </a:r>
          </a:p>
          <a:p>
            <a:pPr algn="ctr">
              <a:lnSpc>
                <a:spcPts val="3821"/>
              </a:lnSpc>
              <a:spcBef>
                <a:spcPct val="0"/>
              </a:spcBef>
            </a:pPr>
            <a:r>
              <a:rPr lang="en-US" sz="2729">
                <a:solidFill>
                  <a:srgbClr val="000000"/>
                </a:solidFill>
                <a:latin typeface="Canva Sans"/>
                <a:ea typeface="Canva Sans"/>
                <a:cs typeface="Canva Sans"/>
                <a:sym typeface="Canva Sans"/>
              </a:rPr>
              <a:t>4. Evaluate Their Technical Expertise and Services</a:t>
            </a:r>
          </a:p>
          <a:p>
            <a:pPr algn="ctr">
              <a:lnSpc>
                <a:spcPts val="3821"/>
              </a:lnSpc>
              <a:spcBef>
                <a:spcPct val="0"/>
              </a:spcBef>
            </a:pPr>
            <a:r>
              <a:rPr lang="en-US" sz="2729">
                <a:solidFill>
                  <a:srgbClr val="000000"/>
                </a:solidFill>
                <a:latin typeface="Canva Sans"/>
                <a:ea typeface="Canva Sans"/>
                <a:cs typeface="Canva Sans"/>
                <a:sym typeface="Canva Sans"/>
              </a:rPr>
              <a:t>A great website development company should offer a range of services, including:</a:t>
            </a:r>
          </a:p>
          <a:p>
            <a:pPr algn="ctr">
              <a:lnSpc>
                <a:spcPts val="3821"/>
              </a:lnSpc>
              <a:spcBef>
                <a:spcPct val="0"/>
              </a:spcBef>
            </a:pPr>
            <a:r>
              <a:rPr lang="en-US" sz="2729">
                <a:solidFill>
                  <a:srgbClr val="000000"/>
                </a:solidFill>
                <a:latin typeface="Canva Sans"/>
                <a:ea typeface="Canva Sans"/>
                <a:cs typeface="Canva Sans"/>
                <a:sym typeface="Canva Sans"/>
              </a:rPr>
              <a:t>UI/UX Design</a:t>
            </a:r>
          </a:p>
          <a:p>
            <a:pPr algn="ctr">
              <a:lnSpc>
                <a:spcPts val="3821"/>
              </a:lnSpc>
              <a:spcBef>
                <a:spcPct val="0"/>
              </a:spcBef>
            </a:pPr>
            <a:r>
              <a:rPr lang="en-US" sz="2729">
                <a:solidFill>
                  <a:srgbClr val="000000"/>
                </a:solidFill>
                <a:latin typeface="Canva Sans"/>
                <a:ea typeface="Canva Sans"/>
                <a:cs typeface="Canva Sans"/>
                <a:sym typeface="Canva Sans"/>
              </a:rPr>
              <a:t>Frontend and Backend Development</a:t>
            </a:r>
          </a:p>
          <a:p>
            <a:pPr algn="ctr">
              <a:lnSpc>
                <a:spcPts val="3821"/>
              </a:lnSpc>
              <a:spcBef>
                <a:spcPct val="0"/>
              </a:spcBef>
            </a:pPr>
            <a:r>
              <a:rPr lang="en-US" sz="2729">
                <a:solidFill>
                  <a:srgbClr val="000000"/>
                </a:solidFill>
                <a:latin typeface="Canva Sans"/>
                <a:ea typeface="Canva Sans"/>
                <a:cs typeface="Canva Sans"/>
                <a:sym typeface="Canva Sans"/>
              </a:rPr>
              <a:t>Mobile Responsiveness</a:t>
            </a:r>
          </a:p>
          <a:p>
            <a:pPr algn="ctr">
              <a:lnSpc>
                <a:spcPts val="3821"/>
              </a:lnSpc>
              <a:spcBef>
                <a:spcPct val="0"/>
              </a:spcBef>
            </a:pPr>
            <a:r>
              <a:rPr lang="en-US" sz="2729">
                <a:solidFill>
                  <a:srgbClr val="000000"/>
                </a:solidFill>
                <a:latin typeface="Canva Sans"/>
                <a:ea typeface="Canva Sans"/>
                <a:cs typeface="Canva Sans"/>
                <a:sym typeface="Canva Sans"/>
              </a:rPr>
              <a:t>SEO and Performance Optimization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58896"/>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Security Implementation</a:t>
            </a:r>
          </a:p>
          <a:p>
            <a:pPr algn="ctr">
              <a:lnSpc>
                <a:spcPts val="3821"/>
              </a:lnSpc>
              <a:spcBef>
                <a:spcPct val="0"/>
              </a:spcBef>
            </a:pPr>
            <a:r>
              <a:rPr lang="en-US" sz="2729">
                <a:solidFill>
                  <a:srgbClr val="000000"/>
                </a:solidFill>
                <a:latin typeface="Canva Sans"/>
                <a:ea typeface="Canva Sans"/>
                <a:cs typeface="Canva Sans"/>
                <a:sym typeface="Canva Sans"/>
              </a:rPr>
              <a:t>Ongoing Maintenance and Support</a:t>
            </a:r>
          </a:p>
          <a:p>
            <a:pPr algn="ctr">
              <a:lnSpc>
                <a:spcPts val="3821"/>
              </a:lnSpc>
              <a:spcBef>
                <a:spcPct val="0"/>
              </a:spcBef>
            </a:pPr>
            <a:r>
              <a:rPr lang="en-US" sz="2729">
                <a:solidFill>
                  <a:srgbClr val="000000"/>
                </a:solidFill>
                <a:latin typeface="Canva Sans"/>
                <a:ea typeface="Canva Sans"/>
                <a:cs typeface="Canva Sans"/>
                <a:sym typeface="Canva Sans"/>
              </a:rPr>
              <a:t>5. Understand Their Development Process</a:t>
            </a:r>
          </a:p>
          <a:p>
            <a:pPr algn="ctr">
              <a:lnSpc>
                <a:spcPts val="3821"/>
              </a:lnSpc>
              <a:spcBef>
                <a:spcPct val="0"/>
              </a:spcBef>
            </a:pPr>
            <a:r>
              <a:rPr lang="en-US" sz="2729">
                <a:solidFill>
                  <a:srgbClr val="000000"/>
                </a:solidFill>
                <a:latin typeface="Canva Sans"/>
                <a:ea typeface="Canva Sans"/>
                <a:cs typeface="Canva Sans"/>
                <a:sym typeface="Canva Sans"/>
              </a:rPr>
              <a:t>A structured design and development process ensures a smooth project workflow. Ask about their approach, which typically includes:</a:t>
            </a:r>
          </a:p>
          <a:p>
            <a:pPr algn="ctr">
              <a:lnSpc>
                <a:spcPts val="3821"/>
              </a:lnSpc>
              <a:spcBef>
                <a:spcPct val="0"/>
              </a:spcBef>
            </a:pPr>
            <a:r>
              <a:rPr lang="en-US" sz="2729">
                <a:solidFill>
                  <a:srgbClr val="000000"/>
                </a:solidFill>
                <a:latin typeface="Canva Sans"/>
                <a:ea typeface="Canva Sans"/>
                <a:cs typeface="Canva Sans"/>
                <a:sym typeface="Canva Sans"/>
              </a:rPr>
              <a:t>Discovery and research phase</a:t>
            </a:r>
          </a:p>
          <a:p>
            <a:pPr algn="ctr">
              <a:lnSpc>
                <a:spcPts val="3821"/>
              </a:lnSpc>
              <a:spcBef>
                <a:spcPct val="0"/>
              </a:spcBef>
            </a:pPr>
            <a:r>
              <a:rPr lang="en-US" sz="2729">
                <a:solidFill>
                  <a:srgbClr val="000000"/>
                </a:solidFill>
                <a:latin typeface="Canva Sans"/>
                <a:ea typeface="Canva Sans"/>
                <a:cs typeface="Canva Sans"/>
                <a:sym typeface="Canva Sans"/>
              </a:rPr>
              <a:t>Wireframing and prototyping</a:t>
            </a:r>
          </a:p>
          <a:p>
            <a:pPr algn="ctr">
              <a:lnSpc>
                <a:spcPts val="3821"/>
              </a:lnSpc>
              <a:spcBef>
                <a:spcPct val="0"/>
              </a:spcBef>
            </a:pPr>
            <a:r>
              <a:rPr lang="en-US" sz="2729">
                <a:solidFill>
                  <a:srgbClr val="000000"/>
                </a:solidFill>
                <a:latin typeface="Canva Sans"/>
                <a:ea typeface="Canva Sans"/>
                <a:cs typeface="Canva Sans"/>
                <a:sym typeface="Canva Sans"/>
              </a:rPr>
              <a:t>Design and development</a:t>
            </a:r>
          </a:p>
          <a:p>
            <a:pPr algn="ctr">
              <a:lnSpc>
                <a:spcPts val="3821"/>
              </a:lnSpc>
              <a:spcBef>
                <a:spcPct val="0"/>
              </a:spcBef>
            </a:pPr>
            <a:r>
              <a:rPr lang="en-US" sz="2729">
                <a:solidFill>
                  <a:srgbClr val="000000"/>
                </a:solidFill>
                <a:latin typeface="Canva Sans"/>
                <a:ea typeface="Canva Sans"/>
                <a:cs typeface="Canva Sans"/>
                <a:sym typeface="Canva Sans"/>
              </a:rPr>
              <a:t>Testing and quality assurance</a:t>
            </a:r>
          </a:p>
          <a:p>
            <a:pPr algn="ctr">
              <a:lnSpc>
                <a:spcPts val="3821"/>
              </a:lnSpc>
              <a:spcBef>
                <a:spcPct val="0"/>
              </a:spcBef>
            </a:pPr>
            <a:r>
              <a:rPr lang="en-US" sz="2729">
                <a:solidFill>
                  <a:srgbClr val="000000"/>
                </a:solidFill>
                <a:latin typeface="Canva Sans"/>
                <a:ea typeface="Canva Sans"/>
                <a:cs typeface="Canva Sans"/>
                <a:sym typeface="Canva Sans"/>
              </a:rPr>
              <a:t>Launch and post-launch support</a:t>
            </a:r>
          </a:p>
          <a:p>
            <a:pPr algn="ctr">
              <a:lnSpc>
                <a:spcPts val="3821"/>
              </a:lnSpc>
              <a:spcBef>
                <a:spcPct val="0"/>
              </a:spcBef>
            </a:pPr>
            <a:r>
              <a:rPr lang="en-US" sz="2729">
                <a:solidFill>
                  <a:srgbClr val="000000"/>
                </a:solidFill>
                <a:latin typeface="Canva Sans"/>
                <a:ea typeface="Canva Sans"/>
                <a:cs typeface="Canva Sans"/>
                <a:sym typeface="Canva Sans"/>
              </a:rPr>
              <a:t>6. Consider Communication and Support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909762"/>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Clear communication is key to a successful collaboration. Ensure the company is responsive, transparent, and provides regular project updates. Post-launch support and maintenance services are also crucial for fixing bugs and updates.</a:t>
            </a:r>
          </a:p>
          <a:p>
            <a:pPr algn="ctr">
              <a:lnSpc>
                <a:spcPts val="3821"/>
              </a:lnSpc>
              <a:spcBef>
                <a:spcPct val="0"/>
              </a:spcBef>
            </a:pPr>
            <a:r>
              <a:rPr lang="en-US" sz="2729">
                <a:solidFill>
                  <a:srgbClr val="000000"/>
                </a:solidFill>
                <a:latin typeface="Canva Sans"/>
                <a:ea typeface="Canva Sans"/>
                <a:cs typeface="Canva Sans"/>
                <a:sym typeface="Canva Sans"/>
              </a:rPr>
              <a:t>7. Compare Pricing and Value</a:t>
            </a:r>
          </a:p>
          <a:p>
            <a:pPr algn="ctr">
              <a:lnSpc>
                <a:spcPts val="3821"/>
              </a:lnSpc>
              <a:spcBef>
                <a:spcPct val="0"/>
              </a:spcBef>
            </a:pPr>
            <a:r>
              <a:rPr lang="en-US" sz="2729">
                <a:solidFill>
                  <a:srgbClr val="000000"/>
                </a:solidFill>
                <a:latin typeface="Canva Sans"/>
                <a:ea typeface="Canva Sans"/>
                <a:cs typeface="Canva Sans"/>
                <a:sym typeface="Canva Sans"/>
              </a:rPr>
              <a:t>While cost is important, don’t base your decision solely on price. The cheapest option may lack quality, while the most expensive may not always offer the best value. Compare pricing models, packages, and what’s included in the service.</a:t>
            </a:r>
          </a:p>
          <a:p>
            <a:pPr algn="ctr">
              <a:lnSpc>
                <a:spcPts val="3821"/>
              </a:lnSpc>
              <a:spcBef>
                <a:spcPct val="0"/>
              </a:spcBef>
            </a:pPr>
            <a:r>
              <a:rPr lang="en-US" sz="2729">
                <a:solidFill>
                  <a:srgbClr val="000000"/>
                </a:solidFill>
                <a:latin typeface="Canva Sans"/>
                <a:ea typeface="Canva Sans"/>
                <a:cs typeface="Canva Sans"/>
                <a:sym typeface="Canva Sans"/>
              </a:rPr>
              <a:t>Red Flags to Watch Out For</a:t>
            </a:r>
          </a:p>
          <a:p>
            <a:pPr algn="ctr">
              <a:lnSpc>
                <a:spcPts val="3821"/>
              </a:lnSpc>
              <a:spcBef>
                <a:spcPct val="0"/>
              </a:spcBef>
            </a:pPr>
            <a:r>
              <a:rPr lang="en-US" sz="2729">
                <a:solidFill>
                  <a:srgbClr val="000000"/>
                </a:solidFill>
                <a:latin typeface="Canva Sans"/>
                <a:ea typeface="Canva Sans"/>
                <a:cs typeface="Canva Sans"/>
                <a:sym typeface="Canva Sans"/>
              </a:rPr>
              <a:t>Lack of a professional portfolio or case studies</a:t>
            </a:r>
          </a:p>
          <a:p>
            <a:pPr algn="ctr">
              <a:lnSpc>
                <a:spcPts val="3821"/>
              </a:lnSpc>
              <a:spcBef>
                <a:spcPct val="0"/>
              </a:spcBef>
            </a:pPr>
            <a:r>
              <a:rPr lang="en-US" sz="2729">
                <a:solidFill>
                  <a:srgbClr val="000000"/>
                </a:solidFill>
                <a:latin typeface="Canva Sans"/>
                <a:ea typeface="Canva Sans"/>
                <a:cs typeface="Canva Sans"/>
                <a:sym typeface="Canva Sans"/>
              </a:rPr>
              <a:t>Poor communication and delayed responses</a:t>
            </a:r>
          </a:p>
          <a:p>
            <a:pPr algn="ctr">
              <a:lnSpc>
                <a:spcPts val="3821"/>
              </a:lnSpc>
              <a:spcBef>
                <a:spcPct val="0"/>
              </a:spcBef>
            </a:pPr>
            <a:r>
              <a:rPr lang="en-US" sz="2729">
                <a:solidFill>
                  <a:srgbClr val="000000"/>
                </a:solidFill>
                <a:latin typeface="Canva Sans"/>
                <a:ea typeface="Canva Sans"/>
                <a:cs typeface="Canva Sans"/>
                <a:sym typeface="Canva Sans"/>
              </a:rPr>
              <a:t>Overpromising unrealistic results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570659"/>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No clear contract or project scope</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Selecting the ideal website design and development company demands thorough research and strategic planning. By defining your goals, reviewing portfolios, checking client feedback, and assessing technical expertise, you can find a reliable partner to build a website that enhances your business success. Investing in the right team ensures a well-optimized, visually appealing, and high-performing website that meets your business needs.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42122" t="0" r="-42122"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263095"/>
            <a:ext cx="14654999" cy="4566752"/>
          </a:xfrm>
          <a:custGeom>
            <a:avLst/>
            <a:gdLst/>
            <a:ahLst/>
            <a:cxnLst/>
            <a:rect r="r" b="b" t="t" l="l"/>
            <a:pathLst>
              <a:path h="4566752" w="14654999">
                <a:moveTo>
                  <a:pt x="0" y="0"/>
                </a:moveTo>
                <a:lnTo>
                  <a:pt x="14655000" y="0"/>
                </a:lnTo>
                <a:lnTo>
                  <a:pt x="14655000" y="4566752"/>
                </a:lnTo>
                <a:lnTo>
                  <a:pt x="0" y="4566752"/>
                </a:lnTo>
                <a:lnTo>
                  <a:pt x="0" y="0"/>
                </a:lnTo>
                <a:close/>
              </a:path>
            </a:pathLst>
          </a:custGeom>
          <a:blipFill>
            <a:blip r:embed="rId2"/>
            <a:stretch>
              <a:fillRect l="-8300" t="-6909" r="-8300" b="0"/>
            </a:stretch>
          </a:blipFill>
        </p:spPr>
      </p:sp>
      <p:sp>
        <p:nvSpPr>
          <p:cNvPr name="TextBox 3" id="3"/>
          <p:cNvSpPr txBox="true"/>
          <p:nvPr/>
        </p:nvSpPr>
        <p:spPr>
          <a:xfrm rot="0">
            <a:off x="0" y="6913606"/>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Redesign Strategies: When and How to Revamp Your Website for Better Engagement</a:t>
            </a:r>
          </a:p>
          <a:p>
            <a:pPr algn="ctr">
              <a:lnSpc>
                <a:spcPts val="4373"/>
              </a:lnSpc>
              <a:spcBef>
                <a:spcPct val="0"/>
              </a:spcBef>
            </a:pPr>
            <a:r>
              <a:rPr lang="en-US" sz="2733">
                <a:solidFill>
                  <a:srgbClr val="000000"/>
                </a:solidFill>
                <a:latin typeface="Canva Sans"/>
                <a:ea typeface="Canva Sans"/>
                <a:cs typeface="Canva Sans"/>
                <a:sym typeface="Canva Sans"/>
              </a:rPr>
              <a:t>Your website serves as the digital storefront of your business, often shaping the first impression potential customers form about your brand. A well-designed, functional, and engaging website can drive traffic, improve conversions, and enhance user experience.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347" y="309014"/>
            <a:ext cx="14551639" cy="4650319"/>
          </a:xfrm>
          <a:custGeom>
            <a:avLst/>
            <a:gdLst/>
            <a:ahLst/>
            <a:cxnLst/>
            <a:rect r="r" b="b" t="t" l="l"/>
            <a:pathLst>
              <a:path h="4650319" w="14551639">
                <a:moveTo>
                  <a:pt x="0" y="0"/>
                </a:moveTo>
                <a:lnTo>
                  <a:pt x="14551639" y="0"/>
                </a:lnTo>
                <a:lnTo>
                  <a:pt x="14551639" y="4650319"/>
                </a:lnTo>
                <a:lnTo>
                  <a:pt x="0" y="4650319"/>
                </a:lnTo>
                <a:lnTo>
                  <a:pt x="0" y="0"/>
                </a:lnTo>
                <a:close/>
              </a:path>
            </a:pathLst>
          </a:custGeom>
          <a:blipFill>
            <a:blip r:embed="rId2"/>
            <a:stretch>
              <a:fillRect l="0" t="-74094" r="0" b="-93757"/>
            </a:stretch>
          </a:blipFill>
        </p:spPr>
      </p:sp>
      <p:sp>
        <p:nvSpPr>
          <p:cNvPr name="TextBox 3" id="3"/>
          <p:cNvSpPr txBox="true"/>
          <p:nvPr/>
        </p:nvSpPr>
        <p:spPr>
          <a:xfrm rot="0">
            <a:off x="0" y="6800475"/>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However, outdated design, slow performance, and poor user experience can turn visitors away. Here’s how to determine when to revamp your website and implement effective redesign strategies to boost engagement.</a:t>
            </a:r>
          </a:p>
          <a:p>
            <a:pPr algn="ctr">
              <a:lnSpc>
                <a:spcPts val="4373"/>
              </a:lnSpc>
              <a:spcBef>
                <a:spcPct val="0"/>
              </a:spcBef>
            </a:pPr>
            <a:r>
              <a:rPr lang="en-US" sz="2733">
                <a:solidFill>
                  <a:srgbClr val="000000"/>
                </a:solidFill>
                <a:latin typeface="Canva Sans"/>
                <a:ea typeface="Canva Sans"/>
                <a:cs typeface="Canva Sans"/>
                <a:sym typeface="Canva Sans"/>
              </a:rPr>
              <a:t>When to Redesign Your Website</a:t>
            </a:r>
          </a:p>
          <a:p>
            <a:pPr algn="ctr">
              <a:lnSpc>
                <a:spcPts val="4373"/>
              </a:lnSpc>
              <a:spcBef>
                <a:spcPct val="0"/>
              </a:spcBef>
            </a:pPr>
            <a:r>
              <a:rPr lang="en-US" sz="2733">
                <a:solidFill>
                  <a:srgbClr val="000000"/>
                </a:solidFill>
                <a:latin typeface="Canva Sans"/>
                <a:ea typeface="Canva Sans"/>
                <a:cs typeface="Canva Sans"/>
                <a:sym typeface="Canva Sans"/>
              </a:rPr>
              <a:t>1. Outdated Design and User Experience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2513" y="381573"/>
            <a:ext cx="14400831" cy="4525045"/>
          </a:xfrm>
          <a:custGeom>
            <a:avLst/>
            <a:gdLst/>
            <a:ahLst/>
            <a:cxnLst/>
            <a:rect r="r" b="b" t="t" l="l"/>
            <a:pathLst>
              <a:path h="4525045" w="14400831">
                <a:moveTo>
                  <a:pt x="0" y="0"/>
                </a:moveTo>
                <a:lnTo>
                  <a:pt x="14400831" y="0"/>
                </a:lnTo>
                <a:lnTo>
                  <a:pt x="14400831" y="4525044"/>
                </a:lnTo>
                <a:lnTo>
                  <a:pt x="0" y="4525044"/>
                </a:lnTo>
                <a:lnTo>
                  <a:pt x="0" y="0"/>
                </a:lnTo>
                <a:close/>
              </a:path>
            </a:pathLst>
          </a:custGeom>
          <a:blipFill>
            <a:blip r:embed="rId2"/>
            <a:stretch>
              <a:fillRect l="0" t="-28340" r="0" b="-84156"/>
            </a:stretch>
          </a:blipFill>
        </p:spPr>
      </p:sp>
      <p:sp>
        <p:nvSpPr>
          <p:cNvPr name="TextBox 3" id="3"/>
          <p:cNvSpPr txBox="true"/>
          <p:nvPr/>
        </p:nvSpPr>
        <p:spPr>
          <a:xfrm rot="0">
            <a:off x="0" y="7352975"/>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If your website looks old-fashioned or lacks modern functionality, it may be time for a redesign. Users expect clean, mobile-friendly designs with intuitive navigation.</a:t>
            </a:r>
          </a:p>
          <a:p>
            <a:pPr algn="ctr">
              <a:lnSpc>
                <a:spcPts val="4373"/>
              </a:lnSpc>
              <a:spcBef>
                <a:spcPct val="0"/>
              </a:spcBef>
            </a:pPr>
            <a:r>
              <a:rPr lang="en-US" sz="2733">
                <a:solidFill>
                  <a:srgbClr val="000000"/>
                </a:solidFill>
                <a:latin typeface="Canva Sans"/>
                <a:ea typeface="Canva Sans"/>
                <a:cs typeface="Canva Sans"/>
                <a:sym typeface="Canva Sans"/>
              </a:rPr>
              <a:t>2. Low Engagement and High Bounce Rates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0418" y="286810"/>
            <a:ext cx="14656569" cy="5303952"/>
          </a:xfrm>
          <a:custGeom>
            <a:avLst/>
            <a:gdLst/>
            <a:ahLst/>
            <a:cxnLst/>
            <a:rect r="r" b="b" t="t" l="l"/>
            <a:pathLst>
              <a:path h="5303952" w="14656569">
                <a:moveTo>
                  <a:pt x="0" y="0"/>
                </a:moveTo>
                <a:lnTo>
                  <a:pt x="14656569" y="0"/>
                </a:lnTo>
                <a:lnTo>
                  <a:pt x="14656569" y="5303952"/>
                </a:lnTo>
                <a:lnTo>
                  <a:pt x="0" y="5303952"/>
                </a:lnTo>
                <a:lnTo>
                  <a:pt x="0" y="0"/>
                </a:lnTo>
                <a:close/>
              </a:path>
            </a:pathLst>
          </a:custGeom>
          <a:blipFill>
            <a:blip r:embed="rId2"/>
            <a:stretch>
              <a:fillRect l="0" t="-8766" r="0" b="-21464"/>
            </a:stretch>
          </a:blipFill>
        </p:spPr>
      </p:sp>
      <p:sp>
        <p:nvSpPr>
          <p:cNvPr name="TextBox 3" id="3"/>
          <p:cNvSpPr txBox="true"/>
          <p:nvPr/>
        </p:nvSpPr>
        <p:spPr>
          <a:xfrm rot="0">
            <a:off x="0" y="761607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If your analytics show high bounce rates and low engagement, your site may not be meeting users' needs. Analyzing heatmaps and user behavior can help identify problem areas.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Poor Mobile Responsiveness</a:t>
            </a:r>
          </a:p>
          <a:p>
            <a:pPr algn="ctr">
              <a:lnSpc>
                <a:spcPts val="4373"/>
              </a:lnSpc>
              <a:spcBef>
                <a:spcPct val="0"/>
              </a:spcBef>
            </a:pPr>
            <a:r>
              <a:rPr lang="en-US" sz="2733">
                <a:solidFill>
                  <a:srgbClr val="000000"/>
                </a:solidFill>
                <a:latin typeface="Canva Sans"/>
                <a:ea typeface="Canva Sans"/>
                <a:cs typeface="Canva Sans"/>
                <a:sym typeface="Canva Sans"/>
              </a:rPr>
              <a:t>With most users accessing websites via mobile devices, a non-responsive design can hurt engagement. A redesign should prioritize a mobile-first approach.</a:t>
            </a:r>
          </a:p>
          <a:p>
            <a:pPr algn="ctr">
              <a:lnSpc>
                <a:spcPts val="4373"/>
              </a:lnSpc>
              <a:spcBef>
                <a:spcPct val="0"/>
              </a:spcBef>
            </a:pPr>
            <a:r>
              <a:rPr lang="en-US" sz="2733">
                <a:solidFill>
                  <a:srgbClr val="000000"/>
                </a:solidFill>
                <a:latin typeface="Canva Sans"/>
                <a:ea typeface="Canva Sans"/>
                <a:cs typeface="Canva Sans"/>
                <a:sym typeface="Canva Sans"/>
              </a:rPr>
              <a:t>4. Slow Load Times</a:t>
            </a:r>
          </a:p>
          <a:p>
            <a:pPr algn="ctr">
              <a:lnSpc>
                <a:spcPts val="4373"/>
              </a:lnSpc>
              <a:spcBef>
                <a:spcPct val="0"/>
              </a:spcBef>
            </a:pPr>
            <a:r>
              <a:rPr lang="en-US" sz="2733">
                <a:solidFill>
                  <a:srgbClr val="000000"/>
                </a:solidFill>
                <a:latin typeface="Canva Sans"/>
                <a:ea typeface="Canva Sans"/>
                <a:cs typeface="Canva Sans"/>
                <a:sym typeface="Canva Sans"/>
              </a:rPr>
              <a:t>Slow website speed leads to higher abandonment rates. If your site takes more than a few seconds to load, a revamp with performance optimization is necessary.</a:t>
            </a:r>
          </a:p>
          <a:p>
            <a:pPr algn="ctr">
              <a:lnSpc>
                <a:spcPts val="4373"/>
              </a:lnSpc>
              <a:spcBef>
                <a:spcPct val="0"/>
              </a:spcBef>
            </a:pPr>
            <a:r>
              <a:rPr lang="en-US" sz="2733">
                <a:solidFill>
                  <a:srgbClr val="000000"/>
                </a:solidFill>
                <a:latin typeface="Canva Sans"/>
                <a:ea typeface="Canva Sans"/>
                <a:cs typeface="Canva Sans"/>
                <a:sym typeface="Canva Sans"/>
              </a:rPr>
              <a:t>5. Brand Evolution or Business Growth</a:t>
            </a:r>
          </a:p>
          <a:p>
            <a:pPr algn="ctr">
              <a:lnSpc>
                <a:spcPts val="4373"/>
              </a:lnSpc>
              <a:spcBef>
                <a:spcPct val="0"/>
              </a:spcBef>
            </a:pPr>
            <a:r>
              <a:rPr lang="en-US" sz="2733">
                <a:solidFill>
                  <a:srgbClr val="000000"/>
                </a:solidFill>
                <a:latin typeface="Canva Sans"/>
                <a:ea typeface="Canva Sans"/>
                <a:cs typeface="Canva Sans"/>
                <a:sym typeface="Canva Sans"/>
              </a:rPr>
              <a:t>If your business has rebranded, expanded services, or shifted focus, your website should reflect those changes. A redesign ensures your online presence aligns with your current business strategy.</a:t>
            </a:r>
          </a:p>
          <a:p>
            <a:pPr algn="ctr">
              <a:lnSpc>
                <a:spcPts val="4373"/>
              </a:lnSpc>
              <a:spcBef>
                <a:spcPct val="0"/>
              </a:spcBef>
            </a:pPr>
            <a:r>
              <a:rPr lang="en-US" sz="2733">
                <a:solidFill>
                  <a:srgbClr val="000000"/>
                </a:solidFill>
                <a:latin typeface="Canva Sans"/>
                <a:ea typeface="Canva Sans"/>
                <a:cs typeface="Canva Sans"/>
                <a:sym typeface="Canva Sans"/>
              </a:rPr>
              <a:t>6. SEO and Conversion Rate Issues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If your site isn't ranking well on search engines or converting visitors into customers, a redesign focusing on SEO best practices and better conversion funnels can help.</a:t>
            </a:r>
          </a:p>
          <a:p>
            <a:pPr algn="ctr">
              <a:lnSpc>
                <a:spcPts val="4373"/>
              </a:lnSpc>
              <a:spcBef>
                <a:spcPct val="0"/>
              </a:spcBef>
            </a:pPr>
            <a:r>
              <a:rPr lang="en-US" sz="2733">
                <a:solidFill>
                  <a:srgbClr val="000000"/>
                </a:solidFill>
                <a:latin typeface="Canva Sans"/>
                <a:ea typeface="Canva Sans"/>
                <a:cs typeface="Canva Sans"/>
                <a:sym typeface="Canva Sans"/>
              </a:rPr>
              <a:t>How to Revamp Your Website Effectively</a:t>
            </a:r>
          </a:p>
          <a:p>
            <a:pPr algn="ctr">
              <a:lnSpc>
                <a:spcPts val="4373"/>
              </a:lnSpc>
              <a:spcBef>
                <a:spcPct val="0"/>
              </a:spcBef>
            </a:pPr>
            <a:r>
              <a:rPr lang="en-US" sz="2733">
                <a:solidFill>
                  <a:srgbClr val="000000"/>
                </a:solidFill>
                <a:latin typeface="Canva Sans"/>
                <a:ea typeface="Canva Sans"/>
                <a:cs typeface="Canva Sans"/>
                <a:sym typeface="Canva Sans"/>
              </a:rPr>
              <a:t>1. Define Goals and Objectives</a:t>
            </a:r>
          </a:p>
          <a:p>
            <a:pPr algn="ctr">
              <a:lnSpc>
                <a:spcPts val="4373"/>
              </a:lnSpc>
              <a:spcBef>
                <a:spcPct val="0"/>
              </a:spcBef>
            </a:pPr>
            <a:r>
              <a:rPr lang="en-US" sz="2733">
                <a:solidFill>
                  <a:srgbClr val="000000"/>
                </a:solidFill>
                <a:latin typeface="Canva Sans"/>
                <a:ea typeface="Canva Sans"/>
                <a:cs typeface="Canva Sans"/>
                <a:sym typeface="Canva Sans"/>
              </a:rPr>
              <a:t>Start by identifying what you want to achieve with the redesign. Common goals include improving user experience, increasing conversions, enhancing SEO, and updating branding.</a:t>
            </a:r>
          </a:p>
          <a:p>
            <a:pPr algn="ctr">
              <a:lnSpc>
                <a:spcPts val="4373"/>
              </a:lnSpc>
              <a:spcBef>
                <a:spcPct val="0"/>
              </a:spcBef>
            </a:pPr>
            <a:r>
              <a:rPr lang="en-US" sz="2733">
                <a:solidFill>
                  <a:srgbClr val="000000"/>
                </a:solidFill>
                <a:latin typeface="Canva Sans"/>
                <a:ea typeface="Canva Sans"/>
                <a:cs typeface="Canva Sans"/>
                <a:sym typeface="Canva Sans"/>
              </a:rPr>
              <a:t>2. Analyze Current Performance</a:t>
            </a:r>
          </a:p>
          <a:p>
            <a:pPr algn="ctr">
              <a:lnSpc>
                <a:spcPts val="4373"/>
              </a:lnSpc>
              <a:spcBef>
                <a:spcPct val="0"/>
              </a:spcBef>
            </a:pPr>
            <a:r>
              <a:rPr lang="en-US" sz="2733">
                <a:solidFill>
                  <a:srgbClr val="000000"/>
                </a:solidFill>
                <a:latin typeface="Canva Sans"/>
                <a:ea typeface="Canva Sans"/>
                <a:cs typeface="Canva Sans"/>
                <a:sym typeface="Canva Sans"/>
              </a:rPr>
              <a:t>Use tools like Google Analytics, heatmaps, and user feedback to understand what works and what needs improvement.</a:t>
            </a:r>
          </a:p>
          <a:p>
            <a:pPr algn="ctr">
              <a:lnSpc>
                <a:spcPts val="4373"/>
              </a:lnSpc>
              <a:spcBef>
                <a:spcPct val="0"/>
              </a:spcBef>
            </a:pPr>
            <a:r>
              <a:rPr lang="en-US" sz="2733">
                <a:solidFill>
                  <a:srgbClr val="000000"/>
                </a:solidFill>
                <a:latin typeface="Canva Sans"/>
                <a:ea typeface="Canva Sans"/>
                <a:cs typeface="Canva Sans"/>
                <a:sym typeface="Canva Sans"/>
              </a:rPr>
              <a:t>3. Optimize for User Experience (UX)</a:t>
            </a:r>
          </a:p>
          <a:p>
            <a:pPr algn="ctr">
              <a:lnSpc>
                <a:spcPts val="4373"/>
              </a:lnSpc>
              <a:spcBef>
                <a:spcPct val="0"/>
              </a:spcBef>
            </a:pPr>
            <a:r>
              <a:rPr lang="en-US" sz="2733">
                <a:solidFill>
                  <a:srgbClr val="000000"/>
                </a:solidFill>
                <a:latin typeface="Canva Sans"/>
                <a:ea typeface="Canva Sans"/>
                <a:cs typeface="Canva Sans"/>
                <a:sym typeface="Canva Sans"/>
              </a:rPr>
              <a:t>A seamless, intuitive user experience is crucial for engagement. Focus 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666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Simplified navigation</a:t>
            </a:r>
          </a:p>
          <a:p>
            <a:pPr algn="ctr">
              <a:lnSpc>
                <a:spcPts val="4373"/>
              </a:lnSpc>
              <a:spcBef>
                <a:spcPct val="0"/>
              </a:spcBef>
            </a:pPr>
            <a:r>
              <a:rPr lang="en-US" sz="2733">
                <a:solidFill>
                  <a:srgbClr val="000000"/>
                </a:solidFill>
                <a:latin typeface="Canva Sans"/>
                <a:ea typeface="Canva Sans"/>
                <a:cs typeface="Canva Sans"/>
                <a:sym typeface="Canva Sans"/>
              </a:rPr>
              <a:t>Clear call-to-action buttons</a:t>
            </a:r>
          </a:p>
          <a:p>
            <a:pPr algn="ctr">
              <a:lnSpc>
                <a:spcPts val="4373"/>
              </a:lnSpc>
              <a:spcBef>
                <a:spcPct val="0"/>
              </a:spcBef>
            </a:pPr>
            <a:r>
              <a:rPr lang="en-US" sz="2733">
                <a:solidFill>
                  <a:srgbClr val="000000"/>
                </a:solidFill>
                <a:latin typeface="Canva Sans"/>
                <a:ea typeface="Canva Sans"/>
                <a:cs typeface="Canva Sans"/>
                <a:sym typeface="Canva Sans"/>
              </a:rPr>
              <a:t>Visually appealing layout</a:t>
            </a:r>
          </a:p>
          <a:p>
            <a:pPr algn="ctr">
              <a:lnSpc>
                <a:spcPts val="4373"/>
              </a:lnSpc>
              <a:spcBef>
                <a:spcPct val="0"/>
              </a:spcBef>
            </a:pPr>
            <a:r>
              <a:rPr lang="en-US" sz="2733">
                <a:solidFill>
                  <a:srgbClr val="000000"/>
                </a:solidFill>
                <a:latin typeface="Canva Sans"/>
                <a:ea typeface="Canva Sans"/>
                <a:cs typeface="Canva Sans"/>
                <a:sym typeface="Canva Sans"/>
              </a:rPr>
              <a:t>Accessible and inclusive design</a:t>
            </a:r>
          </a:p>
          <a:p>
            <a:pPr algn="ctr">
              <a:lnSpc>
                <a:spcPts val="4373"/>
              </a:lnSpc>
              <a:spcBef>
                <a:spcPct val="0"/>
              </a:spcBef>
            </a:pPr>
            <a:r>
              <a:rPr lang="en-US" sz="2733">
                <a:solidFill>
                  <a:srgbClr val="000000"/>
                </a:solidFill>
                <a:latin typeface="Canva Sans"/>
                <a:ea typeface="Canva Sans"/>
                <a:cs typeface="Canva Sans"/>
                <a:sym typeface="Canva Sans"/>
              </a:rPr>
              <a:t>4. Implement a Mobile-First Approach</a:t>
            </a:r>
          </a:p>
          <a:p>
            <a:pPr algn="ctr">
              <a:lnSpc>
                <a:spcPts val="4373"/>
              </a:lnSpc>
              <a:spcBef>
                <a:spcPct val="0"/>
              </a:spcBef>
            </a:pPr>
            <a:r>
              <a:rPr lang="en-US" sz="2733">
                <a:solidFill>
                  <a:srgbClr val="000000"/>
                </a:solidFill>
                <a:latin typeface="Canva Sans"/>
                <a:ea typeface="Canva Sans"/>
                <a:cs typeface="Canva Sans"/>
                <a:sym typeface="Canva Sans"/>
              </a:rPr>
              <a:t>Since mobile traffic dominates, ensure your website is fully responsive and performs well on all devices.</a:t>
            </a:r>
          </a:p>
          <a:p>
            <a:pPr algn="ctr">
              <a:lnSpc>
                <a:spcPts val="4373"/>
              </a:lnSpc>
              <a:spcBef>
                <a:spcPct val="0"/>
              </a:spcBef>
            </a:pPr>
            <a:r>
              <a:rPr lang="en-US" sz="2733">
                <a:solidFill>
                  <a:srgbClr val="000000"/>
                </a:solidFill>
                <a:latin typeface="Canva Sans"/>
                <a:ea typeface="Canva Sans"/>
                <a:cs typeface="Canva Sans"/>
                <a:sym typeface="Canva Sans"/>
              </a:rPr>
              <a:t>5. Improve Load Speed and Performance</a:t>
            </a:r>
          </a:p>
          <a:p>
            <a:pPr algn="ctr">
              <a:lnSpc>
                <a:spcPts val="4373"/>
              </a:lnSpc>
              <a:spcBef>
                <a:spcPct val="0"/>
              </a:spcBef>
            </a:pPr>
            <a:r>
              <a:rPr lang="en-US" sz="2733">
                <a:solidFill>
                  <a:srgbClr val="000000"/>
                </a:solidFill>
                <a:latin typeface="Canva Sans"/>
                <a:ea typeface="Canva Sans"/>
                <a:cs typeface="Canva Sans"/>
                <a:sym typeface="Canva Sans"/>
              </a:rPr>
              <a:t>Optimize images, use caching, and leverage a content delivery network (CDN) to enhance site speed.</a:t>
            </a:r>
          </a:p>
          <a:p>
            <a:pPr algn="ctr">
              <a:lnSpc>
                <a:spcPts val="4373"/>
              </a:lnSpc>
              <a:spcBef>
                <a:spcPct val="0"/>
              </a:spcBef>
            </a:pPr>
            <a:r>
              <a:rPr lang="en-US" sz="2733">
                <a:solidFill>
                  <a:srgbClr val="000000"/>
                </a:solidFill>
                <a:latin typeface="Canva Sans"/>
                <a:ea typeface="Canva Sans"/>
                <a:cs typeface="Canva Sans"/>
                <a:sym typeface="Canva Sans"/>
              </a:rPr>
              <a:t>6. Enhance SEO and Content Strategy</a:t>
            </a:r>
          </a:p>
          <a:p>
            <a:pPr algn="ctr">
              <a:lnSpc>
                <a:spcPts val="4373"/>
              </a:lnSpc>
              <a:spcBef>
                <a:spcPct val="0"/>
              </a:spcBef>
            </a:pPr>
            <a:r>
              <a:rPr lang="en-US" sz="2733">
                <a:solidFill>
                  <a:srgbClr val="000000"/>
                </a:solidFill>
                <a:latin typeface="Canva Sans"/>
                <a:ea typeface="Canva Sans"/>
                <a:cs typeface="Canva Sans"/>
                <a:sym typeface="Canva Sans"/>
              </a:rPr>
              <a:t>Use keyword research to optimize content.</a:t>
            </a:r>
          </a:p>
          <a:p>
            <a:pPr algn="ctr">
              <a:lnSpc>
                <a:spcPts val="4373"/>
              </a:lnSpc>
              <a:spcBef>
                <a:spcPct val="0"/>
              </a:spcBef>
            </a:pPr>
            <a:r>
              <a:rPr lang="en-US" sz="2733">
                <a:solidFill>
                  <a:srgbClr val="000000"/>
                </a:solidFill>
                <a:latin typeface="Canva Sans"/>
                <a:ea typeface="Canva Sans"/>
                <a:cs typeface="Canva Sans"/>
                <a:sym typeface="Canva Sans"/>
              </a:rPr>
              <a:t>Improve metadata and internal linking.</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0798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Regularly update high-quality, relevant content to boost engagement and rankings.</a:t>
            </a:r>
          </a:p>
          <a:p>
            <a:pPr algn="ctr">
              <a:lnSpc>
                <a:spcPts val="4373"/>
              </a:lnSpc>
              <a:spcBef>
                <a:spcPct val="0"/>
              </a:spcBef>
            </a:pPr>
            <a:r>
              <a:rPr lang="en-US" sz="2733">
                <a:solidFill>
                  <a:srgbClr val="000000"/>
                </a:solidFill>
                <a:latin typeface="Canva Sans"/>
                <a:ea typeface="Canva Sans"/>
                <a:cs typeface="Canva Sans"/>
                <a:sym typeface="Canva Sans"/>
              </a:rPr>
              <a:t>7. Test and Gather Feedback</a:t>
            </a:r>
          </a:p>
          <a:p>
            <a:pPr algn="ctr">
              <a:lnSpc>
                <a:spcPts val="4373"/>
              </a:lnSpc>
              <a:spcBef>
                <a:spcPct val="0"/>
              </a:spcBef>
            </a:pPr>
            <a:r>
              <a:rPr lang="en-US" sz="2733">
                <a:solidFill>
                  <a:srgbClr val="000000"/>
                </a:solidFill>
                <a:latin typeface="Canva Sans"/>
                <a:ea typeface="Canva Sans"/>
                <a:cs typeface="Canva Sans"/>
                <a:sym typeface="Canva Sans"/>
              </a:rPr>
              <a:t>Before launching the new design, conduct usability testing and gather feedback to refine the user experience.</a:t>
            </a:r>
          </a:p>
          <a:p>
            <a:pPr algn="ctr">
              <a:lnSpc>
                <a:spcPts val="4373"/>
              </a:lnSpc>
              <a:spcBef>
                <a:spcPct val="0"/>
              </a:spcBef>
            </a:pPr>
            <a:r>
              <a:rPr lang="en-US" sz="2733">
                <a:solidFill>
                  <a:srgbClr val="000000"/>
                </a:solidFill>
                <a:latin typeface="Canva Sans"/>
                <a:ea typeface="Canva Sans"/>
                <a:cs typeface="Canva Sans"/>
                <a:sym typeface="Canva Sans"/>
              </a:rPr>
              <a:t>8. Monitor and Iterate</a:t>
            </a:r>
          </a:p>
          <a:p>
            <a:pPr algn="ctr">
              <a:lnSpc>
                <a:spcPts val="4373"/>
              </a:lnSpc>
              <a:spcBef>
                <a:spcPct val="0"/>
              </a:spcBef>
            </a:pPr>
            <a:r>
              <a:rPr lang="en-US" sz="2733">
                <a:solidFill>
                  <a:srgbClr val="000000"/>
                </a:solidFill>
                <a:latin typeface="Canva Sans"/>
                <a:ea typeface="Canva Sans"/>
                <a:cs typeface="Canva Sans"/>
                <a:sym typeface="Canva Sans"/>
              </a:rPr>
              <a:t>A website redesign is not a one-time task. Continuously analyze performance metrics and make improvements based on user behavior and feedback.</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 website redesign can significantly enhance user engagement, improve SEO rankings, and drive conversions. By identifying when a revamp is necessary and following a strategic approach, you can create a website that meets modern standards and keeps visitors engaged. Regular updates and continuous improvements ensure long-term success.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DAGgHWRP3a8</dc:identifier>
  <dcterms:modified xsi:type="dcterms:W3CDTF">2011-08-01T06:04:30Z</dcterms:modified>
  <cp:revision>1</cp:revision>
  <dc:title>Website Redesign Strategies: When and How to Revamp Your Website for Better Engagement</dc:title>
</cp:coreProperties>
</file>