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Abril Fatface" charset="1" panose="02000503000000020003"/>
      <p:regular r:id="rId12"/>
    </p:embeddedFont>
    <p:embeddedFont>
      <p:font typeface="Helvetica World Bold" charset="1" panose="020B0800040000020004"/>
      <p:regular r:id="rId13"/>
    </p:embeddedFont>
    <p:embeddedFont>
      <p:font typeface="TT Interphases" charset="1" panose="02000503020000020004"/>
      <p:regular r:id="rId14"/>
    </p:embeddedFont>
    <p:embeddedFont>
      <p:font typeface="Canva Sans" charset="1" panose="020B0503030501040103"/>
      <p:regular r:id="rId15"/>
    </p:embeddedFont>
    <p:embeddedFont>
      <p:font typeface="Helvetica World" charset="1" panose="020B0500040000020004"/>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https://www.edufirst.com.sg/physics-n-o-levels.html"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https://www.edufirst.com.sg/our-locations/tampines-2"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https://www.edufirst.com.sg/our-locations/hougang1" TargetMode="External" Type="http://schemas.openxmlformats.org/officeDocument/2006/relationships/hyperlink"/><Relationship Id="rId4" Target="https://www.edufirst.com.sg/our-locations/hougang1"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824272" y="0"/>
            <a:ext cx="3463728" cy="10518961"/>
            <a:chOff x="0" y="0"/>
            <a:chExt cx="505616" cy="1535500"/>
          </a:xfrm>
        </p:grpSpPr>
        <p:sp>
          <p:nvSpPr>
            <p:cNvPr name="Freeform 3" id="3"/>
            <p:cNvSpPr/>
            <p:nvPr/>
          </p:nvSpPr>
          <p:spPr>
            <a:xfrm flipH="false" flipV="false" rot="0">
              <a:off x="0" y="0"/>
              <a:ext cx="505616" cy="1535500"/>
            </a:xfrm>
            <a:custGeom>
              <a:avLst/>
              <a:gdLst/>
              <a:ahLst/>
              <a:cxnLst/>
              <a:rect r="r" b="b" t="t" l="l"/>
              <a:pathLst>
                <a:path h="1535500" w="505616">
                  <a:moveTo>
                    <a:pt x="0" y="0"/>
                  </a:moveTo>
                  <a:lnTo>
                    <a:pt x="505616" y="0"/>
                  </a:lnTo>
                  <a:lnTo>
                    <a:pt x="505616" y="1535500"/>
                  </a:lnTo>
                  <a:lnTo>
                    <a:pt x="0" y="1535500"/>
                  </a:lnTo>
                  <a:close/>
                </a:path>
              </a:pathLst>
            </a:custGeom>
            <a:solidFill>
              <a:srgbClr val="EF6137"/>
            </a:solidFill>
          </p:spPr>
        </p:sp>
        <p:sp>
          <p:nvSpPr>
            <p:cNvPr name="TextBox 4" id="4"/>
            <p:cNvSpPr txBox="true"/>
            <p:nvPr/>
          </p:nvSpPr>
          <p:spPr>
            <a:xfrm>
              <a:off x="0" y="-38100"/>
              <a:ext cx="505616" cy="1573600"/>
            </a:xfrm>
            <a:prstGeom prst="rect">
              <a:avLst/>
            </a:prstGeom>
          </p:spPr>
          <p:txBody>
            <a:bodyPr anchor="ctr" rtlCol="false" tIns="50800" lIns="50800" bIns="50800" rIns="50800"/>
            <a:lstStyle/>
            <a:p>
              <a:pPr algn="ctr">
                <a:lnSpc>
                  <a:spcPts val="2520"/>
                </a:lnSpc>
              </a:pPr>
            </a:p>
          </p:txBody>
        </p:sp>
      </p:grpSp>
      <p:sp>
        <p:nvSpPr>
          <p:cNvPr name="TextBox 5" id="5"/>
          <p:cNvSpPr txBox="true"/>
          <p:nvPr/>
        </p:nvSpPr>
        <p:spPr>
          <a:xfrm rot="0">
            <a:off x="861785" y="4502058"/>
            <a:ext cx="13427095" cy="2170688"/>
          </a:xfrm>
          <a:prstGeom prst="rect">
            <a:avLst/>
          </a:prstGeom>
        </p:spPr>
        <p:txBody>
          <a:bodyPr anchor="t" rtlCol="false" tIns="0" lIns="0" bIns="0" rIns="0">
            <a:spAutoFit/>
          </a:bodyPr>
          <a:lstStyle/>
          <a:p>
            <a:pPr algn="l">
              <a:lnSpc>
                <a:spcPts val="8582"/>
              </a:lnSpc>
            </a:pPr>
            <a:r>
              <a:rPr lang="en-US" sz="7335" spc="447">
                <a:solidFill>
                  <a:srgbClr val="EF6137"/>
                </a:solidFill>
                <a:latin typeface="Abril Fatface"/>
                <a:ea typeface="Abril Fatface"/>
                <a:cs typeface="Abril Fatface"/>
                <a:sym typeface="Abril Fatface"/>
              </a:rPr>
              <a:t>Boost Your Confidence with the Help of Physics Tuition</a:t>
            </a:r>
          </a:p>
        </p:txBody>
      </p:sp>
      <p:sp>
        <p:nvSpPr>
          <p:cNvPr name="Freeform 6" id="6"/>
          <p:cNvSpPr/>
          <p:nvPr/>
        </p:nvSpPr>
        <p:spPr>
          <a:xfrm flipH="false" flipV="false" rot="0">
            <a:off x="3991821" y="0"/>
            <a:ext cx="10304359" cy="2001424"/>
          </a:xfrm>
          <a:custGeom>
            <a:avLst/>
            <a:gdLst/>
            <a:ahLst/>
            <a:cxnLst/>
            <a:rect r="r" b="b" t="t" l="l"/>
            <a:pathLst>
              <a:path h="2001424" w="10304359">
                <a:moveTo>
                  <a:pt x="0" y="0"/>
                </a:moveTo>
                <a:lnTo>
                  <a:pt x="10304358" y="0"/>
                </a:lnTo>
                <a:lnTo>
                  <a:pt x="10304358" y="2001424"/>
                </a:lnTo>
                <a:lnTo>
                  <a:pt x="0" y="2001424"/>
                </a:lnTo>
                <a:lnTo>
                  <a:pt x="0" y="0"/>
                </a:lnTo>
                <a:close/>
              </a:path>
            </a:pathLst>
          </a:custGeom>
          <a:blipFill>
            <a:blip r:embed="rId2"/>
            <a:stretch>
              <a:fillRect l="0" t="0" r="0" b="0"/>
            </a:stretch>
          </a:blipFill>
        </p:spPr>
      </p:sp>
      <p:sp>
        <p:nvSpPr>
          <p:cNvPr name="TextBox 7" id="7"/>
          <p:cNvSpPr txBox="true"/>
          <p:nvPr/>
        </p:nvSpPr>
        <p:spPr>
          <a:xfrm rot="0">
            <a:off x="1854661" y="7529480"/>
            <a:ext cx="11441344" cy="726998"/>
          </a:xfrm>
          <a:prstGeom prst="rect">
            <a:avLst/>
          </a:prstGeom>
        </p:spPr>
        <p:txBody>
          <a:bodyPr anchor="t" rtlCol="false" tIns="0" lIns="0" bIns="0" rIns="0">
            <a:spAutoFit/>
          </a:bodyPr>
          <a:lstStyle/>
          <a:p>
            <a:pPr algn="ctr">
              <a:lnSpc>
                <a:spcPts val="6035"/>
              </a:lnSpc>
            </a:pPr>
            <a:r>
              <a:rPr lang="en-US" sz="4572" spc="278">
                <a:solidFill>
                  <a:srgbClr val="121212"/>
                </a:solidFill>
                <a:latin typeface="Abril Fatface"/>
                <a:ea typeface="Abril Fatface"/>
                <a:cs typeface="Abril Fatface"/>
                <a:sym typeface="Abril Fatface"/>
              </a:rPr>
              <a:t>Welcome to EduFirst Learning Centre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223313" y="5181013"/>
            <a:ext cx="7227813" cy="4485859"/>
            <a:chOff x="0" y="0"/>
            <a:chExt cx="9637083" cy="5981145"/>
          </a:xfrm>
        </p:grpSpPr>
        <p:pic>
          <p:nvPicPr>
            <p:cNvPr name="Picture 3" id="3"/>
            <p:cNvPicPr>
              <a:picLocks noChangeAspect="true"/>
            </p:cNvPicPr>
            <p:nvPr/>
          </p:nvPicPr>
          <p:blipFill>
            <a:blip r:embed="rId2"/>
            <a:srcRect l="0" t="37412" r="0" b="17125"/>
            <a:stretch>
              <a:fillRect/>
            </a:stretch>
          </p:blipFill>
          <p:spPr>
            <a:xfrm flipH="false" flipV="false">
              <a:off x="0" y="0"/>
              <a:ext cx="9637083" cy="5981145"/>
            </a:xfrm>
            <a:prstGeom prst="rect">
              <a:avLst/>
            </a:prstGeom>
          </p:spPr>
        </p:pic>
      </p:grpSp>
      <p:sp>
        <p:nvSpPr>
          <p:cNvPr name="AutoShape 4" id="4"/>
          <p:cNvSpPr/>
          <p:nvPr/>
        </p:nvSpPr>
        <p:spPr>
          <a:xfrm>
            <a:off x="975682" y="5181013"/>
            <a:ext cx="17022491" cy="0"/>
          </a:xfrm>
          <a:prstGeom prst="line">
            <a:avLst/>
          </a:prstGeom>
          <a:ln cap="flat" w="19050">
            <a:solidFill>
              <a:srgbClr val="121212"/>
            </a:solidFill>
            <a:prstDash val="solid"/>
            <a:headEnd type="none" len="sm" w="sm"/>
            <a:tailEnd type="none" len="sm" w="sm"/>
          </a:ln>
        </p:spPr>
      </p:sp>
      <p:grpSp>
        <p:nvGrpSpPr>
          <p:cNvPr name="Group 5" id="5"/>
          <p:cNvGrpSpPr/>
          <p:nvPr/>
        </p:nvGrpSpPr>
        <p:grpSpPr>
          <a:xfrm rot="0">
            <a:off x="0" y="5181013"/>
            <a:ext cx="2223313" cy="4485859"/>
            <a:chOff x="0" y="0"/>
            <a:chExt cx="378092" cy="762856"/>
          </a:xfrm>
        </p:grpSpPr>
        <p:sp>
          <p:nvSpPr>
            <p:cNvPr name="Freeform 6" id="6"/>
            <p:cNvSpPr/>
            <p:nvPr/>
          </p:nvSpPr>
          <p:spPr>
            <a:xfrm flipH="false" flipV="false" rot="0">
              <a:off x="0" y="0"/>
              <a:ext cx="378092" cy="762856"/>
            </a:xfrm>
            <a:custGeom>
              <a:avLst/>
              <a:gdLst/>
              <a:ahLst/>
              <a:cxnLst/>
              <a:rect r="r" b="b" t="t" l="l"/>
              <a:pathLst>
                <a:path h="762856" w="378092">
                  <a:moveTo>
                    <a:pt x="0" y="0"/>
                  </a:moveTo>
                  <a:lnTo>
                    <a:pt x="378092" y="0"/>
                  </a:lnTo>
                  <a:lnTo>
                    <a:pt x="378092" y="762856"/>
                  </a:lnTo>
                  <a:lnTo>
                    <a:pt x="0" y="762856"/>
                  </a:lnTo>
                  <a:close/>
                </a:path>
              </a:pathLst>
            </a:custGeom>
            <a:solidFill>
              <a:srgbClr val="EF6137"/>
            </a:solidFill>
          </p:spPr>
        </p:sp>
        <p:sp>
          <p:nvSpPr>
            <p:cNvPr name="TextBox 7" id="7"/>
            <p:cNvSpPr txBox="true"/>
            <p:nvPr/>
          </p:nvSpPr>
          <p:spPr>
            <a:xfrm>
              <a:off x="0" y="-38100"/>
              <a:ext cx="378092" cy="800956"/>
            </a:xfrm>
            <a:prstGeom prst="rect">
              <a:avLst/>
            </a:prstGeom>
          </p:spPr>
          <p:txBody>
            <a:bodyPr anchor="ctr" rtlCol="false" tIns="50800" lIns="50800" bIns="50800" rIns="50800"/>
            <a:lstStyle/>
            <a:p>
              <a:pPr algn="ctr">
                <a:lnSpc>
                  <a:spcPts val="2520"/>
                </a:lnSpc>
              </a:pPr>
            </a:p>
          </p:txBody>
        </p:sp>
      </p:grpSp>
      <p:sp>
        <p:nvSpPr>
          <p:cNvPr name="TextBox 8" id="8"/>
          <p:cNvSpPr txBox="true"/>
          <p:nvPr/>
        </p:nvSpPr>
        <p:spPr>
          <a:xfrm rot="0">
            <a:off x="10220343" y="5439984"/>
            <a:ext cx="7334052" cy="540922"/>
          </a:xfrm>
          <a:prstGeom prst="rect">
            <a:avLst/>
          </a:prstGeom>
        </p:spPr>
        <p:txBody>
          <a:bodyPr anchor="t" rtlCol="false" tIns="0" lIns="0" bIns="0" rIns="0">
            <a:spAutoFit/>
          </a:bodyPr>
          <a:lstStyle/>
          <a:p>
            <a:pPr algn="l" marL="711268" indent="-355634" lvl="1">
              <a:lnSpc>
                <a:spcPts val="3953"/>
              </a:lnSpc>
              <a:buAutoNum type="arabicPeriod" startAt="1"/>
            </a:pPr>
            <a:r>
              <a:rPr lang="en-US" b="true" sz="3294" spc="-98">
                <a:solidFill>
                  <a:srgbClr val="121212"/>
                </a:solidFill>
                <a:latin typeface="Helvetica World Bold"/>
                <a:ea typeface="Helvetica World Bold"/>
                <a:cs typeface="Helvetica World Bold"/>
                <a:sym typeface="Helvetica World Bold"/>
              </a:rPr>
              <a:t>Small Gro</a:t>
            </a:r>
            <a:r>
              <a:rPr lang="en-US" b="true" sz="3294" spc="-98">
                <a:solidFill>
                  <a:srgbClr val="121212"/>
                </a:solidFill>
                <a:latin typeface="Helvetica World Bold"/>
                <a:ea typeface="Helvetica World Bold"/>
                <a:cs typeface="Helvetica World Bold"/>
                <a:sym typeface="Helvetica World Bold"/>
              </a:rPr>
              <a:t>ups Mean More Attention</a:t>
            </a:r>
          </a:p>
        </p:txBody>
      </p:sp>
      <p:sp>
        <p:nvSpPr>
          <p:cNvPr name="TextBox 9" id="9"/>
          <p:cNvSpPr txBox="true"/>
          <p:nvPr/>
        </p:nvSpPr>
        <p:spPr>
          <a:xfrm rot="0">
            <a:off x="10866150" y="6200724"/>
            <a:ext cx="6688245" cy="3466148"/>
          </a:xfrm>
          <a:prstGeom prst="rect">
            <a:avLst/>
          </a:prstGeom>
        </p:spPr>
        <p:txBody>
          <a:bodyPr anchor="t" rtlCol="false" tIns="0" lIns="0" bIns="0" rIns="0">
            <a:spAutoFit/>
          </a:bodyPr>
          <a:lstStyle/>
          <a:p>
            <a:pPr algn="just">
              <a:lnSpc>
                <a:spcPts val="3937"/>
              </a:lnSpc>
            </a:pPr>
            <a:r>
              <a:rPr lang="en-US" sz="3150" spc="-94">
                <a:solidFill>
                  <a:srgbClr val="121212"/>
                </a:solidFill>
                <a:latin typeface="TT Interphases"/>
                <a:ea typeface="TT Interphases"/>
                <a:cs typeface="TT Interphases"/>
                <a:sym typeface="TT Interphases"/>
              </a:rPr>
              <a:t>The number of students reading in a tuition center is not large. It is unlike schools where many students read at the same time. In any tuition center, the teachers will remember every student easily. They can do it by seeing their faces. </a:t>
            </a:r>
          </a:p>
        </p:txBody>
      </p:sp>
      <p:sp>
        <p:nvSpPr>
          <p:cNvPr name="TextBox 10" id="10"/>
          <p:cNvSpPr txBox="true"/>
          <p:nvPr/>
        </p:nvSpPr>
        <p:spPr>
          <a:xfrm rot="0">
            <a:off x="3127146" y="479888"/>
            <a:ext cx="12033707" cy="634777"/>
          </a:xfrm>
          <a:prstGeom prst="rect">
            <a:avLst/>
          </a:prstGeom>
        </p:spPr>
        <p:txBody>
          <a:bodyPr anchor="t" rtlCol="false" tIns="0" lIns="0" bIns="0" rIns="0">
            <a:spAutoFit/>
          </a:bodyPr>
          <a:lstStyle/>
          <a:p>
            <a:pPr algn="l">
              <a:lnSpc>
                <a:spcPts val="5165"/>
              </a:lnSpc>
            </a:pPr>
            <a:r>
              <a:rPr lang="en-US" sz="4304" spc="-129" b="true">
                <a:solidFill>
                  <a:srgbClr val="121212"/>
                </a:solidFill>
                <a:latin typeface="Helvetica World Bold"/>
                <a:ea typeface="Helvetica World Bold"/>
                <a:cs typeface="Helvetica World Bold"/>
                <a:sym typeface="Helvetica World Bold"/>
              </a:rPr>
              <a:t>Use Physi</a:t>
            </a:r>
            <a:r>
              <a:rPr lang="en-US" b="true" sz="4304" spc="-129">
                <a:solidFill>
                  <a:srgbClr val="121212"/>
                </a:solidFill>
                <a:latin typeface="Helvetica World Bold"/>
                <a:ea typeface="Helvetica World Bold"/>
                <a:cs typeface="Helvetica World Bold"/>
                <a:sym typeface="Helvetica World Bold"/>
              </a:rPr>
              <a:t>cs Tuition to Increase Your Confidence</a:t>
            </a:r>
          </a:p>
        </p:txBody>
      </p:sp>
      <p:sp>
        <p:nvSpPr>
          <p:cNvPr name="TextBox 11" id="11"/>
          <p:cNvSpPr txBox="true"/>
          <p:nvPr/>
        </p:nvSpPr>
        <p:spPr>
          <a:xfrm rot="0">
            <a:off x="1152864" y="1372776"/>
            <a:ext cx="15982273" cy="3016818"/>
          </a:xfrm>
          <a:prstGeom prst="rect">
            <a:avLst/>
          </a:prstGeom>
        </p:spPr>
        <p:txBody>
          <a:bodyPr anchor="t" rtlCol="false" tIns="0" lIns="0" bIns="0" rIns="0">
            <a:spAutoFit/>
          </a:bodyPr>
          <a:lstStyle/>
          <a:p>
            <a:pPr algn="just">
              <a:lnSpc>
                <a:spcPts val="4860"/>
              </a:lnSpc>
            </a:pPr>
            <a:r>
              <a:rPr lang="en-US" sz="3096" spc="-92">
                <a:solidFill>
                  <a:srgbClr val="121212"/>
                </a:solidFill>
                <a:latin typeface="TT Interphases"/>
                <a:ea typeface="TT Interphases"/>
                <a:cs typeface="TT Interphases"/>
                <a:sym typeface="TT Interphases"/>
              </a:rPr>
              <a:t>One might find it quite difficult to learn physics. Many students lose confidence while attending classes. However, a tuition center can change this. It provides regular practice for the students. One will also receive personal help while learning at one’s own pace. Teachers will rectify mistakes made by the students. The students will learn difficult physics topics flawlessly. Here, we have mentioned how a </a:t>
            </a:r>
            <a:r>
              <a:rPr lang="en-US" sz="3096" spc="-92" u="sng">
                <a:solidFill>
                  <a:srgbClr val="121212"/>
                </a:solidFill>
                <a:latin typeface="TT Interphases"/>
                <a:ea typeface="TT Interphases"/>
                <a:cs typeface="TT Interphases"/>
                <a:sym typeface="TT Interphases"/>
                <a:hlinkClick r:id="rId3" tooltip="https://www.edufirst.com.sg/physics-n-o-levels.html"/>
              </a:rPr>
              <a:t>physics tuition</a:t>
            </a:r>
            <a:r>
              <a:rPr lang="en-US" sz="3096" spc="-92">
                <a:solidFill>
                  <a:srgbClr val="121212"/>
                </a:solidFill>
                <a:latin typeface="TT Interphases"/>
                <a:ea typeface="TT Interphases"/>
                <a:cs typeface="TT Interphases"/>
                <a:sym typeface="TT Interphases"/>
              </a:rPr>
              <a:t> center can make you more confident.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F9FE"/>
        </a:solidFill>
      </p:bgPr>
    </p:bg>
    <p:spTree>
      <p:nvGrpSpPr>
        <p:cNvPr id="1" name=""/>
        <p:cNvGrpSpPr/>
        <p:nvPr/>
      </p:nvGrpSpPr>
      <p:grpSpPr>
        <a:xfrm>
          <a:off x="0" y="0"/>
          <a:ext cx="0" cy="0"/>
          <a:chOff x="0" y="0"/>
          <a:chExt cx="0" cy="0"/>
        </a:xfrm>
      </p:grpSpPr>
      <p:sp>
        <p:nvSpPr>
          <p:cNvPr name="Freeform 2" id="2"/>
          <p:cNvSpPr/>
          <p:nvPr/>
        </p:nvSpPr>
        <p:spPr>
          <a:xfrm flipH="false" flipV="false" rot="0">
            <a:off x="9329646" y="507358"/>
            <a:ext cx="7929654" cy="5976977"/>
          </a:xfrm>
          <a:custGeom>
            <a:avLst/>
            <a:gdLst/>
            <a:ahLst/>
            <a:cxnLst/>
            <a:rect r="r" b="b" t="t" l="l"/>
            <a:pathLst>
              <a:path h="5976977" w="7929654">
                <a:moveTo>
                  <a:pt x="0" y="0"/>
                </a:moveTo>
                <a:lnTo>
                  <a:pt x="7929654" y="0"/>
                </a:lnTo>
                <a:lnTo>
                  <a:pt x="7929654" y="5976977"/>
                </a:lnTo>
                <a:lnTo>
                  <a:pt x="0" y="5976977"/>
                </a:lnTo>
                <a:lnTo>
                  <a:pt x="0" y="0"/>
                </a:lnTo>
                <a:close/>
              </a:path>
            </a:pathLst>
          </a:custGeom>
          <a:blipFill>
            <a:blip r:embed="rId2"/>
            <a:stretch>
              <a:fillRect l="0" t="0" r="0" b="0"/>
            </a:stretch>
          </a:blipFill>
        </p:spPr>
      </p:sp>
      <p:sp>
        <p:nvSpPr>
          <p:cNvPr name="Freeform 3" id="3"/>
          <p:cNvSpPr/>
          <p:nvPr/>
        </p:nvSpPr>
        <p:spPr>
          <a:xfrm flipH="false" flipV="false" rot="0">
            <a:off x="2385714" y="6603093"/>
            <a:ext cx="6194512" cy="3484413"/>
          </a:xfrm>
          <a:custGeom>
            <a:avLst/>
            <a:gdLst/>
            <a:ahLst/>
            <a:cxnLst/>
            <a:rect r="r" b="b" t="t" l="l"/>
            <a:pathLst>
              <a:path h="3484413" w="6194512">
                <a:moveTo>
                  <a:pt x="0" y="0"/>
                </a:moveTo>
                <a:lnTo>
                  <a:pt x="6194513" y="0"/>
                </a:lnTo>
                <a:lnTo>
                  <a:pt x="6194513" y="3484413"/>
                </a:lnTo>
                <a:lnTo>
                  <a:pt x="0" y="3484413"/>
                </a:lnTo>
                <a:lnTo>
                  <a:pt x="0" y="0"/>
                </a:lnTo>
                <a:close/>
              </a:path>
            </a:pathLst>
          </a:custGeom>
          <a:blipFill>
            <a:blip r:embed="rId3"/>
            <a:stretch>
              <a:fillRect l="0" t="0" r="0" b="0"/>
            </a:stretch>
          </a:blipFill>
        </p:spPr>
      </p:sp>
      <p:sp>
        <p:nvSpPr>
          <p:cNvPr name="TextBox 4" id="4"/>
          <p:cNvSpPr txBox="true"/>
          <p:nvPr/>
        </p:nvSpPr>
        <p:spPr>
          <a:xfrm rot="0">
            <a:off x="1160210" y="639452"/>
            <a:ext cx="7420017" cy="535940"/>
          </a:xfrm>
          <a:prstGeom prst="rect">
            <a:avLst/>
          </a:prstGeom>
        </p:spPr>
        <p:txBody>
          <a:bodyPr anchor="t" rtlCol="false" tIns="0" lIns="0" bIns="0" rIns="0">
            <a:spAutoFit/>
          </a:bodyPr>
          <a:lstStyle/>
          <a:p>
            <a:pPr algn="l" marL="711269" indent="-355634" lvl="1">
              <a:lnSpc>
                <a:spcPts val="3953"/>
              </a:lnSpc>
              <a:buAutoNum type="arabicPeriod" startAt="1"/>
            </a:pPr>
            <a:r>
              <a:rPr lang="en-US" b="true" sz="3294" spc="-98">
                <a:solidFill>
                  <a:srgbClr val="121212"/>
                </a:solidFill>
                <a:latin typeface="Helvetica World Bold"/>
                <a:ea typeface="Helvetica World Bold"/>
                <a:cs typeface="Helvetica World Bold"/>
                <a:sym typeface="Helvetica World Bold"/>
              </a:rPr>
              <a:t>You Practice Problems Every Week</a:t>
            </a:r>
          </a:p>
        </p:txBody>
      </p:sp>
      <p:sp>
        <p:nvSpPr>
          <p:cNvPr name="TextBox 5" id="5"/>
          <p:cNvSpPr txBox="true"/>
          <p:nvPr/>
        </p:nvSpPr>
        <p:spPr>
          <a:xfrm rot="0">
            <a:off x="1806017" y="1400193"/>
            <a:ext cx="6774209" cy="4952047"/>
          </a:xfrm>
          <a:prstGeom prst="rect">
            <a:avLst/>
          </a:prstGeom>
        </p:spPr>
        <p:txBody>
          <a:bodyPr anchor="t" rtlCol="false" tIns="0" lIns="0" bIns="0" rIns="0">
            <a:spAutoFit/>
          </a:bodyPr>
          <a:lstStyle/>
          <a:p>
            <a:pPr algn="just">
              <a:lnSpc>
                <a:spcPts val="3937"/>
              </a:lnSpc>
            </a:pPr>
            <a:r>
              <a:rPr lang="en-US" sz="3150" spc="-94">
                <a:solidFill>
                  <a:srgbClr val="121212"/>
                </a:solidFill>
                <a:latin typeface="TT Interphases"/>
                <a:ea typeface="TT Interphases"/>
                <a:cs typeface="TT Interphases"/>
                <a:sym typeface="TT Interphases"/>
              </a:rPr>
              <a:t>One has to practice daily for understanding physics. Schools will not provide endless time to learn this tough subject. On the other hand, </a:t>
            </a:r>
            <a:r>
              <a:rPr lang="en-US" sz="3150" spc="-94" u="sng">
                <a:solidFill>
                  <a:srgbClr val="121212"/>
                </a:solidFill>
                <a:latin typeface="TT Interphases"/>
                <a:ea typeface="TT Interphases"/>
                <a:cs typeface="TT Interphases"/>
                <a:sym typeface="TT Interphases"/>
                <a:hlinkClick r:id="rId4" tooltip="https://www.edufirst.com.sg/our-locations/tampines-2"/>
              </a:rPr>
              <a:t>tuition in Tampines</a:t>
            </a:r>
            <a:r>
              <a:rPr lang="en-US" sz="3150" spc="-94">
                <a:solidFill>
                  <a:srgbClr val="121212"/>
                </a:solidFill>
                <a:latin typeface="TT Interphases"/>
                <a:ea typeface="TT Interphases"/>
                <a:cs typeface="TT Interphases"/>
                <a:sym typeface="TT Interphases"/>
              </a:rPr>
              <a:t> will provide adequate time to master the subject. If any student makes mistakes, the tuition center will help rectify the errors. The tutors will also repeat their teaching, thus making it simple for the learners.</a:t>
            </a:r>
          </a:p>
        </p:txBody>
      </p:sp>
      <p:sp>
        <p:nvSpPr>
          <p:cNvPr name="TextBox 6" id="6"/>
          <p:cNvSpPr txBox="true"/>
          <p:nvPr/>
        </p:nvSpPr>
        <p:spPr>
          <a:xfrm rot="0">
            <a:off x="9751462" y="6790269"/>
            <a:ext cx="7420017" cy="535940"/>
          </a:xfrm>
          <a:prstGeom prst="rect">
            <a:avLst/>
          </a:prstGeom>
        </p:spPr>
        <p:txBody>
          <a:bodyPr anchor="t" rtlCol="false" tIns="0" lIns="0" bIns="0" rIns="0">
            <a:spAutoFit/>
          </a:bodyPr>
          <a:lstStyle/>
          <a:p>
            <a:pPr algn="l" marL="711269" indent="-355634" lvl="1">
              <a:lnSpc>
                <a:spcPts val="3953"/>
              </a:lnSpc>
              <a:buAutoNum type="arabicPeriod" startAt="1"/>
            </a:pPr>
            <a:r>
              <a:rPr lang="en-US" b="true" sz="3294" spc="-98">
                <a:solidFill>
                  <a:srgbClr val="121212"/>
                </a:solidFill>
                <a:latin typeface="Helvetica World Bold"/>
                <a:ea typeface="Helvetica World Bold"/>
                <a:cs typeface="Helvetica World Bold"/>
                <a:sym typeface="Helvetica World Bold"/>
              </a:rPr>
              <a:t>Mistakes Become Learning Steps</a:t>
            </a:r>
          </a:p>
        </p:txBody>
      </p:sp>
      <p:sp>
        <p:nvSpPr>
          <p:cNvPr name="TextBox 7" id="7"/>
          <p:cNvSpPr txBox="true"/>
          <p:nvPr/>
        </p:nvSpPr>
        <p:spPr>
          <a:xfrm rot="0">
            <a:off x="10074366" y="7611959"/>
            <a:ext cx="6774209" cy="2475548"/>
          </a:xfrm>
          <a:prstGeom prst="rect">
            <a:avLst/>
          </a:prstGeom>
        </p:spPr>
        <p:txBody>
          <a:bodyPr anchor="t" rtlCol="false" tIns="0" lIns="0" bIns="0" rIns="0">
            <a:spAutoFit/>
          </a:bodyPr>
          <a:lstStyle/>
          <a:p>
            <a:pPr algn="just">
              <a:lnSpc>
                <a:spcPts val="3937"/>
              </a:lnSpc>
            </a:pPr>
            <a:r>
              <a:rPr lang="en-US" sz="3150" spc="-94">
                <a:solidFill>
                  <a:srgbClr val="121212"/>
                </a:solidFill>
                <a:latin typeface="TT Interphases"/>
                <a:ea typeface="TT Interphases"/>
                <a:cs typeface="TT Interphases"/>
                <a:sym typeface="TT Interphases"/>
              </a:rPr>
              <a:t>Mistakes might appear to be overwhelming at home. On the other hand, committing mistakes in a tuition center is normal. If you make errors, no one is going to taunt you.</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Freeform 2" id="2"/>
          <p:cNvSpPr/>
          <p:nvPr/>
        </p:nvSpPr>
        <p:spPr>
          <a:xfrm flipH="false" flipV="false" rot="0">
            <a:off x="8370692" y="202338"/>
            <a:ext cx="1977234" cy="649821"/>
          </a:xfrm>
          <a:custGeom>
            <a:avLst/>
            <a:gdLst/>
            <a:ahLst/>
            <a:cxnLst/>
            <a:rect r="r" b="b" t="t" l="l"/>
            <a:pathLst>
              <a:path h="649821" w="1977234">
                <a:moveTo>
                  <a:pt x="0" y="0"/>
                </a:moveTo>
                <a:lnTo>
                  <a:pt x="1977234" y="0"/>
                </a:lnTo>
                <a:lnTo>
                  <a:pt x="1977234" y="649821"/>
                </a:lnTo>
                <a:lnTo>
                  <a:pt x="0" y="649821"/>
                </a:lnTo>
                <a:lnTo>
                  <a:pt x="0" y="0"/>
                </a:lnTo>
                <a:close/>
              </a:path>
            </a:pathLst>
          </a:custGeom>
          <a:blipFill>
            <a:blip r:embed="rId2"/>
            <a:stretch>
              <a:fillRect l="0" t="0" r="0" b="0"/>
            </a:stretch>
          </a:blipFill>
        </p:spPr>
      </p:sp>
      <p:sp>
        <p:nvSpPr>
          <p:cNvPr name="Freeform 3" id="3"/>
          <p:cNvSpPr/>
          <p:nvPr/>
        </p:nvSpPr>
        <p:spPr>
          <a:xfrm flipH="false" flipV="false" rot="0">
            <a:off x="5378862" y="5351337"/>
            <a:ext cx="7960894" cy="4604334"/>
          </a:xfrm>
          <a:custGeom>
            <a:avLst/>
            <a:gdLst/>
            <a:ahLst/>
            <a:cxnLst/>
            <a:rect r="r" b="b" t="t" l="l"/>
            <a:pathLst>
              <a:path h="4604334" w="7960894">
                <a:moveTo>
                  <a:pt x="0" y="0"/>
                </a:moveTo>
                <a:lnTo>
                  <a:pt x="7960894" y="0"/>
                </a:lnTo>
                <a:lnTo>
                  <a:pt x="7960894" y="4604334"/>
                </a:lnTo>
                <a:lnTo>
                  <a:pt x="0" y="4604334"/>
                </a:lnTo>
                <a:lnTo>
                  <a:pt x="0" y="0"/>
                </a:lnTo>
                <a:close/>
              </a:path>
            </a:pathLst>
          </a:custGeom>
          <a:blipFill>
            <a:blip r:embed="rId3"/>
            <a:stretch>
              <a:fillRect l="0" t="-10071" r="0" b="-19603"/>
            </a:stretch>
          </a:blipFill>
        </p:spPr>
      </p:sp>
      <p:sp>
        <p:nvSpPr>
          <p:cNvPr name="TextBox 4" id="4"/>
          <p:cNvSpPr txBox="true"/>
          <p:nvPr/>
        </p:nvSpPr>
        <p:spPr>
          <a:xfrm rot="0">
            <a:off x="2235465" y="1295112"/>
            <a:ext cx="13817069" cy="869268"/>
          </a:xfrm>
          <a:prstGeom prst="rect">
            <a:avLst/>
          </a:prstGeom>
        </p:spPr>
        <p:txBody>
          <a:bodyPr anchor="t" rtlCol="false" tIns="0" lIns="0" bIns="0" rIns="0">
            <a:spAutoFit/>
          </a:bodyPr>
          <a:lstStyle/>
          <a:p>
            <a:pPr algn="l">
              <a:lnSpc>
                <a:spcPts val="6845"/>
              </a:lnSpc>
            </a:pPr>
            <a:r>
              <a:rPr lang="en-US" sz="5851" spc="356">
                <a:solidFill>
                  <a:srgbClr val="EF6137"/>
                </a:solidFill>
                <a:latin typeface="Abril Fatface"/>
                <a:ea typeface="Abril Fatface"/>
                <a:cs typeface="Abril Fatface"/>
                <a:sym typeface="Abril Fatface"/>
              </a:rPr>
              <a:t>EduFirst Tuition Centre in Hougang</a:t>
            </a:r>
          </a:p>
        </p:txBody>
      </p:sp>
      <p:sp>
        <p:nvSpPr>
          <p:cNvPr name="TextBox 5" id="5"/>
          <p:cNvSpPr txBox="true"/>
          <p:nvPr/>
        </p:nvSpPr>
        <p:spPr>
          <a:xfrm rot="0">
            <a:off x="2520897" y="2328017"/>
            <a:ext cx="13676825" cy="2594695"/>
          </a:xfrm>
          <a:prstGeom prst="rect">
            <a:avLst/>
          </a:prstGeom>
        </p:spPr>
        <p:txBody>
          <a:bodyPr anchor="t" rtlCol="false" tIns="0" lIns="0" bIns="0" rIns="0">
            <a:spAutoFit/>
          </a:bodyPr>
          <a:lstStyle/>
          <a:p>
            <a:pPr algn="ctr">
              <a:lnSpc>
                <a:spcPts val="4123"/>
              </a:lnSpc>
            </a:pPr>
            <a:r>
              <a:rPr lang="en-US" sz="2945">
                <a:solidFill>
                  <a:srgbClr val="121212"/>
                </a:solidFill>
                <a:latin typeface="Canva Sans"/>
                <a:ea typeface="Canva Sans"/>
                <a:cs typeface="Canva Sans"/>
                <a:sym typeface="Canva Sans"/>
              </a:rPr>
              <a:t>EduF</a:t>
            </a:r>
            <a:r>
              <a:rPr lang="en-US" sz="2945">
                <a:solidFill>
                  <a:srgbClr val="121212"/>
                </a:solidFill>
                <a:latin typeface="Canva Sans"/>
                <a:ea typeface="Canva Sans"/>
                <a:cs typeface="Canva Sans"/>
                <a:sym typeface="Canva Sans"/>
              </a:rPr>
              <a:t>irst Learning Centre is a</a:t>
            </a:r>
            <a:r>
              <a:rPr lang="en-US" sz="2945">
                <a:solidFill>
                  <a:srgbClr val="121212"/>
                </a:solidFill>
                <a:latin typeface="Canva Sans"/>
                <a:ea typeface="Canva Sans"/>
                <a:cs typeface="Canva Sans"/>
                <a:sym typeface="Canva Sans"/>
              </a:rPr>
              <a:t> tuition centre in Bukit Timah which provides classes catered for Pre-Primary, Primary and Secondary levels.</a:t>
            </a:r>
          </a:p>
          <a:p>
            <a:pPr algn="ctr">
              <a:lnSpc>
                <a:spcPts val="4123"/>
              </a:lnSpc>
            </a:pPr>
          </a:p>
          <a:p>
            <a:pPr algn="ctr">
              <a:lnSpc>
                <a:spcPts val="4123"/>
              </a:lnSpc>
            </a:pPr>
            <a:r>
              <a:rPr lang="en-US" sz="2945">
                <a:solidFill>
                  <a:srgbClr val="121212"/>
                </a:solidFill>
                <a:latin typeface="Canva Sans"/>
                <a:ea typeface="Canva Sans"/>
                <a:cs typeface="Canva Sans"/>
                <a:sym typeface="Canva Sans"/>
              </a:rPr>
              <a:t>Established since 2010 and after years after years of track record producing top students, EduFirst soon became well-known tuition centre.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4000" y="2898962"/>
            <a:ext cx="7898184" cy="5659531"/>
            <a:chOff x="0" y="0"/>
            <a:chExt cx="10530912" cy="7546041"/>
          </a:xfrm>
        </p:grpSpPr>
        <p:pic>
          <p:nvPicPr>
            <p:cNvPr name="Picture 3" id="3"/>
            <p:cNvPicPr>
              <a:picLocks noChangeAspect="true"/>
            </p:cNvPicPr>
            <p:nvPr/>
          </p:nvPicPr>
          <p:blipFill>
            <a:blip r:embed="rId2"/>
            <a:srcRect l="0" t="2229" r="0" b="2229"/>
            <a:stretch>
              <a:fillRect/>
            </a:stretch>
          </p:blipFill>
          <p:spPr>
            <a:xfrm flipH="false" flipV="false">
              <a:off x="0" y="0"/>
              <a:ext cx="10530912" cy="7546041"/>
            </a:xfrm>
            <a:prstGeom prst="rect">
              <a:avLst/>
            </a:prstGeom>
          </p:spPr>
        </p:pic>
      </p:grpSp>
      <p:grpSp>
        <p:nvGrpSpPr>
          <p:cNvPr name="Group 4" id="4"/>
          <p:cNvGrpSpPr/>
          <p:nvPr/>
        </p:nvGrpSpPr>
        <p:grpSpPr>
          <a:xfrm rot="0">
            <a:off x="16386178" y="2898962"/>
            <a:ext cx="3353846" cy="5659531"/>
            <a:chOff x="0" y="0"/>
            <a:chExt cx="505616" cy="853214"/>
          </a:xfrm>
        </p:grpSpPr>
        <p:sp>
          <p:nvSpPr>
            <p:cNvPr name="Freeform 5" id="5"/>
            <p:cNvSpPr/>
            <p:nvPr/>
          </p:nvSpPr>
          <p:spPr>
            <a:xfrm flipH="false" flipV="false" rot="0">
              <a:off x="0" y="0"/>
              <a:ext cx="505616" cy="853214"/>
            </a:xfrm>
            <a:custGeom>
              <a:avLst/>
              <a:gdLst/>
              <a:ahLst/>
              <a:cxnLst/>
              <a:rect r="r" b="b" t="t" l="l"/>
              <a:pathLst>
                <a:path h="853214" w="505616">
                  <a:moveTo>
                    <a:pt x="0" y="0"/>
                  </a:moveTo>
                  <a:lnTo>
                    <a:pt x="505616" y="0"/>
                  </a:lnTo>
                  <a:lnTo>
                    <a:pt x="505616" y="853214"/>
                  </a:lnTo>
                  <a:lnTo>
                    <a:pt x="0" y="853214"/>
                  </a:lnTo>
                  <a:close/>
                </a:path>
              </a:pathLst>
            </a:custGeom>
            <a:solidFill>
              <a:srgbClr val="EF6137"/>
            </a:solidFill>
          </p:spPr>
        </p:sp>
        <p:sp>
          <p:nvSpPr>
            <p:cNvPr name="TextBox 6" id="6"/>
            <p:cNvSpPr txBox="true"/>
            <p:nvPr/>
          </p:nvSpPr>
          <p:spPr>
            <a:xfrm>
              <a:off x="0" y="-38100"/>
              <a:ext cx="505616" cy="891314"/>
            </a:xfrm>
            <a:prstGeom prst="rect">
              <a:avLst/>
            </a:prstGeom>
          </p:spPr>
          <p:txBody>
            <a:bodyPr anchor="ctr" rtlCol="false" tIns="50800" lIns="50800" bIns="50800" rIns="50800"/>
            <a:lstStyle/>
            <a:p>
              <a:pPr algn="ctr">
                <a:lnSpc>
                  <a:spcPts val="2520"/>
                </a:lnSpc>
              </a:pPr>
            </a:p>
          </p:txBody>
        </p:sp>
      </p:grpSp>
      <p:sp>
        <p:nvSpPr>
          <p:cNvPr name="TextBox 7" id="7"/>
          <p:cNvSpPr txBox="true"/>
          <p:nvPr/>
        </p:nvSpPr>
        <p:spPr>
          <a:xfrm rot="0">
            <a:off x="1530167" y="1028700"/>
            <a:ext cx="15729133" cy="1149549"/>
          </a:xfrm>
          <a:prstGeom prst="rect">
            <a:avLst/>
          </a:prstGeom>
        </p:spPr>
        <p:txBody>
          <a:bodyPr anchor="t" rtlCol="false" tIns="0" lIns="0" bIns="0" rIns="0">
            <a:spAutoFit/>
          </a:bodyPr>
          <a:lstStyle/>
          <a:p>
            <a:pPr algn="l">
              <a:lnSpc>
                <a:spcPts val="8314"/>
              </a:lnSpc>
            </a:pPr>
            <a:r>
              <a:rPr lang="en-US" sz="6928" spc="-207">
                <a:solidFill>
                  <a:srgbClr val="121212"/>
                </a:solidFill>
                <a:latin typeface="Helvetica World"/>
                <a:ea typeface="Helvetica World"/>
                <a:cs typeface="Helvetica World"/>
                <a:sym typeface="Helvetica World"/>
              </a:rPr>
              <a:t>AEIS Tuition Exam Format</a:t>
            </a:r>
            <a:r>
              <a:rPr lang="en-US" sz="6928" spc="-207" b="true">
                <a:solidFill>
                  <a:srgbClr val="121212"/>
                </a:solidFill>
                <a:latin typeface="Helvetica World Bold"/>
                <a:ea typeface="Helvetica World Bold"/>
                <a:cs typeface="Helvetica World Bold"/>
                <a:sym typeface="Helvetica World Bold"/>
              </a:rPr>
              <a:t> </a:t>
            </a:r>
            <a:r>
              <a:rPr lang="en-US" sz="6928" spc="-207" b="true">
                <a:solidFill>
                  <a:srgbClr val="121212"/>
                </a:solidFill>
                <a:latin typeface="Helvetica World Bold"/>
                <a:ea typeface="Helvetica World Bold"/>
                <a:cs typeface="Helvetica World Bold"/>
                <a:sym typeface="Helvetica World Bold"/>
              </a:rPr>
              <a:t>Why EduFirst?</a:t>
            </a:r>
          </a:p>
        </p:txBody>
      </p:sp>
      <p:sp>
        <p:nvSpPr>
          <p:cNvPr name="TextBox 8" id="8"/>
          <p:cNvSpPr txBox="true"/>
          <p:nvPr/>
        </p:nvSpPr>
        <p:spPr>
          <a:xfrm rot="0">
            <a:off x="613205" y="2898962"/>
            <a:ext cx="7856642" cy="5715001"/>
          </a:xfrm>
          <a:prstGeom prst="rect">
            <a:avLst/>
          </a:prstGeom>
        </p:spPr>
        <p:txBody>
          <a:bodyPr anchor="t" rtlCol="false" tIns="0" lIns="0" bIns="0" rIns="0">
            <a:spAutoFit/>
          </a:bodyPr>
          <a:lstStyle/>
          <a:p>
            <a:pPr algn="just">
              <a:lnSpc>
                <a:spcPts val="3779"/>
              </a:lnSpc>
            </a:pPr>
            <a:r>
              <a:rPr lang="en-US" sz="3150" spc="-94">
                <a:solidFill>
                  <a:srgbClr val="121212"/>
                </a:solidFill>
                <a:latin typeface="TT Interphases"/>
                <a:ea typeface="TT Interphases"/>
                <a:cs typeface="TT Interphases"/>
                <a:sym typeface="TT Interphases"/>
              </a:rPr>
              <a:t>Since 2010, we have been offering AEIS/S-AEIS tuition to many students from China, Myanmar, Brunei, Malaysia, India, Indonesia, Pakistan, Hong Kong and Vietnam. Many of them have been successful in obtaining placements in our local schools.</a:t>
            </a:r>
          </a:p>
          <a:p>
            <a:pPr algn="just">
              <a:lnSpc>
                <a:spcPts val="3779"/>
              </a:lnSpc>
            </a:pPr>
          </a:p>
          <a:p>
            <a:pPr algn="just">
              <a:lnSpc>
                <a:spcPts val="3779"/>
              </a:lnSpc>
            </a:pPr>
            <a:r>
              <a:rPr lang="en-US" sz="3150" spc="-94">
                <a:solidFill>
                  <a:srgbClr val="121212"/>
                </a:solidFill>
                <a:latin typeface="TT Interphases"/>
                <a:ea typeface="TT Interphases"/>
                <a:cs typeface="TT Interphases"/>
                <a:sym typeface="TT Interphases"/>
              </a:rPr>
              <a:t>Our group sizes are small, with a maximum of only 6 students in a class. We are familiar with the syllabus requirements and the type of questions that would be tested during the examination.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68778" y="0"/>
            <a:ext cx="6972220" cy="5792716"/>
            <a:chOff x="0" y="0"/>
            <a:chExt cx="9296293" cy="7723622"/>
          </a:xfrm>
        </p:grpSpPr>
        <p:pic>
          <p:nvPicPr>
            <p:cNvPr name="Picture 3" id="3"/>
            <p:cNvPicPr>
              <a:picLocks noChangeAspect="true"/>
            </p:cNvPicPr>
            <p:nvPr/>
          </p:nvPicPr>
          <p:blipFill>
            <a:blip r:embed="rId2"/>
            <a:srcRect l="0" t="12041" r="0" b="12041"/>
            <a:stretch>
              <a:fillRect/>
            </a:stretch>
          </p:blipFill>
          <p:spPr>
            <a:xfrm flipH="false" flipV="false">
              <a:off x="0" y="0"/>
              <a:ext cx="9296293" cy="7723622"/>
            </a:xfrm>
            <a:prstGeom prst="rect">
              <a:avLst/>
            </a:prstGeom>
          </p:spPr>
        </p:pic>
      </p:grpSp>
      <p:sp>
        <p:nvSpPr>
          <p:cNvPr name="TextBox 4" id="4"/>
          <p:cNvSpPr txBox="true"/>
          <p:nvPr/>
        </p:nvSpPr>
        <p:spPr>
          <a:xfrm rot="0">
            <a:off x="9307073" y="1026012"/>
            <a:ext cx="3842325" cy="736309"/>
          </a:xfrm>
          <a:prstGeom prst="rect">
            <a:avLst/>
          </a:prstGeom>
        </p:spPr>
        <p:txBody>
          <a:bodyPr anchor="t" rtlCol="false" tIns="0" lIns="0" bIns="0" rIns="0">
            <a:spAutoFit/>
          </a:bodyPr>
          <a:lstStyle/>
          <a:p>
            <a:pPr algn="l">
              <a:lnSpc>
                <a:spcPts val="5311"/>
              </a:lnSpc>
            </a:pPr>
            <a:r>
              <a:rPr lang="en-US" b="true" sz="4426" spc="-132">
                <a:solidFill>
                  <a:srgbClr val="EF6137"/>
                </a:solidFill>
                <a:latin typeface="Helvetica World Bold"/>
                <a:ea typeface="Helvetica World Bold"/>
                <a:cs typeface="Helvetica World Bold"/>
                <a:sym typeface="Helvetica World Bold"/>
              </a:rPr>
              <a:t>Final Thoughts</a:t>
            </a:r>
          </a:p>
        </p:txBody>
      </p:sp>
      <p:sp>
        <p:nvSpPr>
          <p:cNvPr name="TextBox 5" id="5"/>
          <p:cNvSpPr txBox="true"/>
          <p:nvPr/>
        </p:nvSpPr>
        <p:spPr>
          <a:xfrm rot="0">
            <a:off x="9307073" y="2552896"/>
            <a:ext cx="7143973" cy="3695714"/>
          </a:xfrm>
          <a:prstGeom prst="rect">
            <a:avLst/>
          </a:prstGeom>
        </p:spPr>
        <p:txBody>
          <a:bodyPr anchor="t" rtlCol="false" tIns="0" lIns="0" bIns="0" rIns="0">
            <a:spAutoFit/>
          </a:bodyPr>
          <a:lstStyle/>
          <a:p>
            <a:pPr algn="just">
              <a:lnSpc>
                <a:spcPts val="4157"/>
              </a:lnSpc>
            </a:pPr>
            <a:r>
              <a:rPr lang="en-US" sz="3464" spc="-103">
                <a:solidFill>
                  <a:srgbClr val="121212"/>
                </a:solidFill>
                <a:latin typeface="TT Interphases"/>
                <a:ea typeface="TT Interphases"/>
                <a:cs typeface="TT Interphases"/>
                <a:sym typeface="TT Interphases"/>
              </a:rPr>
              <a:t>A </a:t>
            </a:r>
            <a:r>
              <a:rPr lang="en-US" sz="3464" spc="-103" u="sng">
                <a:solidFill>
                  <a:srgbClr val="121212"/>
                </a:solidFill>
                <a:latin typeface="TT Interphases"/>
                <a:ea typeface="TT Interphases"/>
                <a:cs typeface="TT Interphases"/>
                <a:sym typeface="TT Interphases"/>
                <a:hlinkClick r:id="rId3" tooltip="https://www.edufirst.com.sg/our-locations/hougang1"/>
              </a:rPr>
              <a:t>H</a:t>
            </a:r>
            <a:r>
              <a:rPr lang="en-US" sz="3464" spc="-103" u="sng">
                <a:solidFill>
                  <a:srgbClr val="121212"/>
                </a:solidFill>
                <a:latin typeface="TT Interphases"/>
                <a:ea typeface="TT Interphases"/>
                <a:cs typeface="TT Interphases"/>
                <a:sym typeface="TT Interphases"/>
                <a:hlinkClick r:id="rId4" tooltip="https://www.edufirst.com.sg/our-locations/hougang1"/>
              </a:rPr>
              <a:t>ougang tuition centre</a:t>
            </a:r>
            <a:r>
              <a:rPr lang="en-US" sz="3464" spc="-103">
                <a:solidFill>
                  <a:srgbClr val="121212"/>
                </a:solidFill>
                <a:latin typeface="TT Interphases"/>
                <a:ea typeface="TT Interphases"/>
                <a:cs typeface="TT Interphases"/>
                <a:sym typeface="TT Interphases"/>
              </a:rPr>
              <a:t> for physics does not simply teach formulas. It will boost your confidence significantly. Your doubts will vanish quickly, and tests will feel less intimidating. You will become braver and stronger. You cannot become confident overnight. </a:t>
            </a:r>
          </a:p>
        </p:txBody>
      </p:sp>
      <p:grpSp>
        <p:nvGrpSpPr>
          <p:cNvPr name="Group 6" id="6"/>
          <p:cNvGrpSpPr/>
          <p:nvPr/>
        </p:nvGrpSpPr>
        <p:grpSpPr>
          <a:xfrm rot="0">
            <a:off x="-1002530" y="8593823"/>
            <a:ext cx="20175816" cy="4427311"/>
            <a:chOff x="0" y="0"/>
            <a:chExt cx="3045190" cy="668226"/>
          </a:xfrm>
        </p:grpSpPr>
        <p:sp>
          <p:nvSpPr>
            <p:cNvPr name="Freeform 7" id="7"/>
            <p:cNvSpPr/>
            <p:nvPr/>
          </p:nvSpPr>
          <p:spPr>
            <a:xfrm flipH="false" flipV="false" rot="0">
              <a:off x="0" y="0"/>
              <a:ext cx="3045190" cy="668226"/>
            </a:xfrm>
            <a:custGeom>
              <a:avLst/>
              <a:gdLst/>
              <a:ahLst/>
              <a:cxnLst/>
              <a:rect r="r" b="b" t="t" l="l"/>
              <a:pathLst>
                <a:path h="668226" w="3045190">
                  <a:moveTo>
                    <a:pt x="0" y="0"/>
                  </a:moveTo>
                  <a:lnTo>
                    <a:pt x="3045190" y="0"/>
                  </a:lnTo>
                  <a:lnTo>
                    <a:pt x="3045190" y="668226"/>
                  </a:lnTo>
                  <a:lnTo>
                    <a:pt x="0" y="668226"/>
                  </a:lnTo>
                  <a:close/>
                </a:path>
              </a:pathLst>
            </a:custGeom>
            <a:solidFill>
              <a:srgbClr val="EF6137"/>
            </a:solidFill>
          </p:spPr>
        </p:sp>
        <p:sp>
          <p:nvSpPr>
            <p:cNvPr name="TextBox 8" id="8"/>
            <p:cNvSpPr txBox="true"/>
            <p:nvPr/>
          </p:nvSpPr>
          <p:spPr>
            <a:xfrm>
              <a:off x="0" y="-38100"/>
              <a:ext cx="3045190" cy="706326"/>
            </a:xfrm>
            <a:prstGeom prst="rect">
              <a:avLst/>
            </a:prstGeom>
          </p:spPr>
          <p:txBody>
            <a:bodyPr anchor="ctr" rtlCol="false" tIns="50800" lIns="50800" bIns="50800" rIns="50800"/>
            <a:lstStyle/>
            <a:p>
              <a:pPr algn="ctr">
                <a:lnSpc>
                  <a:spcPts val="2520"/>
                </a:lnSpc>
              </a:pPr>
            </a:p>
          </p:txBody>
        </p:sp>
      </p:grpSp>
      <p:grpSp>
        <p:nvGrpSpPr>
          <p:cNvPr name="Group 9" id="9"/>
          <p:cNvGrpSpPr/>
          <p:nvPr/>
        </p:nvGrpSpPr>
        <p:grpSpPr>
          <a:xfrm rot="0">
            <a:off x="-1681166" y="2801107"/>
            <a:ext cx="3349944" cy="5792716"/>
            <a:chOff x="0" y="0"/>
            <a:chExt cx="505616" cy="874310"/>
          </a:xfrm>
        </p:grpSpPr>
        <p:sp>
          <p:nvSpPr>
            <p:cNvPr name="Freeform 10" id="10"/>
            <p:cNvSpPr/>
            <p:nvPr/>
          </p:nvSpPr>
          <p:spPr>
            <a:xfrm flipH="false" flipV="false" rot="0">
              <a:off x="0" y="0"/>
              <a:ext cx="505616" cy="874310"/>
            </a:xfrm>
            <a:custGeom>
              <a:avLst/>
              <a:gdLst/>
              <a:ahLst/>
              <a:cxnLst/>
              <a:rect r="r" b="b" t="t" l="l"/>
              <a:pathLst>
                <a:path h="874310" w="505616">
                  <a:moveTo>
                    <a:pt x="0" y="0"/>
                  </a:moveTo>
                  <a:lnTo>
                    <a:pt x="505616" y="0"/>
                  </a:lnTo>
                  <a:lnTo>
                    <a:pt x="505616" y="874310"/>
                  </a:lnTo>
                  <a:lnTo>
                    <a:pt x="0" y="874310"/>
                  </a:lnTo>
                  <a:close/>
                </a:path>
              </a:pathLst>
            </a:custGeom>
            <a:solidFill>
              <a:srgbClr val="121212"/>
            </a:solidFill>
          </p:spPr>
        </p:sp>
        <p:sp>
          <p:nvSpPr>
            <p:cNvPr name="TextBox 11" id="11"/>
            <p:cNvSpPr txBox="true"/>
            <p:nvPr/>
          </p:nvSpPr>
          <p:spPr>
            <a:xfrm>
              <a:off x="0" y="-38100"/>
              <a:ext cx="505616" cy="912410"/>
            </a:xfrm>
            <a:prstGeom prst="rect">
              <a:avLst/>
            </a:prstGeom>
          </p:spPr>
          <p:txBody>
            <a:bodyPr anchor="ctr" rtlCol="false" tIns="50800" lIns="50800" bIns="50800" rIns="50800"/>
            <a:lstStyle/>
            <a:p>
              <a:pPr algn="ctr">
                <a:lnSpc>
                  <a:spcPts val="2520"/>
                </a:lnSpc>
              </a:pPr>
            </a:p>
          </p:txBody>
        </p:sp>
      </p:grpSp>
      <p:sp>
        <p:nvSpPr>
          <p:cNvPr name="TextBox 12" id="12"/>
          <p:cNvSpPr txBox="true"/>
          <p:nvPr/>
        </p:nvSpPr>
        <p:spPr>
          <a:xfrm rot="0">
            <a:off x="4404508" y="8776642"/>
            <a:ext cx="9805130" cy="1330960"/>
          </a:xfrm>
          <a:prstGeom prst="rect">
            <a:avLst/>
          </a:prstGeom>
        </p:spPr>
        <p:txBody>
          <a:bodyPr anchor="t" rtlCol="false" tIns="0" lIns="0" bIns="0" rIns="0">
            <a:spAutoFit/>
          </a:bodyPr>
          <a:lstStyle/>
          <a:p>
            <a:pPr algn="l">
              <a:lnSpc>
                <a:spcPts val="9657"/>
              </a:lnSpc>
            </a:pPr>
            <a:r>
              <a:rPr lang="en-US" sz="8047" spc="-241" b="true">
                <a:solidFill>
                  <a:srgbClr val="FEFFF1"/>
                </a:solidFill>
                <a:latin typeface="Helvetica World Bold"/>
                <a:ea typeface="Helvetica World Bold"/>
                <a:cs typeface="Helvetica World Bold"/>
                <a:sym typeface="Helvetica World Bold"/>
              </a:rPr>
              <a:t>www.edufirst.com.sg</a:t>
            </a:r>
          </a:p>
        </p:txBody>
      </p:sp>
      <p:sp>
        <p:nvSpPr>
          <p:cNvPr name="TextBox 13" id="13"/>
          <p:cNvSpPr txBox="true"/>
          <p:nvPr/>
        </p:nvSpPr>
        <p:spPr>
          <a:xfrm rot="0">
            <a:off x="2445132" y="7042552"/>
            <a:ext cx="14946422" cy="1055918"/>
          </a:xfrm>
          <a:prstGeom prst="rect">
            <a:avLst/>
          </a:prstGeom>
        </p:spPr>
        <p:txBody>
          <a:bodyPr anchor="t" rtlCol="false" tIns="0" lIns="0" bIns="0" rIns="0">
            <a:spAutoFit/>
          </a:bodyPr>
          <a:lstStyle/>
          <a:p>
            <a:pPr algn="just">
              <a:lnSpc>
                <a:spcPts val="4157"/>
              </a:lnSpc>
            </a:pPr>
            <a:r>
              <a:rPr lang="en-US" sz="3464" spc="-103">
                <a:solidFill>
                  <a:srgbClr val="121212"/>
                </a:solidFill>
                <a:latin typeface="TT Interphases"/>
                <a:ea typeface="TT Interphases"/>
                <a:cs typeface="TT Interphases"/>
                <a:sym typeface="TT Interphases"/>
              </a:rPr>
              <a:t>It needs the right environment that will be provided by the tuition center. Have faith in yourself. You will be able to master physics within a short time.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DAHGzMvw2Wc</dc:identifier>
  <dcterms:modified xsi:type="dcterms:W3CDTF">2011-08-01T06:04:30Z</dcterms:modified>
  <cp:revision>1</cp:revision>
  <dc:title>Boost Your Confidence with the Help of Physics Tuition</dc:title>
</cp:coreProperties>
</file>